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1"/>
  </p:notesMasterIdLst>
  <p:handoutMasterIdLst>
    <p:handoutMasterId r:id="rId172"/>
  </p:handoutMasterIdLst>
  <p:sldIdLst>
    <p:sldId id="1475" r:id="rId2"/>
    <p:sldId id="1022" r:id="rId3"/>
    <p:sldId id="727" r:id="rId4"/>
    <p:sldId id="739" r:id="rId5"/>
    <p:sldId id="734" r:id="rId6"/>
    <p:sldId id="735" r:id="rId7"/>
    <p:sldId id="736" r:id="rId8"/>
    <p:sldId id="340" r:id="rId9"/>
    <p:sldId id="346" r:id="rId10"/>
    <p:sldId id="720" r:id="rId11"/>
    <p:sldId id="737" r:id="rId12"/>
    <p:sldId id="1477" r:id="rId13"/>
    <p:sldId id="972" r:id="rId14"/>
    <p:sldId id="1317" r:id="rId15"/>
    <p:sldId id="1489" r:id="rId16"/>
    <p:sldId id="1495" r:id="rId17"/>
    <p:sldId id="1478" r:id="rId18"/>
    <p:sldId id="1479" r:id="rId19"/>
    <p:sldId id="1507" r:id="rId20"/>
    <p:sldId id="1491" r:id="rId21"/>
    <p:sldId id="1325" r:id="rId22"/>
    <p:sldId id="726" r:id="rId23"/>
    <p:sldId id="1319" r:id="rId24"/>
    <p:sldId id="1320" r:id="rId25"/>
    <p:sldId id="742" r:id="rId26"/>
    <p:sldId id="745" r:id="rId27"/>
    <p:sldId id="743" r:id="rId28"/>
    <p:sldId id="741" r:id="rId29"/>
    <p:sldId id="744" r:id="rId30"/>
    <p:sldId id="748" r:id="rId31"/>
    <p:sldId id="1476" r:id="rId32"/>
    <p:sldId id="749" r:id="rId33"/>
    <p:sldId id="1490" r:id="rId34"/>
    <p:sldId id="747" r:id="rId35"/>
    <p:sldId id="1315" r:id="rId36"/>
    <p:sldId id="1321" r:id="rId37"/>
    <p:sldId id="718" r:id="rId38"/>
    <p:sldId id="1347" r:id="rId39"/>
    <p:sldId id="1357" r:id="rId40"/>
    <p:sldId id="1506" r:id="rId41"/>
    <p:sldId id="1361" r:id="rId42"/>
    <p:sldId id="1362" r:id="rId43"/>
    <p:sldId id="1360" r:id="rId44"/>
    <p:sldId id="1363" r:id="rId45"/>
    <p:sldId id="1348" r:id="rId46"/>
    <p:sldId id="1346" r:id="rId47"/>
    <p:sldId id="1345" r:id="rId48"/>
    <p:sldId id="1326" r:id="rId49"/>
    <p:sldId id="1354" r:id="rId50"/>
    <p:sldId id="1349" r:id="rId51"/>
    <p:sldId id="1350" r:id="rId52"/>
    <p:sldId id="1351" r:id="rId53"/>
    <p:sldId id="1352" r:id="rId54"/>
    <p:sldId id="1499" r:id="rId55"/>
    <p:sldId id="1355" r:id="rId56"/>
    <p:sldId id="1356" r:id="rId57"/>
    <p:sldId id="1375" r:id="rId58"/>
    <p:sldId id="1376" r:id="rId59"/>
    <p:sldId id="1377" r:id="rId60"/>
    <p:sldId id="1379" r:id="rId61"/>
    <p:sldId id="1420" r:id="rId62"/>
    <p:sldId id="1500" r:id="rId63"/>
    <p:sldId id="1380" r:id="rId64"/>
    <p:sldId id="1505" r:id="rId65"/>
    <p:sldId id="1384" r:id="rId66"/>
    <p:sldId id="1385" r:id="rId67"/>
    <p:sldId id="1386" r:id="rId68"/>
    <p:sldId id="1480" r:id="rId69"/>
    <p:sldId id="1481" r:id="rId70"/>
    <p:sldId id="1483" r:id="rId71"/>
    <p:sldId id="1401" r:id="rId72"/>
    <p:sldId id="1503" r:id="rId73"/>
    <p:sldId id="1389" r:id="rId74"/>
    <p:sldId id="1433" r:id="rId75"/>
    <p:sldId id="1434" r:id="rId76"/>
    <p:sldId id="1435" r:id="rId77"/>
    <p:sldId id="1395" r:id="rId78"/>
    <p:sldId id="1484" r:id="rId79"/>
    <p:sldId id="1443" r:id="rId80"/>
    <p:sldId id="1450" r:id="rId81"/>
    <p:sldId id="1452" r:id="rId82"/>
    <p:sldId id="1451" r:id="rId83"/>
    <p:sldId id="1453" r:id="rId84"/>
    <p:sldId id="1454" r:id="rId85"/>
    <p:sldId id="1456" r:id="rId86"/>
    <p:sldId id="1457" r:id="rId87"/>
    <p:sldId id="1405" r:id="rId88"/>
    <p:sldId id="1455" r:id="rId89"/>
    <p:sldId id="1492" r:id="rId90"/>
    <p:sldId id="1458" r:id="rId91"/>
    <p:sldId id="1459" r:id="rId92"/>
    <p:sldId id="1462" r:id="rId93"/>
    <p:sldId id="1471" r:id="rId94"/>
    <p:sldId id="1465" r:id="rId95"/>
    <p:sldId id="1486" r:id="rId96"/>
    <p:sldId id="1417" r:id="rId97"/>
    <p:sldId id="1501" r:id="rId98"/>
    <p:sldId id="1473" r:id="rId99"/>
    <p:sldId id="1466" r:id="rId100"/>
    <p:sldId id="1467" r:id="rId101"/>
    <p:sldId id="1496" r:id="rId102"/>
    <p:sldId id="1469" r:id="rId103"/>
    <p:sldId id="1470" r:id="rId104"/>
    <p:sldId id="1497" r:id="rId105"/>
    <p:sldId id="1502" r:id="rId106"/>
    <p:sldId id="1487" r:id="rId107"/>
    <p:sldId id="1440" r:id="rId108"/>
    <p:sldId id="1439" r:id="rId109"/>
    <p:sldId id="1437" r:id="rId110"/>
    <p:sldId id="1438" r:id="rId111"/>
    <p:sldId id="1410" r:id="rId112"/>
    <p:sldId id="1436" r:id="rId113"/>
    <p:sldId id="1432" r:id="rId114"/>
    <p:sldId id="1431" r:id="rId115"/>
    <p:sldId id="1428" r:id="rId116"/>
    <p:sldId id="1430" r:id="rId117"/>
    <p:sldId id="1387" r:id="rId118"/>
    <p:sldId id="1416" r:id="rId119"/>
    <p:sldId id="1392" r:id="rId120"/>
    <p:sldId id="731" r:id="rId121"/>
    <p:sldId id="1498" r:id="rId122"/>
    <p:sldId id="732" r:id="rId123"/>
    <p:sldId id="723" r:id="rId124"/>
    <p:sldId id="724" r:id="rId125"/>
    <p:sldId id="1378" r:id="rId126"/>
    <p:sldId id="725" r:id="rId127"/>
    <p:sldId id="717" r:id="rId128"/>
    <p:sldId id="730" r:id="rId129"/>
    <p:sldId id="719" r:id="rId130"/>
    <p:sldId id="733" r:id="rId131"/>
    <p:sldId id="1314" r:id="rId132"/>
    <p:sldId id="1318" r:id="rId133"/>
    <p:sldId id="1313" r:id="rId134"/>
    <p:sldId id="1328" r:id="rId135"/>
    <p:sldId id="1374" r:id="rId136"/>
    <p:sldId id="1388" r:id="rId137"/>
    <p:sldId id="1397" r:id="rId138"/>
    <p:sldId id="1398" r:id="rId139"/>
    <p:sldId id="1400" r:id="rId140"/>
    <p:sldId id="1404" r:id="rId141"/>
    <p:sldId id="1413" r:id="rId142"/>
    <p:sldId id="1418" r:id="rId143"/>
    <p:sldId id="1415" r:id="rId144"/>
    <p:sldId id="1394" r:id="rId145"/>
    <p:sldId id="1419" r:id="rId146"/>
    <p:sldId id="1426" r:id="rId147"/>
    <p:sldId id="1425" r:id="rId148"/>
    <p:sldId id="1427" r:id="rId149"/>
    <p:sldId id="1429" r:id="rId150"/>
    <p:sldId id="1406" r:id="rId151"/>
    <p:sldId id="1407" r:id="rId152"/>
    <p:sldId id="1408" r:id="rId153"/>
    <p:sldId id="1409" r:id="rId154"/>
    <p:sldId id="1411" r:id="rId155"/>
    <p:sldId id="1414" r:id="rId156"/>
    <p:sldId id="1422" r:id="rId157"/>
    <p:sldId id="1421" r:id="rId158"/>
    <p:sldId id="1423" r:id="rId159"/>
    <p:sldId id="1402" r:id="rId160"/>
    <p:sldId id="1393" r:id="rId161"/>
    <p:sldId id="1390" r:id="rId162"/>
    <p:sldId id="1461" r:id="rId163"/>
    <p:sldId id="1474" r:id="rId164"/>
    <p:sldId id="1468" r:id="rId165"/>
    <p:sldId id="738" r:id="rId166"/>
    <p:sldId id="1382" r:id="rId167"/>
    <p:sldId id="1485" r:id="rId168"/>
    <p:sldId id="1493" r:id="rId169"/>
    <p:sldId id="1494" r:id="rId1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FFD5D5"/>
    <a:srgbClr val="FFCCFF"/>
    <a:srgbClr val="FEF8F4"/>
    <a:srgbClr val="009644"/>
    <a:srgbClr val="4472C4"/>
    <a:srgbClr val="7F6000"/>
    <a:srgbClr val="32F4F1"/>
    <a:srgbClr val="FF00FF"/>
    <a:srgbClr val="E6C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567" autoAdjust="0"/>
    <p:restoredTop sz="82903" autoAdjust="0"/>
  </p:normalViewPr>
  <p:slideViewPr>
    <p:cSldViewPr snapToGrid="0">
      <p:cViewPr varScale="1">
        <p:scale>
          <a:sx n="197" d="100"/>
          <a:sy n="197" d="100"/>
        </p:scale>
        <p:origin x="927" y="96"/>
      </p:cViewPr>
      <p:guideLst/>
    </p:cSldViewPr>
  </p:slideViewPr>
  <p:notesTextViewPr>
    <p:cViewPr>
      <p:scale>
        <a:sx n="1" d="1"/>
        <a:sy n="1" d="1"/>
      </p:scale>
      <p:origin x="0" y="0"/>
    </p:cViewPr>
  </p:notesTextViewPr>
  <p:notesViewPr>
    <p:cSldViewPr snapToGrid="0">
      <p:cViewPr varScale="1">
        <p:scale>
          <a:sx n="144" d="100"/>
          <a:sy n="144" d="100"/>
        </p:scale>
        <p:origin x="4374" y="102"/>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1A48872-489A-4850-BA60-F9D2F921947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14DC5C72-0BB1-4C25-AED9-0F90166320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F16CAC9-9E6E-46BD-B2BC-444C476726C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06919C5-5C3D-4441-932C-1F6D5F82EBA5}" type="slidenum">
              <a:rPr lang="en-US" smtClean="0"/>
              <a:t>‹#›</a:t>
            </a:fld>
            <a:endParaRPr lang="en-US"/>
          </a:p>
        </p:txBody>
      </p:sp>
    </p:spTree>
    <p:extLst>
      <p:ext uri="{BB962C8B-B14F-4D97-AF65-F5344CB8AC3E}">
        <p14:creationId xmlns:p14="http://schemas.microsoft.com/office/powerpoint/2010/main" val="11697751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E0B348-AD2B-4A10-BE8F-CB230ED56129}" type="datetimeFigureOut">
              <a:rPr lang="en-US" smtClean="0"/>
              <a:t>11/28/2023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412767-FFB8-4DC7-B26A-052444C18754}" type="slidenum">
              <a:rPr lang="en-US" smtClean="0"/>
              <a:t>‹#›</a:t>
            </a:fld>
            <a:endParaRPr lang="en-US"/>
          </a:p>
        </p:txBody>
      </p:sp>
    </p:spTree>
    <p:extLst>
      <p:ext uri="{BB962C8B-B14F-4D97-AF65-F5344CB8AC3E}">
        <p14:creationId xmlns:p14="http://schemas.microsoft.com/office/powerpoint/2010/main" val="3584091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2</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2065628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16</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48682295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Technically, every then() call that's chained creates a new promise, but let's skip over the details.</a:t>
            </a:r>
          </a:p>
        </p:txBody>
      </p:sp>
      <p:sp>
        <p:nvSpPr>
          <p:cNvPr id="4" name="Slide Number Placeholder 3"/>
          <p:cNvSpPr>
            <a:spLocks noGrp="1"/>
          </p:cNvSpPr>
          <p:nvPr>
            <p:ph type="sldNum" sz="quarter" idx="5"/>
          </p:nvPr>
        </p:nvSpPr>
        <p:spPr/>
        <p:txBody>
          <a:bodyPr/>
          <a:lstStyle/>
          <a:p>
            <a:fld id="{65412767-FFB8-4DC7-B26A-052444C18754}" type="slidenum">
              <a:rPr lang="en-US" smtClean="0"/>
              <a:t>145</a:t>
            </a:fld>
            <a:endParaRPr lang="en-US"/>
          </a:p>
        </p:txBody>
      </p:sp>
    </p:spTree>
    <p:extLst>
      <p:ext uri="{BB962C8B-B14F-4D97-AF65-F5344CB8AC3E}">
        <p14:creationId xmlns:p14="http://schemas.microsoft.com/office/powerpoint/2010/main" val="21544399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onsolas" panose="020B0609020204030204" pitchFamily="49" charset="0"/>
              </a:rPr>
              <a:t>function </a:t>
            </a:r>
            <a:r>
              <a:rPr lang="en-US" dirty="0" err="1">
                <a:latin typeface="Consolas" panose="020B0609020204030204" pitchFamily="49" charset="0"/>
              </a:rPr>
              <a:t>download_data</a:t>
            </a:r>
            <a:r>
              <a:rPr lang="en-US" dirty="0">
                <a:latin typeface="Consolas" panose="020B0609020204030204" pitchFamily="49" charset="0"/>
              </a:rPr>
              <a:t>(</a:t>
            </a:r>
            <a:r>
              <a:rPr lang="en-US" dirty="0" err="1">
                <a:latin typeface="Consolas" panose="020B0609020204030204" pitchFamily="49" charset="0"/>
              </a:rPr>
              <a:t>url</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run_in_background</a:t>
            </a:r>
            <a:r>
              <a:rPr lang="en-US" dirty="0">
                <a:latin typeface="Consolas" panose="020B0609020204030204" pitchFamily="49" charset="0"/>
              </a:rPr>
              <a:t>((</a:t>
            </a:r>
            <a:r>
              <a:rPr lang="en-US" dirty="0" err="1">
                <a:latin typeface="Consolas" panose="020B0609020204030204" pitchFamily="49" charset="0"/>
              </a:rPr>
              <a:t>url</a:t>
            </a:r>
            <a:r>
              <a:rPr lang="en-US" dirty="0">
                <a:latin typeface="Consolas" panose="020B0609020204030204" pitchFamily="49" charset="0"/>
              </a:rPr>
              <a:t>) =&gt; {</a:t>
            </a:r>
          </a:p>
          <a:p>
            <a:r>
              <a:rPr lang="en-US" dirty="0">
                <a:latin typeface="Consolas" panose="020B0609020204030204" pitchFamily="49" charset="0"/>
              </a:rPr>
              <a:t>    // code to connect and download data from URL</a:t>
            </a:r>
          </a:p>
          <a:p>
            <a:r>
              <a:rPr lang="en-US" dirty="0">
                <a:latin typeface="Consolas" panose="020B0609020204030204" pitchFamily="49" charset="0"/>
              </a:rPr>
              <a:t>    </a:t>
            </a:r>
            <a:r>
              <a:rPr lang="en-US" dirty="0" err="1">
                <a:latin typeface="Consolas" panose="020B0609020204030204" pitchFamily="49" charset="0"/>
              </a:rPr>
              <a:t>run_in_background</a:t>
            </a:r>
            <a:r>
              <a:rPr lang="en-US" dirty="0">
                <a:latin typeface="Consolas" panose="020B0609020204030204" pitchFamily="49" charset="0"/>
              </a:rPr>
              <a:t>((data) =&gt; {</a:t>
            </a:r>
          </a:p>
          <a:p>
            <a:r>
              <a:rPr lang="en-US" dirty="0">
                <a:latin typeface="Consolas" panose="020B0609020204030204" pitchFamily="49" charset="0"/>
              </a:rPr>
              <a:t>      // code to filter data</a:t>
            </a:r>
          </a:p>
          <a:p>
            <a:r>
              <a:rPr lang="en-US" dirty="0">
                <a:latin typeface="Consolas" panose="020B0609020204030204" pitchFamily="49" charset="0"/>
              </a:rPr>
              <a:t>      </a:t>
            </a:r>
            <a:r>
              <a:rPr lang="en-US" dirty="0" err="1">
                <a:latin typeface="Consolas" panose="020B0609020204030204" pitchFamily="49" charset="0"/>
              </a:rPr>
              <a:t>run_in_background</a:t>
            </a:r>
            <a:r>
              <a:rPr lang="en-US" dirty="0">
                <a:latin typeface="Consolas" panose="020B0609020204030204" pitchFamily="49" charset="0"/>
              </a:rPr>
              <a:t>((</a:t>
            </a:r>
            <a:r>
              <a:rPr lang="en-US" dirty="0" err="1">
                <a:latin typeface="Consolas" panose="020B0609020204030204" pitchFamily="49" charset="0"/>
              </a:rPr>
              <a:t>filtered_data</a:t>
            </a:r>
            <a:r>
              <a:rPr lang="en-US" dirty="0">
                <a:latin typeface="Consolas" panose="020B0609020204030204" pitchFamily="49" charset="0"/>
              </a:rPr>
              <a:t>) =&gt; {</a:t>
            </a:r>
          </a:p>
          <a:p>
            <a:r>
              <a:rPr lang="en-US" dirty="0">
                <a:latin typeface="Consolas" panose="020B0609020204030204" pitchFamily="49" charset="0"/>
              </a:rPr>
              <a:t>        // code to update the UI</a:t>
            </a: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a:t>
            </a:r>
          </a:p>
        </p:txBody>
      </p:sp>
      <p:sp>
        <p:nvSpPr>
          <p:cNvPr id="4" name="Slide Number Placeholder 3"/>
          <p:cNvSpPr>
            <a:spLocks noGrp="1"/>
          </p:cNvSpPr>
          <p:nvPr>
            <p:ph type="sldNum" sz="quarter" idx="5"/>
          </p:nvPr>
        </p:nvSpPr>
        <p:spPr/>
        <p:txBody>
          <a:bodyPr/>
          <a:lstStyle/>
          <a:p>
            <a:fld id="{65412767-FFB8-4DC7-B26A-052444C18754}" type="slidenum">
              <a:rPr lang="en-US" smtClean="0"/>
              <a:t>146</a:t>
            </a:fld>
            <a:endParaRPr lang="en-US"/>
          </a:p>
        </p:txBody>
      </p:sp>
    </p:spTree>
    <p:extLst>
      <p:ext uri="{BB962C8B-B14F-4D97-AF65-F5344CB8AC3E}">
        <p14:creationId xmlns:p14="http://schemas.microsoft.com/office/powerpoint/2010/main" val="106263813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onsolas" panose="020B0609020204030204" pitchFamily="49" charset="0"/>
              </a:rPr>
              <a:t>function </a:t>
            </a:r>
            <a:r>
              <a:rPr lang="en-US" dirty="0" err="1">
                <a:latin typeface="Consolas" panose="020B0609020204030204" pitchFamily="49" charset="0"/>
              </a:rPr>
              <a:t>download_data</a:t>
            </a:r>
            <a:r>
              <a:rPr lang="en-US" dirty="0">
                <a:latin typeface="Consolas" panose="020B0609020204030204" pitchFamily="49" charset="0"/>
              </a:rPr>
              <a:t>(</a:t>
            </a:r>
            <a:r>
              <a:rPr lang="en-US" dirty="0" err="1">
                <a:latin typeface="Consolas" panose="020B0609020204030204" pitchFamily="49" charset="0"/>
              </a:rPr>
              <a:t>url</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run_in_background</a:t>
            </a:r>
            <a:r>
              <a:rPr lang="en-US" dirty="0">
                <a:latin typeface="Consolas" panose="020B0609020204030204" pitchFamily="49" charset="0"/>
              </a:rPr>
              <a:t>((</a:t>
            </a:r>
            <a:r>
              <a:rPr lang="en-US" dirty="0" err="1">
                <a:latin typeface="Consolas" panose="020B0609020204030204" pitchFamily="49" charset="0"/>
              </a:rPr>
              <a:t>url</a:t>
            </a:r>
            <a:r>
              <a:rPr lang="en-US" dirty="0">
                <a:latin typeface="Consolas" panose="020B0609020204030204" pitchFamily="49" charset="0"/>
              </a:rPr>
              <a:t>) =&gt; {</a:t>
            </a:r>
          </a:p>
          <a:p>
            <a:r>
              <a:rPr lang="en-US" dirty="0">
                <a:latin typeface="Consolas" panose="020B0609020204030204" pitchFamily="49" charset="0"/>
              </a:rPr>
              <a:t>    // code to connect and download data from URL</a:t>
            </a:r>
          </a:p>
          <a:p>
            <a:r>
              <a:rPr lang="en-US" dirty="0">
                <a:latin typeface="Consolas" panose="020B0609020204030204" pitchFamily="49" charset="0"/>
              </a:rPr>
              <a:t>    </a:t>
            </a:r>
            <a:r>
              <a:rPr lang="en-US" dirty="0" err="1">
                <a:latin typeface="Consolas" panose="020B0609020204030204" pitchFamily="49" charset="0"/>
              </a:rPr>
              <a:t>run_in_background</a:t>
            </a:r>
            <a:r>
              <a:rPr lang="en-US" dirty="0">
                <a:latin typeface="Consolas" panose="020B0609020204030204" pitchFamily="49" charset="0"/>
              </a:rPr>
              <a:t>((data) =&gt; {</a:t>
            </a:r>
          </a:p>
          <a:p>
            <a:r>
              <a:rPr lang="en-US" dirty="0">
                <a:latin typeface="Consolas" panose="020B0609020204030204" pitchFamily="49" charset="0"/>
              </a:rPr>
              <a:t>      // code to filter data</a:t>
            </a:r>
          </a:p>
          <a:p>
            <a:r>
              <a:rPr lang="en-US" dirty="0">
                <a:latin typeface="Consolas" panose="020B0609020204030204" pitchFamily="49" charset="0"/>
              </a:rPr>
              <a:t>      </a:t>
            </a:r>
            <a:r>
              <a:rPr lang="en-US" dirty="0" err="1">
                <a:latin typeface="Consolas" panose="020B0609020204030204" pitchFamily="49" charset="0"/>
              </a:rPr>
              <a:t>run_in_background</a:t>
            </a:r>
            <a:r>
              <a:rPr lang="en-US" dirty="0">
                <a:latin typeface="Consolas" panose="020B0609020204030204" pitchFamily="49" charset="0"/>
              </a:rPr>
              <a:t>((</a:t>
            </a:r>
            <a:r>
              <a:rPr lang="en-US" dirty="0" err="1">
                <a:latin typeface="Consolas" panose="020B0609020204030204" pitchFamily="49" charset="0"/>
              </a:rPr>
              <a:t>filtered_data</a:t>
            </a:r>
            <a:r>
              <a:rPr lang="en-US" dirty="0">
                <a:latin typeface="Consolas" panose="020B0609020204030204" pitchFamily="49" charset="0"/>
              </a:rPr>
              <a:t>) =&gt; {</a:t>
            </a:r>
          </a:p>
          <a:p>
            <a:r>
              <a:rPr lang="en-US" dirty="0">
                <a:latin typeface="Consolas" panose="020B0609020204030204" pitchFamily="49" charset="0"/>
              </a:rPr>
              <a:t>        // code to update the UI</a:t>
            </a: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a:t>
            </a:r>
          </a:p>
        </p:txBody>
      </p:sp>
      <p:sp>
        <p:nvSpPr>
          <p:cNvPr id="4" name="Slide Number Placeholder 3"/>
          <p:cNvSpPr>
            <a:spLocks noGrp="1"/>
          </p:cNvSpPr>
          <p:nvPr>
            <p:ph type="sldNum" sz="quarter" idx="5"/>
          </p:nvPr>
        </p:nvSpPr>
        <p:spPr/>
        <p:txBody>
          <a:bodyPr/>
          <a:lstStyle/>
          <a:p>
            <a:fld id="{65412767-FFB8-4DC7-B26A-052444C18754}" type="slidenum">
              <a:rPr lang="en-US" smtClean="0"/>
              <a:t>147</a:t>
            </a:fld>
            <a:endParaRPr lang="en-US"/>
          </a:p>
        </p:txBody>
      </p:sp>
    </p:spTree>
    <p:extLst>
      <p:ext uri="{BB962C8B-B14F-4D97-AF65-F5344CB8AC3E}">
        <p14:creationId xmlns:p14="http://schemas.microsoft.com/office/powerpoint/2010/main" val="72213467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onsolas" panose="020B0609020204030204" pitchFamily="49" charset="0"/>
              </a:rPr>
              <a:t>function </a:t>
            </a:r>
            <a:r>
              <a:rPr lang="en-US" dirty="0" err="1">
                <a:latin typeface="Consolas" panose="020B0609020204030204" pitchFamily="49" charset="0"/>
              </a:rPr>
              <a:t>download_data</a:t>
            </a:r>
            <a:r>
              <a:rPr lang="en-US" dirty="0">
                <a:latin typeface="Consolas" panose="020B0609020204030204" pitchFamily="49" charset="0"/>
              </a:rPr>
              <a:t>(</a:t>
            </a:r>
            <a:r>
              <a:rPr lang="en-US" dirty="0" err="1">
                <a:latin typeface="Consolas" panose="020B0609020204030204" pitchFamily="49" charset="0"/>
              </a:rPr>
              <a:t>url</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run_in_background</a:t>
            </a:r>
            <a:r>
              <a:rPr lang="en-US" dirty="0">
                <a:latin typeface="Consolas" panose="020B0609020204030204" pitchFamily="49" charset="0"/>
              </a:rPr>
              <a:t>((</a:t>
            </a:r>
            <a:r>
              <a:rPr lang="en-US" dirty="0" err="1">
                <a:latin typeface="Consolas" panose="020B0609020204030204" pitchFamily="49" charset="0"/>
              </a:rPr>
              <a:t>url</a:t>
            </a:r>
            <a:r>
              <a:rPr lang="en-US" dirty="0">
                <a:latin typeface="Consolas" panose="020B0609020204030204" pitchFamily="49" charset="0"/>
              </a:rPr>
              <a:t>) =&gt; {</a:t>
            </a:r>
          </a:p>
          <a:p>
            <a:r>
              <a:rPr lang="en-US" dirty="0">
                <a:latin typeface="Consolas" panose="020B0609020204030204" pitchFamily="49" charset="0"/>
              </a:rPr>
              <a:t>    // code to connect and download data from URL</a:t>
            </a:r>
          </a:p>
          <a:p>
            <a:r>
              <a:rPr lang="en-US" dirty="0">
                <a:latin typeface="Consolas" panose="020B0609020204030204" pitchFamily="49" charset="0"/>
              </a:rPr>
              <a:t>    </a:t>
            </a:r>
            <a:r>
              <a:rPr lang="en-US" dirty="0" err="1">
                <a:latin typeface="Consolas" panose="020B0609020204030204" pitchFamily="49" charset="0"/>
              </a:rPr>
              <a:t>run_in_background</a:t>
            </a:r>
            <a:r>
              <a:rPr lang="en-US" dirty="0">
                <a:latin typeface="Consolas" panose="020B0609020204030204" pitchFamily="49" charset="0"/>
              </a:rPr>
              <a:t>((data) =&gt; {</a:t>
            </a:r>
          </a:p>
          <a:p>
            <a:r>
              <a:rPr lang="en-US" dirty="0">
                <a:latin typeface="Consolas" panose="020B0609020204030204" pitchFamily="49" charset="0"/>
              </a:rPr>
              <a:t>      // code to filter data</a:t>
            </a:r>
          </a:p>
          <a:p>
            <a:r>
              <a:rPr lang="en-US" dirty="0">
                <a:latin typeface="Consolas" panose="020B0609020204030204" pitchFamily="49" charset="0"/>
              </a:rPr>
              <a:t>      </a:t>
            </a:r>
            <a:r>
              <a:rPr lang="en-US" dirty="0" err="1">
                <a:latin typeface="Consolas" panose="020B0609020204030204" pitchFamily="49" charset="0"/>
              </a:rPr>
              <a:t>run_in_background</a:t>
            </a:r>
            <a:r>
              <a:rPr lang="en-US" dirty="0">
                <a:latin typeface="Consolas" panose="020B0609020204030204" pitchFamily="49" charset="0"/>
              </a:rPr>
              <a:t>((</a:t>
            </a:r>
            <a:r>
              <a:rPr lang="en-US" dirty="0" err="1">
                <a:latin typeface="Consolas" panose="020B0609020204030204" pitchFamily="49" charset="0"/>
              </a:rPr>
              <a:t>filtered_data</a:t>
            </a:r>
            <a:r>
              <a:rPr lang="en-US" dirty="0">
                <a:latin typeface="Consolas" panose="020B0609020204030204" pitchFamily="49" charset="0"/>
              </a:rPr>
              <a:t>) =&gt; {</a:t>
            </a:r>
          </a:p>
          <a:p>
            <a:r>
              <a:rPr lang="en-US" dirty="0">
                <a:latin typeface="Consolas" panose="020B0609020204030204" pitchFamily="49" charset="0"/>
              </a:rPr>
              <a:t>        // code to update the UI</a:t>
            </a: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a:t>
            </a:r>
          </a:p>
        </p:txBody>
      </p:sp>
      <p:sp>
        <p:nvSpPr>
          <p:cNvPr id="4" name="Slide Number Placeholder 3"/>
          <p:cNvSpPr>
            <a:spLocks noGrp="1"/>
          </p:cNvSpPr>
          <p:nvPr>
            <p:ph type="sldNum" sz="quarter" idx="5"/>
          </p:nvPr>
        </p:nvSpPr>
        <p:spPr/>
        <p:txBody>
          <a:bodyPr/>
          <a:lstStyle/>
          <a:p>
            <a:fld id="{65412767-FFB8-4DC7-B26A-052444C18754}" type="slidenum">
              <a:rPr lang="en-US" smtClean="0"/>
              <a:t>148</a:t>
            </a:fld>
            <a:endParaRPr lang="en-US"/>
          </a:p>
        </p:txBody>
      </p:sp>
    </p:spTree>
    <p:extLst>
      <p:ext uri="{BB962C8B-B14F-4D97-AF65-F5344CB8AC3E}">
        <p14:creationId xmlns:p14="http://schemas.microsoft.com/office/powerpoint/2010/main" val="405176631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149</a:t>
            </a:fld>
            <a:endParaRPr lang="en-US"/>
          </a:p>
        </p:txBody>
      </p:sp>
    </p:spTree>
    <p:extLst>
      <p:ext uri="{BB962C8B-B14F-4D97-AF65-F5344CB8AC3E}">
        <p14:creationId xmlns:p14="http://schemas.microsoft.com/office/powerpoint/2010/main" val="322244378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onsolas" panose="020B0609020204030204" pitchFamily="49" charset="0"/>
              </a:rPr>
              <a:t>function </a:t>
            </a:r>
            <a:r>
              <a:rPr lang="en-US" dirty="0" err="1">
                <a:latin typeface="Consolas" panose="020B0609020204030204" pitchFamily="49" charset="0"/>
              </a:rPr>
              <a:t>download_data</a:t>
            </a:r>
            <a:r>
              <a:rPr lang="en-US" dirty="0">
                <a:latin typeface="Consolas" panose="020B0609020204030204" pitchFamily="49" charset="0"/>
              </a:rPr>
              <a:t>(</a:t>
            </a:r>
            <a:r>
              <a:rPr lang="en-US" dirty="0" err="1">
                <a:latin typeface="Consolas" panose="020B0609020204030204" pitchFamily="49" charset="0"/>
              </a:rPr>
              <a:t>url</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run_in_background</a:t>
            </a:r>
            <a:r>
              <a:rPr lang="en-US" dirty="0">
                <a:latin typeface="Consolas" panose="020B0609020204030204" pitchFamily="49" charset="0"/>
              </a:rPr>
              <a:t>((</a:t>
            </a:r>
            <a:r>
              <a:rPr lang="en-US" dirty="0" err="1">
                <a:latin typeface="Consolas" panose="020B0609020204030204" pitchFamily="49" charset="0"/>
              </a:rPr>
              <a:t>url</a:t>
            </a:r>
            <a:r>
              <a:rPr lang="en-US" dirty="0">
                <a:latin typeface="Consolas" panose="020B0609020204030204" pitchFamily="49" charset="0"/>
              </a:rPr>
              <a:t>) =&gt; {</a:t>
            </a:r>
          </a:p>
          <a:p>
            <a:r>
              <a:rPr lang="en-US" dirty="0">
                <a:latin typeface="Consolas" panose="020B0609020204030204" pitchFamily="49" charset="0"/>
              </a:rPr>
              <a:t>    // code to connect and download data from URL</a:t>
            </a:r>
          </a:p>
          <a:p>
            <a:r>
              <a:rPr lang="en-US" dirty="0">
                <a:latin typeface="Consolas" panose="020B0609020204030204" pitchFamily="49" charset="0"/>
              </a:rPr>
              <a:t>    </a:t>
            </a:r>
            <a:r>
              <a:rPr lang="en-US" dirty="0" err="1">
                <a:latin typeface="Consolas" panose="020B0609020204030204" pitchFamily="49" charset="0"/>
              </a:rPr>
              <a:t>run_in_background</a:t>
            </a:r>
            <a:r>
              <a:rPr lang="en-US" dirty="0">
                <a:latin typeface="Consolas" panose="020B0609020204030204" pitchFamily="49" charset="0"/>
              </a:rPr>
              <a:t>((data) =&gt; {</a:t>
            </a:r>
          </a:p>
          <a:p>
            <a:r>
              <a:rPr lang="en-US" dirty="0">
                <a:latin typeface="Consolas" panose="020B0609020204030204" pitchFamily="49" charset="0"/>
              </a:rPr>
              <a:t>      // code to filter data</a:t>
            </a:r>
          </a:p>
          <a:p>
            <a:r>
              <a:rPr lang="en-US" dirty="0">
                <a:latin typeface="Consolas" panose="020B0609020204030204" pitchFamily="49" charset="0"/>
              </a:rPr>
              <a:t>      </a:t>
            </a:r>
            <a:r>
              <a:rPr lang="en-US" dirty="0" err="1">
                <a:latin typeface="Consolas" panose="020B0609020204030204" pitchFamily="49" charset="0"/>
              </a:rPr>
              <a:t>run_in_background</a:t>
            </a:r>
            <a:r>
              <a:rPr lang="en-US" dirty="0">
                <a:latin typeface="Consolas" panose="020B0609020204030204" pitchFamily="49" charset="0"/>
              </a:rPr>
              <a:t>((</a:t>
            </a:r>
            <a:r>
              <a:rPr lang="en-US" dirty="0" err="1">
                <a:latin typeface="Consolas" panose="020B0609020204030204" pitchFamily="49" charset="0"/>
              </a:rPr>
              <a:t>filtered_data</a:t>
            </a:r>
            <a:r>
              <a:rPr lang="en-US" dirty="0">
                <a:latin typeface="Consolas" panose="020B0609020204030204" pitchFamily="49" charset="0"/>
              </a:rPr>
              <a:t>) =&gt; {</a:t>
            </a:r>
          </a:p>
          <a:p>
            <a:r>
              <a:rPr lang="en-US" dirty="0">
                <a:latin typeface="Consolas" panose="020B0609020204030204" pitchFamily="49" charset="0"/>
              </a:rPr>
              <a:t>        // code to update the UI</a:t>
            </a: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a:t>
            </a:r>
          </a:p>
        </p:txBody>
      </p:sp>
      <p:sp>
        <p:nvSpPr>
          <p:cNvPr id="4" name="Slide Number Placeholder 3"/>
          <p:cNvSpPr>
            <a:spLocks noGrp="1"/>
          </p:cNvSpPr>
          <p:nvPr>
            <p:ph type="sldNum" sz="quarter" idx="5"/>
          </p:nvPr>
        </p:nvSpPr>
        <p:spPr/>
        <p:txBody>
          <a:bodyPr/>
          <a:lstStyle/>
          <a:p>
            <a:fld id="{65412767-FFB8-4DC7-B26A-052444C18754}" type="slidenum">
              <a:rPr lang="en-US" smtClean="0"/>
              <a:t>150</a:t>
            </a:fld>
            <a:endParaRPr lang="en-US"/>
          </a:p>
        </p:txBody>
      </p:sp>
    </p:spTree>
    <p:extLst>
      <p:ext uri="{BB962C8B-B14F-4D97-AF65-F5344CB8AC3E}">
        <p14:creationId xmlns:p14="http://schemas.microsoft.com/office/powerpoint/2010/main" val="255368986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onsolas" panose="020B0609020204030204" pitchFamily="49" charset="0"/>
              </a:rPr>
              <a:t>function </a:t>
            </a:r>
            <a:r>
              <a:rPr lang="en-US" dirty="0" err="1">
                <a:latin typeface="Consolas" panose="020B0609020204030204" pitchFamily="49" charset="0"/>
              </a:rPr>
              <a:t>download_data</a:t>
            </a:r>
            <a:r>
              <a:rPr lang="en-US" dirty="0">
                <a:latin typeface="Consolas" panose="020B0609020204030204" pitchFamily="49" charset="0"/>
              </a:rPr>
              <a:t>(</a:t>
            </a:r>
            <a:r>
              <a:rPr lang="en-US" dirty="0" err="1">
                <a:latin typeface="Consolas" panose="020B0609020204030204" pitchFamily="49" charset="0"/>
              </a:rPr>
              <a:t>url</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run_in_background</a:t>
            </a:r>
            <a:r>
              <a:rPr lang="en-US" dirty="0">
                <a:latin typeface="Consolas" panose="020B0609020204030204" pitchFamily="49" charset="0"/>
              </a:rPr>
              <a:t>((</a:t>
            </a:r>
            <a:r>
              <a:rPr lang="en-US" dirty="0" err="1">
                <a:latin typeface="Consolas" panose="020B0609020204030204" pitchFamily="49" charset="0"/>
              </a:rPr>
              <a:t>url</a:t>
            </a:r>
            <a:r>
              <a:rPr lang="en-US" dirty="0">
                <a:latin typeface="Consolas" panose="020B0609020204030204" pitchFamily="49" charset="0"/>
              </a:rPr>
              <a:t>) =&gt; {</a:t>
            </a:r>
          </a:p>
          <a:p>
            <a:r>
              <a:rPr lang="en-US" dirty="0">
                <a:latin typeface="Consolas" panose="020B0609020204030204" pitchFamily="49" charset="0"/>
              </a:rPr>
              <a:t>    // code to connect and download data from URL</a:t>
            </a:r>
          </a:p>
          <a:p>
            <a:r>
              <a:rPr lang="en-US" dirty="0">
                <a:latin typeface="Consolas" panose="020B0609020204030204" pitchFamily="49" charset="0"/>
              </a:rPr>
              <a:t>    </a:t>
            </a:r>
            <a:r>
              <a:rPr lang="en-US" dirty="0" err="1">
                <a:latin typeface="Consolas" panose="020B0609020204030204" pitchFamily="49" charset="0"/>
              </a:rPr>
              <a:t>run_in_background</a:t>
            </a:r>
            <a:r>
              <a:rPr lang="en-US" dirty="0">
                <a:latin typeface="Consolas" panose="020B0609020204030204" pitchFamily="49" charset="0"/>
              </a:rPr>
              <a:t>((data) =&gt; {</a:t>
            </a:r>
          </a:p>
          <a:p>
            <a:r>
              <a:rPr lang="en-US" dirty="0">
                <a:latin typeface="Consolas" panose="020B0609020204030204" pitchFamily="49" charset="0"/>
              </a:rPr>
              <a:t>      // code to filter data</a:t>
            </a:r>
          </a:p>
          <a:p>
            <a:r>
              <a:rPr lang="en-US" dirty="0">
                <a:latin typeface="Consolas" panose="020B0609020204030204" pitchFamily="49" charset="0"/>
              </a:rPr>
              <a:t>      </a:t>
            </a:r>
            <a:r>
              <a:rPr lang="en-US" dirty="0" err="1">
                <a:latin typeface="Consolas" panose="020B0609020204030204" pitchFamily="49" charset="0"/>
              </a:rPr>
              <a:t>run_in_background</a:t>
            </a:r>
            <a:r>
              <a:rPr lang="en-US" dirty="0">
                <a:latin typeface="Consolas" panose="020B0609020204030204" pitchFamily="49" charset="0"/>
              </a:rPr>
              <a:t>((</a:t>
            </a:r>
            <a:r>
              <a:rPr lang="en-US" dirty="0" err="1">
                <a:latin typeface="Consolas" panose="020B0609020204030204" pitchFamily="49" charset="0"/>
              </a:rPr>
              <a:t>filtered_data</a:t>
            </a:r>
            <a:r>
              <a:rPr lang="en-US" dirty="0">
                <a:latin typeface="Consolas" panose="020B0609020204030204" pitchFamily="49" charset="0"/>
              </a:rPr>
              <a:t>) =&gt; {</a:t>
            </a:r>
          </a:p>
          <a:p>
            <a:r>
              <a:rPr lang="en-US" dirty="0">
                <a:latin typeface="Consolas" panose="020B0609020204030204" pitchFamily="49" charset="0"/>
              </a:rPr>
              <a:t>        // code to update the UI</a:t>
            </a: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a:t>
            </a:r>
          </a:p>
        </p:txBody>
      </p:sp>
      <p:sp>
        <p:nvSpPr>
          <p:cNvPr id="4" name="Slide Number Placeholder 3"/>
          <p:cNvSpPr>
            <a:spLocks noGrp="1"/>
          </p:cNvSpPr>
          <p:nvPr>
            <p:ph type="sldNum" sz="quarter" idx="5"/>
          </p:nvPr>
        </p:nvSpPr>
        <p:spPr/>
        <p:txBody>
          <a:bodyPr/>
          <a:lstStyle/>
          <a:p>
            <a:fld id="{65412767-FFB8-4DC7-B26A-052444C18754}" type="slidenum">
              <a:rPr lang="en-US" smtClean="0"/>
              <a:t>151</a:t>
            </a:fld>
            <a:endParaRPr lang="en-US"/>
          </a:p>
        </p:txBody>
      </p:sp>
    </p:spTree>
    <p:extLst>
      <p:ext uri="{BB962C8B-B14F-4D97-AF65-F5344CB8AC3E}">
        <p14:creationId xmlns:p14="http://schemas.microsoft.com/office/powerpoint/2010/main" val="2111475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onsolas" panose="020B0609020204030204" pitchFamily="49" charset="0"/>
              </a:rPr>
              <a:t>function </a:t>
            </a:r>
            <a:r>
              <a:rPr lang="en-US" dirty="0" err="1">
                <a:latin typeface="Consolas" panose="020B0609020204030204" pitchFamily="49" charset="0"/>
              </a:rPr>
              <a:t>download_data</a:t>
            </a:r>
            <a:r>
              <a:rPr lang="en-US" dirty="0">
                <a:latin typeface="Consolas" panose="020B0609020204030204" pitchFamily="49" charset="0"/>
              </a:rPr>
              <a:t>(</a:t>
            </a:r>
            <a:r>
              <a:rPr lang="en-US" dirty="0" err="1">
                <a:latin typeface="Consolas" panose="020B0609020204030204" pitchFamily="49" charset="0"/>
              </a:rPr>
              <a:t>url</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run_in_background</a:t>
            </a:r>
            <a:r>
              <a:rPr lang="en-US" dirty="0">
                <a:latin typeface="Consolas" panose="020B0609020204030204" pitchFamily="49" charset="0"/>
              </a:rPr>
              <a:t>((</a:t>
            </a:r>
            <a:r>
              <a:rPr lang="en-US" dirty="0" err="1">
                <a:latin typeface="Consolas" panose="020B0609020204030204" pitchFamily="49" charset="0"/>
              </a:rPr>
              <a:t>url</a:t>
            </a:r>
            <a:r>
              <a:rPr lang="en-US" dirty="0">
                <a:latin typeface="Consolas" panose="020B0609020204030204" pitchFamily="49" charset="0"/>
              </a:rPr>
              <a:t>) =&gt; {</a:t>
            </a:r>
          </a:p>
          <a:p>
            <a:r>
              <a:rPr lang="en-US" dirty="0">
                <a:latin typeface="Consolas" panose="020B0609020204030204" pitchFamily="49" charset="0"/>
              </a:rPr>
              <a:t>    // code to connect and download data from URL</a:t>
            </a:r>
          </a:p>
          <a:p>
            <a:r>
              <a:rPr lang="en-US" dirty="0">
                <a:latin typeface="Consolas" panose="020B0609020204030204" pitchFamily="49" charset="0"/>
              </a:rPr>
              <a:t>    </a:t>
            </a:r>
            <a:r>
              <a:rPr lang="en-US" dirty="0" err="1">
                <a:latin typeface="Consolas" panose="020B0609020204030204" pitchFamily="49" charset="0"/>
              </a:rPr>
              <a:t>run_in_background</a:t>
            </a:r>
            <a:r>
              <a:rPr lang="en-US" dirty="0">
                <a:latin typeface="Consolas" panose="020B0609020204030204" pitchFamily="49" charset="0"/>
              </a:rPr>
              <a:t>((data) =&gt; {</a:t>
            </a:r>
          </a:p>
          <a:p>
            <a:r>
              <a:rPr lang="en-US" dirty="0">
                <a:latin typeface="Consolas" panose="020B0609020204030204" pitchFamily="49" charset="0"/>
              </a:rPr>
              <a:t>      // code to filter data</a:t>
            </a:r>
          </a:p>
          <a:p>
            <a:r>
              <a:rPr lang="en-US" dirty="0">
                <a:latin typeface="Consolas" panose="020B0609020204030204" pitchFamily="49" charset="0"/>
              </a:rPr>
              <a:t>      </a:t>
            </a:r>
            <a:r>
              <a:rPr lang="en-US" dirty="0" err="1">
                <a:latin typeface="Consolas" panose="020B0609020204030204" pitchFamily="49" charset="0"/>
              </a:rPr>
              <a:t>run_in_background</a:t>
            </a:r>
            <a:r>
              <a:rPr lang="en-US" dirty="0">
                <a:latin typeface="Consolas" panose="020B0609020204030204" pitchFamily="49" charset="0"/>
              </a:rPr>
              <a:t>((</a:t>
            </a:r>
            <a:r>
              <a:rPr lang="en-US" dirty="0" err="1">
                <a:latin typeface="Consolas" panose="020B0609020204030204" pitchFamily="49" charset="0"/>
              </a:rPr>
              <a:t>filtered_data</a:t>
            </a:r>
            <a:r>
              <a:rPr lang="en-US" dirty="0">
                <a:latin typeface="Consolas" panose="020B0609020204030204" pitchFamily="49" charset="0"/>
              </a:rPr>
              <a:t>) =&gt; {</a:t>
            </a:r>
          </a:p>
          <a:p>
            <a:r>
              <a:rPr lang="en-US" dirty="0">
                <a:latin typeface="Consolas" panose="020B0609020204030204" pitchFamily="49" charset="0"/>
              </a:rPr>
              <a:t>        // code to update the UI</a:t>
            </a: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a:t>
            </a:r>
          </a:p>
        </p:txBody>
      </p:sp>
      <p:sp>
        <p:nvSpPr>
          <p:cNvPr id="4" name="Slide Number Placeholder 3"/>
          <p:cNvSpPr>
            <a:spLocks noGrp="1"/>
          </p:cNvSpPr>
          <p:nvPr>
            <p:ph type="sldNum" sz="quarter" idx="5"/>
          </p:nvPr>
        </p:nvSpPr>
        <p:spPr/>
        <p:txBody>
          <a:bodyPr/>
          <a:lstStyle/>
          <a:p>
            <a:fld id="{65412767-FFB8-4DC7-B26A-052444C18754}" type="slidenum">
              <a:rPr lang="en-US" smtClean="0"/>
              <a:t>152</a:t>
            </a:fld>
            <a:endParaRPr lang="en-US"/>
          </a:p>
        </p:txBody>
      </p:sp>
    </p:spTree>
    <p:extLst>
      <p:ext uri="{BB962C8B-B14F-4D97-AF65-F5344CB8AC3E}">
        <p14:creationId xmlns:p14="http://schemas.microsoft.com/office/powerpoint/2010/main" val="195314346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latin typeface="Consolas" panose="020B0609020204030204" pitchFamily="49" charset="0"/>
              </a:rPr>
              <a:t>filter_data</a:t>
            </a:r>
            <a:r>
              <a:rPr lang="en-US" dirty="0">
                <a:latin typeface="Consolas" panose="020B0609020204030204" pitchFamily="49" charset="0"/>
              </a:rPr>
              <a:t>() { did some background thread/processing, then calls the callback to reorder }</a:t>
            </a:r>
          </a:p>
        </p:txBody>
      </p:sp>
      <p:sp>
        <p:nvSpPr>
          <p:cNvPr id="4" name="Slide Number Placeholder 3"/>
          <p:cNvSpPr>
            <a:spLocks noGrp="1"/>
          </p:cNvSpPr>
          <p:nvPr>
            <p:ph type="sldNum" sz="quarter" idx="5"/>
          </p:nvPr>
        </p:nvSpPr>
        <p:spPr/>
        <p:txBody>
          <a:bodyPr/>
          <a:lstStyle/>
          <a:p>
            <a:fld id="{65412767-FFB8-4DC7-B26A-052444C18754}" type="slidenum">
              <a:rPr lang="en-US" smtClean="0"/>
              <a:t>153</a:t>
            </a:fld>
            <a:endParaRPr lang="en-US"/>
          </a:p>
        </p:txBody>
      </p:sp>
    </p:spTree>
    <p:extLst>
      <p:ext uri="{BB962C8B-B14F-4D97-AF65-F5344CB8AC3E}">
        <p14:creationId xmlns:p14="http://schemas.microsoft.com/office/powerpoint/2010/main" val="68695023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https://github.com/TimothyGu/learning-promises/blob/main/by-building/README.md</a:t>
            </a:r>
          </a:p>
          <a:p>
            <a:endParaRPr lang="en-US" sz="2400" dirty="0"/>
          </a:p>
        </p:txBody>
      </p:sp>
      <p:sp>
        <p:nvSpPr>
          <p:cNvPr id="4" name="Slide Number Placeholder 3"/>
          <p:cNvSpPr>
            <a:spLocks noGrp="1"/>
          </p:cNvSpPr>
          <p:nvPr>
            <p:ph type="sldNum" sz="quarter" idx="5"/>
          </p:nvPr>
        </p:nvSpPr>
        <p:spPr/>
        <p:txBody>
          <a:bodyPr/>
          <a:lstStyle/>
          <a:p>
            <a:fld id="{65412767-FFB8-4DC7-B26A-052444C18754}" type="slidenum">
              <a:rPr lang="en-US" smtClean="0"/>
              <a:t>157</a:t>
            </a:fld>
            <a:endParaRPr lang="en-US"/>
          </a:p>
        </p:txBody>
      </p:sp>
    </p:spTree>
    <p:extLst>
      <p:ext uri="{BB962C8B-B14F-4D97-AF65-F5344CB8AC3E}">
        <p14:creationId xmlns:p14="http://schemas.microsoft.com/office/powerpoint/2010/main" val="30878533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p:txBody>
      </p:sp>
      <p:sp>
        <p:nvSpPr>
          <p:cNvPr id="4" name="Slide Number Placeholder 3"/>
          <p:cNvSpPr>
            <a:spLocks noGrp="1"/>
          </p:cNvSpPr>
          <p:nvPr>
            <p:ph type="sldNum" sz="quarter" idx="5"/>
          </p:nvPr>
        </p:nvSpPr>
        <p:spPr/>
        <p:txBody>
          <a:bodyPr/>
          <a:lstStyle/>
          <a:p>
            <a:fld id="{65412767-FFB8-4DC7-B26A-052444C18754}" type="slidenum">
              <a:rPr lang="en-US" smtClean="0"/>
              <a:t>17</a:t>
            </a:fld>
            <a:endParaRPr lang="en-US"/>
          </a:p>
        </p:txBody>
      </p:sp>
    </p:spTree>
    <p:extLst>
      <p:ext uri="{BB962C8B-B14F-4D97-AF65-F5344CB8AC3E}">
        <p14:creationId xmlns:p14="http://schemas.microsoft.com/office/powerpoint/2010/main" val="246524202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https://github.com/TimothyGu/learning-promises/blob/main/by-building/README.md</a:t>
            </a:r>
          </a:p>
          <a:p>
            <a:endParaRPr lang="en-US" sz="2400" dirty="0"/>
          </a:p>
        </p:txBody>
      </p:sp>
      <p:sp>
        <p:nvSpPr>
          <p:cNvPr id="4" name="Slide Number Placeholder 3"/>
          <p:cNvSpPr>
            <a:spLocks noGrp="1"/>
          </p:cNvSpPr>
          <p:nvPr>
            <p:ph type="sldNum" sz="quarter" idx="5"/>
          </p:nvPr>
        </p:nvSpPr>
        <p:spPr/>
        <p:txBody>
          <a:bodyPr/>
          <a:lstStyle/>
          <a:p>
            <a:fld id="{65412767-FFB8-4DC7-B26A-052444C18754}" type="slidenum">
              <a:rPr lang="en-US" smtClean="0"/>
              <a:t>158</a:t>
            </a:fld>
            <a:endParaRPr lang="en-US"/>
          </a:p>
        </p:txBody>
      </p:sp>
    </p:spTree>
    <p:extLst>
      <p:ext uri="{BB962C8B-B14F-4D97-AF65-F5344CB8AC3E}">
        <p14:creationId xmlns:p14="http://schemas.microsoft.com/office/powerpoint/2010/main" val="356433877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00"/>
                </a:solidFill>
                <a:latin typeface="Consolas" panose="020B0609020204030204" pitchFamily="49" charset="0"/>
              </a:rPr>
              <a:t>def compute(data, </a:t>
            </a:r>
            <a:r>
              <a:rPr lang="en-US" dirty="0" err="1">
                <a:solidFill>
                  <a:srgbClr val="000000"/>
                </a:solidFill>
                <a:latin typeface="Consolas" panose="020B0609020204030204" pitchFamily="49" charset="0"/>
              </a:rPr>
              <a:t>callback_fn</a:t>
            </a:r>
            <a:r>
              <a:rPr lang="en-US" dirty="0">
                <a:solidFill>
                  <a:srgbClr val="000000"/>
                </a:solidFill>
                <a:latin typeface="Consolas" panose="020B0609020204030204" pitchFamily="49" charset="0"/>
              </a:rPr>
              <a:t>):</a:t>
            </a:r>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  result = </a:t>
            </a:r>
            <a:r>
              <a:rPr lang="en-US" dirty="0" err="1">
                <a:solidFill>
                  <a:srgbClr val="000000"/>
                </a:solidFill>
                <a:latin typeface="Consolas" panose="020B0609020204030204" pitchFamily="49" charset="0"/>
              </a:rPr>
              <a:t>some_long_running_op</a:t>
            </a:r>
            <a:r>
              <a:rPr lang="en-US" dirty="0">
                <a:solidFill>
                  <a:srgbClr val="000000"/>
                </a:solidFill>
                <a:latin typeface="Consolas" panose="020B0609020204030204" pitchFamily="49" charset="0"/>
              </a:rPr>
              <a:t>(data)</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callback_fn</a:t>
            </a:r>
            <a:r>
              <a:rPr lang="en-US" dirty="0">
                <a:solidFill>
                  <a:srgbClr val="000000"/>
                </a:solidFill>
                <a:latin typeface="Consolas" panose="020B0609020204030204" pitchFamily="49" charset="0"/>
              </a:rPr>
              <a:t>(result)</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def </a:t>
            </a:r>
            <a:r>
              <a:rPr lang="en-US" dirty="0" err="1">
                <a:solidFill>
                  <a:srgbClr val="000000"/>
                </a:solidFill>
                <a:latin typeface="Consolas" panose="020B0609020204030204" pitchFamily="49" charset="0"/>
              </a:rPr>
              <a:t>use_results</a:t>
            </a:r>
            <a:r>
              <a:rPr lang="en-US" dirty="0">
                <a:solidFill>
                  <a:srgbClr val="000000"/>
                </a:solidFill>
                <a:latin typeface="Consolas" panose="020B0609020204030204" pitchFamily="49" charset="0"/>
              </a:rPr>
              <a:t>(results):</a:t>
            </a:r>
          </a:p>
          <a:p>
            <a:r>
              <a:rPr lang="en-US" dirty="0">
                <a:solidFill>
                  <a:srgbClr val="000000"/>
                </a:solidFill>
                <a:latin typeface="Consolas" panose="020B0609020204030204" pitchFamily="49" charset="0"/>
              </a:rPr>
              <a:t>  # does something with results</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data = &lt;some object we want to operate on&gt;</a:t>
            </a:r>
          </a:p>
          <a:p>
            <a:r>
              <a:rPr lang="en-US" dirty="0">
                <a:solidFill>
                  <a:srgbClr val="000000"/>
                </a:solidFill>
                <a:latin typeface="Consolas" panose="020B0609020204030204" pitchFamily="49" charset="0"/>
              </a:rPr>
              <a:t>print("Starting!")</a:t>
            </a:r>
          </a:p>
          <a:p>
            <a:r>
              <a:rPr lang="en-US" dirty="0" err="1">
                <a:solidFill>
                  <a:srgbClr val="000000"/>
                </a:solidFill>
                <a:latin typeface="Consolas" panose="020B0609020204030204" pitchFamily="49" charset="0"/>
              </a:rPr>
              <a:t>run_asynch</a:t>
            </a:r>
            <a:r>
              <a:rPr lang="en-US" dirty="0">
                <a:solidFill>
                  <a:srgbClr val="000000"/>
                </a:solidFill>
                <a:latin typeface="Consolas" panose="020B0609020204030204" pitchFamily="49" charset="0"/>
              </a:rPr>
              <a:t>(lambda: compute(data, </a:t>
            </a:r>
            <a:r>
              <a:rPr lang="en-US" dirty="0" err="1">
                <a:solidFill>
                  <a:srgbClr val="000000"/>
                </a:solidFill>
                <a:latin typeface="Consolas" panose="020B0609020204030204" pitchFamily="49" charset="0"/>
              </a:rPr>
              <a:t>use_results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print("compute() is running in the background!")</a:t>
            </a:r>
          </a:p>
        </p:txBody>
      </p:sp>
      <p:sp>
        <p:nvSpPr>
          <p:cNvPr id="4" name="Slide Number Placeholder 3"/>
          <p:cNvSpPr>
            <a:spLocks noGrp="1"/>
          </p:cNvSpPr>
          <p:nvPr>
            <p:ph type="sldNum" sz="quarter" idx="5"/>
          </p:nvPr>
        </p:nvSpPr>
        <p:spPr/>
        <p:txBody>
          <a:bodyPr/>
          <a:lstStyle/>
          <a:p>
            <a:fld id="{65412767-FFB8-4DC7-B26A-052444C18754}" type="slidenum">
              <a:rPr lang="en-US" smtClean="0"/>
              <a:t>159</a:t>
            </a:fld>
            <a:endParaRPr lang="en-US"/>
          </a:p>
        </p:txBody>
      </p:sp>
    </p:spTree>
    <p:extLst>
      <p:ext uri="{BB962C8B-B14F-4D97-AF65-F5344CB8AC3E}">
        <p14:creationId xmlns:p14="http://schemas.microsoft.com/office/powerpoint/2010/main" val="42291845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200" dirty="0"/>
              <a:t>A callback function is a function that is called upon completion of a (concurrent) task.</a:t>
            </a:r>
          </a:p>
        </p:txBody>
      </p:sp>
      <p:sp>
        <p:nvSpPr>
          <p:cNvPr id="4" name="Slide Number Placeholder 3"/>
          <p:cNvSpPr>
            <a:spLocks noGrp="1"/>
          </p:cNvSpPr>
          <p:nvPr>
            <p:ph type="sldNum" sz="quarter" idx="5"/>
          </p:nvPr>
        </p:nvSpPr>
        <p:spPr/>
        <p:txBody>
          <a:bodyPr/>
          <a:lstStyle/>
          <a:p>
            <a:fld id="{65412767-FFB8-4DC7-B26A-052444C18754}" type="slidenum">
              <a:rPr lang="en-US" smtClean="0"/>
              <a:t>160</a:t>
            </a:fld>
            <a:endParaRPr lang="en-US"/>
          </a:p>
        </p:txBody>
      </p:sp>
    </p:spTree>
    <p:extLst>
      <p:ext uri="{BB962C8B-B14F-4D97-AF65-F5344CB8AC3E}">
        <p14:creationId xmlns:p14="http://schemas.microsoft.com/office/powerpoint/2010/main" val="315937133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onsolas" panose="020B0609020204030204" pitchFamily="49" charset="0"/>
              </a:rPr>
              <a:t>function </a:t>
            </a:r>
            <a:r>
              <a:rPr lang="en-US" dirty="0" err="1">
                <a:latin typeface="Consolas" panose="020B0609020204030204" pitchFamily="49" charset="0"/>
              </a:rPr>
              <a:t>download_data</a:t>
            </a:r>
            <a:r>
              <a:rPr lang="en-US" dirty="0">
                <a:latin typeface="Consolas" panose="020B0609020204030204" pitchFamily="49" charset="0"/>
              </a:rPr>
              <a:t>(</a:t>
            </a:r>
            <a:r>
              <a:rPr lang="en-US" dirty="0" err="1">
                <a:latin typeface="Consolas" panose="020B0609020204030204" pitchFamily="49" charset="0"/>
              </a:rPr>
              <a:t>url</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run_in_background</a:t>
            </a:r>
            <a:r>
              <a:rPr lang="en-US" dirty="0">
                <a:latin typeface="Consolas" panose="020B0609020204030204" pitchFamily="49" charset="0"/>
              </a:rPr>
              <a:t>((</a:t>
            </a:r>
            <a:r>
              <a:rPr lang="en-US" dirty="0" err="1">
                <a:latin typeface="Consolas" panose="020B0609020204030204" pitchFamily="49" charset="0"/>
              </a:rPr>
              <a:t>url</a:t>
            </a:r>
            <a:r>
              <a:rPr lang="en-US" dirty="0">
                <a:latin typeface="Consolas" panose="020B0609020204030204" pitchFamily="49" charset="0"/>
              </a:rPr>
              <a:t>) =&gt; {</a:t>
            </a:r>
          </a:p>
          <a:p>
            <a:r>
              <a:rPr lang="en-US" dirty="0">
                <a:latin typeface="Consolas" panose="020B0609020204030204" pitchFamily="49" charset="0"/>
              </a:rPr>
              <a:t>    // code to connect and download data from URL</a:t>
            </a:r>
          </a:p>
          <a:p>
            <a:r>
              <a:rPr lang="en-US" dirty="0">
                <a:latin typeface="Consolas" panose="020B0609020204030204" pitchFamily="49" charset="0"/>
              </a:rPr>
              <a:t>    </a:t>
            </a:r>
            <a:r>
              <a:rPr lang="en-US" dirty="0" err="1">
                <a:latin typeface="Consolas" panose="020B0609020204030204" pitchFamily="49" charset="0"/>
              </a:rPr>
              <a:t>run_in_background</a:t>
            </a:r>
            <a:r>
              <a:rPr lang="en-US" dirty="0">
                <a:latin typeface="Consolas" panose="020B0609020204030204" pitchFamily="49" charset="0"/>
              </a:rPr>
              <a:t>((data) =&gt; {</a:t>
            </a:r>
          </a:p>
          <a:p>
            <a:r>
              <a:rPr lang="en-US" dirty="0">
                <a:latin typeface="Consolas" panose="020B0609020204030204" pitchFamily="49" charset="0"/>
              </a:rPr>
              <a:t>      // code to filter data</a:t>
            </a:r>
          </a:p>
          <a:p>
            <a:r>
              <a:rPr lang="en-US" dirty="0">
                <a:latin typeface="Consolas" panose="020B0609020204030204" pitchFamily="49" charset="0"/>
              </a:rPr>
              <a:t>      </a:t>
            </a:r>
            <a:r>
              <a:rPr lang="en-US" dirty="0" err="1">
                <a:latin typeface="Consolas" panose="020B0609020204030204" pitchFamily="49" charset="0"/>
              </a:rPr>
              <a:t>run_in_background</a:t>
            </a:r>
            <a:r>
              <a:rPr lang="en-US" dirty="0">
                <a:latin typeface="Consolas" panose="020B0609020204030204" pitchFamily="49" charset="0"/>
              </a:rPr>
              <a:t>((</a:t>
            </a:r>
            <a:r>
              <a:rPr lang="en-US" dirty="0" err="1">
                <a:latin typeface="Consolas" panose="020B0609020204030204" pitchFamily="49" charset="0"/>
              </a:rPr>
              <a:t>filtered_data</a:t>
            </a:r>
            <a:r>
              <a:rPr lang="en-US" dirty="0">
                <a:latin typeface="Consolas" panose="020B0609020204030204" pitchFamily="49" charset="0"/>
              </a:rPr>
              <a:t>) =&gt; {</a:t>
            </a:r>
          </a:p>
          <a:p>
            <a:r>
              <a:rPr lang="en-US" dirty="0">
                <a:latin typeface="Consolas" panose="020B0609020204030204" pitchFamily="49" charset="0"/>
              </a:rPr>
              <a:t>        // code to update the UI</a:t>
            </a: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a:t>
            </a:r>
          </a:p>
        </p:txBody>
      </p:sp>
      <p:sp>
        <p:nvSpPr>
          <p:cNvPr id="4" name="Slide Number Placeholder 3"/>
          <p:cNvSpPr>
            <a:spLocks noGrp="1"/>
          </p:cNvSpPr>
          <p:nvPr>
            <p:ph type="sldNum" sz="quarter" idx="5"/>
          </p:nvPr>
        </p:nvSpPr>
        <p:spPr/>
        <p:txBody>
          <a:bodyPr/>
          <a:lstStyle/>
          <a:p>
            <a:fld id="{65412767-FFB8-4DC7-B26A-052444C18754}" type="slidenum">
              <a:rPr lang="en-US" smtClean="0"/>
              <a:t>162</a:t>
            </a:fld>
            <a:endParaRPr lang="en-US"/>
          </a:p>
        </p:txBody>
      </p:sp>
    </p:spTree>
    <p:extLst>
      <p:ext uri="{BB962C8B-B14F-4D97-AF65-F5344CB8AC3E}">
        <p14:creationId xmlns:p14="http://schemas.microsoft.com/office/powerpoint/2010/main" val="123774567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163</a:t>
            </a:fld>
            <a:endParaRPr lang="en-US"/>
          </a:p>
        </p:txBody>
      </p:sp>
    </p:spTree>
    <p:extLst>
      <p:ext uri="{BB962C8B-B14F-4D97-AF65-F5344CB8AC3E}">
        <p14:creationId xmlns:p14="http://schemas.microsoft.com/office/powerpoint/2010/main" val="297817235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164</a:t>
            </a:fld>
            <a:endParaRPr lang="en-US"/>
          </a:p>
        </p:txBody>
      </p:sp>
    </p:spTree>
    <p:extLst>
      <p:ext uri="{BB962C8B-B14F-4D97-AF65-F5344CB8AC3E}">
        <p14:creationId xmlns:p14="http://schemas.microsoft.com/office/powerpoint/2010/main" val="211788485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 rich(salary: Int): Boolean {</a:t>
            </a:r>
          </a:p>
          <a:p>
            <a:r>
              <a:rPr lang="en-US" dirty="0"/>
              <a:t>  if (salary &gt; 200001) return true;</a:t>
            </a:r>
          </a:p>
          <a:p>
            <a:r>
              <a:rPr lang="en-US" dirty="0"/>
              <a:t>  print("Not in silicon valley!\n")</a:t>
            </a:r>
          </a:p>
          <a:p>
            <a:r>
              <a:rPr lang="en-US" dirty="0"/>
              <a:t>  return false</a:t>
            </a:r>
          </a:p>
          <a:p>
            <a:r>
              <a:rPr lang="en-US" dirty="0"/>
              <a:t>}</a:t>
            </a:r>
          </a:p>
          <a:p>
            <a:r>
              <a:rPr lang="en-US" dirty="0"/>
              <a:t>fun main() {</a:t>
            </a:r>
          </a:p>
          <a:p>
            <a:r>
              <a:rPr lang="en-US" dirty="0"/>
              <a:t>  </a:t>
            </a:r>
            <a:r>
              <a:rPr lang="en-US" dirty="0" err="1"/>
              <a:t>val</a:t>
            </a:r>
            <a:r>
              <a:rPr lang="en-US" dirty="0"/>
              <a:t> cute = true; </a:t>
            </a:r>
            <a:r>
              <a:rPr lang="en-US" dirty="0" err="1"/>
              <a:t>val</a:t>
            </a:r>
            <a:r>
              <a:rPr lang="en-US" dirty="0"/>
              <a:t> smart = false;</a:t>
            </a:r>
          </a:p>
          <a:p>
            <a:r>
              <a:rPr lang="en-US" dirty="0"/>
              <a:t>  </a:t>
            </a:r>
            <a:r>
              <a:rPr lang="en-US" dirty="0" err="1"/>
              <a:t>val</a:t>
            </a:r>
            <a:r>
              <a:rPr lang="en-US" dirty="0"/>
              <a:t> salary = 200000;</a:t>
            </a:r>
          </a:p>
          <a:p>
            <a:r>
              <a:rPr lang="en-US" dirty="0"/>
              <a:t>    </a:t>
            </a:r>
          </a:p>
          <a:p>
            <a:r>
              <a:rPr lang="en-US" dirty="0"/>
              <a:t>  if (cute == true || smart == true || rich(salary) == true)</a:t>
            </a:r>
          </a:p>
          <a:p>
            <a:r>
              <a:rPr lang="en-US" dirty="0"/>
              <a:t>    print("You're my type!\n")</a:t>
            </a:r>
          </a:p>
          <a:p>
            <a:endParaRPr lang="en-US" dirty="0"/>
          </a:p>
          <a:p>
            <a:r>
              <a:rPr lang="en-US" dirty="0"/>
              <a:t>  if (cute == true or smart == true or rich(salary) == true)</a:t>
            </a:r>
          </a:p>
          <a:p>
            <a:r>
              <a:rPr lang="en-US" dirty="0"/>
              <a:t>    print("I still want to date you!\n")</a:t>
            </a:r>
          </a:p>
          <a:p>
            <a:r>
              <a:rPr lang="en-US" dirty="0"/>
              <a:t>}</a:t>
            </a:r>
          </a:p>
        </p:txBody>
      </p:sp>
      <p:sp>
        <p:nvSpPr>
          <p:cNvPr id="4" name="Slide Number Placeholder 3"/>
          <p:cNvSpPr>
            <a:spLocks noGrp="1"/>
          </p:cNvSpPr>
          <p:nvPr>
            <p:ph type="sldNum" sz="quarter" idx="5"/>
          </p:nvPr>
        </p:nvSpPr>
        <p:spPr/>
        <p:txBody>
          <a:bodyPr/>
          <a:lstStyle/>
          <a:p>
            <a:fld id="{65412767-FFB8-4DC7-B26A-052444C18754}" type="slidenum">
              <a:rPr lang="en-US" smtClean="0"/>
              <a:t>165</a:t>
            </a:fld>
            <a:endParaRPr lang="en-US"/>
          </a:p>
        </p:txBody>
      </p:sp>
    </p:spTree>
    <p:extLst>
      <p:ext uri="{BB962C8B-B14F-4D97-AF65-F5344CB8AC3E}">
        <p14:creationId xmlns:p14="http://schemas.microsoft.com/office/powerpoint/2010/main" val="241208032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166</a:t>
            </a:fld>
            <a:endParaRPr lang="en-US"/>
          </a:p>
        </p:txBody>
      </p:sp>
    </p:spTree>
    <p:extLst>
      <p:ext uri="{BB962C8B-B14F-4D97-AF65-F5344CB8AC3E}">
        <p14:creationId xmlns:p14="http://schemas.microsoft.com/office/powerpoint/2010/main" val="178291956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 </a:t>
            </a:r>
            <a:r>
              <a:rPr lang="en-US" dirty="0" err="1"/>
              <a:t>Javascript</a:t>
            </a:r>
            <a:r>
              <a:rPr lang="en-US" dirty="0"/>
              <a:t> code:</a:t>
            </a:r>
          </a:p>
          <a:p>
            <a:endParaRPr lang="en-US" dirty="0"/>
          </a:p>
          <a:p>
            <a:r>
              <a:rPr lang="en-US" dirty="0">
                <a:solidFill>
                  <a:schemeClr val="tx1"/>
                </a:solidFill>
                <a:latin typeface="Consolas" panose="020B0609020204030204" pitchFamily="49" charset="0"/>
              </a:rPr>
              <a:t>&lt;html&gt;&lt;body&gt;</a:t>
            </a:r>
          </a:p>
          <a:p>
            <a:r>
              <a:rPr lang="en-US" dirty="0">
                <a:solidFill>
                  <a:schemeClr val="tx1"/>
                </a:solidFill>
                <a:latin typeface="Consolas" panose="020B0609020204030204" pitchFamily="49" charset="0"/>
              </a:rPr>
              <a:t>&lt;div&gt;</a:t>
            </a:r>
            <a:r>
              <a:rPr lang="en-US" dirty="0">
                <a:solidFill>
                  <a:srgbClr val="FF0000"/>
                </a:solidFill>
                <a:latin typeface="Consolas" panose="020B0609020204030204" pitchFamily="49" charset="0"/>
              </a:rPr>
              <a:t>The current weather is:</a:t>
            </a:r>
            <a:r>
              <a:rPr lang="en-US" dirty="0">
                <a:solidFill>
                  <a:schemeClr val="tx1"/>
                </a:solidFill>
                <a:latin typeface="Consolas" panose="020B0609020204030204" pitchFamily="49" charset="0"/>
              </a:rPr>
              <a:t>&lt;/div&gt;</a:t>
            </a:r>
          </a:p>
          <a:p>
            <a:r>
              <a:rPr lang="en-US" dirty="0">
                <a:solidFill>
                  <a:schemeClr val="tx1"/>
                </a:solidFill>
                <a:latin typeface="Consolas" panose="020B0609020204030204" pitchFamily="49" charset="0"/>
              </a:rPr>
              <a:t>&lt;div id="weather"&gt;</a:t>
            </a:r>
            <a:r>
              <a:rPr lang="en-US" dirty="0">
                <a:solidFill>
                  <a:srgbClr val="FF0000"/>
                </a:solidFill>
                <a:latin typeface="Consolas" panose="020B0609020204030204" pitchFamily="49" charset="0"/>
              </a:rPr>
              <a:t>No weather data</a:t>
            </a:r>
            <a:r>
              <a:rPr lang="en-US" dirty="0">
                <a:solidFill>
                  <a:schemeClr val="tx1"/>
                </a:solidFill>
                <a:latin typeface="Consolas" panose="020B0609020204030204" pitchFamily="49" charset="0"/>
              </a:rPr>
              <a:t>&lt;/div&gt;</a:t>
            </a:r>
          </a:p>
          <a:p>
            <a:endParaRPr lang="en-US" dirty="0">
              <a:solidFill>
                <a:schemeClr val="tx1"/>
              </a:solidFill>
              <a:latin typeface="Consolas" panose="020B0609020204030204" pitchFamily="49" charset="0"/>
            </a:endParaRPr>
          </a:p>
          <a:p>
            <a:r>
              <a:rPr lang="en-US" dirty="0">
                <a:solidFill>
                  <a:srgbClr val="0070C0"/>
                </a:solidFill>
                <a:latin typeface="Consolas" panose="020B0609020204030204" pitchFamily="49" charset="0"/>
              </a:rPr>
              <a:t>&lt;script&gt;</a:t>
            </a:r>
          </a:p>
          <a:p>
            <a:r>
              <a:rPr lang="en-US" dirty="0">
                <a:solidFill>
                  <a:srgbClr val="0070C0"/>
                </a:solidFill>
                <a:latin typeface="Consolas" panose="020B0609020204030204" pitchFamily="49" charset="0"/>
              </a:rPr>
              <a:t>function </a:t>
            </a:r>
            <a:r>
              <a:rPr lang="en-US" dirty="0" err="1">
                <a:solidFill>
                  <a:srgbClr val="0070C0"/>
                </a:solidFill>
                <a:latin typeface="Consolas" panose="020B0609020204030204" pitchFamily="49" charset="0"/>
              </a:rPr>
              <a:t>update_weather_text</a:t>
            </a:r>
            <a:r>
              <a:rPr lang="en-US" dirty="0">
                <a:solidFill>
                  <a:srgbClr val="0070C0"/>
                </a:solidFill>
                <a:latin typeface="Consolas" panose="020B0609020204030204" pitchFamily="49" charset="0"/>
              </a:rPr>
              <a:t>(txt) </a:t>
            </a:r>
          </a:p>
          <a:p>
            <a:r>
              <a:rPr lang="en-US" dirty="0">
                <a:solidFill>
                  <a:srgbClr val="0070C0"/>
                </a:solidFill>
                <a:latin typeface="Consolas" panose="020B0609020204030204" pitchFamily="49" charset="0"/>
              </a:rPr>
              <a:t> { </a:t>
            </a:r>
            <a:r>
              <a:rPr lang="en-US" dirty="0" err="1">
                <a:solidFill>
                  <a:srgbClr val="0070C0"/>
                </a:solidFill>
                <a:latin typeface="Consolas" panose="020B0609020204030204" pitchFamily="49" charset="0"/>
              </a:rPr>
              <a:t>document.getElementById</a:t>
            </a:r>
            <a:r>
              <a:rPr lang="en-US" dirty="0">
                <a:solidFill>
                  <a:srgbClr val="0070C0"/>
                </a:solidFill>
                <a:latin typeface="Consolas" panose="020B0609020204030204" pitchFamily="49" charset="0"/>
              </a:rPr>
              <a:t>("weather").</a:t>
            </a:r>
            <a:r>
              <a:rPr lang="en-US" dirty="0" err="1">
                <a:solidFill>
                  <a:srgbClr val="0070C0"/>
                </a:solidFill>
                <a:latin typeface="Consolas" panose="020B0609020204030204" pitchFamily="49" charset="0"/>
              </a:rPr>
              <a:t>innerHTML</a:t>
            </a:r>
            <a:r>
              <a:rPr lang="en-US" dirty="0">
                <a:solidFill>
                  <a:srgbClr val="0070C0"/>
                </a:solidFill>
                <a:latin typeface="Consolas" panose="020B0609020204030204" pitchFamily="49" charset="0"/>
              </a:rPr>
              <a:t> = txt; }</a:t>
            </a:r>
          </a:p>
          <a:p>
            <a:endParaRPr lang="en-US" dirty="0">
              <a:solidFill>
                <a:srgbClr val="0070C0"/>
              </a:solidFill>
              <a:latin typeface="Consolas" panose="020B0609020204030204" pitchFamily="49" charset="0"/>
            </a:endParaRPr>
          </a:p>
          <a:p>
            <a:r>
              <a:rPr lang="en-US" dirty="0">
                <a:solidFill>
                  <a:srgbClr val="0070C0"/>
                </a:solidFill>
                <a:latin typeface="Consolas" panose="020B0609020204030204" pitchFamily="49" charset="0"/>
              </a:rPr>
              <a:t>function </a:t>
            </a:r>
            <a:r>
              <a:rPr lang="en-US" dirty="0" err="1">
                <a:solidFill>
                  <a:srgbClr val="0070C0"/>
                </a:solidFill>
                <a:latin typeface="Consolas" panose="020B0609020204030204" pitchFamily="49" charset="0"/>
              </a:rPr>
              <a:t>update_ui_when_data_arrives</a:t>
            </a:r>
            <a:r>
              <a:rPr lang="en-US" dirty="0">
                <a:solidFill>
                  <a:srgbClr val="0070C0"/>
                </a:solidFill>
                <a:latin typeface="Consolas" panose="020B0609020204030204" pitchFamily="49" charset="0"/>
              </a:rPr>
              <a:t>()</a:t>
            </a:r>
          </a:p>
          <a:p>
            <a:r>
              <a:rPr lang="en-US" dirty="0">
                <a:solidFill>
                  <a:srgbClr val="0070C0"/>
                </a:solidFill>
                <a:latin typeface="Consolas" panose="020B0609020204030204" pitchFamily="49" charset="0"/>
              </a:rPr>
              <a:t> { </a:t>
            </a:r>
            <a:r>
              <a:rPr lang="en-US" dirty="0" err="1">
                <a:solidFill>
                  <a:srgbClr val="0070C0"/>
                </a:solidFill>
                <a:latin typeface="Consolas" panose="020B0609020204030204" pitchFamily="49" charset="0"/>
              </a:rPr>
              <a:t>update_weather_text</a:t>
            </a:r>
            <a:r>
              <a:rPr lang="en-US" dirty="0">
                <a:solidFill>
                  <a:srgbClr val="0070C0"/>
                </a:solidFill>
                <a:latin typeface="Consolas" panose="020B0609020204030204" pitchFamily="49" charset="0"/>
              </a:rPr>
              <a:t>(</a:t>
            </a:r>
            <a:r>
              <a:rPr lang="en-US" dirty="0" err="1">
                <a:solidFill>
                  <a:srgbClr val="0070C0"/>
                </a:solidFill>
                <a:latin typeface="Consolas" panose="020B0609020204030204" pitchFamily="49" charset="0"/>
              </a:rPr>
              <a:t>this.responseText</a:t>
            </a:r>
            <a:r>
              <a:rPr lang="en-US" dirty="0">
                <a:solidFill>
                  <a:srgbClr val="0070C0"/>
                </a:solidFill>
                <a:latin typeface="Consolas" panose="020B0609020204030204" pitchFamily="49" charset="0"/>
              </a:rPr>
              <a:t>); }</a:t>
            </a:r>
          </a:p>
          <a:p>
            <a:endParaRPr lang="en-US" dirty="0">
              <a:solidFill>
                <a:srgbClr val="0070C0"/>
              </a:solidFill>
              <a:latin typeface="Consolas" panose="020B0609020204030204" pitchFamily="49" charset="0"/>
            </a:endParaRPr>
          </a:p>
          <a:p>
            <a:r>
              <a:rPr lang="en-US" dirty="0">
                <a:solidFill>
                  <a:srgbClr val="0070C0"/>
                </a:solidFill>
                <a:latin typeface="Consolas" panose="020B0609020204030204" pitchFamily="49" charset="0"/>
              </a:rPr>
              <a:t>function </a:t>
            </a:r>
            <a:r>
              <a:rPr lang="en-US" dirty="0" err="1">
                <a:solidFill>
                  <a:srgbClr val="0070C0"/>
                </a:solidFill>
                <a:latin typeface="Consolas" panose="020B0609020204030204" pitchFamily="49" charset="0"/>
              </a:rPr>
              <a:t>download_weather</a:t>
            </a:r>
            <a:r>
              <a:rPr lang="en-US" dirty="0">
                <a:solidFill>
                  <a:srgbClr val="0070C0"/>
                </a:solidFill>
                <a:latin typeface="Consolas" panose="020B0609020204030204" pitchFamily="49" charset="0"/>
              </a:rPr>
              <a:t>() {</a:t>
            </a:r>
          </a:p>
          <a:p>
            <a:r>
              <a:rPr lang="en-US" dirty="0">
                <a:solidFill>
                  <a:srgbClr val="0070C0"/>
                </a:solidFill>
                <a:latin typeface="Consolas" panose="020B0609020204030204" pitchFamily="49" charset="0"/>
              </a:rPr>
              <a:t>  var req = new </a:t>
            </a:r>
            <a:r>
              <a:rPr lang="en-US" dirty="0" err="1">
                <a:solidFill>
                  <a:srgbClr val="0070C0"/>
                </a:solidFill>
                <a:latin typeface="Consolas" panose="020B0609020204030204" pitchFamily="49" charset="0"/>
              </a:rPr>
              <a:t>XMLHttpRequest</a:t>
            </a:r>
            <a:r>
              <a:rPr lang="en-US" dirty="0">
                <a:solidFill>
                  <a:srgbClr val="0070C0"/>
                </a:solidFill>
                <a:latin typeface="Consolas" panose="020B0609020204030204" pitchFamily="49" charset="0"/>
              </a:rPr>
              <a:t>();</a:t>
            </a:r>
          </a:p>
          <a:p>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req.onreadystatechange</a:t>
            </a:r>
            <a:r>
              <a:rPr lang="en-US" dirty="0">
                <a:solidFill>
                  <a:srgbClr val="0070C0"/>
                </a:solidFill>
                <a:latin typeface="Consolas" panose="020B0609020204030204" pitchFamily="49" charset="0"/>
              </a:rPr>
              <a:t> = </a:t>
            </a:r>
            <a:r>
              <a:rPr lang="en-US" dirty="0" err="1">
                <a:solidFill>
                  <a:srgbClr val="0070C0"/>
                </a:solidFill>
                <a:latin typeface="Consolas" panose="020B0609020204030204" pitchFamily="49" charset="0"/>
              </a:rPr>
              <a:t>update_ui_when_data_arrives</a:t>
            </a:r>
            <a:r>
              <a:rPr lang="en-US" dirty="0">
                <a:solidFill>
                  <a:srgbClr val="0070C0"/>
                </a:solidFill>
                <a:latin typeface="Consolas" panose="020B0609020204030204" pitchFamily="49" charset="0"/>
              </a:rPr>
              <a:t>;</a:t>
            </a:r>
          </a:p>
          <a:p>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req.open</a:t>
            </a:r>
            <a:r>
              <a:rPr lang="en-US" dirty="0">
                <a:solidFill>
                  <a:srgbClr val="0070C0"/>
                </a:solidFill>
                <a:latin typeface="Consolas" panose="020B0609020204030204" pitchFamily="49" charset="0"/>
              </a:rPr>
              <a:t>("GET", "https://www.weather.com/...", true);</a:t>
            </a:r>
          </a:p>
          <a:p>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req.send</a:t>
            </a:r>
            <a:r>
              <a:rPr lang="en-US" dirty="0">
                <a:solidFill>
                  <a:srgbClr val="0070C0"/>
                </a:solidFill>
                <a:latin typeface="Consolas" panose="020B0609020204030204" pitchFamily="49" charset="0"/>
              </a:rPr>
              <a:t>();</a:t>
            </a:r>
          </a:p>
          <a:p>
            <a:r>
              <a:rPr lang="en-US" dirty="0">
                <a:solidFill>
                  <a:srgbClr val="0070C0"/>
                </a:solidFill>
                <a:latin typeface="Consolas" panose="020B0609020204030204" pitchFamily="49" charset="0"/>
              </a:rPr>
              <a:t>}</a:t>
            </a:r>
          </a:p>
          <a:p>
            <a:endParaRPr lang="en-US" dirty="0">
              <a:solidFill>
                <a:srgbClr val="0070C0"/>
              </a:solidFill>
              <a:latin typeface="Consolas" panose="020B0609020204030204" pitchFamily="49" charset="0"/>
            </a:endParaRPr>
          </a:p>
          <a:p>
            <a:r>
              <a:rPr lang="en-US" dirty="0" err="1">
                <a:solidFill>
                  <a:srgbClr val="0070C0"/>
                </a:solidFill>
                <a:latin typeface="Consolas" panose="020B0609020204030204" pitchFamily="49" charset="0"/>
              </a:rPr>
              <a:t>download_weather</a:t>
            </a:r>
            <a:r>
              <a:rPr lang="en-US" dirty="0">
                <a:solidFill>
                  <a:srgbClr val="0070C0"/>
                </a:solidFill>
                <a:latin typeface="Consolas" panose="020B0609020204030204" pitchFamily="49" charset="0"/>
              </a:rPr>
              <a:t>()</a:t>
            </a:r>
          </a:p>
          <a:p>
            <a:r>
              <a:rPr lang="en-US" dirty="0" err="1">
                <a:solidFill>
                  <a:srgbClr val="0070C0"/>
                </a:solidFill>
                <a:latin typeface="Consolas" panose="020B0609020204030204" pitchFamily="49" charset="0"/>
              </a:rPr>
              <a:t>update_weather_text</a:t>
            </a:r>
            <a:r>
              <a:rPr lang="en-US" dirty="0">
                <a:solidFill>
                  <a:srgbClr val="0070C0"/>
                </a:solidFill>
                <a:latin typeface="Consolas" panose="020B0609020204030204" pitchFamily="49" charset="0"/>
              </a:rPr>
              <a:t>("Retrieving weather...")</a:t>
            </a:r>
          </a:p>
          <a:p>
            <a:r>
              <a:rPr lang="en-US" dirty="0">
                <a:solidFill>
                  <a:srgbClr val="0070C0"/>
                </a:solidFill>
                <a:latin typeface="Consolas" panose="020B0609020204030204" pitchFamily="49" charset="0"/>
              </a:rPr>
              <a:t>&lt;/script&gt;</a:t>
            </a:r>
          </a:p>
          <a:p>
            <a:r>
              <a:rPr lang="en-US" dirty="0">
                <a:solidFill>
                  <a:schemeClr val="tx1"/>
                </a:solidFill>
                <a:latin typeface="Consolas" panose="020B0609020204030204" pitchFamily="49" charset="0"/>
              </a:rPr>
              <a:t>&lt;/body&gt;&lt;/html&gt;</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167</a:t>
            </a:fld>
            <a:endParaRPr lang="en-US"/>
          </a:p>
        </p:txBody>
      </p:sp>
    </p:spTree>
    <p:extLst>
      <p:ext uri="{BB962C8B-B14F-4D97-AF65-F5344CB8AC3E}">
        <p14:creationId xmlns:p14="http://schemas.microsoft.com/office/powerpoint/2010/main" val="284192207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 </a:t>
            </a:r>
            <a:r>
              <a:rPr lang="en-US" dirty="0" err="1"/>
              <a:t>Javascript</a:t>
            </a:r>
            <a:r>
              <a:rPr lang="en-US" dirty="0"/>
              <a:t> code:</a:t>
            </a:r>
          </a:p>
          <a:p>
            <a:endParaRPr lang="en-US" dirty="0"/>
          </a:p>
          <a:p>
            <a:r>
              <a:rPr lang="en-US" dirty="0">
                <a:solidFill>
                  <a:schemeClr val="tx1"/>
                </a:solidFill>
                <a:latin typeface="Consolas" panose="020B0609020204030204" pitchFamily="49" charset="0"/>
              </a:rPr>
              <a:t>&lt;html&gt;&lt;body&gt;</a:t>
            </a:r>
          </a:p>
          <a:p>
            <a:r>
              <a:rPr lang="en-US" dirty="0">
                <a:solidFill>
                  <a:schemeClr val="tx1"/>
                </a:solidFill>
                <a:latin typeface="Consolas" panose="020B0609020204030204" pitchFamily="49" charset="0"/>
              </a:rPr>
              <a:t>&lt;div&gt;</a:t>
            </a:r>
            <a:r>
              <a:rPr lang="en-US" dirty="0">
                <a:solidFill>
                  <a:srgbClr val="FF0000"/>
                </a:solidFill>
                <a:latin typeface="Consolas" panose="020B0609020204030204" pitchFamily="49" charset="0"/>
              </a:rPr>
              <a:t>The current weather is:</a:t>
            </a:r>
            <a:r>
              <a:rPr lang="en-US" dirty="0">
                <a:solidFill>
                  <a:schemeClr val="tx1"/>
                </a:solidFill>
                <a:latin typeface="Consolas" panose="020B0609020204030204" pitchFamily="49" charset="0"/>
              </a:rPr>
              <a:t>&lt;/div&gt;</a:t>
            </a:r>
          </a:p>
          <a:p>
            <a:r>
              <a:rPr lang="en-US" dirty="0">
                <a:solidFill>
                  <a:schemeClr val="tx1"/>
                </a:solidFill>
                <a:latin typeface="Consolas" panose="020B0609020204030204" pitchFamily="49" charset="0"/>
              </a:rPr>
              <a:t>&lt;div id="weather"&gt;</a:t>
            </a:r>
            <a:r>
              <a:rPr lang="en-US" dirty="0">
                <a:solidFill>
                  <a:srgbClr val="FF0000"/>
                </a:solidFill>
                <a:latin typeface="Consolas" panose="020B0609020204030204" pitchFamily="49" charset="0"/>
              </a:rPr>
              <a:t>No weather data</a:t>
            </a:r>
            <a:r>
              <a:rPr lang="en-US" dirty="0">
                <a:solidFill>
                  <a:schemeClr val="tx1"/>
                </a:solidFill>
                <a:latin typeface="Consolas" panose="020B0609020204030204" pitchFamily="49" charset="0"/>
              </a:rPr>
              <a:t>&lt;/div&gt;</a:t>
            </a:r>
          </a:p>
          <a:p>
            <a:endParaRPr lang="en-US" dirty="0">
              <a:solidFill>
                <a:schemeClr val="tx1"/>
              </a:solidFill>
              <a:latin typeface="Consolas" panose="020B0609020204030204" pitchFamily="49" charset="0"/>
            </a:endParaRPr>
          </a:p>
          <a:p>
            <a:r>
              <a:rPr lang="en-US" dirty="0">
                <a:solidFill>
                  <a:srgbClr val="0070C0"/>
                </a:solidFill>
                <a:latin typeface="Consolas" panose="020B0609020204030204" pitchFamily="49" charset="0"/>
              </a:rPr>
              <a:t>&lt;script&gt;</a:t>
            </a:r>
          </a:p>
          <a:p>
            <a:r>
              <a:rPr lang="en-US" dirty="0">
                <a:solidFill>
                  <a:srgbClr val="0070C0"/>
                </a:solidFill>
                <a:latin typeface="Consolas" panose="020B0609020204030204" pitchFamily="49" charset="0"/>
              </a:rPr>
              <a:t>function </a:t>
            </a:r>
            <a:r>
              <a:rPr lang="en-US" dirty="0" err="1">
                <a:solidFill>
                  <a:srgbClr val="0070C0"/>
                </a:solidFill>
                <a:latin typeface="Consolas" panose="020B0609020204030204" pitchFamily="49" charset="0"/>
              </a:rPr>
              <a:t>update_weather_text</a:t>
            </a:r>
            <a:r>
              <a:rPr lang="en-US" dirty="0">
                <a:solidFill>
                  <a:srgbClr val="0070C0"/>
                </a:solidFill>
                <a:latin typeface="Consolas" panose="020B0609020204030204" pitchFamily="49" charset="0"/>
              </a:rPr>
              <a:t>(txt) </a:t>
            </a:r>
          </a:p>
          <a:p>
            <a:r>
              <a:rPr lang="en-US" dirty="0">
                <a:solidFill>
                  <a:srgbClr val="0070C0"/>
                </a:solidFill>
                <a:latin typeface="Consolas" panose="020B0609020204030204" pitchFamily="49" charset="0"/>
              </a:rPr>
              <a:t> { </a:t>
            </a:r>
            <a:r>
              <a:rPr lang="en-US" dirty="0" err="1">
                <a:solidFill>
                  <a:srgbClr val="0070C0"/>
                </a:solidFill>
                <a:latin typeface="Consolas" panose="020B0609020204030204" pitchFamily="49" charset="0"/>
              </a:rPr>
              <a:t>document.getElementById</a:t>
            </a:r>
            <a:r>
              <a:rPr lang="en-US" dirty="0">
                <a:solidFill>
                  <a:srgbClr val="0070C0"/>
                </a:solidFill>
                <a:latin typeface="Consolas" panose="020B0609020204030204" pitchFamily="49" charset="0"/>
              </a:rPr>
              <a:t>("weather").</a:t>
            </a:r>
            <a:r>
              <a:rPr lang="en-US" dirty="0" err="1">
                <a:solidFill>
                  <a:srgbClr val="0070C0"/>
                </a:solidFill>
                <a:latin typeface="Consolas" panose="020B0609020204030204" pitchFamily="49" charset="0"/>
              </a:rPr>
              <a:t>innerHTML</a:t>
            </a:r>
            <a:r>
              <a:rPr lang="en-US" dirty="0">
                <a:solidFill>
                  <a:srgbClr val="0070C0"/>
                </a:solidFill>
                <a:latin typeface="Consolas" panose="020B0609020204030204" pitchFamily="49" charset="0"/>
              </a:rPr>
              <a:t> = txt; }</a:t>
            </a:r>
          </a:p>
          <a:p>
            <a:endParaRPr lang="en-US" dirty="0">
              <a:solidFill>
                <a:srgbClr val="0070C0"/>
              </a:solidFill>
              <a:latin typeface="Consolas" panose="020B0609020204030204" pitchFamily="49" charset="0"/>
            </a:endParaRPr>
          </a:p>
          <a:p>
            <a:r>
              <a:rPr lang="en-US" dirty="0">
                <a:solidFill>
                  <a:srgbClr val="0070C0"/>
                </a:solidFill>
                <a:latin typeface="Consolas" panose="020B0609020204030204" pitchFamily="49" charset="0"/>
              </a:rPr>
              <a:t>function </a:t>
            </a:r>
            <a:r>
              <a:rPr lang="en-US" dirty="0" err="1">
                <a:solidFill>
                  <a:srgbClr val="0070C0"/>
                </a:solidFill>
                <a:latin typeface="Consolas" panose="020B0609020204030204" pitchFamily="49" charset="0"/>
              </a:rPr>
              <a:t>update_ui_when_data_arrives</a:t>
            </a:r>
            <a:r>
              <a:rPr lang="en-US" dirty="0">
                <a:solidFill>
                  <a:srgbClr val="0070C0"/>
                </a:solidFill>
                <a:latin typeface="Consolas" panose="020B0609020204030204" pitchFamily="49" charset="0"/>
              </a:rPr>
              <a:t>()</a:t>
            </a:r>
          </a:p>
          <a:p>
            <a:r>
              <a:rPr lang="en-US" dirty="0">
                <a:solidFill>
                  <a:srgbClr val="0070C0"/>
                </a:solidFill>
                <a:latin typeface="Consolas" panose="020B0609020204030204" pitchFamily="49" charset="0"/>
              </a:rPr>
              <a:t> { </a:t>
            </a:r>
            <a:r>
              <a:rPr lang="en-US" dirty="0" err="1">
                <a:solidFill>
                  <a:srgbClr val="0070C0"/>
                </a:solidFill>
                <a:latin typeface="Consolas" panose="020B0609020204030204" pitchFamily="49" charset="0"/>
              </a:rPr>
              <a:t>update_weather_text</a:t>
            </a:r>
            <a:r>
              <a:rPr lang="en-US" dirty="0">
                <a:solidFill>
                  <a:srgbClr val="0070C0"/>
                </a:solidFill>
                <a:latin typeface="Consolas" panose="020B0609020204030204" pitchFamily="49" charset="0"/>
              </a:rPr>
              <a:t>(</a:t>
            </a:r>
            <a:r>
              <a:rPr lang="en-US" dirty="0" err="1">
                <a:solidFill>
                  <a:srgbClr val="0070C0"/>
                </a:solidFill>
                <a:latin typeface="Consolas" panose="020B0609020204030204" pitchFamily="49" charset="0"/>
              </a:rPr>
              <a:t>this.responseText</a:t>
            </a:r>
            <a:r>
              <a:rPr lang="en-US" dirty="0">
                <a:solidFill>
                  <a:srgbClr val="0070C0"/>
                </a:solidFill>
                <a:latin typeface="Consolas" panose="020B0609020204030204" pitchFamily="49" charset="0"/>
              </a:rPr>
              <a:t>); }</a:t>
            </a:r>
          </a:p>
          <a:p>
            <a:endParaRPr lang="en-US" dirty="0">
              <a:solidFill>
                <a:srgbClr val="0070C0"/>
              </a:solidFill>
              <a:latin typeface="Consolas" panose="020B0609020204030204" pitchFamily="49" charset="0"/>
            </a:endParaRPr>
          </a:p>
          <a:p>
            <a:r>
              <a:rPr lang="en-US" dirty="0">
                <a:solidFill>
                  <a:srgbClr val="0070C0"/>
                </a:solidFill>
                <a:latin typeface="Consolas" panose="020B0609020204030204" pitchFamily="49" charset="0"/>
              </a:rPr>
              <a:t>function </a:t>
            </a:r>
            <a:r>
              <a:rPr lang="en-US" dirty="0" err="1">
                <a:solidFill>
                  <a:srgbClr val="0070C0"/>
                </a:solidFill>
                <a:latin typeface="Consolas" panose="020B0609020204030204" pitchFamily="49" charset="0"/>
              </a:rPr>
              <a:t>download_weather</a:t>
            </a:r>
            <a:r>
              <a:rPr lang="en-US" dirty="0">
                <a:solidFill>
                  <a:srgbClr val="0070C0"/>
                </a:solidFill>
                <a:latin typeface="Consolas" panose="020B0609020204030204" pitchFamily="49" charset="0"/>
              </a:rPr>
              <a:t>() {</a:t>
            </a:r>
          </a:p>
          <a:p>
            <a:r>
              <a:rPr lang="en-US" dirty="0">
                <a:solidFill>
                  <a:srgbClr val="0070C0"/>
                </a:solidFill>
                <a:latin typeface="Consolas" panose="020B0609020204030204" pitchFamily="49" charset="0"/>
              </a:rPr>
              <a:t>  var req = new </a:t>
            </a:r>
            <a:r>
              <a:rPr lang="en-US" dirty="0" err="1">
                <a:solidFill>
                  <a:srgbClr val="0070C0"/>
                </a:solidFill>
                <a:latin typeface="Consolas" panose="020B0609020204030204" pitchFamily="49" charset="0"/>
              </a:rPr>
              <a:t>XMLHttpRequest</a:t>
            </a:r>
            <a:r>
              <a:rPr lang="en-US" dirty="0">
                <a:solidFill>
                  <a:srgbClr val="0070C0"/>
                </a:solidFill>
                <a:latin typeface="Consolas" panose="020B0609020204030204" pitchFamily="49" charset="0"/>
              </a:rPr>
              <a:t>();</a:t>
            </a:r>
          </a:p>
          <a:p>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req.onreadystatechange</a:t>
            </a:r>
            <a:r>
              <a:rPr lang="en-US" dirty="0">
                <a:solidFill>
                  <a:srgbClr val="0070C0"/>
                </a:solidFill>
                <a:latin typeface="Consolas" panose="020B0609020204030204" pitchFamily="49" charset="0"/>
              </a:rPr>
              <a:t> = </a:t>
            </a:r>
            <a:r>
              <a:rPr lang="en-US" dirty="0" err="1">
                <a:solidFill>
                  <a:srgbClr val="0070C0"/>
                </a:solidFill>
                <a:latin typeface="Consolas" panose="020B0609020204030204" pitchFamily="49" charset="0"/>
              </a:rPr>
              <a:t>update_ui_when_data_arrives</a:t>
            </a:r>
            <a:r>
              <a:rPr lang="en-US" dirty="0">
                <a:solidFill>
                  <a:srgbClr val="0070C0"/>
                </a:solidFill>
                <a:latin typeface="Consolas" panose="020B0609020204030204" pitchFamily="49" charset="0"/>
              </a:rPr>
              <a:t>;</a:t>
            </a:r>
          </a:p>
          <a:p>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req.open</a:t>
            </a:r>
            <a:r>
              <a:rPr lang="en-US" dirty="0">
                <a:solidFill>
                  <a:srgbClr val="0070C0"/>
                </a:solidFill>
                <a:latin typeface="Consolas" panose="020B0609020204030204" pitchFamily="49" charset="0"/>
              </a:rPr>
              <a:t>("GET", "https://www.weather.com/...", true);</a:t>
            </a:r>
          </a:p>
          <a:p>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req.send</a:t>
            </a:r>
            <a:r>
              <a:rPr lang="en-US" dirty="0">
                <a:solidFill>
                  <a:srgbClr val="0070C0"/>
                </a:solidFill>
                <a:latin typeface="Consolas" panose="020B0609020204030204" pitchFamily="49" charset="0"/>
              </a:rPr>
              <a:t>();</a:t>
            </a:r>
          </a:p>
          <a:p>
            <a:r>
              <a:rPr lang="en-US" dirty="0">
                <a:solidFill>
                  <a:srgbClr val="0070C0"/>
                </a:solidFill>
                <a:latin typeface="Consolas" panose="020B0609020204030204" pitchFamily="49" charset="0"/>
              </a:rPr>
              <a:t>}</a:t>
            </a:r>
          </a:p>
          <a:p>
            <a:endParaRPr lang="en-US" dirty="0">
              <a:solidFill>
                <a:srgbClr val="0070C0"/>
              </a:solidFill>
              <a:latin typeface="Consolas" panose="020B0609020204030204" pitchFamily="49" charset="0"/>
            </a:endParaRPr>
          </a:p>
          <a:p>
            <a:r>
              <a:rPr lang="en-US" dirty="0" err="1">
                <a:solidFill>
                  <a:srgbClr val="0070C0"/>
                </a:solidFill>
                <a:latin typeface="Consolas" panose="020B0609020204030204" pitchFamily="49" charset="0"/>
              </a:rPr>
              <a:t>download_weather</a:t>
            </a:r>
            <a:r>
              <a:rPr lang="en-US" dirty="0">
                <a:solidFill>
                  <a:srgbClr val="0070C0"/>
                </a:solidFill>
                <a:latin typeface="Consolas" panose="020B0609020204030204" pitchFamily="49" charset="0"/>
              </a:rPr>
              <a:t>()</a:t>
            </a:r>
          </a:p>
          <a:p>
            <a:r>
              <a:rPr lang="en-US" dirty="0" err="1">
                <a:solidFill>
                  <a:srgbClr val="0070C0"/>
                </a:solidFill>
                <a:latin typeface="Consolas" panose="020B0609020204030204" pitchFamily="49" charset="0"/>
              </a:rPr>
              <a:t>update_weather_text</a:t>
            </a:r>
            <a:r>
              <a:rPr lang="en-US" dirty="0">
                <a:solidFill>
                  <a:srgbClr val="0070C0"/>
                </a:solidFill>
                <a:latin typeface="Consolas" panose="020B0609020204030204" pitchFamily="49" charset="0"/>
              </a:rPr>
              <a:t>("Retrieving weather...")</a:t>
            </a:r>
          </a:p>
          <a:p>
            <a:r>
              <a:rPr lang="en-US" dirty="0">
                <a:solidFill>
                  <a:srgbClr val="0070C0"/>
                </a:solidFill>
                <a:latin typeface="Consolas" panose="020B0609020204030204" pitchFamily="49" charset="0"/>
              </a:rPr>
              <a:t>&lt;/script&gt;</a:t>
            </a:r>
          </a:p>
          <a:p>
            <a:r>
              <a:rPr lang="en-US" dirty="0">
                <a:solidFill>
                  <a:schemeClr val="tx1"/>
                </a:solidFill>
                <a:latin typeface="Consolas" panose="020B0609020204030204" pitchFamily="49" charset="0"/>
              </a:rPr>
              <a:t>&lt;/body&gt;&lt;/html&gt;</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168</a:t>
            </a:fld>
            <a:endParaRPr lang="en-US"/>
          </a:p>
        </p:txBody>
      </p:sp>
    </p:spTree>
    <p:extLst>
      <p:ext uri="{BB962C8B-B14F-4D97-AF65-F5344CB8AC3E}">
        <p14:creationId xmlns:p14="http://schemas.microsoft.com/office/powerpoint/2010/main" val="1151923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Answer: Improper use of GOTO statements can lead to "spaghetti" code with difficult to understand semantics.</a:t>
            </a:r>
          </a:p>
          <a:p>
            <a:endParaRPr lang="en-US" sz="2800" dirty="0"/>
          </a:p>
          <a:p>
            <a:r>
              <a:rPr lang="en-US" sz="2800" dirty="0"/>
              <a:t>Dijkstra's memo: https://www.cs.utexas.edu/users/EWD/ewd02xx/EWD215.PDF</a:t>
            </a:r>
          </a:p>
          <a:p>
            <a:r>
              <a:rPr lang="en-US" sz="2800" dirty="0"/>
              <a:t>It was published in '68.</a:t>
            </a:r>
          </a:p>
          <a:p>
            <a:endParaRPr lang="en-US" sz="2800" dirty="0"/>
          </a:p>
          <a:p>
            <a:r>
              <a:rPr lang="en-US" sz="2800" dirty="0"/>
              <a:t>For more arguments against GOTOs, see: </a:t>
            </a:r>
          </a:p>
          <a:p>
            <a:r>
              <a:rPr lang="en-US" sz="2800" dirty="0"/>
              <a:t>https://softwareengineering.stackexchange.com/questions/334417/what-kind-of-bugs-do-goto-statements-lead-to-are-there-any-historically-signi</a:t>
            </a:r>
          </a:p>
          <a:p>
            <a:endParaRPr lang="en-US" sz="2800" dirty="0"/>
          </a:p>
          <a:p>
            <a:r>
              <a:rPr lang="en-US" sz="2800" dirty="0"/>
              <a:t>Code using structure programming, with clear nested blocks and loops or switches, is easy to follow; its flow of control is very predictable. It's therefore easier to ensure that invariants are respected.</a:t>
            </a:r>
          </a:p>
          <a:p>
            <a:r>
              <a:rPr lang="en-US" sz="2800" dirty="0"/>
              <a:t>With a </a:t>
            </a:r>
            <a:r>
              <a:rPr lang="en-US" sz="2800" dirty="0" err="1"/>
              <a:t>goto</a:t>
            </a:r>
            <a:r>
              <a:rPr lang="en-US" sz="2800" dirty="0"/>
              <a:t> statement, you break that straightforward flow, and break the expectations. For example, you might not notice that you have still to free resources.</a:t>
            </a:r>
          </a:p>
          <a:p>
            <a:r>
              <a:rPr lang="en-US" sz="2800" dirty="0"/>
              <a:t>Many </a:t>
            </a:r>
            <a:r>
              <a:rPr lang="en-US" sz="2800" dirty="0" err="1"/>
              <a:t>goto</a:t>
            </a:r>
            <a:r>
              <a:rPr lang="en-US" sz="2800" dirty="0"/>
              <a:t> in different places can send you to a single </a:t>
            </a:r>
            <a:r>
              <a:rPr lang="en-US" sz="2800" dirty="0" err="1"/>
              <a:t>goto</a:t>
            </a:r>
            <a:r>
              <a:rPr lang="en-US" sz="2800" dirty="0"/>
              <a:t> target. So it's not obvious to know for sure the state you are in when reaching this place. The risk of making wrong/unfounded assumptions is hence quite big.</a:t>
            </a:r>
          </a:p>
          <a:p>
            <a:endParaRPr lang="en-US" sz="2800" dirty="0"/>
          </a:p>
          <a:p>
            <a:r>
              <a:rPr lang="en-US" sz="2800" dirty="0"/>
              <a:t>It is about scope. One of the main pillars of good programming practice is keeping your scope tight. You need tight scope because you lack the mental ability to oversee and understand more than just a few logical steps. So you create small blocks (each of which becomes "one thing") and then build with those to create bigger blocks which become one thing, and so on. This keeps things manageable and comprehensible.</a:t>
            </a:r>
          </a:p>
          <a:p>
            <a:endParaRPr lang="en-US" sz="2800" dirty="0"/>
          </a:p>
          <a:p>
            <a:r>
              <a:rPr lang="en-US" sz="2800" dirty="0"/>
              <a:t>A </a:t>
            </a:r>
            <a:r>
              <a:rPr lang="en-US" sz="2800" dirty="0" err="1"/>
              <a:t>goto</a:t>
            </a:r>
            <a:r>
              <a:rPr lang="en-US" sz="2800" dirty="0"/>
              <a:t> effectively inflates the scope of your logic to the entire program. This is sure to defeat your brain for any but the smallest programs spanning only a few lines.</a:t>
            </a:r>
          </a:p>
          <a:p>
            <a:endParaRPr lang="en-US" sz="2800" dirty="0"/>
          </a:p>
          <a:p>
            <a:r>
              <a:rPr lang="en-US" sz="2800" dirty="0"/>
              <a:t>So you will not be able to tell if you made a mistake anymore because there is just too much to take in and check for your poor little head. This is the real problem, bugs are just a likely result.</a:t>
            </a:r>
          </a:p>
        </p:txBody>
      </p:sp>
      <p:sp>
        <p:nvSpPr>
          <p:cNvPr id="4" name="Slide Number Placeholder 3"/>
          <p:cNvSpPr>
            <a:spLocks noGrp="1"/>
          </p:cNvSpPr>
          <p:nvPr>
            <p:ph type="sldNum" sz="quarter" idx="5"/>
          </p:nvPr>
        </p:nvSpPr>
        <p:spPr/>
        <p:txBody>
          <a:bodyPr/>
          <a:lstStyle/>
          <a:p>
            <a:fld id="{65412767-FFB8-4DC7-B26A-052444C18754}" type="slidenum">
              <a:rPr lang="en-US" smtClean="0"/>
              <a:t>18</a:t>
            </a:fld>
            <a:endParaRPr lang="en-US"/>
          </a:p>
        </p:txBody>
      </p:sp>
    </p:spTree>
    <p:extLst>
      <p:ext uri="{BB962C8B-B14F-4D97-AF65-F5344CB8AC3E}">
        <p14:creationId xmlns:p14="http://schemas.microsoft.com/office/powerpoint/2010/main" val="136967716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(let </a:t>
            </a:r>
            <a:r>
              <a:rPr lang="en-US" dirty="0" err="1"/>
              <a:t>i</a:t>
            </a:r>
            <a:r>
              <a:rPr lang="en-US" dirty="0"/>
              <a:t> = 0; </a:t>
            </a:r>
            <a:r>
              <a:rPr lang="en-US" dirty="0" err="1"/>
              <a:t>i</a:t>
            </a:r>
            <a:r>
              <a:rPr lang="en-US" dirty="0"/>
              <a:t> &lt; 10; </a:t>
            </a:r>
            <a:r>
              <a:rPr lang="en-US" dirty="0" err="1"/>
              <a:t>i</a:t>
            </a:r>
            <a:r>
              <a:rPr lang="en-US" dirty="0"/>
              <a:t>++) {</a:t>
            </a:r>
          </a:p>
          <a:p>
            <a:r>
              <a:rPr lang="en-US" dirty="0"/>
              <a:t>  </a:t>
            </a:r>
            <a:r>
              <a:rPr lang="en-US" dirty="0" err="1"/>
              <a:t>setTimeout</a:t>
            </a:r>
            <a:r>
              <a:rPr lang="en-US" dirty="0"/>
              <a:t>(() =&gt; {</a:t>
            </a:r>
          </a:p>
          <a:p>
            <a:r>
              <a:rPr lang="en-US" dirty="0"/>
              <a:t>    console.log(</a:t>
            </a:r>
            <a:r>
              <a:rPr lang="en-US" dirty="0" err="1"/>
              <a:t>i</a:t>
            </a:r>
            <a:r>
              <a:rPr lang="en-US" dirty="0"/>
              <a:t>)</a:t>
            </a:r>
          </a:p>
          <a:p>
            <a:r>
              <a:rPr lang="en-US" dirty="0"/>
              <a:t>  }, 1000)</a:t>
            </a:r>
          </a:p>
          <a:p>
            <a:r>
              <a:rPr lang="en-US" dirty="0"/>
              <a:t>}</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169</a:t>
            </a:fld>
            <a:endParaRPr lang="en-US"/>
          </a:p>
        </p:txBody>
      </p:sp>
    </p:spTree>
    <p:extLst>
      <p:ext uri="{BB962C8B-B14F-4D97-AF65-F5344CB8AC3E}">
        <p14:creationId xmlns:p14="http://schemas.microsoft.com/office/powerpoint/2010/main" val="2378682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20</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346865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 </a:t>
            </a:r>
            <a:r>
              <a:rPr lang="en-US" dirty="0" err="1">
                <a:solidFill>
                  <a:schemeClr val="tx1"/>
                </a:solidFill>
              </a:rPr>
              <a:t>OCaml</a:t>
            </a:r>
            <a:r>
              <a:rPr lang="en-US" dirty="0">
                <a:solidFill>
                  <a:schemeClr val="tx1"/>
                </a:solidFill>
              </a:rPr>
              <a:t> guards</a:t>
            </a:r>
            <a:br>
              <a:rPr lang="en-US" dirty="0">
                <a:solidFill>
                  <a:schemeClr val="tx1"/>
                </a:solidFill>
              </a:rPr>
            </a:br>
            <a:r>
              <a:rPr lang="en-US" dirty="0">
                <a:solidFill>
                  <a:schemeClr val="tx1"/>
                </a:solidFill>
              </a:rPr>
              <a:t>let </a:t>
            </a:r>
            <a:r>
              <a:rPr lang="en-US" dirty="0" err="1">
                <a:solidFill>
                  <a:schemeClr val="tx1"/>
                </a:solidFill>
              </a:rPr>
              <a:t>select_beverage</a:t>
            </a:r>
            <a:r>
              <a:rPr lang="en-US" dirty="0">
                <a:solidFill>
                  <a:schemeClr val="tx1"/>
                </a:solidFill>
              </a:rPr>
              <a:t> a =</a:t>
            </a:r>
          </a:p>
          <a:p>
            <a:r>
              <a:rPr lang="en-US" dirty="0">
                <a:solidFill>
                  <a:schemeClr val="tx1"/>
                </a:solidFill>
              </a:rPr>
              <a:t>  match a with</a:t>
            </a:r>
          </a:p>
          <a:p>
            <a:r>
              <a:rPr lang="en-US" dirty="0">
                <a:solidFill>
                  <a:schemeClr val="tx1"/>
                </a:solidFill>
              </a:rPr>
              <a:t>    | a when a &lt; 21  -&gt; "Coke"</a:t>
            </a:r>
          </a:p>
          <a:p>
            <a:r>
              <a:rPr lang="en-US" dirty="0">
                <a:solidFill>
                  <a:schemeClr val="tx1"/>
                </a:solidFill>
              </a:rPr>
              <a:t>    | a when a &gt;= 21 -&gt; "Beer"</a:t>
            </a:r>
          </a:p>
          <a:p>
            <a:r>
              <a:rPr lang="en-US" dirty="0">
                <a:solidFill>
                  <a:schemeClr val="tx1"/>
                </a:solidFill>
              </a:rPr>
              <a:t>;;</a:t>
            </a:r>
          </a:p>
          <a:p>
            <a:endParaRPr lang="en-US" dirty="0"/>
          </a:p>
          <a:p>
            <a:endParaRPr lang="en-US" dirty="0"/>
          </a:p>
          <a:p>
            <a:r>
              <a:rPr lang="en-US" dirty="0">
                <a:solidFill>
                  <a:schemeClr val="tx1"/>
                </a:solidFill>
              </a:rPr>
              <a:t>-- Haskell guards</a:t>
            </a:r>
            <a:br>
              <a:rPr lang="en-US" dirty="0">
                <a:solidFill>
                  <a:schemeClr val="tx1"/>
                </a:solidFill>
              </a:rPr>
            </a:br>
            <a:r>
              <a:rPr lang="en-US" dirty="0" err="1">
                <a:solidFill>
                  <a:schemeClr val="tx1"/>
                </a:solidFill>
              </a:rPr>
              <a:t>select_beverage</a:t>
            </a:r>
            <a:r>
              <a:rPr lang="en-US" dirty="0">
                <a:solidFill>
                  <a:schemeClr val="tx1"/>
                </a:solidFill>
              </a:rPr>
              <a:t> age </a:t>
            </a:r>
          </a:p>
          <a:p>
            <a:r>
              <a:rPr lang="en-US" dirty="0">
                <a:solidFill>
                  <a:schemeClr val="tx1"/>
                </a:solidFill>
              </a:rPr>
              <a:t>  | age &lt; 21 = "Coke"</a:t>
            </a:r>
          </a:p>
          <a:p>
            <a:r>
              <a:rPr lang="en-US" dirty="0">
                <a:solidFill>
                  <a:schemeClr val="tx1"/>
                </a:solidFill>
              </a:rPr>
              <a:t>  | otherwise = "Beer"</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22</a:t>
            </a:fld>
            <a:endParaRPr lang="en-US"/>
          </a:p>
        </p:txBody>
      </p:sp>
    </p:spTree>
    <p:extLst>
      <p:ext uri="{BB962C8B-B14F-4D97-AF65-F5344CB8AC3E}">
        <p14:creationId xmlns:p14="http://schemas.microsoft.com/office/powerpoint/2010/main" val="3672208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 </a:t>
            </a:r>
            <a:r>
              <a:rPr lang="en-US" dirty="0" err="1">
                <a:solidFill>
                  <a:schemeClr val="tx1"/>
                </a:solidFill>
              </a:rPr>
              <a:t>OCaml</a:t>
            </a:r>
            <a:r>
              <a:rPr lang="en-US" dirty="0">
                <a:solidFill>
                  <a:schemeClr val="tx1"/>
                </a:solidFill>
              </a:rPr>
              <a:t> guards</a:t>
            </a:r>
            <a:br>
              <a:rPr lang="en-US" dirty="0">
                <a:solidFill>
                  <a:schemeClr val="tx1"/>
                </a:solidFill>
              </a:rPr>
            </a:br>
            <a:r>
              <a:rPr lang="en-US" dirty="0">
                <a:solidFill>
                  <a:schemeClr val="tx1"/>
                </a:solidFill>
              </a:rPr>
              <a:t>let </a:t>
            </a:r>
            <a:r>
              <a:rPr lang="en-US" dirty="0" err="1">
                <a:solidFill>
                  <a:schemeClr val="tx1"/>
                </a:solidFill>
              </a:rPr>
              <a:t>select_beverage</a:t>
            </a:r>
            <a:r>
              <a:rPr lang="en-US" dirty="0">
                <a:solidFill>
                  <a:schemeClr val="tx1"/>
                </a:solidFill>
              </a:rPr>
              <a:t> a =</a:t>
            </a:r>
          </a:p>
          <a:p>
            <a:r>
              <a:rPr lang="en-US" dirty="0">
                <a:solidFill>
                  <a:schemeClr val="tx1"/>
                </a:solidFill>
              </a:rPr>
              <a:t>  match a with</a:t>
            </a:r>
          </a:p>
          <a:p>
            <a:r>
              <a:rPr lang="en-US" dirty="0">
                <a:solidFill>
                  <a:schemeClr val="tx1"/>
                </a:solidFill>
              </a:rPr>
              <a:t>    | a when a &lt; 21  -&gt; "Coke"</a:t>
            </a:r>
          </a:p>
          <a:p>
            <a:r>
              <a:rPr lang="en-US" dirty="0">
                <a:solidFill>
                  <a:schemeClr val="tx1"/>
                </a:solidFill>
              </a:rPr>
              <a:t>    | a when a &gt;= 21 -&gt; "Beer"</a:t>
            </a:r>
          </a:p>
          <a:p>
            <a:r>
              <a:rPr lang="en-US" dirty="0">
                <a:solidFill>
                  <a:schemeClr val="tx1"/>
                </a:solidFill>
              </a:rPr>
              <a:t>;;</a:t>
            </a:r>
          </a:p>
          <a:p>
            <a:endParaRPr lang="en-US" dirty="0"/>
          </a:p>
          <a:p>
            <a:endParaRPr lang="en-US" dirty="0"/>
          </a:p>
          <a:p>
            <a:r>
              <a:rPr lang="en-US" dirty="0">
                <a:solidFill>
                  <a:schemeClr val="tx1"/>
                </a:solidFill>
              </a:rPr>
              <a:t>-- Haskell guards</a:t>
            </a:r>
            <a:br>
              <a:rPr lang="en-US" dirty="0">
                <a:solidFill>
                  <a:schemeClr val="tx1"/>
                </a:solidFill>
              </a:rPr>
            </a:br>
            <a:r>
              <a:rPr lang="en-US" dirty="0" err="1">
                <a:solidFill>
                  <a:schemeClr val="tx1"/>
                </a:solidFill>
              </a:rPr>
              <a:t>select_beverage</a:t>
            </a:r>
            <a:r>
              <a:rPr lang="en-US" dirty="0">
                <a:solidFill>
                  <a:schemeClr val="tx1"/>
                </a:solidFill>
              </a:rPr>
              <a:t> age </a:t>
            </a:r>
          </a:p>
          <a:p>
            <a:r>
              <a:rPr lang="en-US" dirty="0">
                <a:solidFill>
                  <a:schemeClr val="tx1"/>
                </a:solidFill>
              </a:rPr>
              <a:t>  | age &lt; 21 = "Coke"</a:t>
            </a:r>
          </a:p>
          <a:p>
            <a:r>
              <a:rPr lang="en-US" dirty="0">
                <a:solidFill>
                  <a:schemeClr val="tx1"/>
                </a:solidFill>
              </a:rPr>
              <a:t>  | otherwise = "Beer"</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23</a:t>
            </a:fld>
            <a:endParaRPr lang="en-US"/>
          </a:p>
        </p:txBody>
      </p:sp>
    </p:spTree>
    <p:extLst>
      <p:ext uri="{BB962C8B-B14F-4D97-AF65-F5344CB8AC3E}">
        <p14:creationId xmlns:p14="http://schemas.microsoft.com/office/powerpoint/2010/main" val="37194643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 </a:t>
            </a:r>
            <a:r>
              <a:rPr lang="en-US" dirty="0" err="1">
                <a:solidFill>
                  <a:schemeClr val="tx1"/>
                </a:solidFill>
              </a:rPr>
              <a:t>OCaml</a:t>
            </a:r>
            <a:r>
              <a:rPr lang="en-US" dirty="0">
                <a:solidFill>
                  <a:schemeClr val="tx1"/>
                </a:solidFill>
              </a:rPr>
              <a:t> guards</a:t>
            </a:r>
            <a:br>
              <a:rPr lang="en-US" dirty="0">
                <a:solidFill>
                  <a:schemeClr val="tx1"/>
                </a:solidFill>
              </a:rPr>
            </a:br>
            <a:r>
              <a:rPr lang="en-US" dirty="0">
                <a:solidFill>
                  <a:schemeClr val="tx1"/>
                </a:solidFill>
              </a:rPr>
              <a:t>let </a:t>
            </a:r>
            <a:r>
              <a:rPr lang="en-US" dirty="0" err="1">
                <a:solidFill>
                  <a:schemeClr val="tx1"/>
                </a:solidFill>
              </a:rPr>
              <a:t>select_beverage</a:t>
            </a:r>
            <a:r>
              <a:rPr lang="en-US" dirty="0">
                <a:solidFill>
                  <a:schemeClr val="tx1"/>
                </a:solidFill>
              </a:rPr>
              <a:t> a =</a:t>
            </a:r>
          </a:p>
          <a:p>
            <a:r>
              <a:rPr lang="en-US" dirty="0">
                <a:solidFill>
                  <a:schemeClr val="tx1"/>
                </a:solidFill>
              </a:rPr>
              <a:t>  match a with</a:t>
            </a:r>
          </a:p>
          <a:p>
            <a:r>
              <a:rPr lang="en-US" dirty="0">
                <a:solidFill>
                  <a:schemeClr val="tx1"/>
                </a:solidFill>
              </a:rPr>
              <a:t>    | a when a &lt; 21  -&gt; "Coke"</a:t>
            </a:r>
          </a:p>
          <a:p>
            <a:r>
              <a:rPr lang="en-US" dirty="0">
                <a:solidFill>
                  <a:schemeClr val="tx1"/>
                </a:solidFill>
              </a:rPr>
              <a:t>    | a when a &gt;= 21 -&gt; "Beer"</a:t>
            </a:r>
          </a:p>
          <a:p>
            <a:r>
              <a:rPr lang="en-US" dirty="0">
                <a:solidFill>
                  <a:schemeClr val="tx1"/>
                </a:solidFill>
              </a:rPr>
              <a:t>;;</a:t>
            </a:r>
          </a:p>
          <a:p>
            <a:endParaRPr lang="en-US" dirty="0"/>
          </a:p>
          <a:p>
            <a:endParaRPr lang="en-US" dirty="0"/>
          </a:p>
          <a:p>
            <a:r>
              <a:rPr lang="en-US" dirty="0">
                <a:solidFill>
                  <a:schemeClr val="tx1"/>
                </a:solidFill>
              </a:rPr>
              <a:t>-- Haskell guards</a:t>
            </a:r>
            <a:br>
              <a:rPr lang="en-US" dirty="0">
                <a:solidFill>
                  <a:schemeClr val="tx1"/>
                </a:solidFill>
              </a:rPr>
            </a:br>
            <a:r>
              <a:rPr lang="en-US" dirty="0" err="1">
                <a:solidFill>
                  <a:schemeClr val="tx1"/>
                </a:solidFill>
              </a:rPr>
              <a:t>select_beverage</a:t>
            </a:r>
            <a:r>
              <a:rPr lang="en-US" dirty="0">
                <a:solidFill>
                  <a:schemeClr val="tx1"/>
                </a:solidFill>
              </a:rPr>
              <a:t> age </a:t>
            </a:r>
          </a:p>
          <a:p>
            <a:r>
              <a:rPr lang="en-US" dirty="0">
                <a:solidFill>
                  <a:schemeClr val="tx1"/>
                </a:solidFill>
              </a:rPr>
              <a:t>  | age &lt; 21 = "Coke"</a:t>
            </a:r>
          </a:p>
          <a:p>
            <a:r>
              <a:rPr lang="en-US" dirty="0">
                <a:solidFill>
                  <a:schemeClr val="tx1"/>
                </a:solidFill>
              </a:rPr>
              <a:t>  | otherwise = "Beer"</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24</a:t>
            </a:fld>
            <a:endParaRPr lang="en-US"/>
          </a:p>
        </p:txBody>
      </p:sp>
    </p:spTree>
    <p:extLst>
      <p:ext uri="{BB962C8B-B14F-4D97-AF65-F5344CB8AC3E}">
        <p14:creationId xmlns:p14="http://schemas.microsoft.com/office/powerpoint/2010/main" val="1277708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Swift – also can't have multiple cases together for a single block:</a:t>
            </a:r>
          </a:p>
          <a:p>
            <a:endParaRPr lang="en-US" dirty="0"/>
          </a:p>
          <a:p>
            <a:r>
              <a:rPr lang="en-US" dirty="0"/>
              <a:t>case 1:</a:t>
            </a:r>
          </a:p>
          <a:p>
            <a:r>
              <a:rPr lang="en-US" dirty="0"/>
              <a:t>case 2:</a:t>
            </a:r>
          </a:p>
          <a:p>
            <a:r>
              <a:rPr lang="en-US" dirty="0"/>
              <a:t>case 3:</a:t>
            </a:r>
          </a:p>
          <a:p>
            <a:r>
              <a:rPr lang="en-US" dirty="0"/>
              <a:t>  print("foo") is invalid</a:t>
            </a:r>
          </a:p>
        </p:txBody>
      </p:sp>
      <p:sp>
        <p:nvSpPr>
          <p:cNvPr id="4" name="Slide Number Placeholder 3"/>
          <p:cNvSpPr>
            <a:spLocks noGrp="1"/>
          </p:cNvSpPr>
          <p:nvPr>
            <p:ph type="sldNum" sz="quarter" idx="5"/>
          </p:nvPr>
        </p:nvSpPr>
        <p:spPr/>
        <p:txBody>
          <a:bodyPr/>
          <a:lstStyle/>
          <a:p>
            <a:fld id="{65412767-FFB8-4DC7-B26A-052444C18754}" type="slidenum">
              <a:rPr lang="en-US" smtClean="0"/>
              <a:t>27</a:t>
            </a:fld>
            <a:endParaRPr lang="en-US"/>
          </a:p>
        </p:txBody>
      </p:sp>
    </p:spTree>
    <p:extLst>
      <p:ext uri="{BB962C8B-B14F-4D97-AF65-F5344CB8AC3E}">
        <p14:creationId xmlns:p14="http://schemas.microsoft.com/office/powerpoint/2010/main" val="2281600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Swift – also can't have multiple cases together for a single block:</a:t>
            </a:r>
          </a:p>
          <a:p>
            <a:endParaRPr lang="en-US" dirty="0"/>
          </a:p>
          <a:p>
            <a:r>
              <a:rPr lang="en-US" dirty="0"/>
              <a:t>case 1:</a:t>
            </a:r>
          </a:p>
          <a:p>
            <a:r>
              <a:rPr lang="en-US" dirty="0"/>
              <a:t>case 2:</a:t>
            </a:r>
          </a:p>
          <a:p>
            <a:r>
              <a:rPr lang="en-US" dirty="0"/>
              <a:t>case 3:</a:t>
            </a:r>
          </a:p>
          <a:p>
            <a:r>
              <a:rPr lang="en-US" dirty="0"/>
              <a:t>  print("foo") is invalid</a:t>
            </a:r>
          </a:p>
        </p:txBody>
      </p:sp>
      <p:sp>
        <p:nvSpPr>
          <p:cNvPr id="4" name="Slide Number Placeholder 3"/>
          <p:cNvSpPr>
            <a:spLocks noGrp="1"/>
          </p:cNvSpPr>
          <p:nvPr>
            <p:ph type="sldNum" sz="quarter" idx="5"/>
          </p:nvPr>
        </p:nvSpPr>
        <p:spPr/>
        <p:txBody>
          <a:bodyPr/>
          <a:lstStyle/>
          <a:p>
            <a:fld id="{65412767-FFB8-4DC7-B26A-052444C18754}" type="slidenum">
              <a:rPr lang="en-US" smtClean="0"/>
              <a:t>29</a:t>
            </a:fld>
            <a:endParaRPr lang="en-US"/>
          </a:p>
        </p:txBody>
      </p:sp>
    </p:spTree>
    <p:extLst>
      <p:ext uri="{BB962C8B-B14F-4D97-AF65-F5344CB8AC3E}">
        <p14:creationId xmlns:p14="http://schemas.microsoft.com/office/powerpoint/2010/main" val="1067679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Swift – also can't have multiple cases together for a single block:</a:t>
            </a:r>
          </a:p>
          <a:p>
            <a:endParaRPr lang="en-US" dirty="0"/>
          </a:p>
          <a:p>
            <a:r>
              <a:rPr lang="en-US" dirty="0"/>
              <a:t>case 1:</a:t>
            </a:r>
          </a:p>
          <a:p>
            <a:r>
              <a:rPr lang="en-US" dirty="0"/>
              <a:t>case 2:</a:t>
            </a:r>
          </a:p>
          <a:p>
            <a:r>
              <a:rPr lang="en-US" dirty="0"/>
              <a:t>case 3:</a:t>
            </a:r>
          </a:p>
          <a:p>
            <a:r>
              <a:rPr lang="en-US" dirty="0"/>
              <a:t>  print("foo") is invalid</a:t>
            </a:r>
          </a:p>
        </p:txBody>
      </p:sp>
      <p:sp>
        <p:nvSpPr>
          <p:cNvPr id="4" name="Slide Number Placeholder 3"/>
          <p:cNvSpPr>
            <a:spLocks noGrp="1"/>
          </p:cNvSpPr>
          <p:nvPr>
            <p:ph type="sldNum" sz="quarter" idx="5"/>
          </p:nvPr>
        </p:nvSpPr>
        <p:spPr/>
        <p:txBody>
          <a:bodyPr/>
          <a:lstStyle/>
          <a:p>
            <a:fld id="{65412767-FFB8-4DC7-B26A-052444C18754}" type="slidenum">
              <a:rPr lang="en-US" smtClean="0"/>
              <a:t>30</a:t>
            </a:fld>
            <a:endParaRPr lang="en-US"/>
          </a:p>
        </p:txBody>
      </p:sp>
    </p:spTree>
    <p:extLst>
      <p:ext uri="{BB962C8B-B14F-4D97-AF65-F5344CB8AC3E}">
        <p14:creationId xmlns:p14="http://schemas.microsoft.com/office/powerpoint/2010/main" val="3969821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A statement is a unit of program execution that expresses an action to be carried out</a:t>
            </a:r>
          </a:p>
          <a:p>
            <a:pPr algn="l"/>
            <a:endParaRPr lang="en-US" sz="1200" dirty="0"/>
          </a:p>
          <a:p>
            <a:pPr algn="l"/>
            <a:r>
              <a:rPr lang="en-US" sz="1200" dirty="0"/>
              <a:t>Statements generally don't result in a value – they simply carry out an action.</a:t>
            </a:r>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3</a:t>
            </a:fld>
            <a:endParaRPr lang="en-US"/>
          </a:p>
        </p:txBody>
      </p:sp>
    </p:spTree>
    <p:extLst>
      <p:ext uri="{BB962C8B-B14F-4D97-AF65-F5344CB8AC3E}">
        <p14:creationId xmlns:p14="http://schemas.microsoft.com/office/powerpoint/2010/main" val="28500048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3200" dirty="0"/>
          </a:p>
        </p:txBody>
      </p:sp>
      <p:sp>
        <p:nvSpPr>
          <p:cNvPr id="4" name="Slide Number Placeholder 3"/>
          <p:cNvSpPr>
            <a:spLocks noGrp="1"/>
          </p:cNvSpPr>
          <p:nvPr>
            <p:ph type="sldNum" sz="quarter" idx="5"/>
          </p:nvPr>
        </p:nvSpPr>
        <p:spPr/>
        <p:txBody>
          <a:bodyPr/>
          <a:lstStyle/>
          <a:p>
            <a:fld id="{65412767-FFB8-4DC7-B26A-052444C18754}" type="slidenum">
              <a:rPr lang="en-US" smtClean="0"/>
              <a:t>31</a:t>
            </a:fld>
            <a:endParaRPr lang="en-US"/>
          </a:p>
        </p:txBody>
      </p:sp>
    </p:spTree>
    <p:extLst>
      <p:ext uri="{BB962C8B-B14F-4D97-AF65-F5344CB8AC3E}">
        <p14:creationId xmlns:p14="http://schemas.microsoft.com/office/powerpoint/2010/main" val="3772757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33</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30906826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800" dirty="0"/>
          </a:p>
        </p:txBody>
      </p:sp>
      <p:sp>
        <p:nvSpPr>
          <p:cNvPr id="4" name="Slide Number Placeholder 3"/>
          <p:cNvSpPr>
            <a:spLocks noGrp="1"/>
          </p:cNvSpPr>
          <p:nvPr>
            <p:ph type="sldNum" sz="quarter" idx="5"/>
          </p:nvPr>
        </p:nvSpPr>
        <p:spPr/>
        <p:txBody>
          <a:bodyPr/>
          <a:lstStyle/>
          <a:p>
            <a:fld id="{65412767-FFB8-4DC7-B26A-052444C18754}" type="slidenum">
              <a:rPr lang="en-US" smtClean="0"/>
              <a:t>34</a:t>
            </a:fld>
            <a:endParaRPr lang="en-US"/>
          </a:p>
        </p:txBody>
      </p:sp>
    </p:spTree>
    <p:extLst>
      <p:ext uri="{BB962C8B-B14F-4D97-AF65-F5344CB8AC3E}">
        <p14:creationId xmlns:p14="http://schemas.microsoft.com/office/powerpoint/2010/main" val="22195449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#ruby has loops with lambdas</a:t>
            </a:r>
          </a:p>
          <a:p>
            <a:r>
              <a:rPr lang="en-US" dirty="0"/>
              <a:t>1.upto(5) { |x| print x, " " }   # { } is a lambda</a:t>
            </a:r>
          </a:p>
          <a:p>
            <a:r>
              <a:rPr lang="en-US" dirty="0" err="1"/>
              <a:t>list.each</a:t>
            </a:r>
            <a:r>
              <a:rPr lang="en-US" dirty="0"/>
              <a:t> { | value | puts value }</a:t>
            </a:r>
          </a:p>
          <a:p>
            <a:r>
              <a:rPr lang="en-US" dirty="0"/>
              <a:t>3.times { |x| print x, " " }   # { } is a lambda</a:t>
            </a:r>
          </a:p>
          <a:p>
            <a:r>
              <a:rPr lang="en-US" dirty="0"/>
              <a:t>(1..5).each do { |x| print x, " " }   # { } is a lambda</a:t>
            </a:r>
          </a:p>
          <a:p>
            <a:endParaRPr lang="en-US" dirty="0"/>
          </a:p>
          <a:p>
            <a:r>
              <a:rPr lang="en-US" dirty="0"/>
              <a:t>// Kotlin</a:t>
            </a:r>
          </a:p>
          <a:p>
            <a:r>
              <a:rPr lang="en-US" dirty="0"/>
              <a:t>for (</a:t>
            </a:r>
            <a:r>
              <a:rPr lang="en-US" dirty="0" err="1"/>
              <a:t>i</a:t>
            </a:r>
            <a:r>
              <a:rPr lang="en-US" dirty="0"/>
              <a:t> in 1..3) {</a:t>
            </a:r>
          </a:p>
          <a:p>
            <a:r>
              <a:rPr lang="en-US" dirty="0"/>
              <a:t>    </a:t>
            </a:r>
            <a:r>
              <a:rPr lang="en-US" dirty="0" err="1"/>
              <a:t>println</a:t>
            </a:r>
            <a:r>
              <a:rPr lang="en-US" dirty="0"/>
              <a:t>(</a:t>
            </a:r>
            <a:r>
              <a:rPr lang="en-US" dirty="0" err="1"/>
              <a:t>i</a:t>
            </a:r>
            <a:r>
              <a:rPr lang="en-US" dirty="0"/>
              <a:t>)</a:t>
            </a:r>
          </a:p>
          <a:p>
            <a:r>
              <a:rPr lang="en-US" dirty="0"/>
              <a:t>}</a:t>
            </a:r>
          </a:p>
          <a:p>
            <a:r>
              <a:rPr lang="en-US" dirty="0"/>
              <a:t>for (</a:t>
            </a:r>
            <a:r>
              <a:rPr lang="en-US" dirty="0" err="1"/>
              <a:t>i</a:t>
            </a:r>
            <a:r>
              <a:rPr lang="en-US" dirty="0"/>
              <a:t> in 6 </a:t>
            </a:r>
            <a:r>
              <a:rPr lang="en-US" dirty="0" err="1"/>
              <a:t>downTo</a:t>
            </a:r>
            <a:r>
              <a:rPr lang="en-US" dirty="0"/>
              <a:t> 0 step 2) {</a:t>
            </a:r>
          </a:p>
          <a:p>
            <a:r>
              <a:rPr lang="en-US" dirty="0"/>
              <a:t>    </a:t>
            </a:r>
            <a:r>
              <a:rPr lang="en-US" dirty="0" err="1"/>
              <a:t>println</a:t>
            </a:r>
            <a:r>
              <a:rPr lang="en-US" dirty="0"/>
              <a:t>(</a:t>
            </a:r>
            <a:r>
              <a:rPr lang="en-US" dirty="0" err="1"/>
              <a:t>i</a:t>
            </a:r>
            <a:r>
              <a:rPr lang="en-US" dirty="0"/>
              <a:t>)</a:t>
            </a:r>
          </a:p>
          <a:p>
            <a:r>
              <a:rPr lang="en-US" dirty="0"/>
              <a:t>}</a:t>
            </a:r>
          </a:p>
          <a:p>
            <a:endParaRPr lang="en-US" dirty="0"/>
          </a:p>
          <a:p>
            <a:r>
              <a:rPr lang="en-US" dirty="0"/>
              <a:t>(1..5).</a:t>
            </a:r>
            <a:r>
              <a:rPr lang="en-US" dirty="0" err="1"/>
              <a:t>forEach</a:t>
            </a:r>
            <a:r>
              <a:rPr lang="en-US" dirty="0"/>
              <a:t> { </a:t>
            </a:r>
            <a:r>
              <a:rPr lang="en-US" dirty="0" err="1"/>
              <a:t>println</a:t>
            </a:r>
            <a:r>
              <a:rPr lang="en-US" dirty="0"/>
              <a:t>("$it") }</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35</a:t>
            </a:fld>
            <a:endParaRPr lang="en-US"/>
          </a:p>
        </p:txBody>
      </p:sp>
    </p:spTree>
    <p:extLst>
      <p:ext uri="{BB962C8B-B14F-4D97-AF65-F5344CB8AC3E}">
        <p14:creationId xmlns:p14="http://schemas.microsoft.com/office/powerpoint/2010/main" val="5172876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#ruby has loops with lambdas</a:t>
            </a:r>
          </a:p>
          <a:p>
            <a:r>
              <a:rPr lang="en-US" dirty="0"/>
              <a:t>1.upto(5) { |x| print x, " " }   # { } is a lambda</a:t>
            </a:r>
          </a:p>
          <a:p>
            <a:r>
              <a:rPr lang="en-US" dirty="0" err="1"/>
              <a:t>list.each</a:t>
            </a:r>
            <a:r>
              <a:rPr lang="en-US" dirty="0"/>
              <a:t> { | value | puts value }</a:t>
            </a:r>
          </a:p>
          <a:p>
            <a:r>
              <a:rPr lang="en-US" dirty="0"/>
              <a:t>3.times { |x| print x, " " }   # { } is a lambda</a:t>
            </a:r>
          </a:p>
          <a:p>
            <a:r>
              <a:rPr lang="en-US" dirty="0"/>
              <a:t>(1..5).each do { |x| print x, " " }   # { } is a lambda</a:t>
            </a:r>
          </a:p>
          <a:p>
            <a:endParaRPr lang="en-US" dirty="0"/>
          </a:p>
          <a:p>
            <a:r>
              <a:rPr lang="en-US" dirty="0"/>
              <a:t>// Kotlin</a:t>
            </a:r>
          </a:p>
          <a:p>
            <a:r>
              <a:rPr lang="en-US" dirty="0"/>
              <a:t>for (</a:t>
            </a:r>
            <a:r>
              <a:rPr lang="en-US" dirty="0" err="1"/>
              <a:t>i</a:t>
            </a:r>
            <a:r>
              <a:rPr lang="en-US" dirty="0"/>
              <a:t> in 1..3) {</a:t>
            </a:r>
          </a:p>
          <a:p>
            <a:r>
              <a:rPr lang="en-US" dirty="0"/>
              <a:t>    </a:t>
            </a:r>
            <a:r>
              <a:rPr lang="en-US" dirty="0" err="1"/>
              <a:t>println</a:t>
            </a:r>
            <a:r>
              <a:rPr lang="en-US" dirty="0"/>
              <a:t>(</a:t>
            </a:r>
            <a:r>
              <a:rPr lang="en-US" dirty="0" err="1"/>
              <a:t>i</a:t>
            </a:r>
            <a:r>
              <a:rPr lang="en-US" dirty="0"/>
              <a:t>)</a:t>
            </a:r>
          </a:p>
          <a:p>
            <a:r>
              <a:rPr lang="en-US" dirty="0"/>
              <a:t>}</a:t>
            </a:r>
          </a:p>
          <a:p>
            <a:r>
              <a:rPr lang="en-US" dirty="0"/>
              <a:t>for (</a:t>
            </a:r>
            <a:r>
              <a:rPr lang="en-US" dirty="0" err="1"/>
              <a:t>i</a:t>
            </a:r>
            <a:r>
              <a:rPr lang="en-US" dirty="0"/>
              <a:t> in 6 </a:t>
            </a:r>
            <a:r>
              <a:rPr lang="en-US" dirty="0" err="1"/>
              <a:t>downTo</a:t>
            </a:r>
            <a:r>
              <a:rPr lang="en-US" dirty="0"/>
              <a:t> 0 step 2) {</a:t>
            </a:r>
          </a:p>
          <a:p>
            <a:r>
              <a:rPr lang="en-US" dirty="0"/>
              <a:t>    </a:t>
            </a:r>
            <a:r>
              <a:rPr lang="en-US" dirty="0" err="1"/>
              <a:t>println</a:t>
            </a:r>
            <a:r>
              <a:rPr lang="en-US" dirty="0"/>
              <a:t>(</a:t>
            </a:r>
            <a:r>
              <a:rPr lang="en-US" dirty="0" err="1"/>
              <a:t>i</a:t>
            </a:r>
            <a:r>
              <a:rPr lang="en-US" dirty="0"/>
              <a:t>)</a:t>
            </a:r>
          </a:p>
          <a:p>
            <a:r>
              <a:rPr lang="en-US" dirty="0"/>
              <a:t>}</a:t>
            </a:r>
          </a:p>
          <a:p>
            <a:endParaRPr lang="en-US" dirty="0"/>
          </a:p>
          <a:p>
            <a:r>
              <a:rPr lang="en-US" dirty="0"/>
              <a:t>(1..5).</a:t>
            </a:r>
            <a:r>
              <a:rPr lang="en-US" dirty="0" err="1"/>
              <a:t>forEach</a:t>
            </a:r>
            <a:r>
              <a:rPr lang="en-US" dirty="0"/>
              <a:t> { </a:t>
            </a:r>
            <a:r>
              <a:rPr lang="en-US" dirty="0" err="1"/>
              <a:t>println</a:t>
            </a:r>
            <a:r>
              <a:rPr lang="en-US" dirty="0"/>
              <a:t>("$it") }</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36</a:t>
            </a:fld>
            <a:endParaRPr lang="en-US"/>
          </a:p>
        </p:txBody>
      </p:sp>
    </p:spTree>
    <p:extLst>
      <p:ext uri="{BB962C8B-B14F-4D97-AF65-F5344CB8AC3E}">
        <p14:creationId xmlns:p14="http://schemas.microsoft.com/office/powerpoint/2010/main" val="36093197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37</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1695458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39</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r>
              <a:rPr lang="en-US" sz="2400" dirty="0"/>
              <a:t>The values are either held in separate </a:t>
            </a:r>
            <a:r>
              <a:rPr lang="en-US" sz="2400" dirty="0">
                <a:solidFill>
                  <a:srgbClr val="0070C0"/>
                </a:solidFill>
              </a:rPr>
              <a:t>"iterable object" </a:t>
            </a:r>
            <a:r>
              <a:rPr lang="en-US" sz="2400" dirty="0"/>
              <a:t>or generated by a function that knows how to produce values of the requested sequence.</a:t>
            </a:r>
          </a:p>
          <a:p>
            <a:pPr algn="l"/>
            <a:endParaRPr lang="en-US" sz="2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In most cases, the iterator is distinct from the values it is meant to enumerate.</a:t>
            </a:r>
          </a:p>
          <a:p>
            <a:pPr algn="l"/>
            <a:endParaRPr lang="en-US" sz="2400" dirty="0"/>
          </a:p>
        </p:txBody>
      </p:sp>
    </p:spTree>
    <p:extLst>
      <p:ext uri="{BB962C8B-B14F-4D97-AF65-F5344CB8AC3E}">
        <p14:creationId xmlns:p14="http://schemas.microsoft.com/office/powerpoint/2010/main" val="4017263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40</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r>
              <a:rPr lang="en-US" sz="2400" dirty="0"/>
              <a:t>The values are either held in separate </a:t>
            </a:r>
            <a:r>
              <a:rPr lang="en-US" sz="2400" dirty="0">
                <a:solidFill>
                  <a:srgbClr val="0070C0"/>
                </a:solidFill>
              </a:rPr>
              <a:t>"iterable object" </a:t>
            </a:r>
            <a:r>
              <a:rPr lang="en-US" sz="2400" dirty="0"/>
              <a:t>or generated by a function that knows how to produce values of the requested sequence.</a:t>
            </a:r>
          </a:p>
          <a:p>
            <a:pPr algn="l"/>
            <a:endParaRPr lang="en-US" sz="2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In most cases, the iterator is distinct from the values it is meant to enumerate.</a:t>
            </a:r>
          </a:p>
          <a:p>
            <a:pPr algn="l"/>
            <a:endParaRPr lang="en-US" sz="2400" dirty="0"/>
          </a:p>
        </p:txBody>
      </p:sp>
    </p:spTree>
    <p:extLst>
      <p:ext uri="{BB962C8B-B14F-4D97-AF65-F5344CB8AC3E}">
        <p14:creationId xmlns:p14="http://schemas.microsoft.com/office/powerpoint/2010/main" val="17885252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41</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r>
              <a:rPr lang="en-US" sz="2400" dirty="0"/>
              <a:t>Answers:</a:t>
            </a:r>
          </a:p>
          <a:p>
            <a:pPr marL="457200" indent="-457200" algn="l">
              <a:buAutoNum type="arabicPeriod"/>
            </a:pPr>
            <a:r>
              <a:rPr lang="en-US" sz="2400" dirty="0"/>
              <a:t>This enables us to have multiple iterators pointing to different items in the sequence at the same time. If the container itself held the iterator, then we couldn't have multiple iterators at the same time.</a:t>
            </a:r>
          </a:p>
          <a:p>
            <a:pPr marL="457200" indent="-457200" algn="l">
              <a:buAutoNum type="arabicPeriod"/>
            </a:pPr>
            <a:r>
              <a:rPr lang="en-US" sz="2400" dirty="0"/>
              <a:t>This places the responsibility for traversal on the iterator object, giving it a single responsibility (iterating), and giving the container a single responsibility (holding items).</a:t>
            </a:r>
          </a:p>
        </p:txBody>
      </p:sp>
    </p:spTree>
    <p:extLst>
      <p:ext uri="{BB962C8B-B14F-4D97-AF65-F5344CB8AC3E}">
        <p14:creationId xmlns:p14="http://schemas.microsoft.com/office/powerpoint/2010/main" val="33721794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42</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2400" dirty="0"/>
          </a:p>
        </p:txBody>
      </p:sp>
    </p:spTree>
    <p:extLst>
      <p:ext uri="{BB962C8B-B14F-4D97-AF65-F5344CB8AC3E}">
        <p14:creationId xmlns:p14="http://schemas.microsoft.com/office/powerpoint/2010/main" val="3827114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A statement is a unit of program execution that expresses an action to be carried out</a:t>
            </a:r>
          </a:p>
          <a:p>
            <a:pPr algn="l"/>
            <a:endParaRPr lang="en-US" sz="1200" dirty="0"/>
          </a:p>
          <a:p>
            <a:pPr algn="l"/>
            <a:r>
              <a:rPr lang="en-US" sz="1200" dirty="0"/>
              <a:t>Statements generally don't result in a value – they simply carry out an action.</a:t>
            </a:r>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4</a:t>
            </a:fld>
            <a:endParaRPr lang="en-US"/>
          </a:p>
        </p:txBody>
      </p:sp>
    </p:spTree>
    <p:extLst>
      <p:ext uri="{BB962C8B-B14F-4D97-AF65-F5344CB8AC3E}">
        <p14:creationId xmlns:p14="http://schemas.microsoft.com/office/powerpoint/2010/main" val="5633900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43</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2400" dirty="0"/>
          </a:p>
        </p:txBody>
      </p:sp>
    </p:spTree>
    <p:extLst>
      <p:ext uri="{BB962C8B-B14F-4D97-AF65-F5344CB8AC3E}">
        <p14:creationId xmlns:p14="http://schemas.microsoft.com/office/powerpoint/2010/main" val="13105418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44</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2400" dirty="0"/>
          </a:p>
        </p:txBody>
      </p:sp>
    </p:spTree>
    <p:extLst>
      <p:ext uri="{BB962C8B-B14F-4D97-AF65-F5344CB8AC3E}">
        <p14:creationId xmlns:p14="http://schemas.microsoft.com/office/powerpoint/2010/main" val="35115973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3200" dirty="0">
                <a:solidFill>
                  <a:schemeClr val="bg1"/>
                </a:solidFill>
                <a:latin typeface="+mj-lt"/>
              </a:rPr>
              <a:t>A generator is a function that can be called repeatedly to produce a sequence of values over time.</a:t>
            </a:r>
          </a:p>
          <a:p>
            <a:pPr algn="l"/>
            <a:r>
              <a:rPr lang="en-US" sz="3200" dirty="0">
                <a:solidFill>
                  <a:schemeClr val="bg1"/>
                </a:solidFill>
                <a:latin typeface="+mj-lt"/>
              </a:rPr>
              <a:t>Each time you call the function, you get the next value in the sequence.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chemeClr val="bg1"/>
                </a:solidFill>
                <a:latin typeface="+mj-lt"/>
              </a:rPr>
              <a:t>The function can be called repeatedly to produce a sequence of values over time.</a:t>
            </a:r>
          </a:p>
          <a:p>
            <a:pPr algn="l"/>
            <a:endParaRPr lang="en-US" sz="3200" dirty="0">
              <a:solidFill>
                <a:schemeClr val="bg1"/>
              </a:solidFill>
              <a:latin typeface="+mj-lt"/>
            </a:endParaRPr>
          </a:p>
        </p:txBody>
      </p:sp>
      <p:sp>
        <p:nvSpPr>
          <p:cNvPr id="4" name="Slide Number Placeholder 3"/>
          <p:cNvSpPr>
            <a:spLocks noGrp="1"/>
          </p:cNvSpPr>
          <p:nvPr>
            <p:ph type="sldNum" sz="quarter" idx="5"/>
          </p:nvPr>
        </p:nvSpPr>
        <p:spPr/>
        <p:txBody>
          <a:bodyPr/>
          <a:lstStyle/>
          <a:p>
            <a:fld id="{65412767-FFB8-4DC7-B26A-052444C18754}" type="slidenum">
              <a:rPr lang="en-US" smtClean="0"/>
              <a:t>45</a:t>
            </a:fld>
            <a:endParaRPr lang="en-US"/>
          </a:p>
        </p:txBody>
      </p:sp>
    </p:spTree>
    <p:extLst>
      <p:ext uri="{BB962C8B-B14F-4D97-AF65-F5344CB8AC3E}">
        <p14:creationId xmlns:p14="http://schemas.microsoft.com/office/powerpoint/2010/main" val="24859187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800" dirty="0">
              <a:latin typeface="+mj-lt"/>
              <a:cs typeface="Times New Roman" pitchFamily="18" charset="0"/>
            </a:endParaRPr>
          </a:p>
        </p:txBody>
      </p:sp>
      <p:sp>
        <p:nvSpPr>
          <p:cNvPr id="4" name="Slide Number Placeholder 3"/>
          <p:cNvSpPr>
            <a:spLocks noGrp="1"/>
          </p:cNvSpPr>
          <p:nvPr>
            <p:ph type="sldNum" sz="quarter" idx="5"/>
          </p:nvPr>
        </p:nvSpPr>
        <p:spPr/>
        <p:txBody>
          <a:bodyPr/>
          <a:lstStyle/>
          <a:p>
            <a:fld id="{65412767-FFB8-4DC7-B26A-052444C18754}" type="slidenum">
              <a:rPr lang="en-US" smtClean="0"/>
              <a:t>46</a:t>
            </a:fld>
            <a:endParaRPr lang="en-US"/>
          </a:p>
        </p:txBody>
      </p:sp>
    </p:spTree>
    <p:extLst>
      <p:ext uri="{BB962C8B-B14F-4D97-AF65-F5344CB8AC3E}">
        <p14:creationId xmlns:p14="http://schemas.microsoft.com/office/powerpoint/2010/main" val="79713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800" dirty="0">
              <a:latin typeface="+mj-lt"/>
              <a:cs typeface="Times New Roman" pitchFamily="18" charset="0"/>
            </a:endParaRPr>
          </a:p>
        </p:txBody>
      </p:sp>
      <p:sp>
        <p:nvSpPr>
          <p:cNvPr id="4" name="Slide Number Placeholder 3"/>
          <p:cNvSpPr>
            <a:spLocks noGrp="1"/>
          </p:cNvSpPr>
          <p:nvPr>
            <p:ph type="sldNum" sz="quarter" idx="5"/>
          </p:nvPr>
        </p:nvSpPr>
        <p:spPr/>
        <p:txBody>
          <a:bodyPr/>
          <a:lstStyle/>
          <a:p>
            <a:fld id="{65412767-FFB8-4DC7-B26A-052444C18754}" type="slidenum">
              <a:rPr lang="en-US" smtClean="0"/>
              <a:t>47</a:t>
            </a:fld>
            <a:endParaRPr lang="en-US"/>
          </a:p>
        </p:txBody>
      </p:sp>
    </p:spTree>
    <p:extLst>
      <p:ext uri="{BB962C8B-B14F-4D97-AF65-F5344CB8AC3E}">
        <p14:creationId xmlns:p14="http://schemas.microsoft.com/office/powerpoint/2010/main" val="17345009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48</a:t>
            </a:fld>
            <a:endParaRPr lang="en-US"/>
          </a:p>
        </p:txBody>
      </p:sp>
    </p:spTree>
    <p:extLst>
      <p:ext uri="{BB962C8B-B14F-4D97-AF65-F5344CB8AC3E}">
        <p14:creationId xmlns:p14="http://schemas.microsoft.com/office/powerpoint/2010/main" val="40605880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3200" dirty="0">
                <a:solidFill>
                  <a:schemeClr val="bg1"/>
                </a:solidFill>
                <a:latin typeface="+mj-lt"/>
              </a:rPr>
              <a:t>A generator is a function that can be called repeatedly to produce a sequence of values over time.</a:t>
            </a:r>
          </a:p>
          <a:p>
            <a:pPr algn="l"/>
            <a:r>
              <a:rPr lang="en-US" sz="3200" dirty="0">
                <a:solidFill>
                  <a:schemeClr val="bg1"/>
                </a:solidFill>
                <a:latin typeface="+mj-lt"/>
              </a:rPr>
              <a:t>Each time you call the function, you get the next value in the sequence.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chemeClr val="bg1"/>
                </a:solidFill>
                <a:latin typeface="+mj-lt"/>
              </a:rPr>
              <a:t>The function can be called repeatedly to produce a sequence of values over time.</a:t>
            </a:r>
          </a:p>
          <a:p>
            <a:pPr algn="l"/>
            <a:endParaRPr lang="en-US" sz="3200" dirty="0">
              <a:solidFill>
                <a:schemeClr val="bg1"/>
              </a:solidFill>
              <a:latin typeface="+mj-lt"/>
            </a:endParaRPr>
          </a:p>
        </p:txBody>
      </p:sp>
      <p:sp>
        <p:nvSpPr>
          <p:cNvPr id="4" name="Slide Number Placeholder 3"/>
          <p:cNvSpPr>
            <a:spLocks noGrp="1"/>
          </p:cNvSpPr>
          <p:nvPr>
            <p:ph type="sldNum" sz="quarter" idx="5"/>
          </p:nvPr>
        </p:nvSpPr>
        <p:spPr/>
        <p:txBody>
          <a:bodyPr/>
          <a:lstStyle/>
          <a:p>
            <a:fld id="{65412767-FFB8-4DC7-B26A-052444C18754}" type="slidenum">
              <a:rPr lang="en-US" smtClean="0"/>
              <a:t>49</a:t>
            </a:fld>
            <a:endParaRPr lang="en-US"/>
          </a:p>
        </p:txBody>
      </p:sp>
    </p:spTree>
    <p:extLst>
      <p:ext uri="{BB962C8B-B14F-4D97-AF65-F5344CB8AC3E}">
        <p14:creationId xmlns:p14="http://schemas.microsoft.com/office/powerpoint/2010/main" val="21625999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In Python, every generator function throws a </a:t>
            </a:r>
            <a:r>
              <a:rPr lang="en-US" sz="2400" dirty="0" err="1"/>
              <a:t>StopIteration</a:t>
            </a:r>
            <a:r>
              <a:rPr lang="en-US" sz="2400" dirty="0"/>
              <a:t> exception *implicitly* which indicates to Python's for loop that the end of iteration has been reached.</a:t>
            </a:r>
          </a:p>
        </p:txBody>
      </p:sp>
      <p:sp>
        <p:nvSpPr>
          <p:cNvPr id="4" name="Slide Number Placeholder 3"/>
          <p:cNvSpPr>
            <a:spLocks noGrp="1"/>
          </p:cNvSpPr>
          <p:nvPr>
            <p:ph type="sldNum" sz="quarter" idx="5"/>
          </p:nvPr>
        </p:nvSpPr>
        <p:spPr/>
        <p:txBody>
          <a:bodyPr/>
          <a:lstStyle/>
          <a:p>
            <a:fld id="{65412767-FFB8-4DC7-B26A-052444C18754}" type="slidenum">
              <a:rPr lang="en-US" smtClean="0"/>
              <a:t>53</a:t>
            </a:fld>
            <a:endParaRPr lang="en-US"/>
          </a:p>
        </p:txBody>
      </p:sp>
    </p:spTree>
    <p:extLst>
      <p:ext uri="{BB962C8B-B14F-4D97-AF65-F5344CB8AC3E}">
        <p14:creationId xmlns:p14="http://schemas.microsoft.com/office/powerpoint/2010/main" val="37247862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dirty="0">
                <a:latin typeface="+mj-lt"/>
                <a:cs typeface="Times New Roman" pitchFamily="18" charset="0"/>
              </a:rPr>
              <a:t>fun </a:t>
            </a:r>
            <a:r>
              <a:rPr lang="en-US" sz="1800" dirty="0" err="1">
                <a:latin typeface="+mj-lt"/>
                <a:cs typeface="Times New Roman" pitchFamily="18" charset="0"/>
              </a:rPr>
              <a:t>vals</a:t>
            </a:r>
            <a:r>
              <a:rPr lang="en-US" sz="1800" dirty="0">
                <a:latin typeface="+mj-lt"/>
                <a:cs typeface="Times New Roman" pitchFamily="18" charset="0"/>
              </a:rPr>
              <a:t>(start: Int) = sequence {</a:t>
            </a:r>
          </a:p>
          <a:p>
            <a:pPr algn="l"/>
            <a:r>
              <a:rPr lang="en-US" sz="1800" dirty="0">
                <a:latin typeface="+mj-lt"/>
                <a:cs typeface="Times New Roman" pitchFamily="18" charset="0"/>
              </a:rPr>
              <a:t>    // this sequence is infinite</a:t>
            </a:r>
          </a:p>
          <a:p>
            <a:pPr algn="l"/>
            <a:r>
              <a:rPr lang="en-US" sz="1800" dirty="0">
                <a:latin typeface="+mj-lt"/>
                <a:cs typeface="Times New Roman" pitchFamily="18" charset="0"/>
              </a:rPr>
              <a:t>    var </a:t>
            </a:r>
            <a:r>
              <a:rPr lang="en-US" sz="1800" dirty="0" err="1">
                <a:latin typeface="+mj-lt"/>
                <a:cs typeface="Times New Roman" pitchFamily="18" charset="0"/>
              </a:rPr>
              <a:t>i</a:t>
            </a:r>
            <a:r>
              <a:rPr lang="en-US" sz="1800" dirty="0">
                <a:latin typeface="+mj-lt"/>
                <a:cs typeface="Times New Roman" pitchFamily="18" charset="0"/>
              </a:rPr>
              <a:t> = start</a:t>
            </a:r>
          </a:p>
          <a:p>
            <a:pPr algn="l"/>
            <a:r>
              <a:rPr lang="en-US" sz="1800" dirty="0">
                <a:latin typeface="+mj-lt"/>
                <a:cs typeface="Times New Roman" pitchFamily="18" charset="0"/>
              </a:rPr>
              <a:t>    while (true) {</a:t>
            </a:r>
          </a:p>
          <a:p>
            <a:pPr algn="l"/>
            <a:r>
              <a:rPr lang="en-US" sz="1800" dirty="0">
                <a:latin typeface="+mj-lt"/>
                <a:cs typeface="Times New Roman" pitchFamily="18" charset="0"/>
              </a:rPr>
              <a:t>        yield(</a:t>
            </a:r>
            <a:r>
              <a:rPr lang="en-US" sz="1800" dirty="0" err="1">
                <a:latin typeface="+mj-lt"/>
                <a:cs typeface="Times New Roman" pitchFamily="18" charset="0"/>
              </a:rPr>
              <a:t>i</a:t>
            </a:r>
            <a:r>
              <a:rPr lang="en-US" sz="1800" dirty="0">
                <a:latin typeface="+mj-lt"/>
                <a:cs typeface="Times New Roman" pitchFamily="18" charset="0"/>
              </a:rPr>
              <a:t>)</a:t>
            </a:r>
          </a:p>
          <a:p>
            <a:pPr algn="l"/>
            <a:r>
              <a:rPr lang="en-US" sz="1800" dirty="0">
                <a:latin typeface="+mj-lt"/>
                <a:cs typeface="Times New Roman" pitchFamily="18" charset="0"/>
              </a:rPr>
              <a:t>		++</a:t>
            </a:r>
            <a:r>
              <a:rPr lang="en-US" sz="1800" dirty="0" err="1">
                <a:latin typeface="+mj-lt"/>
                <a:cs typeface="Times New Roman" pitchFamily="18" charset="0"/>
              </a:rPr>
              <a:t>i</a:t>
            </a:r>
            <a:endParaRPr lang="en-US" sz="1800" dirty="0">
              <a:latin typeface="+mj-lt"/>
              <a:cs typeface="Times New Roman" pitchFamily="18" charset="0"/>
            </a:endParaRPr>
          </a:p>
          <a:p>
            <a:pPr algn="l"/>
            <a:r>
              <a:rPr lang="en-US" sz="1800" dirty="0">
                <a:latin typeface="+mj-lt"/>
                <a:cs typeface="Times New Roman" pitchFamily="18" charset="0"/>
              </a:rPr>
              <a:t>    }</a:t>
            </a:r>
          </a:p>
          <a:p>
            <a:pPr algn="l"/>
            <a:r>
              <a:rPr lang="en-US" sz="1800" dirty="0">
                <a:latin typeface="+mj-lt"/>
                <a:cs typeface="Times New Roman" pitchFamily="18" charset="0"/>
              </a:rPr>
              <a:t>}</a:t>
            </a:r>
          </a:p>
          <a:p>
            <a:pPr algn="l"/>
            <a:endParaRPr lang="en-US" sz="1800" dirty="0">
              <a:latin typeface="+mj-lt"/>
              <a:cs typeface="Times New Roman" pitchFamily="18" charset="0"/>
            </a:endParaRPr>
          </a:p>
          <a:p>
            <a:pPr algn="l"/>
            <a:endParaRPr lang="en-US" sz="1800" dirty="0">
              <a:latin typeface="+mj-lt"/>
              <a:cs typeface="Times New Roman" pitchFamily="18" charset="0"/>
            </a:endParaRPr>
          </a:p>
          <a:p>
            <a:pPr algn="l"/>
            <a:r>
              <a:rPr lang="en-US" sz="1800" dirty="0">
                <a:latin typeface="+mj-lt"/>
                <a:cs typeface="Times New Roman" pitchFamily="18" charset="0"/>
              </a:rPr>
              <a:t>fun main(</a:t>
            </a:r>
            <a:r>
              <a:rPr lang="en-US" sz="1800" dirty="0" err="1">
                <a:latin typeface="+mj-lt"/>
                <a:cs typeface="Times New Roman" pitchFamily="18" charset="0"/>
              </a:rPr>
              <a:t>args</a:t>
            </a:r>
            <a:r>
              <a:rPr lang="en-US" sz="1800" dirty="0">
                <a:latin typeface="+mj-lt"/>
                <a:cs typeface="Times New Roman" pitchFamily="18" charset="0"/>
              </a:rPr>
              <a:t>: Array&lt;String&gt;) {</a:t>
            </a:r>
          </a:p>
          <a:p>
            <a:pPr algn="l"/>
            <a:r>
              <a:rPr lang="en-US" sz="1800" dirty="0">
                <a:latin typeface="+mj-lt"/>
                <a:cs typeface="Times New Roman" pitchFamily="18" charset="0"/>
              </a:rPr>
              <a:t> </a:t>
            </a:r>
          </a:p>
          <a:p>
            <a:pPr algn="l"/>
            <a:r>
              <a:rPr lang="en-US" sz="1800" dirty="0">
                <a:latin typeface="+mj-lt"/>
                <a:cs typeface="Times New Roman" pitchFamily="18" charset="0"/>
              </a:rPr>
              <a:t>  </a:t>
            </a:r>
            <a:r>
              <a:rPr lang="en-US" sz="1800" dirty="0" err="1">
                <a:latin typeface="+mj-lt"/>
                <a:cs typeface="Times New Roman" pitchFamily="18" charset="0"/>
              </a:rPr>
              <a:t>val</a:t>
            </a:r>
            <a:r>
              <a:rPr lang="en-US" sz="1800" dirty="0">
                <a:latin typeface="+mj-lt"/>
                <a:cs typeface="Times New Roman" pitchFamily="18" charset="0"/>
              </a:rPr>
              <a:t> </a:t>
            </a:r>
            <a:r>
              <a:rPr lang="en-US" sz="1800" dirty="0" err="1">
                <a:latin typeface="+mj-lt"/>
                <a:cs typeface="Times New Roman" pitchFamily="18" charset="0"/>
              </a:rPr>
              <a:t>fibIter</a:t>
            </a:r>
            <a:r>
              <a:rPr lang="en-US" sz="1800" dirty="0">
                <a:latin typeface="+mj-lt"/>
                <a:cs typeface="Times New Roman" pitchFamily="18" charset="0"/>
              </a:rPr>
              <a:t> = </a:t>
            </a:r>
            <a:r>
              <a:rPr lang="en-US" sz="1800" dirty="0" err="1">
                <a:latin typeface="+mj-lt"/>
                <a:cs typeface="Times New Roman" pitchFamily="18" charset="0"/>
              </a:rPr>
              <a:t>vals</a:t>
            </a:r>
            <a:r>
              <a:rPr lang="en-US" sz="1800" dirty="0">
                <a:latin typeface="+mj-lt"/>
                <a:cs typeface="Times New Roman" pitchFamily="18" charset="0"/>
              </a:rPr>
              <a:t>(42).iterator()</a:t>
            </a:r>
          </a:p>
          <a:p>
            <a:pPr algn="l"/>
            <a:r>
              <a:rPr lang="en-US" sz="1800" dirty="0">
                <a:latin typeface="+mj-lt"/>
                <a:cs typeface="Times New Roman" pitchFamily="18" charset="0"/>
              </a:rPr>
              <a:t>  var count = 3</a:t>
            </a:r>
          </a:p>
          <a:p>
            <a:pPr algn="l"/>
            <a:r>
              <a:rPr lang="en-US" sz="1800" dirty="0">
                <a:latin typeface="+mj-lt"/>
                <a:cs typeface="Times New Roman" pitchFamily="18" charset="0"/>
              </a:rPr>
              <a:t>  while (count-- &gt; 0) {</a:t>
            </a:r>
          </a:p>
          <a:p>
            <a:pPr algn="l"/>
            <a:r>
              <a:rPr lang="en-US" sz="1800" dirty="0">
                <a:latin typeface="+mj-lt"/>
                <a:cs typeface="Times New Roman" pitchFamily="18" charset="0"/>
              </a:rPr>
              <a:t>    var fib = </a:t>
            </a:r>
            <a:r>
              <a:rPr lang="en-US" sz="1800" dirty="0" err="1">
                <a:latin typeface="+mj-lt"/>
                <a:cs typeface="Times New Roman" pitchFamily="18" charset="0"/>
              </a:rPr>
              <a:t>fibIter.next</a:t>
            </a:r>
            <a:r>
              <a:rPr lang="en-US" sz="1800" dirty="0">
                <a:latin typeface="+mj-lt"/>
                <a:cs typeface="Times New Roman" pitchFamily="18" charset="0"/>
              </a:rPr>
              <a:t>()</a:t>
            </a:r>
          </a:p>
          <a:p>
            <a:pPr algn="l"/>
            <a:r>
              <a:rPr lang="en-US" sz="1800" dirty="0">
                <a:latin typeface="+mj-lt"/>
                <a:cs typeface="Times New Roman" pitchFamily="18" charset="0"/>
              </a:rPr>
              <a:t>    </a:t>
            </a:r>
            <a:r>
              <a:rPr lang="en-US" sz="1800" dirty="0" err="1">
                <a:latin typeface="+mj-lt"/>
                <a:cs typeface="Times New Roman" pitchFamily="18" charset="0"/>
              </a:rPr>
              <a:t>println</a:t>
            </a:r>
            <a:r>
              <a:rPr lang="en-US" sz="1800" dirty="0">
                <a:latin typeface="+mj-lt"/>
                <a:cs typeface="Times New Roman" pitchFamily="18" charset="0"/>
              </a:rPr>
              <a:t>(fib)</a:t>
            </a:r>
          </a:p>
          <a:p>
            <a:pPr algn="l"/>
            <a:r>
              <a:rPr lang="en-US" sz="1800" dirty="0">
                <a:latin typeface="+mj-lt"/>
                <a:cs typeface="Times New Roman" pitchFamily="18" charset="0"/>
              </a:rPr>
              <a:t>  } </a:t>
            </a:r>
          </a:p>
          <a:p>
            <a:pPr algn="l"/>
            <a:r>
              <a:rPr lang="en-US" sz="1800" dirty="0">
                <a:latin typeface="+mj-lt"/>
                <a:cs typeface="Times New Roman" pitchFamily="18" charset="0"/>
              </a:rPr>
              <a:t>  </a:t>
            </a:r>
          </a:p>
          <a:p>
            <a:pPr algn="l"/>
            <a:r>
              <a:rPr lang="en-US" sz="1800" dirty="0">
                <a:latin typeface="+mj-lt"/>
                <a:cs typeface="Times New Roman" pitchFamily="18" charset="0"/>
              </a:rPr>
              <a:t>  // infinite loop!</a:t>
            </a:r>
          </a:p>
          <a:p>
            <a:pPr algn="l"/>
            <a:r>
              <a:rPr lang="en-US" sz="1800" dirty="0">
                <a:latin typeface="+mj-lt"/>
                <a:cs typeface="Times New Roman" pitchFamily="18" charset="0"/>
              </a:rPr>
              <a:t>  for (n in </a:t>
            </a:r>
            <a:r>
              <a:rPr lang="en-US" sz="1800" dirty="0" err="1">
                <a:latin typeface="+mj-lt"/>
                <a:cs typeface="Times New Roman" pitchFamily="18" charset="0"/>
              </a:rPr>
              <a:t>vals</a:t>
            </a:r>
            <a:r>
              <a:rPr lang="en-US" sz="1800" dirty="0">
                <a:latin typeface="+mj-lt"/>
                <a:cs typeface="Times New Roman" pitchFamily="18" charset="0"/>
              </a:rPr>
              <a:t>(-10)) </a:t>
            </a:r>
          </a:p>
          <a:p>
            <a:pPr algn="l"/>
            <a:r>
              <a:rPr lang="en-US" sz="1800" dirty="0">
                <a:latin typeface="+mj-lt"/>
                <a:cs typeface="Times New Roman" pitchFamily="18" charset="0"/>
              </a:rPr>
              <a:t>    </a:t>
            </a:r>
            <a:r>
              <a:rPr lang="en-US" sz="1800" dirty="0" err="1">
                <a:latin typeface="+mj-lt"/>
                <a:cs typeface="Times New Roman" pitchFamily="18" charset="0"/>
              </a:rPr>
              <a:t>println</a:t>
            </a:r>
            <a:r>
              <a:rPr lang="en-US" sz="1800" dirty="0">
                <a:latin typeface="+mj-lt"/>
                <a:cs typeface="Times New Roman" pitchFamily="18" charset="0"/>
              </a:rPr>
              <a:t>(n)</a:t>
            </a:r>
          </a:p>
          <a:p>
            <a:pPr algn="l"/>
            <a:r>
              <a:rPr lang="en-US" sz="1800" dirty="0">
                <a:latin typeface="+mj-lt"/>
                <a:cs typeface="Times New Roman" pitchFamily="18" charset="0"/>
              </a:rPr>
              <a:t>}</a:t>
            </a:r>
          </a:p>
        </p:txBody>
      </p:sp>
      <p:sp>
        <p:nvSpPr>
          <p:cNvPr id="4" name="Slide Number Placeholder 3"/>
          <p:cNvSpPr>
            <a:spLocks noGrp="1"/>
          </p:cNvSpPr>
          <p:nvPr>
            <p:ph type="sldNum" sz="quarter" idx="5"/>
          </p:nvPr>
        </p:nvSpPr>
        <p:spPr/>
        <p:txBody>
          <a:bodyPr/>
          <a:lstStyle/>
          <a:p>
            <a:fld id="{65412767-FFB8-4DC7-B26A-052444C18754}" type="slidenum">
              <a:rPr lang="en-US" smtClean="0"/>
              <a:t>54</a:t>
            </a:fld>
            <a:endParaRPr lang="en-US"/>
          </a:p>
        </p:txBody>
      </p:sp>
    </p:spTree>
    <p:extLst>
      <p:ext uri="{BB962C8B-B14F-4D97-AF65-F5344CB8AC3E}">
        <p14:creationId xmlns:p14="http://schemas.microsoft.com/office/powerpoint/2010/main" val="14604903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t>What can you do with an iterator that you can't do with a generator? The two are functionally equivalent in most instances. Some iterators, like in C++, can move both forward and backward, which obviously can't be done with a generator. But otherwise, you can accomplish tasks with either approach (with more or less effort).</a:t>
            </a:r>
          </a:p>
          <a:p>
            <a:endParaRPr lang="en-US" sz="3200" dirty="0"/>
          </a:p>
          <a:p>
            <a:r>
              <a:rPr lang="en-US" sz="3200" dirty="0"/>
              <a:t>Creating a list of 10M items takes a huge amount of memory. A generator takes next to no memory, and can produce the same sequence of numbers. In fact, it can produce an infinite sequence of numbers.  So if you're just iterating over a bunch of numbers, its faster and smaller to use a generator rather than creating a full list.</a:t>
            </a:r>
          </a:p>
          <a:p>
            <a:endParaRPr lang="en-US" sz="3200" dirty="0"/>
          </a:p>
        </p:txBody>
      </p:sp>
      <p:sp>
        <p:nvSpPr>
          <p:cNvPr id="4" name="Slide Number Placeholder 3"/>
          <p:cNvSpPr>
            <a:spLocks noGrp="1"/>
          </p:cNvSpPr>
          <p:nvPr>
            <p:ph type="sldNum" sz="quarter" idx="5"/>
          </p:nvPr>
        </p:nvSpPr>
        <p:spPr/>
        <p:txBody>
          <a:bodyPr/>
          <a:lstStyle/>
          <a:p>
            <a:fld id="{65412767-FFB8-4DC7-B26A-052444C18754}" type="slidenum">
              <a:rPr lang="en-US" smtClean="0"/>
              <a:t>55</a:t>
            </a:fld>
            <a:endParaRPr lang="en-US"/>
          </a:p>
        </p:txBody>
      </p:sp>
    </p:spTree>
    <p:extLst>
      <p:ext uri="{BB962C8B-B14F-4D97-AF65-F5344CB8AC3E}">
        <p14:creationId xmlns:p14="http://schemas.microsoft.com/office/powerpoint/2010/main" val="1327554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800" dirty="0"/>
              <a:t>Answer: It provides the compiler with latitude to optimize the code by reordering instructions to maximize execution speed</a:t>
            </a:r>
          </a:p>
        </p:txBody>
      </p:sp>
      <p:sp>
        <p:nvSpPr>
          <p:cNvPr id="4" name="Slide Number Placeholder 3"/>
          <p:cNvSpPr>
            <a:spLocks noGrp="1"/>
          </p:cNvSpPr>
          <p:nvPr>
            <p:ph type="sldNum" sz="quarter" idx="5"/>
          </p:nvPr>
        </p:nvSpPr>
        <p:spPr/>
        <p:txBody>
          <a:bodyPr/>
          <a:lstStyle/>
          <a:p>
            <a:fld id="{65412767-FFB8-4DC7-B26A-052444C18754}" type="slidenum">
              <a:rPr lang="en-US" smtClean="0"/>
              <a:t>5</a:t>
            </a:fld>
            <a:endParaRPr lang="en-US"/>
          </a:p>
        </p:txBody>
      </p:sp>
    </p:spTree>
    <p:extLst>
      <p:ext uri="{BB962C8B-B14F-4D97-AF65-F5344CB8AC3E}">
        <p14:creationId xmlns:p14="http://schemas.microsoft.com/office/powerpoint/2010/main" val="2714817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t>Using a first-class function is equivalent to the iterator approaches we saw. You can run some logic on each element in a sequence (item in a container, or value in a range).</a:t>
            </a:r>
          </a:p>
          <a:p>
            <a:r>
              <a:rPr lang="en-US" sz="3200" dirty="0"/>
              <a:t>In general, deleting an item from a container during iteration is considered a bad idea, because different types of containers have different semantics when you delete an item. So it's best to be super careful when deleting items during iteration (make sure you document why it's legal), or avoid the practice all together.</a:t>
            </a:r>
          </a:p>
        </p:txBody>
      </p:sp>
      <p:sp>
        <p:nvSpPr>
          <p:cNvPr id="4" name="Slide Number Placeholder 3"/>
          <p:cNvSpPr>
            <a:spLocks noGrp="1"/>
          </p:cNvSpPr>
          <p:nvPr>
            <p:ph type="sldNum" sz="quarter" idx="5"/>
          </p:nvPr>
        </p:nvSpPr>
        <p:spPr/>
        <p:txBody>
          <a:bodyPr/>
          <a:lstStyle/>
          <a:p>
            <a:fld id="{65412767-FFB8-4DC7-B26A-052444C18754}" type="slidenum">
              <a:rPr lang="en-US" smtClean="0"/>
              <a:t>59</a:t>
            </a:fld>
            <a:endParaRPr lang="en-US"/>
          </a:p>
        </p:txBody>
      </p:sp>
    </p:spTree>
    <p:extLst>
      <p:ext uri="{BB962C8B-B14F-4D97-AF65-F5344CB8AC3E}">
        <p14:creationId xmlns:p14="http://schemas.microsoft.com/office/powerpoint/2010/main" val="1134912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t>Answer: This class CANNOT support nested loops. Why? A </a:t>
            </a:r>
            <a:r>
              <a:rPr lang="en-US" sz="3200" dirty="0" err="1"/>
              <a:t>Kontainer</a:t>
            </a:r>
            <a:r>
              <a:rPr lang="en-US" sz="3200" dirty="0"/>
              <a:t> object only contains a single position (pos) that points into the container for iteration. When we run the inner foreach loop, that will iterate until we reach the end of the container's items, setting pos = length(this-&gt;array).  When we start the second iteration of the outer loop, our position will already be at the end of the array, and the loop will immediately terminate.  If we wanted to support nested loops like this, we'd have to create separate iterator objects, and have our </a:t>
            </a:r>
            <a:r>
              <a:rPr lang="en-US" sz="3200" dirty="0" err="1"/>
              <a:t>Kontainer</a:t>
            </a:r>
            <a:r>
              <a:rPr lang="en-US" sz="3200" dirty="0"/>
              <a:t> return a new iterator each time </a:t>
            </a:r>
            <a:r>
              <a:rPr lang="en-US" sz="3200" dirty="0" err="1"/>
              <a:t>getIterator</a:t>
            </a:r>
            <a:r>
              <a:rPr lang="en-US" sz="3200" dirty="0"/>
              <a:t>() call is made.  See:  https://www.howtogeek.com/devops/how-to-write-your-own-iterable-objects-in-php/</a:t>
            </a:r>
          </a:p>
        </p:txBody>
      </p:sp>
      <p:sp>
        <p:nvSpPr>
          <p:cNvPr id="4" name="Slide Number Placeholder 3"/>
          <p:cNvSpPr>
            <a:spLocks noGrp="1"/>
          </p:cNvSpPr>
          <p:nvPr>
            <p:ph type="sldNum" sz="quarter" idx="5"/>
          </p:nvPr>
        </p:nvSpPr>
        <p:spPr/>
        <p:txBody>
          <a:bodyPr/>
          <a:lstStyle/>
          <a:p>
            <a:fld id="{65412767-FFB8-4DC7-B26A-052444C18754}" type="slidenum">
              <a:rPr lang="en-US" smtClean="0"/>
              <a:t>60</a:t>
            </a:fld>
            <a:endParaRPr lang="en-US"/>
          </a:p>
        </p:txBody>
      </p:sp>
    </p:spTree>
    <p:extLst>
      <p:ext uri="{BB962C8B-B14F-4D97-AF65-F5344CB8AC3E}">
        <p14:creationId xmlns:p14="http://schemas.microsoft.com/office/powerpoint/2010/main" val="7554681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61</a:t>
            </a:fld>
            <a:endParaRPr lang="en-US"/>
          </a:p>
        </p:txBody>
      </p:sp>
    </p:spTree>
    <p:extLst>
      <p:ext uri="{BB962C8B-B14F-4D97-AF65-F5344CB8AC3E}">
        <p14:creationId xmlns:p14="http://schemas.microsoft.com/office/powerpoint/2010/main" val="31859346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62</a:t>
            </a:fld>
            <a:endParaRPr lang="en-US"/>
          </a:p>
        </p:txBody>
      </p:sp>
    </p:spTree>
    <p:extLst>
      <p:ext uri="{BB962C8B-B14F-4D97-AF65-F5344CB8AC3E}">
        <p14:creationId xmlns:p14="http://schemas.microsoft.com/office/powerpoint/2010/main" val="23576015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Concurrency is when the execution of multiple tasks is interleaved, instead of each task being executed sequentially one after another.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Concurrency is the approach of executing different parts of a program out-of-order (possibly in parallel), to yield the same result more efficiently than serial execution.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Concurrency is the execution of the multiple instruction sequences at the same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Concurrency is the execution of multiple computations simultaneously</a:t>
            </a:r>
          </a:p>
          <a:p>
            <a:pPr algn="l"/>
            <a:endParaRPr lang="en-US" dirty="0"/>
          </a:p>
          <a:p>
            <a:pPr algn="l"/>
            <a:endParaRPr lang="en-US" dirty="0"/>
          </a:p>
          <a:p>
            <a:pPr algn="l"/>
            <a:r>
              <a:rPr lang="en-US" dirty="0"/>
              <a:t>Concurrency is a software structuring technique that allows us to</a:t>
            </a:r>
          </a:p>
          <a:p>
            <a:pPr algn="l"/>
            <a:r>
              <a:rPr lang="en-US" dirty="0"/>
              <a:t>model computations as hypothetical independent activities (e.g. with their own</a:t>
            </a:r>
          </a:p>
          <a:p>
            <a:pPr algn="l"/>
            <a:r>
              <a:rPr lang="en-US" dirty="0"/>
              <a:t>program counters) that can communicate and synchronize.</a:t>
            </a:r>
          </a:p>
          <a:p>
            <a:pPr algn="l"/>
            <a:endParaRPr lang="en-US" dirty="0"/>
          </a:p>
          <a:p>
            <a:pPr algn="l"/>
            <a:r>
              <a:rPr lang="en-US" dirty="0"/>
              <a:t>A concurrent program: It is a program that has</a:t>
            </a:r>
          </a:p>
          <a:p>
            <a:pPr algn="l"/>
            <a:r>
              <a:rPr lang="en-US" dirty="0"/>
              <a:t>multiple threads or tasks of control allowing it perform</a:t>
            </a:r>
          </a:p>
          <a:p>
            <a:pPr algn="l"/>
            <a:r>
              <a:rPr lang="en-US" dirty="0"/>
              <a:t>multiple computations in parallel and to control multiple</a:t>
            </a:r>
          </a:p>
          <a:p>
            <a:pPr algn="l"/>
            <a:r>
              <a:rPr lang="en-US" dirty="0"/>
              <a:t>external activities that occur at the same time. 	</a:t>
            </a:r>
          </a:p>
        </p:txBody>
      </p:sp>
      <p:sp>
        <p:nvSpPr>
          <p:cNvPr id="4" name="Slide Number Placeholder 3"/>
          <p:cNvSpPr>
            <a:spLocks noGrp="1"/>
          </p:cNvSpPr>
          <p:nvPr>
            <p:ph type="sldNum" sz="quarter" idx="5"/>
          </p:nvPr>
        </p:nvSpPr>
        <p:spPr/>
        <p:txBody>
          <a:bodyPr/>
          <a:lstStyle/>
          <a:p>
            <a:fld id="{65412767-FFB8-4DC7-B26A-052444C18754}" type="slidenum">
              <a:rPr lang="en-US" smtClean="0"/>
              <a:t>65</a:t>
            </a:fld>
            <a:endParaRPr lang="en-US"/>
          </a:p>
        </p:txBody>
      </p:sp>
    </p:spTree>
    <p:extLst>
      <p:ext uri="{BB962C8B-B14F-4D97-AF65-F5344CB8AC3E}">
        <p14:creationId xmlns:p14="http://schemas.microsoft.com/office/powerpoint/2010/main" val="10175612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Race Condition: A race condition or race hazard is the condition of an electronics, software, or other system where the system's substantive behavior is dependent on the sequence or timing of other uncontrollable events. It becomes a bug when one or more of the possible behaviors is undesirable.</a:t>
            </a:r>
          </a:p>
        </p:txBody>
      </p:sp>
      <p:sp>
        <p:nvSpPr>
          <p:cNvPr id="4" name="Slide Number Placeholder 3"/>
          <p:cNvSpPr>
            <a:spLocks noGrp="1"/>
          </p:cNvSpPr>
          <p:nvPr>
            <p:ph type="sldNum" sz="quarter" idx="5"/>
          </p:nvPr>
        </p:nvSpPr>
        <p:spPr/>
        <p:txBody>
          <a:bodyPr/>
          <a:lstStyle/>
          <a:p>
            <a:fld id="{65412767-FFB8-4DC7-B26A-052444C18754}" type="slidenum">
              <a:rPr lang="en-US" smtClean="0"/>
              <a:t>67</a:t>
            </a:fld>
            <a:endParaRPr lang="en-US"/>
          </a:p>
        </p:txBody>
      </p:sp>
    </p:spTree>
    <p:extLst>
      <p:ext uri="{BB962C8B-B14F-4D97-AF65-F5344CB8AC3E}">
        <p14:creationId xmlns:p14="http://schemas.microsoft.com/office/powerpoint/2010/main" val="13020236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Hybrids: You can launch background threads in event-driven systems, for example.</a:t>
            </a:r>
          </a:p>
        </p:txBody>
      </p:sp>
      <p:sp>
        <p:nvSpPr>
          <p:cNvPr id="4" name="Slide Number Placeholder 3"/>
          <p:cNvSpPr>
            <a:spLocks noGrp="1"/>
          </p:cNvSpPr>
          <p:nvPr>
            <p:ph type="sldNum" sz="quarter" idx="5"/>
          </p:nvPr>
        </p:nvSpPr>
        <p:spPr/>
        <p:txBody>
          <a:bodyPr/>
          <a:lstStyle/>
          <a:p>
            <a:fld id="{65412767-FFB8-4DC7-B26A-052444C18754}" type="slidenum">
              <a:rPr lang="en-US" smtClean="0"/>
              <a:t>69</a:t>
            </a:fld>
            <a:endParaRPr lang="en-US"/>
          </a:p>
        </p:txBody>
      </p:sp>
    </p:spTree>
    <p:extLst>
      <p:ext uri="{BB962C8B-B14F-4D97-AF65-F5344CB8AC3E}">
        <p14:creationId xmlns:p14="http://schemas.microsoft.com/office/powerpoint/2010/main" val="28946370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70</a:t>
            </a:fld>
            <a:endParaRPr lang="en-US"/>
          </a:p>
        </p:txBody>
      </p:sp>
    </p:spTree>
    <p:extLst>
      <p:ext uri="{BB962C8B-B14F-4D97-AF65-F5344CB8AC3E}">
        <p14:creationId xmlns:p14="http://schemas.microsoft.com/office/powerpoint/2010/main" val="9902826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go:</a:t>
            </a:r>
          </a:p>
          <a:p>
            <a:endParaRPr lang="en-US" dirty="0"/>
          </a:p>
          <a:p>
            <a:r>
              <a:rPr lang="en-US" sz="1200" dirty="0"/>
              <a:t>//Go  https://www.digitalocean.com/community/tutorials/how-to-run-multiple-functions-concurrently-in-go</a:t>
            </a:r>
          </a:p>
          <a:p>
            <a:r>
              <a:rPr lang="en-US" sz="1200" dirty="0"/>
              <a:t>package main</a:t>
            </a:r>
          </a:p>
          <a:p>
            <a:endParaRPr lang="en-US" sz="1200" dirty="0"/>
          </a:p>
          <a:p>
            <a:r>
              <a:rPr lang="en-US" sz="1200" dirty="0"/>
              <a:t>import (</a:t>
            </a:r>
          </a:p>
          <a:p>
            <a:r>
              <a:rPr lang="en-US" sz="1200" dirty="0"/>
              <a:t>	"</a:t>
            </a:r>
            <a:r>
              <a:rPr lang="en-US" sz="1200" dirty="0" err="1"/>
              <a:t>fmt</a:t>
            </a:r>
            <a:r>
              <a:rPr lang="en-US" sz="1200" dirty="0"/>
              <a:t>"</a:t>
            </a:r>
          </a:p>
          <a:p>
            <a:r>
              <a:rPr lang="en-US" sz="1200" dirty="0"/>
              <a:t>	"sync"</a:t>
            </a:r>
          </a:p>
          <a:p>
            <a:r>
              <a:rPr lang="en-US" sz="1200" dirty="0"/>
              <a:t>)</a:t>
            </a:r>
          </a:p>
          <a:p>
            <a:endParaRPr lang="en-US" sz="1200" dirty="0"/>
          </a:p>
          <a:p>
            <a:r>
              <a:rPr lang="en-US" sz="1200" dirty="0"/>
              <a:t>// 4</a:t>
            </a:r>
          </a:p>
          <a:p>
            <a:r>
              <a:rPr lang="en-US" sz="1200" dirty="0" err="1"/>
              <a:t>func</a:t>
            </a:r>
            <a:r>
              <a:rPr lang="en-US" sz="1200" dirty="0"/>
              <a:t> printer(msg string, </a:t>
            </a:r>
            <a:r>
              <a:rPr lang="en-US" sz="1200" dirty="0" err="1"/>
              <a:t>wg</a:t>
            </a:r>
            <a:r>
              <a:rPr lang="en-US" sz="1200" dirty="0"/>
              <a:t> *</a:t>
            </a:r>
            <a:r>
              <a:rPr lang="en-US" sz="1200" dirty="0" err="1"/>
              <a:t>sync.WaitGroup</a:t>
            </a:r>
            <a:r>
              <a:rPr lang="en-US" sz="1200" dirty="0"/>
              <a:t>) {</a:t>
            </a:r>
          </a:p>
          <a:p>
            <a:r>
              <a:rPr lang="en-US" sz="1200" dirty="0"/>
              <a:t>	defer </a:t>
            </a:r>
            <a:r>
              <a:rPr lang="en-US" sz="1200" dirty="0" err="1"/>
              <a:t>wg.Done</a:t>
            </a:r>
            <a:r>
              <a:rPr lang="en-US" sz="1200" dirty="0"/>
              <a:t>()</a:t>
            </a:r>
          </a:p>
          <a:p>
            <a:r>
              <a:rPr lang="en-US" sz="1200" dirty="0"/>
              <a:t>	</a:t>
            </a:r>
            <a:r>
              <a:rPr lang="en-US" sz="1200" dirty="0" err="1"/>
              <a:t>fmt.Printf</a:t>
            </a:r>
            <a:r>
              <a:rPr lang="en-US" sz="1200" dirty="0"/>
              <a:t>("Hello %s\n", msg)</a:t>
            </a:r>
          </a:p>
          <a:p>
            <a:r>
              <a:rPr lang="en-US" sz="1200" dirty="0"/>
              <a:t>}</a:t>
            </a:r>
          </a:p>
          <a:p>
            <a:endParaRPr lang="en-US" sz="1200" dirty="0"/>
          </a:p>
          <a:p>
            <a:r>
              <a:rPr lang="en-US" sz="1200" dirty="0" err="1"/>
              <a:t>func</a:t>
            </a:r>
            <a:r>
              <a:rPr lang="en-US" sz="1200" dirty="0"/>
              <a:t> main() {</a:t>
            </a:r>
          </a:p>
          <a:p>
            <a:r>
              <a:rPr lang="en-US" sz="1200" dirty="0"/>
              <a:t>	// 1</a:t>
            </a:r>
          </a:p>
          <a:p>
            <a:r>
              <a:rPr lang="en-US" sz="1200" dirty="0"/>
              <a:t>	</a:t>
            </a:r>
            <a:r>
              <a:rPr lang="en-US" sz="1200" dirty="0" err="1"/>
              <a:t>greeks</a:t>
            </a:r>
            <a:r>
              <a:rPr lang="en-US" sz="1200" dirty="0"/>
              <a:t> := []string{"</a:t>
            </a:r>
            <a:r>
              <a:rPr lang="en-US" sz="1200" dirty="0" err="1"/>
              <a:t>plato</a:t>
            </a:r>
            <a:r>
              <a:rPr lang="en-US" sz="1200" dirty="0"/>
              <a:t>", "</a:t>
            </a:r>
            <a:r>
              <a:rPr lang="en-US" sz="1200" dirty="0" err="1"/>
              <a:t>socrates</a:t>
            </a:r>
            <a:r>
              <a:rPr lang="en-US" sz="1200" dirty="0"/>
              <a:t>", "</a:t>
            </a:r>
            <a:r>
              <a:rPr lang="en-US" sz="1200" dirty="0" err="1"/>
              <a:t>aristotle</a:t>
            </a:r>
            <a:r>
              <a:rPr lang="en-US" sz="1200" dirty="0"/>
              <a:t>", "</a:t>
            </a:r>
            <a:r>
              <a:rPr lang="en-US" sz="1200" dirty="0" err="1"/>
              <a:t>archimedes</a:t>
            </a:r>
            <a:r>
              <a:rPr lang="en-US" sz="1200" dirty="0"/>
              <a:t>", "</a:t>
            </a:r>
            <a:r>
              <a:rPr lang="en-US" sz="1200" dirty="0" err="1"/>
              <a:t>pythagoras</a:t>
            </a:r>
            <a:r>
              <a:rPr lang="en-US" sz="1200" dirty="0"/>
              <a:t>", "</a:t>
            </a:r>
            <a:r>
              <a:rPr lang="en-US" sz="1200" dirty="0" err="1"/>
              <a:t>democritus</a:t>
            </a:r>
            <a:r>
              <a:rPr lang="en-US" sz="1200" dirty="0"/>
              <a:t>"}</a:t>
            </a:r>
          </a:p>
          <a:p>
            <a:r>
              <a:rPr lang="en-US" sz="1200" dirty="0"/>
              <a:t>	// 2</a:t>
            </a:r>
          </a:p>
          <a:p>
            <a:r>
              <a:rPr lang="en-US" sz="1200" dirty="0"/>
              <a:t>	var </a:t>
            </a:r>
            <a:r>
              <a:rPr lang="en-US" sz="1200" dirty="0" err="1"/>
              <a:t>wg</a:t>
            </a:r>
            <a:r>
              <a:rPr lang="en-US" sz="1200" dirty="0"/>
              <a:t> </a:t>
            </a:r>
            <a:r>
              <a:rPr lang="en-US" sz="1200" dirty="0" err="1"/>
              <a:t>sync.WaitGroup</a:t>
            </a:r>
            <a:endParaRPr lang="en-US" sz="1200" dirty="0"/>
          </a:p>
          <a:p>
            <a:r>
              <a:rPr lang="en-US" sz="1200" dirty="0"/>
              <a:t>	</a:t>
            </a:r>
            <a:r>
              <a:rPr lang="en-US" sz="1200" dirty="0" err="1"/>
              <a:t>fmt.Println</a:t>
            </a:r>
            <a:r>
              <a:rPr lang="en-US" sz="1200" dirty="0"/>
              <a:t>("Init")</a:t>
            </a:r>
          </a:p>
          <a:p>
            <a:endParaRPr lang="en-US" sz="1200" dirty="0"/>
          </a:p>
          <a:p>
            <a:r>
              <a:rPr lang="en-US" sz="1200" dirty="0"/>
              <a:t>	for _, philosopher := range </a:t>
            </a:r>
            <a:r>
              <a:rPr lang="en-US" sz="1200" dirty="0" err="1"/>
              <a:t>greeks</a:t>
            </a:r>
            <a:r>
              <a:rPr lang="en-US" sz="1200" dirty="0"/>
              <a:t> {</a:t>
            </a:r>
          </a:p>
          <a:p>
            <a:r>
              <a:rPr lang="en-US" sz="1200" dirty="0"/>
              <a:t>		// 3</a:t>
            </a:r>
          </a:p>
          <a:p>
            <a:r>
              <a:rPr lang="en-US" sz="1200" dirty="0"/>
              <a:t>		</a:t>
            </a:r>
            <a:r>
              <a:rPr lang="en-US" sz="1200" dirty="0" err="1"/>
              <a:t>wg.Add</a:t>
            </a:r>
            <a:r>
              <a:rPr lang="en-US" sz="1200" dirty="0"/>
              <a:t>(1)</a:t>
            </a:r>
          </a:p>
          <a:p>
            <a:r>
              <a:rPr lang="en-US" sz="1200" dirty="0"/>
              <a:t>		go printer(philosopher, &amp;</a:t>
            </a:r>
            <a:r>
              <a:rPr lang="en-US" sz="1200" dirty="0" err="1"/>
              <a:t>wg</a:t>
            </a:r>
            <a:r>
              <a:rPr lang="en-US" sz="1200" dirty="0"/>
              <a:t>)</a:t>
            </a:r>
          </a:p>
          <a:p>
            <a:r>
              <a:rPr lang="en-US" sz="1200" dirty="0"/>
              <a:t>	}</a:t>
            </a:r>
          </a:p>
          <a:p>
            <a:r>
              <a:rPr lang="en-US" sz="1200" dirty="0"/>
              <a:t>	</a:t>
            </a:r>
          </a:p>
          <a:p>
            <a:r>
              <a:rPr lang="en-US" sz="1200" dirty="0"/>
              <a:t>	// 5</a:t>
            </a:r>
          </a:p>
          <a:p>
            <a:r>
              <a:rPr lang="en-US" sz="1200" dirty="0"/>
              <a:t>	</a:t>
            </a:r>
            <a:r>
              <a:rPr lang="en-US" sz="1200" dirty="0" err="1"/>
              <a:t>wg.Wait</a:t>
            </a:r>
            <a:r>
              <a:rPr lang="en-US" sz="1200" dirty="0"/>
              <a:t>()</a:t>
            </a:r>
          </a:p>
          <a:p>
            <a:r>
              <a:rPr lang="en-US" sz="1200" dirty="0"/>
              <a:t>	</a:t>
            </a:r>
            <a:r>
              <a:rPr lang="en-US" sz="1200" dirty="0" err="1"/>
              <a:t>fmt.Println</a:t>
            </a:r>
            <a:r>
              <a:rPr lang="en-US" sz="1200" dirty="0"/>
              <a:t>("End")</a:t>
            </a:r>
          </a:p>
          <a:p>
            <a:r>
              <a:rPr lang="en-US" sz="1200" dirty="0"/>
              <a:t>}</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73</a:t>
            </a:fld>
            <a:endParaRPr lang="en-US"/>
          </a:p>
        </p:txBody>
      </p:sp>
    </p:spTree>
    <p:extLst>
      <p:ext uri="{BB962C8B-B14F-4D97-AF65-F5344CB8AC3E}">
        <p14:creationId xmlns:p14="http://schemas.microsoft.com/office/powerpoint/2010/main" val="16354307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Why the extra comma in the tuples: </a:t>
            </a:r>
            <a:r>
              <a:rPr lang="en-US" sz="1800" dirty="0" err="1"/>
              <a:t>args</a:t>
            </a:r>
            <a:r>
              <a:rPr lang="en-US" sz="1800" dirty="0"/>
              <a:t> = (1000000000,)?  Because if we just use parentheses and a number, e.g., </a:t>
            </a:r>
            <a:r>
              <a:rPr lang="en-US" sz="1800" dirty="0" err="1"/>
              <a:t>args</a:t>
            </a:r>
            <a:r>
              <a:rPr lang="en-US" sz="1800" dirty="0"/>
              <a:t> = (100000) then Python can't tell this is a tuple, and things its a regular numeric expression.  So adding a trailing comma before the closing parenthesis tells Python this is indeed a tuple.</a:t>
            </a:r>
          </a:p>
        </p:txBody>
      </p:sp>
      <p:sp>
        <p:nvSpPr>
          <p:cNvPr id="4" name="Slide Number Placeholder 3"/>
          <p:cNvSpPr>
            <a:spLocks noGrp="1"/>
          </p:cNvSpPr>
          <p:nvPr>
            <p:ph type="sldNum" sz="quarter" idx="5"/>
          </p:nvPr>
        </p:nvSpPr>
        <p:spPr/>
        <p:txBody>
          <a:bodyPr/>
          <a:lstStyle/>
          <a:p>
            <a:fld id="{65412767-FFB8-4DC7-B26A-052444C18754}" type="slidenum">
              <a:rPr lang="en-US" smtClean="0"/>
              <a:t>74</a:t>
            </a:fld>
            <a:endParaRPr lang="en-US"/>
          </a:p>
        </p:txBody>
      </p:sp>
    </p:spTree>
    <p:extLst>
      <p:ext uri="{BB962C8B-B14F-4D97-AF65-F5344CB8AC3E}">
        <p14:creationId xmlns:p14="http://schemas.microsoft.com/office/powerpoint/2010/main" val="599904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sequence point</a:t>
            </a:r>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6</a:t>
            </a:fld>
            <a:endParaRPr lang="en-US"/>
          </a:p>
        </p:txBody>
      </p:sp>
    </p:spTree>
    <p:extLst>
      <p:ext uri="{BB962C8B-B14F-4D97-AF65-F5344CB8AC3E}">
        <p14:creationId xmlns:p14="http://schemas.microsoft.com/office/powerpoint/2010/main" val="14799811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75</a:t>
            </a:fld>
            <a:endParaRPr lang="en-US"/>
          </a:p>
        </p:txBody>
      </p:sp>
    </p:spTree>
    <p:extLst>
      <p:ext uri="{BB962C8B-B14F-4D97-AF65-F5344CB8AC3E}">
        <p14:creationId xmlns:p14="http://schemas.microsoft.com/office/powerpoint/2010/main" val="13979949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76</a:t>
            </a:fld>
            <a:endParaRPr lang="en-US"/>
          </a:p>
        </p:txBody>
      </p:sp>
    </p:spTree>
    <p:extLst>
      <p:ext uri="{BB962C8B-B14F-4D97-AF65-F5344CB8AC3E}">
        <p14:creationId xmlns:p14="http://schemas.microsoft.com/office/powerpoint/2010/main" val="17174314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77</a:t>
            </a:fld>
            <a:endParaRPr lang="en-US"/>
          </a:p>
        </p:txBody>
      </p:sp>
    </p:spTree>
    <p:extLst>
      <p:ext uri="{BB962C8B-B14F-4D97-AF65-F5344CB8AC3E}">
        <p14:creationId xmlns:p14="http://schemas.microsoft.com/office/powerpoint/2010/main" val="15583464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sz="1200" dirty="0"/>
          </a:p>
        </p:txBody>
      </p:sp>
      <p:sp>
        <p:nvSpPr>
          <p:cNvPr id="4" name="Slide Number Placeholder 3"/>
          <p:cNvSpPr>
            <a:spLocks noGrp="1"/>
          </p:cNvSpPr>
          <p:nvPr>
            <p:ph type="sldNum" sz="quarter" idx="5"/>
          </p:nvPr>
        </p:nvSpPr>
        <p:spPr/>
        <p:txBody>
          <a:bodyPr/>
          <a:lstStyle/>
          <a:p>
            <a:fld id="{65412767-FFB8-4DC7-B26A-052444C18754}" type="slidenum">
              <a:rPr lang="en-US" smtClean="0"/>
              <a:t>78</a:t>
            </a:fld>
            <a:endParaRPr lang="en-US"/>
          </a:p>
        </p:txBody>
      </p:sp>
    </p:spTree>
    <p:extLst>
      <p:ext uri="{BB962C8B-B14F-4D97-AF65-F5344CB8AC3E}">
        <p14:creationId xmlns:p14="http://schemas.microsoft.com/office/powerpoint/2010/main" val="33554371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For a diagram of how the browser and event loop work, see this URL: https://vahid.blog/post/2021-03-21-understanding-the-javascript-runtime-environment-and-dom-nodes/?fbclid=IwAR2di0Wq5ZoZzwCklrQO3I5i-GBwp4ZlMST6XrnVJtCrftv3nkXEA9pwqj0</a:t>
            </a:r>
          </a:p>
        </p:txBody>
      </p:sp>
      <p:sp>
        <p:nvSpPr>
          <p:cNvPr id="4" name="Slide Number Placeholder 3"/>
          <p:cNvSpPr>
            <a:spLocks noGrp="1"/>
          </p:cNvSpPr>
          <p:nvPr>
            <p:ph type="sldNum" sz="quarter" idx="5"/>
          </p:nvPr>
        </p:nvSpPr>
        <p:spPr/>
        <p:txBody>
          <a:bodyPr/>
          <a:lstStyle/>
          <a:p>
            <a:fld id="{65412767-FFB8-4DC7-B26A-052444C18754}" type="slidenum">
              <a:rPr lang="en-US" smtClean="0"/>
              <a:t>80</a:t>
            </a:fld>
            <a:endParaRPr lang="en-US"/>
          </a:p>
        </p:txBody>
      </p:sp>
    </p:spTree>
    <p:extLst>
      <p:ext uri="{BB962C8B-B14F-4D97-AF65-F5344CB8AC3E}">
        <p14:creationId xmlns:p14="http://schemas.microsoft.com/office/powerpoint/2010/main" val="15415437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n-NO" dirty="0"/>
              <a:t>for (let i = 0; i &lt; 10; i++) {</a:t>
            </a:r>
          </a:p>
          <a:p>
            <a:r>
              <a:rPr lang="nn-NO" dirty="0"/>
              <a:t>  setTimeout(() =&gt; {</a:t>
            </a:r>
          </a:p>
          <a:p>
            <a:r>
              <a:rPr lang="nn-NO" dirty="0"/>
              <a:t>    console.log(i)</a:t>
            </a:r>
          </a:p>
          <a:p>
            <a:r>
              <a:rPr lang="nn-NO" dirty="0"/>
              <a:t>  }, 1000)</a:t>
            </a:r>
          </a:p>
          <a:p>
            <a:r>
              <a:rPr lang="nn-NO" dirty="0"/>
              <a:t>}</a:t>
            </a:r>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85</a:t>
            </a:fld>
            <a:endParaRPr lang="en-US"/>
          </a:p>
        </p:txBody>
      </p:sp>
    </p:spTree>
    <p:extLst>
      <p:ext uri="{BB962C8B-B14F-4D97-AF65-F5344CB8AC3E}">
        <p14:creationId xmlns:p14="http://schemas.microsoft.com/office/powerpoint/2010/main" val="30851899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The code on the slide is pseudocode. Here's some actual </a:t>
            </a:r>
            <a:r>
              <a:rPr lang="en-US" sz="2400" dirty="0" err="1"/>
              <a:t>Javascript</a:t>
            </a:r>
            <a:r>
              <a:rPr lang="en-US" sz="2400" dirty="0"/>
              <a:t> code that largely does the same thing:</a:t>
            </a:r>
          </a:p>
          <a:p>
            <a:endParaRPr lang="en-US" sz="2400" dirty="0"/>
          </a:p>
          <a:p>
            <a:r>
              <a:rPr lang="en-US" sz="2400" dirty="0">
                <a:solidFill>
                  <a:schemeClr val="tx1"/>
                </a:solidFill>
                <a:latin typeface="Consolas" panose="020B0609020204030204" pitchFamily="49" charset="0"/>
              </a:rPr>
              <a:t>&lt;html&gt;&lt;body&gt;</a:t>
            </a:r>
          </a:p>
          <a:p>
            <a:r>
              <a:rPr lang="en-US" sz="2400" dirty="0">
                <a:solidFill>
                  <a:schemeClr val="tx1"/>
                </a:solidFill>
                <a:latin typeface="Consolas" panose="020B0609020204030204" pitchFamily="49" charset="0"/>
              </a:rPr>
              <a:t>&lt;div&gt;</a:t>
            </a:r>
            <a:r>
              <a:rPr lang="en-US" sz="2400" dirty="0">
                <a:solidFill>
                  <a:srgbClr val="FF0000"/>
                </a:solidFill>
                <a:latin typeface="Consolas" panose="020B0609020204030204" pitchFamily="49" charset="0"/>
              </a:rPr>
              <a:t>The current weather is:</a:t>
            </a:r>
            <a:r>
              <a:rPr lang="en-US" sz="2400" dirty="0">
                <a:solidFill>
                  <a:schemeClr val="tx1"/>
                </a:solidFill>
                <a:latin typeface="Consolas" panose="020B0609020204030204" pitchFamily="49" charset="0"/>
              </a:rPr>
              <a:t>&lt;/div&gt;</a:t>
            </a:r>
          </a:p>
          <a:p>
            <a:r>
              <a:rPr lang="en-US" sz="2400" dirty="0">
                <a:solidFill>
                  <a:schemeClr val="tx1"/>
                </a:solidFill>
                <a:latin typeface="Consolas" panose="020B0609020204030204" pitchFamily="49" charset="0"/>
              </a:rPr>
              <a:t>&lt;div id="weather"&gt;</a:t>
            </a:r>
            <a:r>
              <a:rPr lang="en-US" sz="2400" dirty="0">
                <a:solidFill>
                  <a:srgbClr val="FF0000"/>
                </a:solidFill>
                <a:latin typeface="Consolas" panose="020B0609020204030204" pitchFamily="49" charset="0"/>
              </a:rPr>
              <a:t>No weather data</a:t>
            </a:r>
            <a:r>
              <a:rPr lang="en-US" sz="2400" dirty="0">
                <a:solidFill>
                  <a:schemeClr val="tx1"/>
                </a:solidFill>
                <a:latin typeface="Consolas" panose="020B0609020204030204" pitchFamily="49" charset="0"/>
              </a:rPr>
              <a:t>&lt;/div&gt;</a:t>
            </a:r>
          </a:p>
          <a:p>
            <a:endParaRPr lang="en-US" sz="2400" dirty="0">
              <a:solidFill>
                <a:schemeClr val="tx1"/>
              </a:solidFill>
              <a:latin typeface="Consolas" panose="020B0609020204030204" pitchFamily="49" charset="0"/>
            </a:endParaRPr>
          </a:p>
          <a:p>
            <a:r>
              <a:rPr lang="en-US" sz="2400" dirty="0">
                <a:solidFill>
                  <a:srgbClr val="0070C0"/>
                </a:solidFill>
                <a:latin typeface="Consolas" panose="020B0609020204030204" pitchFamily="49" charset="0"/>
              </a:rPr>
              <a:t>&lt;script&gt;</a:t>
            </a:r>
          </a:p>
          <a:p>
            <a:r>
              <a:rPr lang="en-US" sz="2400" dirty="0">
                <a:solidFill>
                  <a:srgbClr val="0070C0"/>
                </a:solidFill>
                <a:latin typeface="Consolas" panose="020B0609020204030204" pitchFamily="49" charset="0"/>
              </a:rPr>
              <a:t>function </a:t>
            </a:r>
            <a:r>
              <a:rPr lang="en-US" sz="2400" dirty="0" err="1">
                <a:solidFill>
                  <a:srgbClr val="0070C0"/>
                </a:solidFill>
                <a:latin typeface="Consolas" panose="020B0609020204030204" pitchFamily="49" charset="0"/>
              </a:rPr>
              <a:t>update_weather_text</a:t>
            </a:r>
            <a:r>
              <a:rPr lang="en-US" sz="2400" dirty="0">
                <a:solidFill>
                  <a:srgbClr val="0070C0"/>
                </a:solidFill>
                <a:latin typeface="Consolas" panose="020B0609020204030204" pitchFamily="49" charset="0"/>
              </a:rPr>
              <a:t>(txt) </a:t>
            </a:r>
          </a:p>
          <a:p>
            <a:r>
              <a:rPr lang="en-US" sz="2400" dirty="0">
                <a:solidFill>
                  <a:srgbClr val="0070C0"/>
                </a:solidFill>
                <a:latin typeface="Consolas" panose="020B0609020204030204" pitchFamily="49" charset="0"/>
              </a:rPr>
              <a:t> { </a:t>
            </a:r>
            <a:r>
              <a:rPr lang="en-US" sz="2400" dirty="0" err="1">
                <a:solidFill>
                  <a:srgbClr val="0070C0"/>
                </a:solidFill>
                <a:latin typeface="Consolas" panose="020B0609020204030204" pitchFamily="49" charset="0"/>
              </a:rPr>
              <a:t>document.getElementById</a:t>
            </a:r>
            <a:r>
              <a:rPr lang="en-US" sz="2400" dirty="0">
                <a:solidFill>
                  <a:srgbClr val="0070C0"/>
                </a:solidFill>
                <a:latin typeface="Consolas" panose="020B0609020204030204" pitchFamily="49" charset="0"/>
              </a:rPr>
              <a:t>("weather").</a:t>
            </a:r>
            <a:r>
              <a:rPr lang="en-US" sz="2400" dirty="0" err="1">
                <a:solidFill>
                  <a:srgbClr val="0070C0"/>
                </a:solidFill>
                <a:latin typeface="Consolas" panose="020B0609020204030204" pitchFamily="49" charset="0"/>
              </a:rPr>
              <a:t>innerHTML</a:t>
            </a:r>
            <a:r>
              <a:rPr lang="en-US" sz="2400" dirty="0">
                <a:solidFill>
                  <a:srgbClr val="0070C0"/>
                </a:solidFill>
                <a:latin typeface="Consolas" panose="020B0609020204030204" pitchFamily="49" charset="0"/>
              </a:rPr>
              <a:t> = txt; }</a:t>
            </a:r>
          </a:p>
          <a:p>
            <a:endParaRPr lang="en-US" sz="2400" dirty="0">
              <a:solidFill>
                <a:srgbClr val="0070C0"/>
              </a:solidFill>
              <a:latin typeface="Consolas" panose="020B0609020204030204" pitchFamily="49" charset="0"/>
            </a:endParaRPr>
          </a:p>
          <a:p>
            <a:r>
              <a:rPr lang="en-US" sz="2400" dirty="0">
                <a:solidFill>
                  <a:srgbClr val="0070C0"/>
                </a:solidFill>
                <a:latin typeface="Consolas" panose="020B0609020204030204" pitchFamily="49" charset="0"/>
              </a:rPr>
              <a:t>function </a:t>
            </a:r>
            <a:r>
              <a:rPr lang="en-US" sz="2400" dirty="0" err="1">
                <a:solidFill>
                  <a:srgbClr val="0070C0"/>
                </a:solidFill>
                <a:latin typeface="Consolas" panose="020B0609020204030204" pitchFamily="49" charset="0"/>
              </a:rPr>
              <a:t>update_ui_when_data_arrives</a:t>
            </a:r>
            <a:r>
              <a:rPr lang="en-US" sz="2400" dirty="0">
                <a:solidFill>
                  <a:srgbClr val="0070C0"/>
                </a:solidFill>
                <a:latin typeface="Consolas" panose="020B0609020204030204" pitchFamily="49" charset="0"/>
              </a:rPr>
              <a:t>()</a:t>
            </a:r>
          </a:p>
          <a:p>
            <a:r>
              <a:rPr lang="en-US" sz="2400" dirty="0">
                <a:solidFill>
                  <a:srgbClr val="0070C0"/>
                </a:solidFill>
                <a:latin typeface="Consolas" panose="020B0609020204030204" pitchFamily="49" charset="0"/>
              </a:rPr>
              <a:t> { </a:t>
            </a:r>
            <a:r>
              <a:rPr lang="en-US" sz="2400" dirty="0" err="1">
                <a:solidFill>
                  <a:srgbClr val="0070C0"/>
                </a:solidFill>
                <a:latin typeface="Consolas" panose="020B0609020204030204" pitchFamily="49" charset="0"/>
              </a:rPr>
              <a:t>update_weather_text</a:t>
            </a:r>
            <a:r>
              <a:rPr lang="en-US" sz="2400" dirty="0">
                <a:solidFill>
                  <a:srgbClr val="0070C0"/>
                </a:solidFill>
                <a:latin typeface="Consolas" panose="020B0609020204030204" pitchFamily="49" charset="0"/>
              </a:rPr>
              <a:t>(</a:t>
            </a:r>
            <a:r>
              <a:rPr lang="en-US" sz="2400" dirty="0" err="1">
                <a:solidFill>
                  <a:srgbClr val="0070C0"/>
                </a:solidFill>
                <a:latin typeface="Consolas" panose="020B0609020204030204" pitchFamily="49" charset="0"/>
              </a:rPr>
              <a:t>this.responseText</a:t>
            </a:r>
            <a:r>
              <a:rPr lang="en-US" sz="2400" dirty="0">
                <a:solidFill>
                  <a:srgbClr val="0070C0"/>
                </a:solidFill>
                <a:latin typeface="Consolas" panose="020B0609020204030204" pitchFamily="49" charset="0"/>
              </a:rPr>
              <a:t>); }</a:t>
            </a:r>
          </a:p>
          <a:p>
            <a:endParaRPr lang="en-US" sz="2400" dirty="0">
              <a:solidFill>
                <a:srgbClr val="0070C0"/>
              </a:solidFill>
              <a:latin typeface="Consolas" panose="020B0609020204030204" pitchFamily="49" charset="0"/>
            </a:endParaRPr>
          </a:p>
          <a:p>
            <a:r>
              <a:rPr lang="en-US" sz="2400" dirty="0">
                <a:solidFill>
                  <a:srgbClr val="0070C0"/>
                </a:solidFill>
                <a:latin typeface="Consolas" panose="020B0609020204030204" pitchFamily="49" charset="0"/>
              </a:rPr>
              <a:t>function </a:t>
            </a:r>
            <a:r>
              <a:rPr lang="en-US" sz="2400" dirty="0" err="1">
                <a:solidFill>
                  <a:srgbClr val="0070C0"/>
                </a:solidFill>
                <a:latin typeface="Consolas" panose="020B0609020204030204" pitchFamily="49" charset="0"/>
              </a:rPr>
              <a:t>download_weather</a:t>
            </a:r>
            <a:r>
              <a:rPr lang="en-US" sz="2400" dirty="0">
                <a:solidFill>
                  <a:srgbClr val="0070C0"/>
                </a:solidFill>
                <a:latin typeface="Consolas" panose="020B0609020204030204" pitchFamily="49" charset="0"/>
              </a:rPr>
              <a:t>() {</a:t>
            </a:r>
          </a:p>
          <a:p>
            <a:r>
              <a:rPr lang="en-US" sz="2400" dirty="0">
                <a:solidFill>
                  <a:srgbClr val="0070C0"/>
                </a:solidFill>
                <a:latin typeface="Consolas" panose="020B0609020204030204" pitchFamily="49" charset="0"/>
              </a:rPr>
              <a:t>  var req = new </a:t>
            </a:r>
            <a:r>
              <a:rPr lang="en-US" sz="2400" dirty="0" err="1">
                <a:solidFill>
                  <a:srgbClr val="0070C0"/>
                </a:solidFill>
                <a:latin typeface="Consolas" panose="020B0609020204030204" pitchFamily="49" charset="0"/>
              </a:rPr>
              <a:t>XMLHttpRequest</a:t>
            </a:r>
            <a:r>
              <a:rPr lang="en-US" sz="2400" dirty="0">
                <a:solidFill>
                  <a:srgbClr val="0070C0"/>
                </a:solidFill>
                <a:latin typeface="Consolas" panose="020B0609020204030204" pitchFamily="49" charset="0"/>
              </a:rPr>
              <a:t>();</a:t>
            </a:r>
          </a:p>
          <a:p>
            <a:r>
              <a:rPr lang="en-US" sz="2400" dirty="0">
                <a:solidFill>
                  <a:srgbClr val="0070C0"/>
                </a:solidFill>
                <a:latin typeface="Consolas" panose="020B0609020204030204" pitchFamily="49" charset="0"/>
              </a:rPr>
              <a:t>  </a:t>
            </a:r>
            <a:r>
              <a:rPr lang="en-US" sz="2400" dirty="0" err="1">
                <a:solidFill>
                  <a:srgbClr val="0070C0"/>
                </a:solidFill>
                <a:latin typeface="Consolas" panose="020B0609020204030204" pitchFamily="49" charset="0"/>
              </a:rPr>
              <a:t>req.onreadystatechange</a:t>
            </a:r>
            <a:r>
              <a:rPr lang="en-US" sz="2400" dirty="0">
                <a:solidFill>
                  <a:srgbClr val="0070C0"/>
                </a:solidFill>
                <a:latin typeface="Consolas" panose="020B0609020204030204" pitchFamily="49" charset="0"/>
              </a:rPr>
              <a:t> = </a:t>
            </a:r>
            <a:r>
              <a:rPr lang="en-US" sz="2400" dirty="0" err="1">
                <a:solidFill>
                  <a:srgbClr val="0070C0"/>
                </a:solidFill>
                <a:latin typeface="Consolas" panose="020B0609020204030204" pitchFamily="49" charset="0"/>
              </a:rPr>
              <a:t>update_ui_when_data_arrives</a:t>
            </a:r>
            <a:r>
              <a:rPr lang="en-US" sz="2400" dirty="0">
                <a:solidFill>
                  <a:srgbClr val="0070C0"/>
                </a:solidFill>
                <a:latin typeface="Consolas" panose="020B0609020204030204" pitchFamily="49" charset="0"/>
              </a:rPr>
              <a:t>;</a:t>
            </a:r>
          </a:p>
          <a:p>
            <a:r>
              <a:rPr lang="en-US" sz="2400" dirty="0">
                <a:solidFill>
                  <a:srgbClr val="0070C0"/>
                </a:solidFill>
                <a:latin typeface="Consolas" panose="020B0609020204030204" pitchFamily="49" charset="0"/>
              </a:rPr>
              <a:t>  </a:t>
            </a:r>
            <a:r>
              <a:rPr lang="en-US" sz="2400" dirty="0" err="1">
                <a:solidFill>
                  <a:srgbClr val="0070C0"/>
                </a:solidFill>
                <a:latin typeface="Consolas" panose="020B0609020204030204" pitchFamily="49" charset="0"/>
              </a:rPr>
              <a:t>req.open</a:t>
            </a:r>
            <a:r>
              <a:rPr lang="en-US" sz="2400" dirty="0">
                <a:solidFill>
                  <a:srgbClr val="0070C0"/>
                </a:solidFill>
                <a:latin typeface="Consolas" panose="020B0609020204030204" pitchFamily="49" charset="0"/>
              </a:rPr>
              <a:t>("GET", "https://www.weather.com/...", true);</a:t>
            </a:r>
          </a:p>
          <a:p>
            <a:r>
              <a:rPr lang="en-US" sz="2400" dirty="0">
                <a:solidFill>
                  <a:srgbClr val="0070C0"/>
                </a:solidFill>
                <a:latin typeface="Consolas" panose="020B0609020204030204" pitchFamily="49" charset="0"/>
              </a:rPr>
              <a:t>  </a:t>
            </a:r>
            <a:r>
              <a:rPr lang="en-US" sz="2400" dirty="0" err="1">
                <a:solidFill>
                  <a:srgbClr val="0070C0"/>
                </a:solidFill>
                <a:latin typeface="Consolas" panose="020B0609020204030204" pitchFamily="49" charset="0"/>
              </a:rPr>
              <a:t>req.send</a:t>
            </a:r>
            <a:r>
              <a:rPr lang="en-US" sz="2400" dirty="0">
                <a:solidFill>
                  <a:srgbClr val="0070C0"/>
                </a:solidFill>
                <a:latin typeface="Consolas" panose="020B0609020204030204" pitchFamily="49" charset="0"/>
              </a:rPr>
              <a:t>();</a:t>
            </a:r>
          </a:p>
          <a:p>
            <a:r>
              <a:rPr lang="en-US" sz="2400" dirty="0">
                <a:solidFill>
                  <a:srgbClr val="0070C0"/>
                </a:solidFill>
                <a:latin typeface="Consolas" panose="020B0609020204030204" pitchFamily="49" charset="0"/>
              </a:rPr>
              <a:t>}</a:t>
            </a:r>
          </a:p>
          <a:p>
            <a:endParaRPr lang="en-US" sz="2400" dirty="0">
              <a:solidFill>
                <a:srgbClr val="0070C0"/>
              </a:solidFill>
              <a:latin typeface="Consolas" panose="020B0609020204030204" pitchFamily="49" charset="0"/>
            </a:endParaRPr>
          </a:p>
          <a:p>
            <a:r>
              <a:rPr lang="en-US" sz="2400" dirty="0" err="1">
                <a:solidFill>
                  <a:srgbClr val="0070C0"/>
                </a:solidFill>
                <a:latin typeface="Consolas" panose="020B0609020204030204" pitchFamily="49" charset="0"/>
              </a:rPr>
              <a:t>download_weather</a:t>
            </a:r>
            <a:r>
              <a:rPr lang="en-US" sz="2400" dirty="0">
                <a:solidFill>
                  <a:srgbClr val="0070C0"/>
                </a:solidFill>
                <a:latin typeface="Consolas" panose="020B0609020204030204" pitchFamily="49" charset="0"/>
              </a:rPr>
              <a:t>()</a:t>
            </a:r>
          </a:p>
          <a:p>
            <a:r>
              <a:rPr lang="en-US" sz="2400" dirty="0">
                <a:solidFill>
                  <a:srgbClr val="0070C0"/>
                </a:solidFill>
                <a:latin typeface="Consolas" panose="020B0609020204030204" pitchFamily="49" charset="0"/>
              </a:rPr>
              <a:t> </a:t>
            </a:r>
          </a:p>
          <a:p>
            <a:r>
              <a:rPr lang="en-US" sz="2400" dirty="0">
                <a:solidFill>
                  <a:srgbClr val="0070C0"/>
                </a:solidFill>
                <a:latin typeface="Consolas" panose="020B0609020204030204" pitchFamily="49" charset="0"/>
              </a:rPr>
              <a:t>&lt;/script&gt;</a:t>
            </a:r>
          </a:p>
          <a:p>
            <a:r>
              <a:rPr lang="en-US" sz="2400" dirty="0">
                <a:solidFill>
                  <a:schemeClr val="tx1"/>
                </a:solidFill>
                <a:latin typeface="Consolas" panose="020B0609020204030204" pitchFamily="49" charset="0"/>
              </a:rPr>
              <a:t>&lt;/body&gt;&lt;/html&gt;</a:t>
            </a:r>
          </a:p>
          <a:p>
            <a:endParaRPr lang="en-US" sz="2400" dirty="0"/>
          </a:p>
        </p:txBody>
      </p:sp>
      <p:sp>
        <p:nvSpPr>
          <p:cNvPr id="4" name="Slide Number Placeholder 3"/>
          <p:cNvSpPr>
            <a:spLocks noGrp="1"/>
          </p:cNvSpPr>
          <p:nvPr>
            <p:ph type="sldNum" sz="quarter" idx="5"/>
          </p:nvPr>
        </p:nvSpPr>
        <p:spPr/>
        <p:txBody>
          <a:bodyPr/>
          <a:lstStyle/>
          <a:p>
            <a:fld id="{65412767-FFB8-4DC7-B26A-052444C18754}" type="slidenum">
              <a:rPr lang="en-US" smtClean="0"/>
              <a:t>87</a:t>
            </a:fld>
            <a:endParaRPr lang="en-US"/>
          </a:p>
        </p:txBody>
      </p:sp>
    </p:spTree>
    <p:extLst>
      <p:ext uri="{BB962C8B-B14F-4D97-AF65-F5344CB8AC3E}">
        <p14:creationId xmlns:p14="http://schemas.microsoft.com/office/powerpoint/2010/main" val="1317161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(let </a:t>
            </a:r>
            <a:r>
              <a:rPr lang="en-US" dirty="0" err="1"/>
              <a:t>i</a:t>
            </a:r>
            <a:r>
              <a:rPr lang="en-US" dirty="0"/>
              <a:t> = 0; </a:t>
            </a:r>
            <a:r>
              <a:rPr lang="en-US" dirty="0" err="1"/>
              <a:t>i</a:t>
            </a:r>
            <a:r>
              <a:rPr lang="en-US" dirty="0"/>
              <a:t> &lt; 10; </a:t>
            </a:r>
            <a:r>
              <a:rPr lang="en-US" dirty="0" err="1"/>
              <a:t>i</a:t>
            </a:r>
            <a:r>
              <a:rPr lang="en-US" dirty="0"/>
              <a:t>++) {</a:t>
            </a:r>
          </a:p>
          <a:p>
            <a:r>
              <a:rPr lang="en-US" dirty="0"/>
              <a:t>  </a:t>
            </a:r>
            <a:r>
              <a:rPr lang="en-US" dirty="0" err="1"/>
              <a:t>setTimeout</a:t>
            </a:r>
            <a:r>
              <a:rPr lang="en-US" dirty="0"/>
              <a:t>(() =&gt; {</a:t>
            </a:r>
          </a:p>
          <a:p>
            <a:r>
              <a:rPr lang="en-US" dirty="0"/>
              <a:t>    console.log(</a:t>
            </a:r>
            <a:r>
              <a:rPr lang="en-US" dirty="0" err="1"/>
              <a:t>i</a:t>
            </a:r>
            <a:r>
              <a:rPr lang="en-US" dirty="0"/>
              <a:t>)</a:t>
            </a:r>
          </a:p>
          <a:p>
            <a:r>
              <a:rPr lang="en-US" dirty="0"/>
              <a:t>  }, 1000)</a:t>
            </a:r>
          </a:p>
          <a:p>
            <a:r>
              <a:rPr lang="en-US" dirty="0"/>
              <a:t>}</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90</a:t>
            </a:fld>
            <a:endParaRPr lang="en-US"/>
          </a:p>
        </p:txBody>
      </p:sp>
    </p:spTree>
    <p:extLst>
      <p:ext uri="{BB962C8B-B14F-4D97-AF65-F5344CB8AC3E}">
        <p14:creationId xmlns:p14="http://schemas.microsoft.com/office/powerpoint/2010/main" val="40774426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onsolas" panose="020B0609020204030204" pitchFamily="49" charset="0"/>
              </a:rPr>
              <a:t>function </a:t>
            </a:r>
            <a:r>
              <a:rPr lang="en-US" dirty="0" err="1">
                <a:latin typeface="Consolas" panose="020B0609020204030204" pitchFamily="49" charset="0"/>
              </a:rPr>
              <a:t>download_data</a:t>
            </a:r>
            <a:r>
              <a:rPr lang="en-US" dirty="0">
                <a:latin typeface="Consolas" panose="020B0609020204030204" pitchFamily="49" charset="0"/>
              </a:rPr>
              <a:t>(</a:t>
            </a:r>
            <a:r>
              <a:rPr lang="en-US" dirty="0" err="1">
                <a:latin typeface="Consolas" panose="020B0609020204030204" pitchFamily="49" charset="0"/>
              </a:rPr>
              <a:t>url</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run_in_background</a:t>
            </a:r>
            <a:r>
              <a:rPr lang="en-US" dirty="0">
                <a:latin typeface="Consolas" panose="020B0609020204030204" pitchFamily="49" charset="0"/>
              </a:rPr>
              <a:t>((</a:t>
            </a:r>
            <a:r>
              <a:rPr lang="en-US" dirty="0" err="1">
                <a:latin typeface="Consolas" panose="020B0609020204030204" pitchFamily="49" charset="0"/>
              </a:rPr>
              <a:t>url</a:t>
            </a:r>
            <a:r>
              <a:rPr lang="en-US" dirty="0">
                <a:latin typeface="Consolas" panose="020B0609020204030204" pitchFamily="49" charset="0"/>
              </a:rPr>
              <a:t>) =&gt; {</a:t>
            </a:r>
          </a:p>
          <a:p>
            <a:r>
              <a:rPr lang="en-US" dirty="0">
                <a:latin typeface="Consolas" panose="020B0609020204030204" pitchFamily="49" charset="0"/>
              </a:rPr>
              <a:t>    // code to connect and download data from URL</a:t>
            </a:r>
          </a:p>
          <a:p>
            <a:r>
              <a:rPr lang="en-US" dirty="0">
                <a:latin typeface="Consolas" panose="020B0609020204030204" pitchFamily="49" charset="0"/>
              </a:rPr>
              <a:t>    </a:t>
            </a:r>
            <a:r>
              <a:rPr lang="en-US" dirty="0" err="1">
                <a:latin typeface="Consolas" panose="020B0609020204030204" pitchFamily="49" charset="0"/>
              </a:rPr>
              <a:t>run_in_background</a:t>
            </a:r>
            <a:r>
              <a:rPr lang="en-US" dirty="0">
                <a:latin typeface="Consolas" panose="020B0609020204030204" pitchFamily="49" charset="0"/>
              </a:rPr>
              <a:t>((data) =&gt; {</a:t>
            </a:r>
          </a:p>
          <a:p>
            <a:r>
              <a:rPr lang="en-US" dirty="0">
                <a:latin typeface="Consolas" panose="020B0609020204030204" pitchFamily="49" charset="0"/>
              </a:rPr>
              <a:t>      // code to filter data</a:t>
            </a:r>
          </a:p>
          <a:p>
            <a:r>
              <a:rPr lang="en-US" dirty="0">
                <a:latin typeface="Consolas" panose="020B0609020204030204" pitchFamily="49" charset="0"/>
              </a:rPr>
              <a:t>      </a:t>
            </a:r>
            <a:r>
              <a:rPr lang="en-US" dirty="0" err="1">
                <a:latin typeface="Consolas" panose="020B0609020204030204" pitchFamily="49" charset="0"/>
              </a:rPr>
              <a:t>run_in_background</a:t>
            </a:r>
            <a:r>
              <a:rPr lang="en-US" dirty="0">
                <a:latin typeface="Consolas" panose="020B0609020204030204" pitchFamily="49" charset="0"/>
              </a:rPr>
              <a:t>((</a:t>
            </a:r>
            <a:r>
              <a:rPr lang="en-US" dirty="0" err="1">
                <a:latin typeface="Consolas" panose="020B0609020204030204" pitchFamily="49" charset="0"/>
              </a:rPr>
              <a:t>filtered_data</a:t>
            </a:r>
            <a:r>
              <a:rPr lang="en-US" dirty="0">
                <a:latin typeface="Consolas" panose="020B0609020204030204" pitchFamily="49" charset="0"/>
              </a:rPr>
              <a:t>) =&gt; {</a:t>
            </a:r>
          </a:p>
          <a:p>
            <a:r>
              <a:rPr lang="en-US" dirty="0">
                <a:latin typeface="Consolas" panose="020B0609020204030204" pitchFamily="49" charset="0"/>
              </a:rPr>
              <a:t>        // code to update the UI</a:t>
            </a: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a:t>
            </a:r>
          </a:p>
        </p:txBody>
      </p:sp>
      <p:sp>
        <p:nvSpPr>
          <p:cNvPr id="4" name="Slide Number Placeholder 3"/>
          <p:cNvSpPr>
            <a:spLocks noGrp="1"/>
          </p:cNvSpPr>
          <p:nvPr>
            <p:ph type="sldNum" sz="quarter" idx="5"/>
          </p:nvPr>
        </p:nvSpPr>
        <p:spPr/>
        <p:txBody>
          <a:bodyPr/>
          <a:lstStyle/>
          <a:p>
            <a:fld id="{65412767-FFB8-4DC7-B26A-052444C18754}" type="slidenum">
              <a:rPr lang="en-US" smtClean="0"/>
              <a:t>91</a:t>
            </a:fld>
            <a:endParaRPr lang="en-US"/>
          </a:p>
        </p:txBody>
      </p:sp>
    </p:spTree>
    <p:extLst>
      <p:ext uri="{BB962C8B-B14F-4D97-AF65-F5344CB8AC3E}">
        <p14:creationId xmlns:p14="http://schemas.microsoft.com/office/powerpoint/2010/main" val="22807618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onsolas" panose="020B0609020204030204" pitchFamily="49" charset="0"/>
              </a:rPr>
              <a:t>function </a:t>
            </a:r>
            <a:r>
              <a:rPr lang="en-US" dirty="0" err="1">
                <a:latin typeface="Consolas" panose="020B0609020204030204" pitchFamily="49" charset="0"/>
              </a:rPr>
              <a:t>download_data</a:t>
            </a:r>
            <a:r>
              <a:rPr lang="en-US" dirty="0">
                <a:latin typeface="Consolas" panose="020B0609020204030204" pitchFamily="49" charset="0"/>
              </a:rPr>
              <a:t>(</a:t>
            </a:r>
            <a:r>
              <a:rPr lang="en-US" dirty="0" err="1">
                <a:latin typeface="Consolas" panose="020B0609020204030204" pitchFamily="49" charset="0"/>
              </a:rPr>
              <a:t>url</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run_in_background</a:t>
            </a:r>
            <a:r>
              <a:rPr lang="en-US" dirty="0">
                <a:latin typeface="Consolas" panose="020B0609020204030204" pitchFamily="49" charset="0"/>
              </a:rPr>
              <a:t>((</a:t>
            </a:r>
            <a:r>
              <a:rPr lang="en-US" dirty="0" err="1">
                <a:latin typeface="Consolas" panose="020B0609020204030204" pitchFamily="49" charset="0"/>
              </a:rPr>
              <a:t>url</a:t>
            </a:r>
            <a:r>
              <a:rPr lang="en-US" dirty="0">
                <a:latin typeface="Consolas" panose="020B0609020204030204" pitchFamily="49" charset="0"/>
              </a:rPr>
              <a:t>) =&gt; {</a:t>
            </a:r>
          </a:p>
          <a:p>
            <a:r>
              <a:rPr lang="en-US" dirty="0">
                <a:latin typeface="Consolas" panose="020B0609020204030204" pitchFamily="49" charset="0"/>
              </a:rPr>
              <a:t>    // code to connect and download data from URL</a:t>
            </a:r>
          </a:p>
          <a:p>
            <a:r>
              <a:rPr lang="en-US" dirty="0">
                <a:latin typeface="Consolas" panose="020B0609020204030204" pitchFamily="49" charset="0"/>
              </a:rPr>
              <a:t>    </a:t>
            </a:r>
            <a:r>
              <a:rPr lang="en-US" dirty="0" err="1">
                <a:latin typeface="Consolas" panose="020B0609020204030204" pitchFamily="49" charset="0"/>
              </a:rPr>
              <a:t>run_in_background</a:t>
            </a:r>
            <a:r>
              <a:rPr lang="en-US" dirty="0">
                <a:latin typeface="Consolas" panose="020B0609020204030204" pitchFamily="49" charset="0"/>
              </a:rPr>
              <a:t>((data) =&gt; {</a:t>
            </a:r>
          </a:p>
          <a:p>
            <a:r>
              <a:rPr lang="en-US" dirty="0">
                <a:latin typeface="Consolas" panose="020B0609020204030204" pitchFamily="49" charset="0"/>
              </a:rPr>
              <a:t>      // code to filter data</a:t>
            </a:r>
          </a:p>
          <a:p>
            <a:r>
              <a:rPr lang="en-US" dirty="0">
                <a:latin typeface="Consolas" panose="020B0609020204030204" pitchFamily="49" charset="0"/>
              </a:rPr>
              <a:t>      </a:t>
            </a:r>
            <a:r>
              <a:rPr lang="en-US" dirty="0" err="1">
                <a:latin typeface="Consolas" panose="020B0609020204030204" pitchFamily="49" charset="0"/>
              </a:rPr>
              <a:t>run_in_background</a:t>
            </a:r>
            <a:r>
              <a:rPr lang="en-US" dirty="0">
                <a:latin typeface="Consolas" panose="020B0609020204030204" pitchFamily="49" charset="0"/>
              </a:rPr>
              <a:t>((</a:t>
            </a:r>
            <a:r>
              <a:rPr lang="en-US" dirty="0" err="1">
                <a:latin typeface="Consolas" panose="020B0609020204030204" pitchFamily="49" charset="0"/>
              </a:rPr>
              <a:t>filtered_data</a:t>
            </a:r>
            <a:r>
              <a:rPr lang="en-US" dirty="0">
                <a:latin typeface="Consolas" panose="020B0609020204030204" pitchFamily="49" charset="0"/>
              </a:rPr>
              <a:t>) =&gt; {</a:t>
            </a:r>
          </a:p>
          <a:p>
            <a:r>
              <a:rPr lang="en-US" dirty="0">
                <a:latin typeface="Consolas" panose="020B0609020204030204" pitchFamily="49" charset="0"/>
              </a:rPr>
              <a:t>        // code to update the UI</a:t>
            </a: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a:t>
            </a:r>
          </a:p>
        </p:txBody>
      </p:sp>
      <p:sp>
        <p:nvSpPr>
          <p:cNvPr id="4" name="Slide Number Placeholder 3"/>
          <p:cNvSpPr>
            <a:spLocks noGrp="1"/>
          </p:cNvSpPr>
          <p:nvPr>
            <p:ph type="sldNum" sz="quarter" idx="5"/>
          </p:nvPr>
        </p:nvSpPr>
        <p:spPr/>
        <p:txBody>
          <a:bodyPr/>
          <a:lstStyle/>
          <a:p>
            <a:fld id="{65412767-FFB8-4DC7-B26A-052444C18754}" type="slidenum">
              <a:rPr lang="en-US" smtClean="0"/>
              <a:t>92</a:t>
            </a:fld>
            <a:endParaRPr lang="en-US"/>
          </a:p>
        </p:txBody>
      </p:sp>
    </p:spTree>
    <p:extLst>
      <p:ext uri="{BB962C8B-B14F-4D97-AF65-F5344CB8AC3E}">
        <p14:creationId xmlns:p14="http://schemas.microsoft.com/office/powerpoint/2010/main" val="1364198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Left to right: Rust, Java</a:t>
            </a:r>
          </a:p>
          <a:p>
            <a:pPr algn="l"/>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7</a:t>
            </a:fld>
            <a:endParaRPr lang="en-US"/>
          </a:p>
        </p:txBody>
      </p:sp>
    </p:spTree>
    <p:extLst>
      <p:ext uri="{BB962C8B-B14F-4D97-AF65-F5344CB8AC3E}">
        <p14:creationId xmlns:p14="http://schemas.microsoft.com/office/powerpoint/2010/main" val="14565602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a:p>
        </p:txBody>
      </p:sp>
      <p:sp>
        <p:nvSpPr>
          <p:cNvPr id="4" name="Slide Number Placeholder 3"/>
          <p:cNvSpPr>
            <a:spLocks noGrp="1"/>
          </p:cNvSpPr>
          <p:nvPr>
            <p:ph type="sldNum" sz="quarter" idx="5"/>
          </p:nvPr>
        </p:nvSpPr>
        <p:spPr/>
        <p:txBody>
          <a:bodyPr/>
          <a:lstStyle/>
          <a:p>
            <a:fld id="{65412767-FFB8-4DC7-B26A-052444C18754}" type="slidenum">
              <a:rPr lang="en-US" smtClean="0"/>
              <a:t>93</a:t>
            </a:fld>
            <a:endParaRPr lang="en-US"/>
          </a:p>
        </p:txBody>
      </p:sp>
    </p:spTree>
    <p:extLst>
      <p:ext uri="{BB962C8B-B14F-4D97-AF65-F5344CB8AC3E}">
        <p14:creationId xmlns:p14="http://schemas.microsoft.com/office/powerpoint/2010/main" val="14031386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Java promises require these includes:</a:t>
            </a:r>
          </a:p>
          <a:p>
            <a:endParaRPr lang="en-US" sz="1800" dirty="0"/>
          </a:p>
          <a:p>
            <a:r>
              <a:rPr lang="en-US" sz="1800" dirty="0">
                <a:latin typeface="Consolas" panose="020B0609020204030204" pitchFamily="49" charset="0"/>
              </a:rPr>
              <a:t>import </a:t>
            </a:r>
            <a:r>
              <a:rPr lang="en-US" sz="1800" dirty="0" err="1">
                <a:latin typeface="Consolas" panose="020B0609020204030204" pitchFamily="49" charset="0"/>
              </a:rPr>
              <a:t>java.util.concurrent</a:t>
            </a:r>
            <a:r>
              <a:rPr lang="en-US" sz="1800" dirty="0">
                <a:latin typeface="Consolas" panose="020B0609020204030204" pitchFamily="49" charset="0"/>
              </a:rPr>
              <a:t>.*;</a:t>
            </a:r>
          </a:p>
          <a:p>
            <a:r>
              <a:rPr lang="en-US" sz="1800" dirty="0">
                <a:latin typeface="Consolas" panose="020B0609020204030204" pitchFamily="49" charset="0"/>
              </a:rPr>
              <a:t>import </a:t>
            </a:r>
            <a:r>
              <a:rPr lang="en-US" sz="1800" dirty="0" err="1">
                <a:latin typeface="Consolas" panose="020B0609020204030204" pitchFamily="49" charset="0"/>
              </a:rPr>
              <a:t>java.util.function.Function</a:t>
            </a:r>
            <a:r>
              <a:rPr lang="en-US" sz="1800" dirty="0">
                <a:latin typeface="Consolas" panose="020B0609020204030204" pitchFamily="49" charset="0"/>
              </a:rPr>
              <a:t>;</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96</a:t>
            </a:fld>
            <a:endParaRPr lang="en-US"/>
          </a:p>
        </p:txBody>
      </p:sp>
    </p:spTree>
    <p:extLst>
      <p:ext uri="{BB962C8B-B14F-4D97-AF65-F5344CB8AC3E}">
        <p14:creationId xmlns:p14="http://schemas.microsoft.com/office/powerpoint/2010/main" val="3961724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https://github.com/TimothyGu/learning-promises/blob/main/by-building/README.md</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97</a:t>
            </a:fld>
            <a:endParaRPr lang="en-US"/>
          </a:p>
        </p:txBody>
      </p:sp>
    </p:spTree>
    <p:extLst>
      <p:ext uri="{BB962C8B-B14F-4D97-AF65-F5344CB8AC3E}">
        <p14:creationId xmlns:p14="http://schemas.microsoft.com/office/powerpoint/2010/main" val="41930742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98</a:t>
            </a:fld>
            <a:endParaRPr lang="en-US"/>
          </a:p>
        </p:txBody>
      </p:sp>
    </p:spTree>
    <p:extLst>
      <p:ext uri="{BB962C8B-B14F-4D97-AF65-F5344CB8AC3E}">
        <p14:creationId xmlns:p14="http://schemas.microsoft.com/office/powerpoint/2010/main" val="42180350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99</a:t>
            </a:fld>
            <a:endParaRPr lang="en-US"/>
          </a:p>
        </p:txBody>
      </p:sp>
    </p:spTree>
    <p:extLst>
      <p:ext uri="{BB962C8B-B14F-4D97-AF65-F5344CB8AC3E}">
        <p14:creationId xmlns:p14="http://schemas.microsoft.com/office/powerpoint/2010/main" val="1369305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100</a:t>
            </a:fld>
            <a:endParaRPr lang="en-US"/>
          </a:p>
        </p:txBody>
      </p:sp>
    </p:spTree>
    <p:extLst>
      <p:ext uri="{BB962C8B-B14F-4D97-AF65-F5344CB8AC3E}">
        <p14:creationId xmlns:p14="http://schemas.microsoft.com/office/powerpoint/2010/main" val="39933533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102</a:t>
            </a:fld>
            <a:endParaRPr lang="en-US"/>
          </a:p>
        </p:txBody>
      </p:sp>
    </p:spTree>
    <p:extLst>
      <p:ext uri="{BB962C8B-B14F-4D97-AF65-F5344CB8AC3E}">
        <p14:creationId xmlns:p14="http://schemas.microsoft.com/office/powerpoint/2010/main" val="38893192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103</a:t>
            </a:fld>
            <a:endParaRPr lang="en-US"/>
          </a:p>
        </p:txBody>
      </p:sp>
    </p:spTree>
    <p:extLst>
      <p:ext uri="{BB962C8B-B14F-4D97-AF65-F5344CB8AC3E}">
        <p14:creationId xmlns:p14="http://schemas.microsoft.com/office/powerpoint/2010/main" val="26156395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t>Go doesn't use an event loop. Functions launched with the "go" prefix run as goroutines, which run concurrently with the main thread of execution. The goroutine may run in parallel or on a single thread, depending on the CPU you're running on.  Communication with the calling thread is done via a "channel" which is like a queue.  Adding something to the channel is block for the goroutine. It goes to sleep after doing so, until the item has been removed by the calling routine.  Waiting on an output channel, e.g., &lt;-</a:t>
            </a:r>
            <a:r>
              <a:rPr lang="en-US" sz="3200" dirty="0" err="1"/>
              <a:t>output_channel</a:t>
            </a:r>
            <a:r>
              <a:rPr lang="en-US" sz="3200" dirty="0"/>
              <a:t>, is also blocking. If a result hasn't been produce by the goroutine, the calling function will fall asleep until one is produced. This approach can be used to create generators just like we have in Python, and go even supports syntax for this:</a:t>
            </a:r>
          </a:p>
          <a:p>
            <a:endParaRPr lang="en-US" sz="3200" dirty="0"/>
          </a:p>
        </p:txBody>
      </p:sp>
      <p:sp>
        <p:nvSpPr>
          <p:cNvPr id="4" name="Slide Number Placeholder 3"/>
          <p:cNvSpPr>
            <a:spLocks noGrp="1"/>
          </p:cNvSpPr>
          <p:nvPr>
            <p:ph type="sldNum" sz="quarter" idx="5"/>
          </p:nvPr>
        </p:nvSpPr>
        <p:spPr/>
        <p:txBody>
          <a:bodyPr/>
          <a:lstStyle/>
          <a:p>
            <a:fld id="{65412767-FFB8-4DC7-B26A-052444C18754}" type="slidenum">
              <a:rPr lang="en-US" smtClean="0"/>
              <a:t>104</a:t>
            </a:fld>
            <a:endParaRPr lang="en-US"/>
          </a:p>
        </p:txBody>
      </p:sp>
    </p:spTree>
    <p:extLst>
      <p:ext uri="{BB962C8B-B14F-4D97-AF65-F5344CB8AC3E}">
        <p14:creationId xmlns:p14="http://schemas.microsoft.com/office/powerpoint/2010/main" val="326947355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106</a:t>
            </a:fld>
            <a:endParaRPr lang="en-US"/>
          </a:p>
        </p:txBody>
      </p:sp>
    </p:spTree>
    <p:extLst>
      <p:ext uri="{BB962C8B-B14F-4D97-AF65-F5344CB8AC3E}">
        <p14:creationId xmlns:p14="http://schemas.microsoft.com/office/powerpoint/2010/main" val="3704799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t>Answer: Kotlin supports two types of </a:t>
            </a:r>
            <a:r>
              <a:rPr lang="en-US" sz="3200" dirty="0" err="1"/>
              <a:t>boolean</a:t>
            </a:r>
            <a:r>
              <a:rPr lang="en-US" sz="3200" dirty="0"/>
              <a:t> expressions – those with short circuiting (using &amp;&amp; ||) and those that do full evaluation (and, or).  In the later case, every term is evaluated even if earlier terms are sufficient to exit the if statement.</a:t>
            </a:r>
          </a:p>
        </p:txBody>
      </p:sp>
      <p:sp>
        <p:nvSpPr>
          <p:cNvPr id="4" name="Slide Number Placeholder 3"/>
          <p:cNvSpPr>
            <a:spLocks noGrp="1"/>
          </p:cNvSpPr>
          <p:nvPr>
            <p:ph type="sldNum" sz="quarter" idx="5"/>
          </p:nvPr>
        </p:nvSpPr>
        <p:spPr/>
        <p:txBody>
          <a:bodyPr/>
          <a:lstStyle/>
          <a:p>
            <a:fld id="{65412767-FFB8-4DC7-B26A-052444C18754}" type="slidenum">
              <a:rPr lang="en-US" smtClean="0"/>
              <a:t>12</a:t>
            </a:fld>
            <a:endParaRPr lang="en-US"/>
          </a:p>
        </p:txBody>
      </p:sp>
    </p:spTree>
    <p:extLst>
      <p:ext uri="{BB962C8B-B14F-4D97-AF65-F5344CB8AC3E}">
        <p14:creationId xmlns:p14="http://schemas.microsoft.com/office/powerpoint/2010/main" val="21187492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107</a:t>
            </a:fld>
            <a:endParaRPr lang="en-US"/>
          </a:p>
        </p:txBody>
      </p:sp>
    </p:spTree>
    <p:extLst>
      <p:ext uri="{BB962C8B-B14F-4D97-AF65-F5344CB8AC3E}">
        <p14:creationId xmlns:p14="http://schemas.microsoft.com/office/powerpoint/2010/main" val="130234482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108</a:t>
            </a:fld>
            <a:endParaRPr lang="en-US"/>
          </a:p>
        </p:txBody>
      </p:sp>
    </p:spTree>
    <p:extLst>
      <p:ext uri="{BB962C8B-B14F-4D97-AF65-F5344CB8AC3E}">
        <p14:creationId xmlns:p14="http://schemas.microsoft.com/office/powerpoint/2010/main" val="154501739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109</a:t>
            </a:fld>
            <a:endParaRPr lang="en-US"/>
          </a:p>
        </p:txBody>
      </p:sp>
    </p:spTree>
    <p:extLst>
      <p:ext uri="{BB962C8B-B14F-4D97-AF65-F5344CB8AC3E}">
        <p14:creationId xmlns:p14="http://schemas.microsoft.com/office/powerpoint/2010/main" val="373506601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110</a:t>
            </a:fld>
            <a:endParaRPr lang="en-US"/>
          </a:p>
        </p:txBody>
      </p:sp>
    </p:spTree>
    <p:extLst>
      <p:ext uri="{BB962C8B-B14F-4D97-AF65-F5344CB8AC3E}">
        <p14:creationId xmlns:p14="http://schemas.microsoft.com/office/powerpoint/2010/main" val="104499434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111</a:t>
            </a:fld>
            <a:endParaRPr lang="en-US"/>
          </a:p>
        </p:txBody>
      </p:sp>
    </p:spTree>
    <p:extLst>
      <p:ext uri="{BB962C8B-B14F-4D97-AF65-F5344CB8AC3E}">
        <p14:creationId xmlns:p14="http://schemas.microsoft.com/office/powerpoint/2010/main" val="302034688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The code looks synchronous because we are awaiting each line, but it's actually asynchronous because every time we await, we are yielding back to the main control flow so the rest of the program can run</a:t>
            </a:r>
          </a:p>
        </p:txBody>
      </p:sp>
      <p:sp>
        <p:nvSpPr>
          <p:cNvPr id="4" name="Slide Number Placeholder 3"/>
          <p:cNvSpPr>
            <a:spLocks noGrp="1"/>
          </p:cNvSpPr>
          <p:nvPr>
            <p:ph type="sldNum" sz="quarter" idx="5"/>
          </p:nvPr>
        </p:nvSpPr>
        <p:spPr/>
        <p:txBody>
          <a:bodyPr/>
          <a:lstStyle/>
          <a:p>
            <a:fld id="{65412767-FFB8-4DC7-B26A-052444C18754}" type="slidenum">
              <a:rPr lang="en-US" smtClean="0"/>
              <a:t>112</a:t>
            </a:fld>
            <a:endParaRPr lang="en-US"/>
          </a:p>
        </p:txBody>
      </p:sp>
    </p:spTree>
    <p:extLst>
      <p:ext uri="{BB962C8B-B14F-4D97-AF65-F5344CB8AC3E}">
        <p14:creationId xmlns:p14="http://schemas.microsoft.com/office/powerpoint/2010/main" val="9371284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113</a:t>
            </a:fld>
            <a:endParaRPr lang="en-US"/>
          </a:p>
        </p:txBody>
      </p:sp>
    </p:spTree>
    <p:extLst>
      <p:ext uri="{BB962C8B-B14F-4D97-AF65-F5344CB8AC3E}">
        <p14:creationId xmlns:p14="http://schemas.microsoft.com/office/powerpoint/2010/main" val="123263589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114</a:t>
            </a:fld>
            <a:endParaRPr lang="en-US"/>
          </a:p>
        </p:txBody>
      </p:sp>
    </p:spTree>
    <p:extLst>
      <p:ext uri="{BB962C8B-B14F-4D97-AF65-F5344CB8AC3E}">
        <p14:creationId xmlns:p14="http://schemas.microsoft.com/office/powerpoint/2010/main" val="28246170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115</a:t>
            </a:fld>
            <a:endParaRPr lang="en-US"/>
          </a:p>
        </p:txBody>
      </p:sp>
    </p:spTree>
    <p:extLst>
      <p:ext uri="{BB962C8B-B14F-4D97-AF65-F5344CB8AC3E}">
        <p14:creationId xmlns:p14="http://schemas.microsoft.com/office/powerpoint/2010/main" val="224684654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116</a:t>
            </a:fld>
            <a:endParaRPr lang="en-US"/>
          </a:p>
        </p:txBody>
      </p:sp>
    </p:spTree>
    <p:extLst>
      <p:ext uri="{BB962C8B-B14F-4D97-AF65-F5344CB8AC3E}">
        <p14:creationId xmlns:p14="http://schemas.microsoft.com/office/powerpoint/2010/main" val="2993533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13</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r>
              <a:rPr lang="en-US" b="0" i="0" dirty="0">
                <a:solidFill>
                  <a:srgbClr val="D1D5DB"/>
                </a:solidFill>
                <a:effectLst/>
                <a:latin typeface="Söhne"/>
              </a:rPr>
              <a:t>Developed by Apple, AMD, Nvidia and others, OpenCL was released in 2008 to simplify parallel programming of a diverse set of GPU accelerator chips. </a:t>
            </a:r>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32313641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function </a:t>
            </a:r>
            <a:r>
              <a:rPr lang="en-US" sz="2000" dirty="0" err="1"/>
              <a:t>download_data</a:t>
            </a:r>
            <a:r>
              <a:rPr lang="en-US" sz="2000" dirty="0"/>
              <a:t>() {</a:t>
            </a:r>
          </a:p>
          <a:p>
            <a:r>
              <a:rPr lang="en-US" sz="2000" dirty="0"/>
              <a:t>    return "raw data";</a:t>
            </a:r>
          </a:p>
          <a:p>
            <a:r>
              <a:rPr lang="en-US" sz="2000" dirty="0"/>
              <a:t>}</a:t>
            </a:r>
          </a:p>
          <a:p>
            <a:endParaRPr lang="en-US" sz="2000" dirty="0"/>
          </a:p>
          <a:p>
            <a:r>
              <a:rPr lang="en-US" sz="2000" dirty="0"/>
              <a:t>function </a:t>
            </a:r>
            <a:r>
              <a:rPr lang="en-US" sz="2000" dirty="0" err="1"/>
              <a:t>filter_data</a:t>
            </a:r>
            <a:r>
              <a:rPr lang="en-US" sz="2000" dirty="0"/>
              <a:t>(data) {</a:t>
            </a:r>
          </a:p>
          <a:p>
            <a:r>
              <a:rPr lang="en-US" sz="2000" dirty="0"/>
              <a:t>  return "filter(" + data + ")";</a:t>
            </a:r>
          </a:p>
          <a:p>
            <a:r>
              <a:rPr lang="en-US" sz="2000" dirty="0"/>
              <a:t>}</a:t>
            </a:r>
          </a:p>
          <a:p>
            <a:endParaRPr lang="en-US" sz="2000" dirty="0"/>
          </a:p>
          <a:p>
            <a:r>
              <a:rPr lang="en-US" sz="2000" dirty="0"/>
              <a:t>function </a:t>
            </a:r>
            <a:r>
              <a:rPr lang="en-US" sz="2000" dirty="0" err="1"/>
              <a:t>sort_data</a:t>
            </a:r>
            <a:r>
              <a:rPr lang="en-US" sz="2000" dirty="0"/>
              <a:t>(data) {</a:t>
            </a:r>
          </a:p>
          <a:p>
            <a:r>
              <a:rPr lang="en-US" sz="2000" dirty="0"/>
              <a:t>  return "sort(" + data + ")";</a:t>
            </a:r>
          </a:p>
          <a:p>
            <a:r>
              <a:rPr lang="en-US" sz="2000" dirty="0"/>
              <a:t>}</a:t>
            </a:r>
          </a:p>
          <a:p>
            <a:endParaRPr lang="en-US" sz="2000" dirty="0"/>
          </a:p>
          <a:p>
            <a:r>
              <a:rPr lang="en-US" sz="2000" dirty="0"/>
              <a:t>function </a:t>
            </a:r>
            <a:r>
              <a:rPr lang="en-US" sz="2000" dirty="0" err="1"/>
              <a:t>display_data</a:t>
            </a:r>
            <a:r>
              <a:rPr lang="en-US" sz="2000" dirty="0"/>
              <a:t>(data) {</a:t>
            </a:r>
          </a:p>
          <a:p>
            <a:r>
              <a:rPr lang="en-US" sz="2000" dirty="0"/>
              <a:t>    console.log(data);</a:t>
            </a:r>
          </a:p>
          <a:p>
            <a:r>
              <a:rPr lang="en-US" sz="2000" dirty="0"/>
              <a:t>}</a:t>
            </a:r>
          </a:p>
          <a:p>
            <a:endParaRPr lang="en-US" sz="2000" dirty="0"/>
          </a:p>
          <a:p>
            <a:r>
              <a:rPr lang="en-US" sz="2000" dirty="0"/>
              <a:t>function </a:t>
            </a:r>
            <a:r>
              <a:rPr lang="en-US" sz="2000" dirty="0" err="1"/>
              <a:t>download_filter_sort_show</a:t>
            </a:r>
            <a:r>
              <a:rPr lang="en-US" sz="2000" dirty="0"/>
              <a:t>() {</a:t>
            </a:r>
          </a:p>
          <a:p>
            <a:r>
              <a:rPr lang="en-US" sz="2000" dirty="0"/>
              <a:t>    let promise = new Promise((resolve, reject) =&gt; {</a:t>
            </a:r>
          </a:p>
          <a:p>
            <a:r>
              <a:rPr lang="en-US" sz="2000" dirty="0"/>
              <a:t>            </a:t>
            </a:r>
            <a:r>
              <a:rPr lang="en-US" sz="2000" dirty="0" err="1"/>
              <a:t>setTimeout</a:t>
            </a:r>
            <a:r>
              <a:rPr lang="en-US" sz="2000" dirty="0"/>
              <a:t>(() =&gt; { resolve(</a:t>
            </a:r>
            <a:r>
              <a:rPr lang="en-US" sz="2000" dirty="0" err="1"/>
              <a:t>download_data</a:t>
            </a:r>
            <a:r>
              <a:rPr lang="en-US" sz="2000" dirty="0"/>
              <a:t>()); }, 0);</a:t>
            </a:r>
          </a:p>
          <a:p>
            <a:r>
              <a:rPr lang="en-US" sz="2000" dirty="0"/>
              <a:t>        });</a:t>
            </a:r>
          </a:p>
          <a:p>
            <a:r>
              <a:rPr lang="en-US" sz="2000" dirty="0"/>
              <a:t>    </a:t>
            </a:r>
          </a:p>
          <a:p>
            <a:r>
              <a:rPr lang="en-US" sz="2000" dirty="0"/>
              <a:t>    </a:t>
            </a:r>
            <a:r>
              <a:rPr lang="en-US" sz="2000" dirty="0" err="1"/>
              <a:t>promise.then</a:t>
            </a:r>
            <a:r>
              <a:rPr lang="en-US" sz="2000" dirty="0"/>
              <a:t>(function (data) {</a:t>
            </a:r>
          </a:p>
          <a:p>
            <a:r>
              <a:rPr lang="en-US" sz="2000" dirty="0"/>
              <a:t>        </a:t>
            </a:r>
            <a:r>
              <a:rPr lang="en-US" sz="2000" dirty="0" err="1"/>
              <a:t>new_prom</a:t>
            </a:r>
            <a:r>
              <a:rPr lang="en-US" sz="2000" dirty="0"/>
              <a:t> = new Promise((resolve, reject) =&gt; {</a:t>
            </a:r>
          </a:p>
          <a:p>
            <a:r>
              <a:rPr lang="en-US" sz="2000" dirty="0"/>
              <a:t>            </a:t>
            </a:r>
            <a:r>
              <a:rPr lang="en-US" sz="2000" dirty="0" err="1"/>
              <a:t>setTimeout</a:t>
            </a:r>
            <a:r>
              <a:rPr lang="en-US" sz="2000" dirty="0"/>
              <a:t>(() =&gt; { resolve(</a:t>
            </a:r>
            <a:r>
              <a:rPr lang="en-US" sz="2000" dirty="0" err="1"/>
              <a:t>filter_data</a:t>
            </a:r>
            <a:r>
              <a:rPr lang="en-US" sz="2000" dirty="0"/>
              <a:t>(data)); }, 0);</a:t>
            </a:r>
          </a:p>
          <a:p>
            <a:r>
              <a:rPr lang="en-US" sz="2000" dirty="0"/>
              <a:t>        });</a:t>
            </a:r>
          </a:p>
          <a:p>
            <a:r>
              <a:rPr lang="en-US" sz="2000" dirty="0"/>
              <a:t>        return </a:t>
            </a:r>
            <a:r>
              <a:rPr lang="en-US" sz="2000" dirty="0" err="1"/>
              <a:t>new_prom</a:t>
            </a:r>
            <a:r>
              <a:rPr lang="en-US" sz="2000" dirty="0"/>
              <a:t>;</a:t>
            </a:r>
          </a:p>
          <a:p>
            <a:r>
              <a:rPr lang="en-US" sz="2000" dirty="0"/>
              <a:t>    })</a:t>
            </a:r>
          </a:p>
          <a:p>
            <a:r>
              <a:rPr lang="en-US" sz="2000" dirty="0"/>
              <a:t>    .then(function (data) {</a:t>
            </a:r>
          </a:p>
          <a:p>
            <a:r>
              <a:rPr lang="en-US" sz="2000" dirty="0"/>
              <a:t>        </a:t>
            </a:r>
            <a:r>
              <a:rPr lang="en-US" sz="2000" dirty="0" err="1"/>
              <a:t>new_prom</a:t>
            </a:r>
            <a:r>
              <a:rPr lang="en-US" sz="2000" dirty="0"/>
              <a:t> = new Promise((resolve, reject) =&gt; {</a:t>
            </a:r>
          </a:p>
          <a:p>
            <a:r>
              <a:rPr lang="en-US" sz="2000" dirty="0"/>
              <a:t>            </a:t>
            </a:r>
            <a:r>
              <a:rPr lang="en-US" sz="2000" dirty="0" err="1"/>
              <a:t>setTimeout</a:t>
            </a:r>
            <a:r>
              <a:rPr lang="en-US" sz="2000" dirty="0"/>
              <a:t>(() =&gt; { resolve(</a:t>
            </a:r>
            <a:r>
              <a:rPr lang="en-US" sz="2000" dirty="0" err="1"/>
              <a:t>sort_data</a:t>
            </a:r>
            <a:r>
              <a:rPr lang="en-US" sz="2000" dirty="0"/>
              <a:t>(data)); }, 0);</a:t>
            </a:r>
          </a:p>
          <a:p>
            <a:r>
              <a:rPr lang="en-US" sz="2000" dirty="0"/>
              <a:t>        });</a:t>
            </a:r>
          </a:p>
          <a:p>
            <a:r>
              <a:rPr lang="en-US" sz="2000" dirty="0"/>
              <a:t>        return </a:t>
            </a:r>
            <a:r>
              <a:rPr lang="en-US" sz="2000" dirty="0" err="1"/>
              <a:t>new_prom</a:t>
            </a:r>
            <a:r>
              <a:rPr lang="en-US" sz="2000" dirty="0"/>
              <a:t>;</a:t>
            </a:r>
          </a:p>
          <a:p>
            <a:r>
              <a:rPr lang="en-US" sz="2000" dirty="0"/>
              <a:t>    })</a:t>
            </a:r>
          </a:p>
          <a:p>
            <a:r>
              <a:rPr lang="en-US" sz="2000" dirty="0"/>
              <a:t>    .then(function (data) {</a:t>
            </a:r>
          </a:p>
          <a:p>
            <a:r>
              <a:rPr lang="en-US" sz="2000" dirty="0"/>
              <a:t>        </a:t>
            </a:r>
            <a:r>
              <a:rPr lang="en-US" sz="2000" dirty="0" err="1"/>
              <a:t>display_data</a:t>
            </a:r>
            <a:r>
              <a:rPr lang="en-US" sz="2000" dirty="0"/>
              <a:t>(data);</a:t>
            </a:r>
          </a:p>
          <a:p>
            <a:r>
              <a:rPr lang="en-US" sz="2000" dirty="0"/>
              <a:t>    })</a:t>
            </a:r>
          </a:p>
          <a:p>
            <a:r>
              <a:rPr lang="en-US" sz="2000" dirty="0"/>
              <a:t>    console.log('foo');</a:t>
            </a:r>
          </a:p>
          <a:p>
            <a:r>
              <a:rPr lang="en-US" sz="2000" dirty="0"/>
              <a:t>}</a:t>
            </a:r>
          </a:p>
          <a:p>
            <a:endParaRPr lang="en-US" sz="2000" dirty="0"/>
          </a:p>
          <a:p>
            <a:r>
              <a:rPr lang="en-US" sz="2000" dirty="0" err="1"/>
              <a:t>download_filter_sort_show</a:t>
            </a:r>
            <a:r>
              <a:rPr lang="en-US" sz="2000" dirty="0"/>
              <a:t>();</a:t>
            </a:r>
          </a:p>
          <a:p>
            <a:r>
              <a:rPr lang="en-US" sz="2000" dirty="0"/>
              <a:t>    console.log('bar');</a:t>
            </a:r>
          </a:p>
        </p:txBody>
      </p:sp>
      <p:sp>
        <p:nvSpPr>
          <p:cNvPr id="4" name="Slide Number Placeholder 3"/>
          <p:cNvSpPr>
            <a:spLocks noGrp="1"/>
          </p:cNvSpPr>
          <p:nvPr>
            <p:ph type="sldNum" sz="quarter" idx="5"/>
          </p:nvPr>
        </p:nvSpPr>
        <p:spPr/>
        <p:txBody>
          <a:bodyPr/>
          <a:lstStyle/>
          <a:p>
            <a:fld id="{65412767-FFB8-4DC7-B26A-052444C18754}" type="slidenum">
              <a:rPr lang="en-US" smtClean="0"/>
              <a:t>119</a:t>
            </a:fld>
            <a:endParaRPr lang="en-US"/>
          </a:p>
        </p:txBody>
      </p:sp>
    </p:spTree>
    <p:extLst>
      <p:ext uri="{BB962C8B-B14F-4D97-AF65-F5344CB8AC3E}">
        <p14:creationId xmlns:p14="http://schemas.microsoft.com/office/powerpoint/2010/main" val="293971737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def </a:t>
            </a:r>
            <a:r>
              <a:rPr lang="en-US" sz="1200" dirty="0" err="1"/>
              <a:t>countto</a:t>
            </a:r>
            <a:r>
              <a:rPr lang="en-US" sz="1200" dirty="0"/>
              <a:t>(n: int):</a:t>
            </a:r>
          </a:p>
          <a:p>
            <a:r>
              <a:rPr lang="en-US" sz="1200" dirty="0"/>
              <a:t>    print('foo')</a:t>
            </a:r>
          </a:p>
          <a:p>
            <a:r>
              <a:rPr lang="en-US" sz="1200" dirty="0"/>
              <a:t>    </a:t>
            </a:r>
            <a:r>
              <a:rPr lang="en-US" sz="1200" dirty="0" err="1"/>
              <a:t>i</a:t>
            </a:r>
            <a:r>
              <a:rPr lang="en-US" sz="1200" dirty="0"/>
              <a:t>=0</a:t>
            </a:r>
          </a:p>
          <a:p>
            <a:r>
              <a:rPr lang="en-US" sz="1200" dirty="0"/>
              <a:t>    while </a:t>
            </a:r>
            <a:r>
              <a:rPr lang="en-US" sz="1200" dirty="0" err="1"/>
              <a:t>i</a:t>
            </a:r>
            <a:r>
              <a:rPr lang="en-US" sz="1200" dirty="0"/>
              <a:t> &lt; n:</a:t>
            </a:r>
          </a:p>
          <a:p>
            <a:r>
              <a:rPr lang="en-US" sz="1200" dirty="0"/>
              <a:t>        yield </a:t>
            </a:r>
            <a:r>
              <a:rPr lang="en-US" sz="1200" dirty="0" err="1"/>
              <a:t>i</a:t>
            </a:r>
            <a:endParaRPr lang="en-US" sz="1200" dirty="0"/>
          </a:p>
          <a:p>
            <a:r>
              <a:rPr lang="en-US" sz="1200" dirty="0"/>
              <a:t>        </a:t>
            </a:r>
            <a:r>
              <a:rPr lang="en-US" sz="1200" dirty="0" err="1"/>
              <a:t>i</a:t>
            </a:r>
            <a:r>
              <a:rPr lang="en-US" sz="1200" dirty="0"/>
              <a:t> += 1</a:t>
            </a:r>
          </a:p>
          <a:p>
            <a:r>
              <a:rPr lang="en-US" dirty="0"/>
              <a:t>   #</a:t>
            </a:r>
          </a:p>
        </p:txBody>
      </p:sp>
      <p:sp>
        <p:nvSpPr>
          <p:cNvPr id="4" name="Slide Number Placeholder 3"/>
          <p:cNvSpPr>
            <a:spLocks noGrp="1"/>
          </p:cNvSpPr>
          <p:nvPr>
            <p:ph type="sldNum" sz="quarter" idx="5"/>
          </p:nvPr>
        </p:nvSpPr>
        <p:spPr/>
        <p:txBody>
          <a:bodyPr/>
          <a:lstStyle/>
          <a:p>
            <a:fld id="{65412767-FFB8-4DC7-B26A-052444C18754}" type="slidenum">
              <a:rPr lang="en-US" smtClean="0"/>
              <a:t>120</a:t>
            </a:fld>
            <a:endParaRPr lang="en-US"/>
          </a:p>
        </p:txBody>
      </p:sp>
    </p:spTree>
    <p:extLst>
      <p:ext uri="{BB962C8B-B14F-4D97-AF65-F5344CB8AC3E}">
        <p14:creationId xmlns:p14="http://schemas.microsoft.com/office/powerpoint/2010/main" val="206652408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t>Answer:</a:t>
            </a:r>
          </a:p>
        </p:txBody>
      </p:sp>
      <p:sp>
        <p:nvSpPr>
          <p:cNvPr id="4" name="Slide Number Placeholder 3"/>
          <p:cNvSpPr>
            <a:spLocks noGrp="1"/>
          </p:cNvSpPr>
          <p:nvPr>
            <p:ph type="sldNum" sz="quarter" idx="5"/>
          </p:nvPr>
        </p:nvSpPr>
        <p:spPr/>
        <p:txBody>
          <a:bodyPr/>
          <a:lstStyle/>
          <a:p>
            <a:fld id="{65412767-FFB8-4DC7-B26A-052444C18754}" type="slidenum">
              <a:rPr lang="en-US" smtClean="0"/>
              <a:t>121</a:t>
            </a:fld>
            <a:endParaRPr lang="en-US"/>
          </a:p>
        </p:txBody>
      </p:sp>
    </p:spTree>
    <p:extLst>
      <p:ext uri="{BB962C8B-B14F-4D97-AF65-F5344CB8AC3E}">
        <p14:creationId xmlns:p14="http://schemas.microsoft.com/office/powerpoint/2010/main" val="277485407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123</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351378944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124</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391974714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65412767-FFB8-4DC7-B26A-052444C18754}" type="slidenum">
              <a:rPr lang="en-US" smtClean="0"/>
              <a:t>125</a:t>
            </a:fld>
            <a:endParaRPr lang="en-US"/>
          </a:p>
        </p:txBody>
      </p:sp>
    </p:spTree>
    <p:extLst>
      <p:ext uri="{BB962C8B-B14F-4D97-AF65-F5344CB8AC3E}">
        <p14:creationId xmlns:p14="http://schemas.microsoft.com/office/powerpoint/2010/main" val="302625103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126</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253815034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127</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8288686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128</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83387014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129</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2122060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15</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36920206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 </a:t>
            </a:r>
            <a:r>
              <a:rPr lang="en-US" dirty="0" err="1">
                <a:solidFill>
                  <a:schemeClr val="tx1"/>
                </a:solidFill>
              </a:rPr>
              <a:t>OCaml</a:t>
            </a:r>
            <a:r>
              <a:rPr lang="en-US" dirty="0">
                <a:solidFill>
                  <a:schemeClr val="tx1"/>
                </a:solidFill>
              </a:rPr>
              <a:t> guards</a:t>
            </a:r>
            <a:br>
              <a:rPr lang="en-US" dirty="0">
                <a:solidFill>
                  <a:schemeClr val="tx1"/>
                </a:solidFill>
              </a:rPr>
            </a:br>
            <a:r>
              <a:rPr lang="en-US" dirty="0">
                <a:solidFill>
                  <a:schemeClr val="tx1"/>
                </a:solidFill>
              </a:rPr>
              <a:t>let </a:t>
            </a:r>
            <a:r>
              <a:rPr lang="en-US" dirty="0" err="1">
                <a:solidFill>
                  <a:schemeClr val="tx1"/>
                </a:solidFill>
              </a:rPr>
              <a:t>select_beverage</a:t>
            </a:r>
            <a:r>
              <a:rPr lang="en-US" dirty="0">
                <a:solidFill>
                  <a:schemeClr val="tx1"/>
                </a:solidFill>
              </a:rPr>
              <a:t> a =</a:t>
            </a:r>
          </a:p>
          <a:p>
            <a:r>
              <a:rPr lang="en-US" dirty="0">
                <a:solidFill>
                  <a:schemeClr val="tx1"/>
                </a:solidFill>
              </a:rPr>
              <a:t>  match a with</a:t>
            </a:r>
          </a:p>
          <a:p>
            <a:r>
              <a:rPr lang="en-US" dirty="0">
                <a:solidFill>
                  <a:schemeClr val="tx1"/>
                </a:solidFill>
              </a:rPr>
              <a:t>    | a when a &lt; 21  -&gt; "Coke"</a:t>
            </a:r>
          </a:p>
          <a:p>
            <a:r>
              <a:rPr lang="en-US" dirty="0">
                <a:solidFill>
                  <a:schemeClr val="tx1"/>
                </a:solidFill>
              </a:rPr>
              <a:t>    | a when a &gt;= 21 -&gt; "Beer"</a:t>
            </a:r>
          </a:p>
          <a:p>
            <a:r>
              <a:rPr lang="en-US" dirty="0">
                <a:solidFill>
                  <a:schemeClr val="tx1"/>
                </a:solidFill>
              </a:rPr>
              <a:t>;;</a:t>
            </a:r>
          </a:p>
          <a:p>
            <a:endParaRPr lang="en-US" dirty="0"/>
          </a:p>
          <a:p>
            <a:endParaRPr lang="en-US" dirty="0"/>
          </a:p>
          <a:p>
            <a:r>
              <a:rPr lang="en-US" dirty="0">
                <a:solidFill>
                  <a:schemeClr val="tx1"/>
                </a:solidFill>
              </a:rPr>
              <a:t>-- Haskell guards</a:t>
            </a:r>
            <a:br>
              <a:rPr lang="en-US" dirty="0">
                <a:solidFill>
                  <a:schemeClr val="tx1"/>
                </a:solidFill>
              </a:rPr>
            </a:br>
            <a:r>
              <a:rPr lang="en-US" dirty="0" err="1">
                <a:solidFill>
                  <a:schemeClr val="tx1"/>
                </a:solidFill>
              </a:rPr>
              <a:t>select_beverage</a:t>
            </a:r>
            <a:r>
              <a:rPr lang="en-US" dirty="0">
                <a:solidFill>
                  <a:schemeClr val="tx1"/>
                </a:solidFill>
              </a:rPr>
              <a:t> age </a:t>
            </a:r>
          </a:p>
          <a:p>
            <a:r>
              <a:rPr lang="en-US" dirty="0">
                <a:solidFill>
                  <a:schemeClr val="tx1"/>
                </a:solidFill>
              </a:rPr>
              <a:t>  | age &lt; 21 = "Coke"</a:t>
            </a:r>
          </a:p>
          <a:p>
            <a:r>
              <a:rPr lang="en-US" dirty="0">
                <a:solidFill>
                  <a:schemeClr val="tx1"/>
                </a:solidFill>
              </a:rPr>
              <a:t>  | otherwise = "Beer"</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132</a:t>
            </a:fld>
            <a:endParaRPr lang="en-US"/>
          </a:p>
        </p:txBody>
      </p:sp>
    </p:spTree>
    <p:extLst>
      <p:ext uri="{BB962C8B-B14F-4D97-AF65-F5344CB8AC3E}">
        <p14:creationId xmlns:p14="http://schemas.microsoft.com/office/powerpoint/2010/main" val="358559853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65412767-FFB8-4DC7-B26A-052444C18754}" type="slidenum">
              <a:rPr lang="en-US" smtClean="0"/>
              <a:t>133</a:t>
            </a:fld>
            <a:endParaRPr lang="en-US"/>
          </a:p>
        </p:txBody>
      </p:sp>
    </p:spTree>
    <p:extLst>
      <p:ext uri="{BB962C8B-B14F-4D97-AF65-F5344CB8AC3E}">
        <p14:creationId xmlns:p14="http://schemas.microsoft.com/office/powerpoint/2010/main" val="165987521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135</a:t>
            </a:fld>
            <a:endParaRPr lang="en-US"/>
          </a:p>
        </p:txBody>
      </p:sp>
    </p:spTree>
    <p:extLst>
      <p:ext uri="{BB962C8B-B14F-4D97-AF65-F5344CB8AC3E}">
        <p14:creationId xmlns:p14="http://schemas.microsoft.com/office/powerpoint/2010/main" val="337831582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 </a:t>
            </a:r>
            <a:r>
              <a:rPr lang="en-US" dirty="0" err="1"/>
              <a:t>Javascript</a:t>
            </a:r>
            <a:r>
              <a:rPr lang="en-US" dirty="0"/>
              <a:t> code:</a:t>
            </a:r>
          </a:p>
          <a:p>
            <a:endParaRPr lang="en-US" dirty="0"/>
          </a:p>
          <a:p>
            <a:r>
              <a:rPr lang="en-US" dirty="0">
                <a:solidFill>
                  <a:schemeClr val="tx1"/>
                </a:solidFill>
                <a:latin typeface="Consolas" panose="020B0609020204030204" pitchFamily="49" charset="0"/>
              </a:rPr>
              <a:t>&lt;html&gt;&lt;body&gt;</a:t>
            </a:r>
          </a:p>
          <a:p>
            <a:r>
              <a:rPr lang="en-US" dirty="0">
                <a:solidFill>
                  <a:schemeClr val="tx1"/>
                </a:solidFill>
                <a:latin typeface="Consolas" panose="020B0609020204030204" pitchFamily="49" charset="0"/>
              </a:rPr>
              <a:t>&lt;div&gt;</a:t>
            </a:r>
            <a:r>
              <a:rPr lang="en-US" dirty="0">
                <a:solidFill>
                  <a:srgbClr val="FF0000"/>
                </a:solidFill>
                <a:latin typeface="Consolas" panose="020B0609020204030204" pitchFamily="49" charset="0"/>
              </a:rPr>
              <a:t>The current weather is:</a:t>
            </a:r>
            <a:r>
              <a:rPr lang="en-US" dirty="0">
                <a:solidFill>
                  <a:schemeClr val="tx1"/>
                </a:solidFill>
                <a:latin typeface="Consolas" panose="020B0609020204030204" pitchFamily="49" charset="0"/>
              </a:rPr>
              <a:t>&lt;/div&gt;</a:t>
            </a:r>
          </a:p>
          <a:p>
            <a:r>
              <a:rPr lang="en-US" dirty="0">
                <a:solidFill>
                  <a:schemeClr val="tx1"/>
                </a:solidFill>
                <a:latin typeface="Consolas" panose="020B0609020204030204" pitchFamily="49" charset="0"/>
              </a:rPr>
              <a:t>&lt;div id="weather"&gt;</a:t>
            </a:r>
            <a:r>
              <a:rPr lang="en-US" dirty="0">
                <a:solidFill>
                  <a:srgbClr val="FF0000"/>
                </a:solidFill>
                <a:latin typeface="Consolas" panose="020B0609020204030204" pitchFamily="49" charset="0"/>
              </a:rPr>
              <a:t>No weather data</a:t>
            </a:r>
            <a:r>
              <a:rPr lang="en-US" dirty="0">
                <a:solidFill>
                  <a:schemeClr val="tx1"/>
                </a:solidFill>
                <a:latin typeface="Consolas" panose="020B0609020204030204" pitchFamily="49" charset="0"/>
              </a:rPr>
              <a:t>&lt;/div&gt;</a:t>
            </a:r>
          </a:p>
          <a:p>
            <a:endParaRPr lang="en-US" dirty="0">
              <a:solidFill>
                <a:schemeClr val="tx1"/>
              </a:solidFill>
              <a:latin typeface="Consolas" panose="020B0609020204030204" pitchFamily="49" charset="0"/>
            </a:endParaRPr>
          </a:p>
          <a:p>
            <a:r>
              <a:rPr lang="en-US" dirty="0">
                <a:solidFill>
                  <a:srgbClr val="0070C0"/>
                </a:solidFill>
                <a:latin typeface="Consolas" panose="020B0609020204030204" pitchFamily="49" charset="0"/>
              </a:rPr>
              <a:t>&lt;script&gt;</a:t>
            </a:r>
          </a:p>
          <a:p>
            <a:r>
              <a:rPr lang="en-US" dirty="0">
                <a:solidFill>
                  <a:srgbClr val="0070C0"/>
                </a:solidFill>
                <a:latin typeface="Consolas" panose="020B0609020204030204" pitchFamily="49" charset="0"/>
              </a:rPr>
              <a:t>function </a:t>
            </a:r>
            <a:r>
              <a:rPr lang="en-US" dirty="0" err="1">
                <a:solidFill>
                  <a:srgbClr val="0070C0"/>
                </a:solidFill>
                <a:latin typeface="Consolas" panose="020B0609020204030204" pitchFamily="49" charset="0"/>
              </a:rPr>
              <a:t>update_weather_text</a:t>
            </a:r>
            <a:r>
              <a:rPr lang="en-US" dirty="0">
                <a:solidFill>
                  <a:srgbClr val="0070C0"/>
                </a:solidFill>
                <a:latin typeface="Consolas" panose="020B0609020204030204" pitchFamily="49" charset="0"/>
              </a:rPr>
              <a:t>(txt) </a:t>
            </a:r>
          </a:p>
          <a:p>
            <a:r>
              <a:rPr lang="en-US" dirty="0">
                <a:solidFill>
                  <a:srgbClr val="0070C0"/>
                </a:solidFill>
                <a:latin typeface="Consolas" panose="020B0609020204030204" pitchFamily="49" charset="0"/>
              </a:rPr>
              <a:t> { </a:t>
            </a:r>
            <a:r>
              <a:rPr lang="en-US" dirty="0" err="1">
                <a:solidFill>
                  <a:srgbClr val="0070C0"/>
                </a:solidFill>
                <a:latin typeface="Consolas" panose="020B0609020204030204" pitchFamily="49" charset="0"/>
              </a:rPr>
              <a:t>document.getElementById</a:t>
            </a:r>
            <a:r>
              <a:rPr lang="en-US" dirty="0">
                <a:solidFill>
                  <a:srgbClr val="0070C0"/>
                </a:solidFill>
                <a:latin typeface="Consolas" panose="020B0609020204030204" pitchFamily="49" charset="0"/>
              </a:rPr>
              <a:t>("weather").</a:t>
            </a:r>
            <a:r>
              <a:rPr lang="en-US" dirty="0" err="1">
                <a:solidFill>
                  <a:srgbClr val="0070C0"/>
                </a:solidFill>
                <a:latin typeface="Consolas" panose="020B0609020204030204" pitchFamily="49" charset="0"/>
              </a:rPr>
              <a:t>innerHTML</a:t>
            </a:r>
            <a:r>
              <a:rPr lang="en-US" dirty="0">
                <a:solidFill>
                  <a:srgbClr val="0070C0"/>
                </a:solidFill>
                <a:latin typeface="Consolas" panose="020B0609020204030204" pitchFamily="49" charset="0"/>
              </a:rPr>
              <a:t> = txt; }</a:t>
            </a:r>
          </a:p>
          <a:p>
            <a:endParaRPr lang="en-US" dirty="0">
              <a:solidFill>
                <a:srgbClr val="0070C0"/>
              </a:solidFill>
              <a:latin typeface="Consolas" panose="020B0609020204030204" pitchFamily="49" charset="0"/>
            </a:endParaRPr>
          </a:p>
          <a:p>
            <a:r>
              <a:rPr lang="en-US" dirty="0">
                <a:solidFill>
                  <a:srgbClr val="0070C0"/>
                </a:solidFill>
                <a:latin typeface="Consolas" panose="020B0609020204030204" pitchFamily="49" charset="0"/>
              </a:rPr>
              <a:t>function </a:t>
            </a:r>
            <a:r>
              <a:rPr lang="en-US" dirty="0" err="1">
                <a:solidFill>
                  <a:srgbClr val="0070C0"/>
                </a:solidFill>
                <a:latin typeface="Consolas" panose="020B0609020204030204" pitchFamily="49" charset="0"/>
              </a:rPr>
              <a:t>update_ui_when_data_arrives</a:t>
            </a:r>
            <a:r>
              <a:rPr lang="en-US" dirty="0">
                <a:solidFill>
                  <a:srgbClr val="0070C0"/>
                </a:solidFill>
                <a:latin typeface="Consolas" panose="020B0609020204030204" pitchFamily="49" charset="0"/>
              </a:rPr>
              <a:t>()</a:t>
            </a:r>
          </a:p>
          <a:p>
            <a:r>
              <a:rPr lang="en-US" dirty="0">
                <a:solidFill>
                  <a:srgbClr val="0070C0"/>
                </a:solidFill>
                <a:latin typeface="Consolas" panose="020B0609020204030204" pitchFamily="49" charset="0"/>
              </a:rPr>
              <a:t> { </a:t>
            </a:r>
            <a:r>
              <a:rPr lang="en-US" dirty="0" err="1">
                <a:solidFill>
                  <a:srgbClr val="0070C0"/>
                </a:solidFill>
                <a:latin typeface="Consolas" panose="020B0609020204030204" pitchFamily="49" charset="0"/>
              </a:rPr>
              <a:t>update_weather_text</a:t>
            </a:r>
            <a:r>
              <a:rPr lang="en-US" dirty="0">
                <a:solidFill>
                  <a:srgbClr val="0070C0"/>
                </a:solidFill>
                <a:latin typeface="Consolas" panose="020B0609020204030204" pitchFamily="49" charset="0"/>
              </a:rPr>
              <a:t>(</a:t>
            </a:r>
            <a:r>
              <a:rPr lang="en-US" dirty="0" err="1">
                <a:solidFill>
                  <a:srgbClr val="0070C0"/>
                </a:solidFill>
                <a:latin typeface="Consolas" panose="020B0609020204030204" pitchFamily="49" charset="0"/>
              </a:rPr>
              <a:t>this.responseText</a:t>
            </a:r>
            <a:r>
              <a:rPr lang="en-US" dirty="0">
                <a:solidFill>
                  <a:srgbClr val="0070C0"/>
                </a:solidFill>
                <a:latin typeface="Consolas" panose="020B0609020204030204" pitchFamily="49" charset="0"/>
              </a:rPr>
              <a:t>); }</a:t>
            </a:r>
          </a:p>
          <a:p>
            <a:endParaRPr lang="en-US" dirty="0">
              <a:solidFill>
                <a:srgbClr val="0070C0"/>
              </a:solidFill>
              <a:latin typeface="Consolas" panose="020B0609020204030204" pitchFamily="49" charset="0"/>
            </a:endParaRPr>
          </a:p>
          <a:p>
            <a:r>
              <a:rPr lang="en-US" dirty="0">
                <a:solidFill>
                  <a:srgbClr val="0070C0"/>
                </a:solidFill>
                <a:latin typeface="Consolas" panose="020B0609020204030204" pitchFamily="49" charset="0"/>
              </a:rPr>
              <a:t>function </a:t>
            </a:r>
            <a:r>
              <a:rPr lang="en-US" dirty="0" err="1">
                <a:solidFill>
                  <a:srgbClr val="0070C0"/>
                </a:solidFill>
                <a:latin typeface="Consolas" panose="020B0609020204030204" pitchFamily="49" charset="0"/>
              </a:rPr>
              <a:t>download_weather</a:t>
            </a:r>
            <a:r>
              <a:rPr lang="en-US" dirty="0">
                <a:solidFill>
                  <a:srgbClr val="0070C0"/>
                </a:solidFill>
                <a:latin typeface="Consolas" panose="020B0609020204030204" pitchFamily="49" charset="0"/>
              </a:rPr>
              <a:t>() {</a:t>
            </a:r>
          </a:p>
          <a:p>
            <a:r>
              <a:rPr lang="en-US" dirty="0">
                <a:solidFill>
                  <a:srgbClr val="0070C0"/>
                </a:solidFill>
                <a:latin typeface="Consolas" panose="020B0609020204030204" pitchFamily="49" charset="0"/>
              </a:rPr>
              <a:t>  var req = new </a:t>
            </a:r>
            <a:r>
              <a:rPr lang="en-US" dirty="0" err="1">
                <a:solidFill>
                  <a:srgbClr val="0070C0"/>
                </a:solidFill>
                <a:latin typeface="Consolas" panose="020B0609020204030204" pitchFamily="49" charset="0"/>
              </a:rPr>
              <a:t>XMLHttpRequest</a:t>
            </a:r>
            <a:r>
              <a:rPr lang="en-US" dirty="0">
                <a:solidFill>
                  <a:srgbClr val="0070C0"/>
                </a:solidFill>
                <a:latin typeface="Consolas" panose="020B0609020204030204" pitchFamily="49" charset="0"/>
              </a:rPr>
              <a:t>();</a:t>
            </a:r>
          </a:p>
          <a:p>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req.onreadystatechange</a:t>
            </a:r>
            <a:r>
              <a:rPr lang="en-US" dirty="0">
                <a:solidFill>
                  <a:srgbClr val="0070C0"/>
                </a:solidFill>
                <a:latin typeface="Consolas" panose="020B0609020204030204" pitchFamily="49" charset="0"/>
              </a:rPr>
              <a:t> = </a:t>
            </a:r>
            <a:r>
              <a:rPr lang="en-US" dirty="0" err="1">
                <a:solidFill>
                  <a:srgbClr val="0070C0"/>
                </a:solidFill>
                <a:latin typeface="Consolas" panose="020B0609020204030204" pitchFamily="49" charset="0"/>
              </a:rPr>
              <a:t>update_ui_when_data_arrives</a:t>
            </a:r>
            <a:r>
              <a:rPr lang="en-US" dirty="0">
                <a:solidFill>
                  <a:srgbClr val="0070C0"/>
                </a:solidFill>
                <a:latin typeface="Consolas" panose="020B0609020204030204" pitchFamily="49" charset="0"/>
              </a:rPr>
              <a:t>;</a:t>
            </a:r>
          </a:p>
          <a:p>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req.open</a:t>
            </a:r>
            <a:r>
              <a:rPr lang="en-US" dirty="0">
                <a:solidFill>
                  <a:srgbClr val="0070C0"/>
                </a:solidFill>
                <a:latin typeface="Consolas" panose="020B0609020204030204" pitchFamily="49" charset="0"/>
              </a:rPr>
              <a:t>("GET", "https://www.weather.com/...", true);</a:t>
            </a:r>
          </a:p>
          <a:p>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req.send</a:t>
            </a:r>
            <a:r>
              <a:rPr lang="en-US" dirty="0">
                <a:solidFill>
                  <a:srgbClr val="0070C0"/>
                </a:solidFill>
                <a:latin typeface="Consolas" panose="020B0609020204030204" pitchFamily="49" charset="0"/>
              </a:rPr>
              <a:t>();</a:t>
            </a:r>
          </a:p>
          <a:p>
            <a:r>
              <a:rPr lang="en-US" dirty="0">
                <a:solidFill>
                  <a:srgbClr val="0070C0"/>
                </a:solidFill>
                <a:latin typeface="Consolas" panose="020B0609020204030204" pitchFamily="49" charset="0"/>
              </a:rPr>
              <a:t>}</a:t>
            </a:r>
          </a:p>
          <a:p>
            <a:endParaRPr lang="en-US" dirty="0">
              <a:solidFill>
                <a:srgbClr val="0070C0"/>
              </a:solidFill>
              <a:latin typeface="Consolas" panose="020B0609020204030204" pitchFamily="49" charset="0"/>
            </a:endParaRPr>
          </a:p>
          <a:p>
            <a:r>
              <a:rPr lang="en-US" dirty="0" err="1">
                <a:solidFill>
                  <a:srgbClr val="0070C0"/>
                </a:solidFill>
                <a:latin typeface="Consolas" panose="020B0609020204030204" pitchFamily="49" charset="0"/>
              </a:rPr>
              <a:t>download_weather</a:t>
            </a:r>
            <a:r>
              <a:rPr lang="en-US" dirty="0">
                <a:solidFill>
                  <a:srgbClr val="0070C0"/>
                </a:solidFill>
                <a:latin typeface="Consolas" panose="020B0609020204030204" pitchFamily="49" charset="0"/>
              </a:rPr>
              <a:t>()</a:t>
            </a:r>
          </a:p>
          <a:p>
            <a:r>
              <a:rPr lang="en-US" dirty="0" err="1">
                <a:solidFill>
                  <a:srgbClr val="0070C0"/>
                </a:solidFill>
                <a:latin typeface="Consolas" panose="020B0609020204030204" pitchFamily="49" charset="0"/>
              </a:rPr>
              <a:t>update_weather_text</a:t>
            </a:r>
            <a:r>
              <a:rPr lang="en-US" dirty="0">
                <a:solidFill>
                  <a:srgbClr val="0070C0"/>
                </a:solidFill>
                <a:latin typeface="Consolas" panose="020B0609020204030204" pitchFamily="49" charset="0"/>
              </a:rPr>
              <a:t>("Retrieving weather...")</a:t>
            </a:r>
          </a:p>
          <a:p>
            <a:r>
              <a:rPr lang="en-US" dirty="0">
                <a:solidFill>
                  <a:srgbClr val="0070C0"/>
                </a:solidFill>
                <a:latin typeface="Consolas" panose="020B0609020204030204" pitchFamily="49" charset="0"/>
              </a:rPr>
              <a:t>&lt;/script&gt;</a:t>
            </a:r>
          </a:p>
          <a:p>
            <a:r>
              <a:rPr lang="en-US" dirty="0">
                <a:solidFill>
                  <a:schemeClr val="tx1"/>
                </a:solidFill>
                <a:latin typeface="Consolas" panose="020B0609020204030204" pitchFamily="49" charset="0"/>
              </a:rPr>
              <a:t>&lt;/body&gt;&lt;/html&gt;</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137</a:t>
            </a:fld>
            <a:endParaRPr lang="en-US"/>
          </a:p>
        </p:txBody>
      </p:sp>
    </p:spTree>
    <p:extLst>
      <p:ext uri="{BB962C8B-B14F-4D97-AF65-F5344CB8AC3E}">
        <p14:creationId xmlns:p14="http://schemas.microsoft.com/office/powerpoint/2010/main" val="41584812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00"/>
                </a:solidFill>
                <a:latin typeface="Consolas" panose="020B0609020204030204" pitchFamily="49" charset="0"/>
              </a:rPr>
              <a:t>def compute(data, </a:t>
            </a:r>
            <a:r>
              <a:rPr lang="en-US" dirty="0" err="1">
                <a:solidFill>
                  <a:srgbClr val="000000"/>
                </a:solidFill>
                <a:latin typeface="Consolas" panose="020B0609020204030204" pitchFamily="49" charset="0"/>
              </a:rPr>
              <a:t>callback_fn</a:t>
            </a:r>
            <a:r>
              <a:rPr lang="en-US" dirty="0">
                <a:solidFill>
                  <a:srgbClr val="000000"/>
                </a:solidFill>
                <a:latin typeface="Consolas" panose="020B0609020204030204" pitchFamily="49" charset="0"/>
              </a:rPr>
              <a:t>):</a:t>
            </a:r>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  result = </a:t>
            </a:r>
            <a:r>
              <a:rPr lang="en-US" dirty="0" err="1">
                <a:solidFill>
                  <a:srgbClr val="000000"/>
                </a:solidFill>
                <a:latin typeface="Consolas" panose="020B0609020204030204" pitchFamily="49" charset="0"/>
              </a:rPr>
              <a:t>some_long_running_op</a:t>
            </a:r>
            <a:r>
              <a:rPr lang="en-US" dirty="0">
                <a:solidFill>
                  <a:srgbClr val="000000"/>
                </a:solidFill>
                <a:latin typeface="Consolas" panose="020B0609020204030204" pitchFamily="49" charset="0"/>
              </a:rPr>
              <a:t>(data)</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callback_fn</a:t>
            </a:r>
            <a:r>
              <a:rPr lang="en-US" dirty="0">
                <a:solidFill>
                  <a:srgbClr val="000000"/>
                </a:solidFill>
                <a:latin typeface="Consolas" panose="020B0609020204030204" pitchFamily="49" charset="0"/>
              </a:rPr>
              <a:t>(result)</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def </a:t>
            </a:r>
            <a:r>
              <a:rPr lang="en-US" dirty="0" err="1">
                <a:solidFill>
                  <a:srgbClr val="000000"/>
                </a:solidFill>
                <a:latin typeface="Consolas" panose="020B0609020204030204" pitchFamily="49" charset="0"/>
              </a:rPr>
              <a:t>use_results</a:t>
            </a:r>
            <a:r>
              <a:rPr lang="en-US" dirty="0">
                <a:solidFill>
                  <a:srgbClr val="000000"/>
                </a:solidFill>
                <a:latin typeface="Consolas" panose="020B0609020204030204" pitchFamily="49" charset="0"/>
              </a:rPr>
              <a:t>(results):</a:t>
            </a:r>
          </a:p>
          <a:p>
            <a:r>
              <a:rPr lang="en-US" dirty="0">
                <a:solidFill>
                  <a:srgbClr val="000000"/>
                </a:solidFill>
                <a:latin typeface="Consolas" panose="020B0609020204030204" pitchFamily="49" charset="0"/>
              </a:rPr>
              <a:t>  # does something with results</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data = &lt;some object we want to operate on&gt;</a:t>
            </a:r>
          </a:p>
          <a:p>
            <a:r>
              <a:rPr lang="en-US" dirty="0">
                <a:solidFill>
                  <a:srgbClr val="000000"/>
                </a:solidFill>
                <a:latin typeface="Consolas" panose="020B0609020204030204" pitchFamily="49" charset="0"/>
              </a:rPr>
              <a:t>print("Starting!")</a:t>
            </a:r>
          </a:p>
          <a:p>
            <a:r>
              <a:rPr lang="en-US" dirty="0" err="1">
                <a:solidFill>
                  <a:srgbClr val="000000"/>
                </a:solidFill>
                <a:latin typeface="Consolas" panose="020B0609020204030204" pitchFamily="49" charset="0"/>
              </a:rPr>
              <a:t>run_asynch</a:t>
            </a:r>
            <a:r>
              <a:rPr lang="en-US" dirty="0">
                <a:solidFill>
                  <a:srgbClr val="000000"/>
                </a:solidFill>
                <a:latin typeface="Consolas" panose="020B0609020204030204" pitchFamily="49" charset="0"/>
              </a:rPr>
              <a:t>(lambda: compute(data, </a:t>
            </a:r>
            <a:r>
              <a:rPr lang="en-US" dirty="0" err="1">
                <a:solidFill>
                  <a:srgbClr val="000000"/>
                </a:solidFill>
                <a:latin typeface="Consolas" panose="020B0609020204030204" pitchFamily="49" charset="0"/>
              </a:rPr>
              <a:t>use_results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print("compute() is running in the background!")</a:t>
            </a:r>
          </a:p>
        </p:txBody>
      </p:sp>
      <p:sp>
        <p:nvSpPr>
          <p:cNvPr id="4" name="Slide Number Placeholder 3"/>
          <p:cNvSpPr>
            <a:spLocks noGrp="1"/>
          </p:cNvSpPr>
          <p:nvPr>
            <p:ph type="sldNum" sz="quarter" idx="5"/>
          </p:nvPr>
        </p:nvSpPr>
        <p:spPr/>
        <p:txBody>
          <a:bodyPr/>
          <a:lstStyle/>
          <a:p>
            <a:fld id="{65412767-FFB8-4DC7-B26A-052444C18754}" type="slidenum">
              <a:rPr lang="en-US" smtClean="0"/>
              <a:t>138</a:t>
            </a:fld>
            <a:endParaRPr lang="en-US"/>
          </a:p>
        </p:txBody>
      </p:sp>
    </p:spTree>
    <p:extLst>
      <p:ext uri="{BB962C8B-B14F-4D97-AF65-F5344CB8AC3E}">
        <p14:creationId xmlns:p14="http://schemas.microsoft.com/office/powerpoint/2010/main" val="264719422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00"/>
                </a:solidFill>
                <a:latin typeface="Consolas" panose="020B0609020204030204" pitchFamily="49" charset="0"/>
              </a:rPr>
              <a:t>def compute(data, </a:t>
            </a:r>
            <a:r>
              <a:rPr lang="en-US" dirty="0" err="1">
                <a:solidFill>
                  <a:srgbClr val="000000"/>
                </a:solidFill>
                <a:latin typeface="Consolas" panose="020B0609020204030204" pitchFamily="49" charset="0"/>
              </a:rPr>
              <a:t>callback_fn</a:t>
            </a:r>
            <a:r>
              <a:rPr lang="en-US" dirty="0">
                <a:solidFill>
                  <a:srgbClr val="000000"/>
                </a:solidFill>
                <a:latin typeface="Consolas" panose="020B0609020204030204" pitchFamily="49" charset="0"/>
              </a:rPr>
              <a:t>):</a:t>
            </a:r>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  result = </a:t>
            </a:r>
            <a:r>
              <a:rPr lang="en-US" dirty="0" err="1">
                <a:solidFill>
                  <a:srgbClr val="000000"/>
                </a:solidFill>
                <a:latin typeface="Consolas" panose="020B0609020204030204" pitchFamily="49" charset="0"/>
              </a:rPr>
              <a:t>some_long_running_op</a:t>
            </a:r>
            <a:r>
              <a:rPr lang="en-US" dirty="0">
                <a:solidFill>
                  <a:srgbClr val="000000"/>
                </a:solidFill>
                <a:latin typeface="Consolas" panose="020B0609020204030204" pitchFamily="49" charset="0"/>
              </a:rPr>
              <a:t>(data)</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callback_fn</a:t>
            </a:r>
            <a:r>
              <a:rPr lang="en-US" dirty="0">
                <a:solidFill>
                  <a:srgbClr val="000000"/>
                </a:solidFill>
                <a:latin typeface="Consolas" panose="020B0609020204030204" pitchFamily="49" charset="0"/>
              </a:rPr>
              <a:t>(result)</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def </a:t>
            </a:r>
            <a:r>
              <a:rPr lang="en-US" dirty="0" err="1">
                <a:solidFill>
                  <a:srgbClr val="000000"/>
                </a:solidFill>
                <a:latin typeface="Consolas" panose="020B0609020204030204" pitchFamily="49" charset="0"/>
              </a:rPr>
              <a:t>use_results</a:t>
            </a:r>
            <a:r>
              <a:rPr lang="en-US" dirty="0">
                <a:solidFill>
                  <a:srgbClr val="000000"/>
                </a:solidFill>
                <a:latin typeface="Consolas" panose="020B0609020204030204" pitchFamily="49" charset="0"/>
              </a:rPr>
              <a:t>(results):</a:t>
            </a:r>
          </a:p>
          <a:p>
            <a:r>
              <a:rPr lang="en-US" dirty="0">
                <a:solidFill>
                  <a:srgbClr val="000000"/>
                </a:solidFill>
                <a:latin typeface="Consolas" panose="020B0609020204030204" pitchFamily="49" charset="0"/>
              </a:rPr>
              <a:t>  # does something with results</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data = &lt;some object we want to operate on&gt;</a:t>
            </a:r>
          </a:p>
          <a:p>
            <a:r>
              <a:rPr lang="en-US" dirty="0">
                <a:solidFill>
                  <a:srgbClr val="000000"/>
                </a:solidFill>
                <a:latin typeface="Consolas" panose="020B0609020204030204" pitchFamily="49" charset="0"/>
              </a:rPr>
              <a:t>print("Starting!")</a:t>
            </a:r>
          </a:p>
          <a:p>
            <a:r>
              <a:rPr lang="en-US" dirty="0" err="1">
                <a:solidFill>
                  <a:srgbClr val="000000"/>
                </a:solidFill>
                <a:latin typeface="Consolas" panose="020B0609020204030204" pitchFamily="49" charset="0"/>
              </a:rPr>
              <a:t>run_asynch</a:t>
            </a:r>
            <a:r>
              <a:rPr lang="en-US" dirty="0">
                <a:solidFill>
                  <a:srgbClr val="000000"/>
                </a:solidFill>
                <a:latin typeface="Consolas" panose="020B0609020204030204" pitchFamily="49" charset="0"/>
              </a:rPr>
              <a:t>(lambda: compute(data, </a:t>
            </a:r>
            <a:r>
              <a:rPr lang="en-US" dirty="0" err="1">
                <a:solidFill>
                  <a:srgbClr val="000000"/>
                </a:solidFill>
                <a:latin typeface="Consolas" panose="020B0609020204030204" pitchFamily="49" charset="0"/>
              </a:rPr>
              <a:t>use_results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print("compute() is running in the background!")</a:t>
            </a:r>
          </a:p>
        </p:txBody>
      </p:sp>
      <p:sp>
        <p:nvSpPr>
          <p:cNvPr id="4" name="Slide Number Placeholder 3"/>
          <p:cNvSpPr>
            <a:spLocks noGrp="1"/>
          </p:cNvSpPr>
          <p:nvPr>
            <p:ph type="sldNum" sz="quarter" idx="5"/>
          </p:nvPr>
        </p:nvSpPr>
        <p:spPr/>
        <p:txBody>
          <a:bodyPr/>
          <a:lstStyle/>
          <a:p>
            <a:fld id="{65412767-FFB8-4DC7-B26A-052444C18754}" type="slidenum">
              <a:rPr lang="en-US" smtClean="0"/>
              <a:t>139</a:t>
            </a:fld>
            <a:endParaRPr lang="en-US"/>
          </a:p>
        </p:txBody>
      </p:sp>
    </p:spTree>
    <p:extLst>
      <p:ext uri="{BB962C8B-B14F-4D97-AF65-F5344CB8AC3E}">
        <p14:creationId xmlns:p14="http://schemas.microsoft.com/office/powerpoint/2010/main" val="408865445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00"/>
                </a:solidFill>
                <a:latin typeface="Consolas" panose="020B0609020204030204" pitchFamily="49" charset="0"/>
              </a:rPr>
              <a:t>def compute(data, </a:t>
            </a:r>
            <a:r>
              <a:rPr lang="en-US" dirty="0" err="1">
                <a:solidFill>
                  <a:srgbClr val="000000"/>
                </a:solidFill>
                <a:latin typeface="Consolas" panose="020B0609020204030204" pitchFamily="49" charset="0"/>
              </a:rPr>
              <a:t>callback_fn</a:t>
            </a:r>
            <a:r>
              <a:rPr lang="en-US" dirty="0">
                <a:solidFill>
                  <a:srgbClr val="000000"/>
                </a:solidFill>
                <a:latin typeface="Consolas" panose="020B0609020204030204" pitchFamily="49" charset="0"/>
              </a:rPr>
              <a:t>):</a:t>
            </a:r>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  result = </a:t>
            </a:r>
            <a:r>
              <a:rPr lang="en-US" dirty="0" err="1">
                <a:solidFill>
                  <a:srgbClr val="000000"/>
                </a:solidFill>
                <a:latin typeface="Consolas" panose="020B0609020204030204" pitchFamily="49" charset="0"/>
              </a:rPr>
              <a:t>some_long_running_op</a:t>
            </a:r>
            <a:r>
              <a:rPr lang="en-US" dirty="0">
                <a:solidFill>
                  <a:srgbClr val="000000"/>
                </a:solidFill>
                <a:latin typeface="Consolas" panose="020B0609020204030204" pitchFamily="49" charset="0"/>
              </a:rPr>
              <a:t>(data)</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callback_fn</a:t>
            </a:r>
            <a:r>
              <a:rPr lang="en-US" dirty="0">
                <a:solidFill>
                  <a:srgbClr val="000000"/>
                </a:solidFill>
                <a:latin typeface="Consolas" panose="020B0609020204030204" pitchFamily="49" charset="0"/>
              </a:rPr>
              <a:t>(result)</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def </a:t>
            </a:r>
            <a:r>
              <a:rPr lang="en-US" dirty="0" err="1">
                <a:solidFill>
                  <a:srgbClr val="000000"/>
                </a:solidFill>
                <a:latin typeface="Consolas" panose="020B0609020204030204" pitchFamily="49" charset="0"/>
              </a:rPr>
              <a:t>use_results</a:t>
            </a:r>
            <a:r>
              <a:rPr lang="en-US" dirty="0">
                <a:solidFill>
                  <a:srgbClr val="000000"/>
                </a:solidFill>
                <a:latin typeface="Consolas" panose="020B0609020204030204" pitchFamily="49" charset="0"/>
              </a:rPr>
              <a:t>(results):</a:t>
            </a:r>
          </a:p>
          <a:p>
            <a:r>
              <a:rPr lang="en-US" dirty="0">
                <a:solidFill>
                  <a:srgbClr val="000000"/>
                </a:solidFill>
                <a:latin typeface="Consolas" panose="020B0609020204030204" pitchFamily="49" charset="0"/>
              </a:rPr>
              <a:t>  # does something with results</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data = &lt;some object we want to operate on&gt;</a:t>
            </a:r>
          </a:p>
          <a:p>
            <a:r>
              <a:rPr lang="en-US" dirty="0">
                <a:solidFill>
                  <a:srgbClr val="000000"/>
                </a:solidFill>
                <a:latin typeface="Consolas" panose="020B0609020204030204" pitchFamily="49" charset="0"/>
              </a:rPr>
              <a:t>print("Starting!")</a:t>
            </a:r>
          </a:p>
          <a:p>
            <a:r>
              <a:rPr lang="en-US" dirty="0" err="1">
                <a:solidFill>
                  <a:srgbClr val="000000"/>
                </a:solidFill>
                <a:latin typeface="Consolas" panose="020B0609020204030204" pitchFamily="49" charset="0"/>
              </a:rPr>
              <a:t>run_asynch</a:t>
            </a:r>
            <a:r>
              <a:rPr lang="en-US" dirty="0">
                <a:solidFill>
                  <a:srgbClr val="000000"/>
                </a:solidFill>
                <a:latin typeface="Consolas" panose="020B0609020204030204" pitchFamily="49" charset="0"/>
              </a:rPr>
              <a:t>(lambda: compute(data, </a:t>
            </a:r>
            <a:r>
              <a:rPr lang="en-US" dirty="0" err="1">
                <a:solidFill>
                  <a:srgbClr val="000000"/>
                </a:solidFill>
                <a:latin typeface="Consolas" panose="020B0609020204030204" pitchFamily="49" charset="0"/>
              </a:rPr>
              <a:t>use_results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print("compute() is running in the background!")</a:t>
            </a:r>
          </a:p>
        </p:txBody>
      </p:sp>
      <p:sp>
        <p:nvSpPr>
          <p:cNvPr id="4" name="Slide Number Placeholder 3"/>
          <p:cNvSpPr>
            <a:spLocks noGrp="1"/>
          </p:cNvSpPr>
          <p:nvPr>
            <p:ph type="sldNum" sz="quarter" idx="5"/>
          </p:nvPr>
        </p:nvSpPr>
        <p:spPr/>
        <p:txBody>
          <a:bodyPr/>
          <a:lstStyle/>
          <a:p>
            <a:fld id="{65412767-FFB8-4DC7-B26A-052444C18754}" type="slidenum">
              <a:rPr lang="en-US" smtClean="0"/>
              <a:t>140</a:t>
            </a:fld>
            <a:endParaRPr lang="en-US"/>
          </a:p>
        </p:txBody>
      </p:sp>
    </p:spTree>
    <p:extLst>
      <p:ext uri="{BB962C8B-B14F-4D97-AF65-F5344CB8AC3E}">
        <p14:creationId xmlns:p14="http://schemas.microsoft.com/office/powerpoint/2010/main" val="215065701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https://github.com/TimothyGu/learning-promises/blob/main/by-building/README.md</a:t>
            </a:r>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Promise object starts by launching the lambda function asynchronously, then immediately returns.</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142</a:t>
            </a:fld>
            <a:endParaRPr lang="en-US"/>
          </a:p>
        </p:txBody>
      </p:sp>
    </p:spTree>
    <p:extLst>
      <p:ext uri="{BB962C8B-B14F-4D97-AF65-F5344CB8AC3E}">
        <p14:creationId xmlns:p14="http://schemas.microsoft.com/office/powerpoint/2010/main" val="319175526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00"/>
                </a:solidFill>
                <a:latin typeface="Consolas" panose="020B0609020204030204" pitchFamily="49" charset="0"/>
              </a:rPr>
              <a:t>def compute(data, </a:t>
            </a:r>
            <a:r>
              <a:rPr lang="en-US" dirty="0" err="1">
                <a:solidFill>
                  <a:srgbClr val="000000"/>
                </a:solidFill>
                <a:latin typeface="Consolas" panose="020B0609020204030204" pitchFamily="49" charset="0"/>
              </a:rPr>
              <a:t>callback_fn</a:t>
            </a:r>
            <a:r>
              <a:rPr lang="en-US" dirty="0">
                <a:solidFill>
                  <a:srgbClr val="000000"/>
                </a:solidFill>
                <a:latin typeface="Consolas" panose="020B0609020204030204" pitchFamily="49" charset="0"/>
              </a:rPr>
              <a:t>):</a:t>
            </a:r>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  result = </a:t>
            </a:r>
            <a:r>
              <a:rPr lang="en-US" dirty="0" err="1">
                <a:solidFill>
                  <a:srgbClr val="000000"/>
                </a:solidFill>
                <a:latin typeface="Consolas" panose="020B0609020204030204" pitchFamily="49" charset="0"/>
              </a:rPr>
              <a:t>some_long_running_op</a:t>
            </a:r>
            <a:r>
              <a:rPr lang="en-US" dirty="0">
                <a:solidFill>
                  <a:srgbClr val="000000"/>
                </a:solidFill>
                <a:latin typeface="Consolas" panose="020B0609020204030204" pitchFamily="49" charset="0"/>
              </a:rPr>
              <a:t>(data)</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callback_fn</a:t>
            </a:r>
            <a:r>
              <a:rPr lang="en-US" dirty="0">
                <a:solidFill>
                  <a:srgbClr val="000000"/>
                </a:solidFill>
                <a:latin typeface="Consolas" panose="020B0609020204030204" pitchFamily="49" charset="0"/>
              </a:rPr>
              <a:t>(result)</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def </a:t>
            </a:r>
            <a:r>
              <a:rPr lang="en-US" dirty="0" err="1">
                <a:solidFill>
                  <a:srgbClr val="000000"/>
                </a:solidFill>
                <a:latin typeface="Consolas" panose="020B0609020204030204" pitchFamily="49" charset="0"/>
              </a:rPr>
              <a:t>use_results</a:t>
            </a:r>
            <a:r>
              <a:rPr lang="en-US" dirty="0">
                <a:solidFill>
                  <a:srgbClr val="000000"/>
                </a:solidFill>
                <a:latin typeface="Consolas" panose="020B0609020204030204" pitchFamily="49" charset="0"/>
              </a:rPr>
              <a:t>(results):</a:t>
            </a:r>
          </a:p>
          <a:p>
            <a:r>
              <a:rPr lang="en-US" dirty="0">
                <a:solidFill>
                  <a:srgbClr val="000000"/>
                </a:solidFill>
                <a:latin typeface="Consolas" panose="020B0609020204030204" pitchFamily="49" charset="0"/>
              </a:rPr>
              <a:t>  # does something with results</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data = &lt;some object we want to operate on&gt;</a:t>
            </a:r>
          </a:p>
          <a:p>
            <a:r>
              <a:rPr lang="en-US" dirty="0">
                <a:solidFill>
                  <a:srgbClr val="000000"/>
                </a:solidFill>
                <a:latin typeface="Consolas" panose="020B0609020204030204" pitchFamily="49" charset="0"/>
              </a:rPr>
              <a:t>print("Starting!")</a:t>
            </a:r>
          </a:p>
          <a:p>
            <a:r>
              <a:rPr lang="en-US" dirty="0" err="1">
                <a:solidFill>
                  <a:srgbClr val="000000"/>
                </a:solidFill>
                <a:latin typeface="Consolas" panose="020B0609020204030204" pitchFamily="49" charset="0"/>
              </a:rPr>
              <a:t>run_asynch</a:t>
            </a:r>
            <a:r>
              <a:rPr lang="en-US" dirty="0">
                <a:solidFill>
                  <a:srgbClr val="000000"/>
                </a:solidFill>
                <a:latin typeface="Consolas" panose="020B0609020204030204" pitchFamily="49" charset="0"/>
              </a:rPr>
              <a:t>(lambda: compute(data, </a:t>
            </a:r>
            <a:r>
              <a:rPr lang="en-US" dirty="0" err="1">
                <a:solidFill>
                  <a:srgbClr val="000000"/>
                </a:solidFill>
                <a:latin typeface="Consolas" panose="020B0609020204030204" pitchFamily="49" charset="0"/>
              </a:rPr>
              <a:t>use_results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print("compute() is running in the background!")</a:t>
            </a:r>
          </a:p>
        </p:txBody>
      </p:sp>
      <p:sp>
        <p:nvSpPr>
          <p:cNvPr id="4" name="Slide Number Placeholder 3"/>
          <p:cNvSpPr>
            <a:spLocks noGrp="1"/>
          </p:cNvSpPr>
          <p:nvPr>
            <p:ph type="sldNum" sz="quarter" idx="5"/>
          </p:nvPr>
        </p:nvSpPr>
        <p:spPr/>
        <p:txBody>
          <a:bodyPr/>
          <a:lstStyle/>
          <a:p>
            <a:fld id="{65412767-FFB8-4DC7-B26A-052444C18754}" type="slidenum">
              <a:rPr lang="en-US" smtClean="0"/>
              <a:t>143</a:t>
            </a:fld>
            <a:endParaRPr lang="en-US"/>
          </a:p>
        </p:txBody>
      </p:sp>
    </p:spTree>
    <p:extLst>
      <p:ext uri="{BB962C8B-B14F-4D97-AF65-F5344CB8AC3E}">
        <p14:creationId xmlns:p14="http://schemas.microsoft.com/office/powerpoint/2010/main" val="190637073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solidFill>
                  <a:srgbClr val="FFFF00"/>
                </a:solidFill>
              </a:rPr>
              <a:t>Alternative Definition:  </a:t>
            </a:r>
            <a:r>
              <a:rPr lang="en-US" sz="1200" dirty="0"/>
              <a:t>A Promise is an object that acts as a proxy for a result that is initially unknown because the computation of its value is not yet complete.</a:t>
            </a:r>
          </a:p>
          <a:p>
            <a:pPr algn="l"/>
            <a:r>
              <a:rPr lang="en-US" dirty="0"/>
              <a:t>A promise is an object that promises to deliver the result of a background task in the future once the task finishes running, and optionally launch a </a:t>
            </a:r>
            <a:r>
              <a:rPr lang="en-US" dirty="0" err="1"/>
              <a:t>followup</a:t>
            </a:r>
            <a:r>
              <a:rPr lang="en-US" dirty="0"/>
              <a:t> background task and pass the first task's result to it once the first promise is fulfilled.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A </a:t>
            </a:r>
            <a:r>
              <a:rPr lang="en-US" sz="1200" dirty="0">
                <a:solidFill>
                  <a:srgbClr val="E6CDFF"/>
                </a:solidFill>
              </a:rPr>
              <a:t>Promise</a:t>
            </a:r>
            <a:r>
              <a:rPr lang="en-US" sz="1200" dirty="0">
                <a:solidFill>
                  <a:schemeClr val="bg1"/>
                </a:solidFill>
              </a:rPr>
              <a:t> is an object that tracks a first task's execution (and can launch a second task when the first is done).</a:t>
            </a:r>
          </a:p>
          <a:p>
            <a:pPr algn="l"/>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144</a:t>
            </a:fld>
            <a:endParaRPr lang="en-US"/>
          </a:p>
        </p:txBody>
      </p:sp>
    </p:spTree>
    <p:extLst>
      <p:ext uri="{BB962C8B-B14F-4D97-AF65-F5344CB8AC3E}">
        <p14:creationId xmlns:p14="http://schemas.microsoft.com/office/powerpoint/2010/main" val="2168273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C009B12-4724-4E53-AC09-195AA1C30BAA}"/>
              </a:ext>
            </a:extLst>
          </p:cNvPr>
          <p:cNvSpPr>
            <a:spLocks noGrp="1"/>
          </p:cNvSpPr>
          <p:nvPr>
            <p:ph type="dt" sz="half" idx="10"/>
          </p:nvPr>
        </p:nvSpPr>
        <p:spPr/>
        <p:txBody>
          <a:bodyPr/>
          <a:lstStyle>
            <a:lvl1pPr>
              <a:defRPr>
                <a:latin typeface="Corbel" panose="020B0503020204020204" pitchFamily="34" charset="0"/>
              </a:defRPr>
            </a:lvl1pPr>
          </a:lstStyle>
          <a:p>
            <a:fld id="{2BEEC7AB-7A25-40F3-B146-D1404138209E}" type="datetimeFigureOut">
              <a:rPr lang="en-US" smtClean="0"/>
              <a:pPr/>
              <a:t>11/28/2023</a:t>
            </a:fld>
            <a:endParaRPr lang="en-US" dirty="0"/>
          </a:p>
        </p:txBody>
      </p:sp>
      <p:sp>
        <p:nvSpPr>
          <p:cNvPr id="5" name="Footer Placeholder 4">
            <a:extLst>
              <a:ext uri="{FF2B5EF4-FFF2-40B4-BE49-F238E27FC236}">
                <a16:creationId xmlns:a16="http://schemas.microsoft.com/office/drawing/2014/main" id="{C5076144-EF62-48F3-8142-5201CECC5EC0}"/>
              </a:ext>
            </a:extLst>
          </p:cNvPr>
          <p:cNvSpPr>
            <a:spLocks noGrp="1"/>
          </p:cNvSpPr>
          <p:nvPr>
            <p:ph type="ftr" sz="quarter" idx="11"/>
          </p:nvPr>
        </p:nvSpPr>
        <p:spPr/>
        <p:txBody>
          <a:bodyPr/>
          <a:lstStyle>
            <a:lvl1pPr>
              <a:defRPr>
                <a:latin typeface="Corbel" panose="020B0503020204020204" pitchFamily="34" charset="0"/>
              </a:defRPr>
            </a:lvl1pPr>
          </a:lstStyle>
          <a:p>
            <a:endParaRPr lang="en-US"/>
          </a:p>
        </p:txBody>
      </p:sp>
      <p:sp>
        <p:nvSpPr>
          <p:cNvPr id="6" name="Slide Number Placeholder 5">
            <a:extLst>
              <a:ext uri="{FF2B5EF4-FFF2-40B4-BE49-F238E27FC236}">
                <a16:creationId xmlns:a16="http://schemas.microsoft.com/office/drawing/2014/main" id="{AE51D784-7BA8-4193-9450-263D93B399C2}"/>
              </a:ext>
            </a:extLst>
          </p:cNvPr>
          <p:cNvSpPr>
            <a:spLocks noGrp="1"/>
          </p:cNvSpPr>
          <p:nvPr>
            <p:ph type="sldNum" sz="quarter" idx="12"/>
          </p:nvPr>
        </p:nvSpPr>
        <p:spPr/>
        <p:txBody>
          <a:bodyPr/>
          <a:lstStyle>
            <a:lvl1pPr>
              <a:defRPr>
                <a:latin typeface="Corbel" panose="020B0503020204020204" pitchFamily="34" charset="0"/>
              </a:defRPr>
            </a:lvl1pPr>
          </a:lstStyle>
          <a:p>
            <a:fld id="{1DF0338A-096D-4D6F-9EEF-F909D46D18D3}" type="slidenum">
              <a:rPr lang="en-US" smtClean="0"/>
              <a:pPr/>
              <a:t>‹#›</a:t>
            </a:fld>
            <a:endParaRPr lang="en-US"/>
          </a:p>
        </p:txBody>
      </p:sp>
      <p:sp>
        <p:nvSpPr>
          <p:cNvPr id="7" name="Title Placeholder 1">
            <a:extLst>
              <a:ext uri="{FF2B5EF4-FFF2-40B4-BE49-F238E27FC236}">
                <a16:creationId xmlns:a16="http://schemas.microsoft.com/office/drawing/2014/main" id="{21620851-8BC1-47F2-A7C8-7297A5C914B4}"/>
              </a:ext>
            </a:extLst>
          </p:cNvPr>
          <p:cNvSpPr>
            <a:spLocks noGrp="1"/>
          </p:cNvSpPr>
          <p:nvPr>
            <p:ph type="title"/>
          </p:nvPr>
        </p:nvSpPr>
        <p:spPr>
          <a:xfrm>
            <a:off x="838200" y="0"/>
            <a:ext cx="10515600" cy="89548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566033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
            <a:ext cx="10363200" cy="1143000"/>
          </a:xfrm>
        </p:spPr>
        <p:txBody>
          <a:bodyPr/>
          <a:lstStyle/>
          <a:p>
            <a:r>
              <a:rPr lang="en-US" dirty="0"/>
              <a:t>Click to edit Master title style</a:t>
            </a:r>
          </a:p>
        </p:txBody>
      </p:sp>
      <p:sp>
        <p:nvSpPr>
          <p:cNvPr id="3" name="Text Placeholder 2"/>
          <p:cNvSpPr>
            <a:spLocks noGrp="1"/>
          </p:cNvSpPr>
          <p:nvPr>
            <p:ph type="body" sz="half" idx="1"/>
          </p:nvPr>
        </p:nvSpPr>
        <p:spPr>
          <a:xfrm>
            <a:off x="914400" y="1981200"/>
            <a:ext cx="50800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6197600" y="1981200"/>
            <a:ext cx="5080000" cy="4114800"/>
          </a:xfrm>
          <a:prstGeom prst="rect">
            <a:avLst/>
          </a:prstGeom>
        </p:spPr>
        <p:txBody>
          <a:bodyPr/>
          <a:lstStyle/>
          <a:p>
            <a:endParaRPr lang="en-US"/>
          </a:p>
        </p:txBody>
      </p:sp>
      <p:sp>
        <p:nvSpPr>
          <p:cNvPr id="5" name="Date Placeholder 4"/>
          <p:cNvSpPr>
            <a:spLocks noGrp="1"/>
          </p:cNvSpPr>
          <p:nvPr>
            <p:ph type="dt" sz="half" idx="10"/>
          </p:nvPr>
        </p:nvSpPr>
        <p:spPr>
          <a:xfrm>
            <a:off x="914400" y="6248400"/>
            <a:ext cx="2540000" cy="457200"/>
          </a:xfrm>
        </p:spPr>
        <p:txBody>
          <a:bodyPr/>
          <a:lstStyle>
            <a:lvl1pPr>
              <a:defRPr/>
            </a:lvl1pPr>
          </a:lstStyle>
          <a:p>
            <a:endParaRPr lang="en-US"/>
          </a:p>
        </p:txBody>
      </p:sp>
      <p:sp>
        <p:nvSpPr>
          <p:cNvPr id="6" name="Footer Placeholder 5"/>
          <p:cNvSpPr>
            <a:spLocks noGrp="1"/>
          </p:cNvSpPr>
          <p:nvPr>
            <p:ph type="ftr" sz="quarter" idx="11"/>
          </p:nvPr>
        </p:nvSpPr>
        <p:spPr>
          <a:xfrm>
            <a:off x="4165600" y="6248400"/>
            <a:ext cx="38608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1989667" y="-53975"/>
            <a:ext cx="2540000" cy="457200"/>
          </a:xfrm>
        </p:spPr>
        <p:txBody>
          <a:bodyPr/>
          <a:lstStyle>
            <a:lvl1pPr>
              <a:defRPr/>
            </a:lvl1pPr>
          </a:lstStyle>
          <a:p>
            <a:fld id="{176CF355-7F7A-4AD1-BBB7-0644132B8375}" type="slidenum">
              <a:rPr lang="en-US"/>
              <a:pPr/>
              <a:t>‹#›</a:t>
            </a:fld>
            <a:endParaRPr lang="en-US"/>
          </a:p>
        </p:txBody>
      </p:sp>
    </p:spTree>
    <p:extLst>
      <p:ext uri="{BB962C8B-B14F-4D97-AF65-F5344CB8AC3E}">
        <p14:creationId xmlns:p14="http://schemas.microsoft.com/office/powerpoint/2010/main" val="2367384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6D1FC-6632-44BD-9C0D-92021BDBAD6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85E4E42-19EF-463A-9C46-DFCC083875C7}"/>
              </a:ext>
            </a:extLst>
          </p:cNvPr>
          <p:cNvSpPr>
            <a:spLocks noGrp="1"/>
          </p:cNvSpPr>
          <p:nvPr>
            <p:ph type="dt" sz="half" idx="10"/>
          </p:nvPr>
        </p:nvSpPr>
        <p:spPr/>
        <p:txBody>
          <a:bodyPr/>
          <a:lstStyle>
            <a:lvl1pPr>
              <a:defRPr/>
            </a:lvl1pPr>
          </a:lstStyle>
          <a:p>
            <a:endParaRPr lang="en-US" altLang="en-US"/>
          </a:p>
        </p:txBody>
      </p:sp>
      <p:sp>
        <p:nvSpPr>
          <p:cNvPr id="4" name="Footer Placeholder 3">
            <a:extLst>
              <a:ext uri="{FF2B5EF4-FFF2-40B4-BE49-F238E27FC236}">
                <a16:creationId xmlns:a16="http://schemas.microsoft.com/office/drawing/2014/main" id="{071C4580-041F-4BA5-8259-8083F271E0D3}"/>
              </a:ext>
            </a:extLst>
          </p:cNvPr>
          <p:cNvSpPr>
            <a:spLocks noGrp="1"/>
          </p:cNvSpPr>
          <p:nvPr>
            <p:ph type="ftr" sz="quarter" idx="11"/>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D12F2A6B-0408-4DEC-B102-625DD8253868}"/>
              </a:ext>
            </a:extLst>
          </p:cNvPr>
          <p:cNvSpPr>
            <a:spLocks noGrp="1"/>
          </p:cNvSpPr>
          <p:nvPr>
            <p:ph type="sldNum" sz="quarter" idx="12"/>
          </p:nvPr>
        </p:nvSpPr>
        <p:spPr/>
        <p:txBody>
          <a:bodyPr/>
          <a:lstStyle>
            <a:lvl1pPr>
              <a:defRPr/>
            </a:lvl1pPr>
          </a:lstStyle>
          <a:p>
            <a:fld id="{573DFEB6-0A05-43C0-B78A-EA5E08E92BA2}" type="slidenum">
              <a:rPr lang="en-US" altLang="en-US"/>
              <a:pPr/>
              <a:t>‹#›</a:t>
            </a:fld>
            <a:endParaRPr lang="en-US" altLang="en-US"/>
          </a:p>
        </p:txBody>
      </p:sp>
    </p:spTree>
    <p:extLst>
      <p:ext uri="{BB962C8B-B14F-4D97-AF65-F5344CB8AC3E}">
        <p14:creationId xmlns:p14="http://schemas.microsoft.com/office/powerpoint/2010/main" val="1468685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D258D-A05D-4F36-8580-AAF858809A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E76445-AB97-4FF0-B07F-8851BE8AC2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F55D1A-2184-41D3-B939-1AA97C14DF22}"/>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F8C2612F-5577-4EBC-B18E-B338AA7D8EF0}"/>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6F30F83C-20F9-474B-A6FB-A8BC399DA650}"/>
              </a:ext>
            </a:extLst>
          </p:cNvPr>
          <p:cNvSpPr>
            <a:spLocks noGrp="1"/>
          </p:cNvSpPr>
          <p:nvPr>
            <p:ph type="sldNum" sz="quarter" idx="12"/>
          </p:nvPr>
        </p:nvSpPr>
        <p:spPr/>
        <p:txBody>
          <a:bodyPr/>
          <a:lstStyle>
            <a:lvl1pPr>
              <a:defRPr/>
            </a:lvl1pPr>
          </a:lstStyle>
          <a:p>
            <a:fld id="{D28DDA5A-3AAD-420E-9A41-8F674E6CA9B4}" type="slidenum">
              <a:rPr lang="en-US" altLang="en-US"/>
              <a:pPr/>
              <a:t>‹#›</a:t>
            </a:fld>
            <a:endParaRPr lang="en-US" altLang="en-US"/>
          </a:p>
        </p:txBody>
      </p:sp>
    </p:spTree>
    <p:extLst>
      <p:ext uri="{BB962C8B-B14F-4D97-AF65-F5344CB8AC3E}">
        <p14:creationId xmlns:p14="http://schemas.microsoft.com/office/powerpoint/2010/main" val="1670657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6B316C21-5644-4E4F-8D27-516DC98CD9A7}" type="slidenum">
              <a:rPr lang="en-US"/>
              <a:pPr/>
              <a:t>‹#›</a:t>
            </a:fld>
            <a:endParaRPr lang="en-US"/>
          </a:p>
        </p:txBody>
      </p:sp>
    </p:spTree>
    <p:extLst>
      <p:ext uri="{BB962C8B-B14F-4D97-AF65-F5344CB8AC3E}">
        <p14:creationId xmlns:p14="http://schemas.microsoft.com/office/powerpoint/2010/main" val="13173617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B3FBA4-5215-4CF9-B29A-5990532078D4}"/>
              </a:ext>
            </a:extLst>
          </p:cNvPr>
          <p:cNvSpPr>
            <a:spLocks noGrp="1"/>
          </p:cNvSpPr>
          <p:nvPr>
            <p:ph type="title"/>
          </p:nvPr>
        </p:nvSpPr>
        <p:spPr>
          <a:xfrm>
            <a:off x="838200" y="0"/>
            <a:ext cx="10515600" cy="89548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F5BF7D5-5FB4-43CB-B73D-5DCB2F2419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6A464B7-548C-4683-BB64-FC50046690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Corbel" panose="020B0503020204020204" pitchFamily="34" charset="0"/>
              </a:defRPr>
            </a:lvl1pPr>
          </a:lstStyle>
          <a:p>
            <a:fld id="{2BEEC7AB-7A25-40F3-B146-D1404138209E}" type="datetimeFigureOut">
              <a:rPr lang="en-US" smtClean="0"/>
              <a:pPr/>
              <a:t>11/28/2023</a:t>
            </a:fld>
            <a:endParaRPr lang="en-US" dirty="0"/>
          </a:p>
        </p:txBody>
      </p:sp>
      <p:sp>
        <p:nvSpPr>
          <p:cNvPr id="5" name="Footer Placeholder 4">
            <a:extLst>
              <a:ext uri="{FF2B5EF4-FFF2-40B4-BE49-F238E27FC236}">
                <a16:creationId xmlns:a16="http://schemas.microsoft.com/office/drawing/2014/main" id="{170B2FAE-F1E3-42A7-B0D7-A472C27809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Corbel" panose="020B05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92F0E1F1-6D93-401F-A0B3-159454903E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Corbel" panose="020B0503020204020204" pitchFamily="34" charset="0"/>
              </a:defRPr>
            </a:lvl1pPr>
          </a:lstStyle>
          <a:p>
            <a:fld id="{1DF0338A-096D-4D6F-9EEF-F909D46D18D3}" type="slidenum">
              <a:rPr lang="en-US" smtClean="0"/>
              <a:pPr/>
              <a:t>‹#›</a:t>
            </a:fld>
            <a:endParaRPr lang="en-US"/>
          </a:p>
        </p:txBody>
      </p:sp>
    </p:spTree>
    <p:extLst>
      <p:ext uri="{BB962C8B-B14F-4D97-AF65-F5344CB8AC3E}">
        <p14:creationId xmlns:p14="http://schemas.microsoft.com/office/powerpoint/2010/main" val="2048027234"/>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Lst>
  <p:txStyles>
    <p:titleStyle>
      <a:lvl1pPr algn="ctr" defTabSz="914400" rtl="0" eaLnBrk="1" latinLnBrk="0" hangingPunct="1">
        <a:lnSpc>
          <a:spcPct val="90000"/>
        </a:lnSpc>
        <a:spcBef>
          <a:spcPct val="0"/>
        </a:spcBef>
        <a:buNone/>
        <a:defRPr sz="3200" kern="1200">
          <a:solidFill>
            <a:schemeClr val="tx1"/>
          </a:solidFill>
          <a:latin typeface="Corbel" panose="020B05030202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microsoft.com/office/2007/relationships/hdphoto" Target="../media/hdphoto2.wdp"/></Relationships>
</file>

<file path=ppt/slides/_rels/slide10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microsoft.com/office/2007/relationships/hdphoto" Target="../media/hdphoto2.wdp"/></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microsoft.com/office/2007/relationships/hdphoto" Target="../media/hdphoto2.wdp"/></Relationships>
</file>

<file path=ppt/slides/_rels/slide1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microsoft.com/office/2007/relationships/hdphoto" Target="../media/hdphoto2.wdp"/></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microsoft.com/office/2007/relationships/hdphoto" Target="../media/hdphoto2.wdp"/></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3" Type="http://schemas.openxmlformats.org/officeDocument/2006/relationships/hyperlink" Target="http://www.dabeaz.com/coroutines/Coroutines.pdf" TargetMode="External"/><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16.png"/><Relationship Id="rId4" Type="http://schemas.microsoft.com/office/2007/relationships/hdphoto" Target="../media/hdphoto1.wdp"/></Relationships>
</file>

<file path=ppt/slides/_rels/slide1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1.gif"/><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55.png"/><Relationship Id="rId4" Type="http://schemas.openxmlformats.org/officeDocument/2006/relationships/image" Target="../media/image32.png"/></Relationships>
</file>

<file path=ppt/slides/_rels/slide1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34.gif"/><Relationship Id="rId5" Type="http://schemas.openxmlformats.org/officeDocument/2006/relationships/image" Target="../media/image33.png"/><Relationship Id="rId4" Type="http://schemas.openxmlformats.org/officeDocument/2006/relationships/image" Target="../media/image32.png"/></Relationships>
</file>

<file path=ppt/slides/_rels/slide1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56.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56.png"/><Relationship Id="rId4" Type="http://schemas.openxmlformats.org/officeDocument/2006/relationships/image" Target="../media/image32.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34.gif"/><Relationship Id="rId5" Type="http://schemas.openxmlformats.org/officeDocument/2006/relationships/image" Target="../media/image33.png"/><Relationship Id="rId4" Type="http://schemas.openxmlformats.org/officeDocument/2006/relationships/image" Target="../media/image32.png"/></Relationships>
</file>

<file path=ppt/slides/_rels/slide1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microsoft.com/office/2007/relationships/hdphoto" Target="../media/hdphoto2.wdp"/></Relationships>
</file>

<file path=ppt/slides/_rels/slide1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57.gif"/><Relationship Id="rId4" Type="http://schemas.microsoft.com/office/2007/relationships/hdphoto" Target="../media/hdphoto2.wdp"/></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microsoft.com/office/2007/relationships/hdphoto" Target="../media/hdphoto2.wdp"/></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microsoft.com/office/2007/relationships/hdphoto" Target="../media/hdphoto2.wdp"/></Relationships>
</file>

<file path=ppt/slides/_rels/slide1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34.gif"/><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microsoft.com/office/2007/relationships/hdphoto" Target="../media/hdphoto2.wdp"/></Relationships>
</file>

<file path=ppt/slides/_rels/slide1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microsoft.com/office/2007/relationships/hdphoto" Target="../media/hdphoto2.wdp"/></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1.gif"/><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55.png"/><Relationship Id="rId4" Type="http://schemas.openxmlformats.org/officeDocument/2006/relationships/image" Target="../media/image32.png"/></Relationships>
</file>

<file path=ppt/slides/_rels/slide168.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7" Type="http://schemas.microsoft.com/office/2007/relationships/hdphoto" Target="../media/hdphoto1.wdp"/><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6.png"/><Relationship Id="rId5" Type="http://schemas.microsoft.com/office/2007/relationships/hdphoto" Target="../media/hdphoto1.wdp"/><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4.gif"/></Relationships>
</file>

<file path=ppt/slides/_rels/slide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microsoft.com/office/2007/relationships/hdphoto" Target="../media/hdphoto2.wdp"/></Relationships>
</file>

<file path=ppt/slides/_rels/slide6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Layout" Target="../slideLayouts/slideLayout2.xml"/><Relationship Id="rId4" Type="http://schemas.microsoft.com/office/2007/relationships/hdphoto" Target="../media/hdphoto2.wdp"/></Relationships>
</file>

<file path=ppt/slides/_rels/slide6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2.wdp"/></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3.png"/></Relationships>
</file>

<file path=ppt/slides/_rels/slide7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23.png"/></Relationships>
</file>

<file path=ppt/slides/_rels/slide7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28.gif"/><Relationship Id="rId4" Type="http://schemas.microsoft.com/office/2007/relationships/hdphoto" Target="../media/hdphoto2.wdp"/></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8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2.png"/><Relationship Id="rId7" Type="http://schemas.openxmlformats.org/officeDocument/2006/relationships/image" Target="../media/image23.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34.gif"/><Relationship Id="rId4" Type="http://schemas.openxmlformats.org/officeDocument/2006/relationships/image" Target="../media/image33.png"/></Relationships>
</file>

<file path=ppt/slides/_rels/slide8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microsoft.com/office/2007/relationships/hdphoto" Target="../media/hdphoto2.wdp"/></Relationships>
</file>

<file path=ppt/slides/_rels/slide9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microsoft.com/office/2007/relationships/hdphoto" Target="../media/hdphoto2.wdp"/></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9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microsoft.com/office/2007/relationships/hdphoto" Target="../media/hdphoto2.wdp"/></Relationships>
</file>

<file path=ppt/slides/_rels/slide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BEF6A-713D-4632-9A0C-83452DEE3DBC}"/>
              </a:ext>
            </a:extLst>
          </p:cNvPr>
          <p:cNvSpPr>
            <a:spLocks noGrp="1"/>
          </p:cNvSpPr>
          <p:nvPr>
            <p:ph type="title"/>
          </p:nvPr>
        </p:nvSpPr>
        <p:spPr/>
        <p:txBody>
          <a:bodyPr/>
          <a:lstStyle/>
          <a:p>
            <a:r>
              <a:rPr lang="en-US" dirty="0" err="1"/>
              <a:t>Controlla</a:t>
            </a:r>
            <a:r>
              <a:rPr lang="en-US" dirty="0"/>
              <a:t>-palooza</a:t>
            </a:r>
          </a:p>
        </p:txBody>
      </p:sp>
      <p:sp>
        <p:nvSpPr>
          <p:cNvPr id="3" name="TextBox 2">
            <a:extLst>
              <a:ext uri="{FF2B5EF4-FFF2-40B4-BE49-F238E27FC236}">
                <a16:creationId xmlns:a16="http://schemas.microsoft.com/office/drawing/2014/main" id="{43282A38-767B-479B-8FB9-B7EF0C1F8501}"/>
              </a:ext>
            </a:extLst>
          </p:cNvPr>
          <p:cNvSpPr txBox="1"/>
          <p:nvPr/>
        </p:nvSpPr>
        <p:spPr>
          <a:xfrm>
            <a:off x="1883212" y="946045"/>
            <a:ext cx="8425576" cy="523220"/>
          </a:xfrm>
          <a:prstGeom prst="rect">
            <a:avLst/>
          </a:prstGeom>
          <a:noFill/>
        </p:spPr>
        <p:txBody>
          <a:bodyPr wrap="none" rtlCol="0">
            <a:spAutoFit/>
          </a:bodyPr>
          <a:lstStyle/>
          <a:p>
            <a:r>
              <a:rPr lang="en-US" sz="2800" i="1" dirty="0">
                <a:solidFill>
                  <a:srgbClr val="7030A0"/>
                </a:solidFill>
              </a:rPr>
              <a:t>Everything you never learned about how code executes!</a:t>
            </a:r>
          </a:p>
        </p:txBody>
      </p:sp>
      <p:grpSp>
        <p:nvGrpSpPr>
          <p:cNvPr id="10" name="Group 9">
            <a:extLst>
              <a:ext uri="{FF2B5EF4-FFF2-40B4-BE49-F238E27FC236}">
                <a16:creationId xmlns:a16="http://schemas.microsoft.com/office/drawing/2014/main" id="{97EB39D4-8A71-4DB1-A7A4-6D4E84E33514}"/>
              </a:ext>
            </a:extLst>
          </p:cNvPr>
          <p:cNvGrpSpPr/>
          <p:nvPr/>
        </p:nvGrpSpPr>
        <p:grpSpPr>
          <a:xfrm>
            <a:off x="2614966" y="1616839"/>
            <a:ext cx="2381250" cy="2681202"/>
            <a:chOff x="1489177" y="2179129"/>
            <a:chExt cx="2381250" cy="2681202"/>
          </a:xfrm>
        </p:grpSpPr>
        <p:pic>
          <p:nvPicPr>
            <p:cNvPr id="8" name="Picture 7">
              <a:extLst>
                <a:ext uri="{FF2B5EF4-FFF2-40B4-BE49-F238E27FC236}">
                  <a16:creationId xmlns:a16="http://schemas.microsoft.com/office/drawing/2014/main" id="{0424AAD9-0256-4150-99F0-7CB53B3F161B}"/>
                </a:ext>
              </a:extLst>
            </p:cNvPr>
            <p:cNvPicPr>
              <a:picLocks noChangeAspect="1"/>
            </p:cNvPicPr>
            <p:nvPr/>
          </p:nvPicPr>
          <p:blipFill>
            <a:blip r:embed="rId2"/>
            <a:stretch>
              <a:fillRect/>
            </a:stretch>
          </p:blipFill>
          <p:spPr>
            <a:xfrm>
              <a:off x="1489177" y="2179129"/>
              <a:ext cx="2381250" cy="1914525"/>
            </a:xfrm>
            <a:prstGeom prst="rect">
              <a:avLst/>
            </a:prstGeom>
          </p:spPr>
        </p:pic>
        <p:sp>
          <p:nvSpPr>
            <p:cNvPr id="9" name="TextBox 8">
              <a:extLst>
                <a:ext uri="{FF2B5EF4-FFF2-40B4-BE49-F238E27FC236}">
                  <a16:creationId xmlns:a16="http://schemas.microsoft.com/office/drawing/2014/main" id="{8F6D9A64-F302-4120-9A6B-249749511EE8}"/>
                </a:ext>
              </a:extLst>
            </p:cNvPr>
            <p:cNvSpPr txBox="1"/>
            <p:nvPr/>
          </p:nvSpPr>
          <p:spPr>
            <a:xfrm>
              <a:off x="1785167" y="3906224"/>
              <a:ext cx="1789271" cy="954107"/>
            </a:xfrm>
            <a:prstGeom prst="rect">
              <a:avLst/>
            </a:prstGeom>
            <a:noFill/>
          </p:spPr>
          <p:txBody>
            <a:bodyPr wrap="none" rtlCol="0">
              <a:spAutoFit/>
            </a:bodyPr>
            <a:lstStyle/>
            <a:p>
              <a:pPr algn="ctr"/>
              <a:r>
                <a:rPr lang="en-US" sz="2800" dirty="0"/>
                <a:t>Expression</a:t>
              </a:r>
            </a:p>
            <a:p>
              <a:pPr algn="ctr"/>
              <a:r>
                <a:rPr lang="en-US" sz="2800" dirty="0"/>
                <a:t>Evaluation</a:t>
              </a:r>
            </a:p>
          </p:txBody>
        </p:sp>
      </p:grpSp>
      <p:grpSp>
        <p:nvGrpSpPr>
          <p:cNvPr id="14" name="Group 13">
            <a:extLst>
              <a:ext uri="{FF2B5EF4-FFF2-40B4-BE49-F238E27FC236}">
                <a16:creationId xmlns:a16="http://schemas.microsoft.com/office/drawing/2014/main" id="{FDAF807B-58DF-432D-B65A-B008807D53FA}"/>
              </a:ext>
            </a:extLst>
          </p:cNvPr>
          <p:cNvGrpSpPr/>
          <p:nvPr/>
        </p:nvGrpSpPr>
        <p:grpSpPr>
          <a:xfrm>
            <a:off x="7902895" y="1678850"/>
            <a:ext cx="1801922" cy="2557180"/>
            <a:chOff x="3586698" y="2265332"/>
            <a:chExt cx="1801922" cy="2557180"/>
          </a:xfrm>
        </p:grpSpPr>
        <p:pic>
          <p:nvPicPr>
            <p:cNvPr id="12" name="Picture 11">
              <a:extLst>
                <a:ext uri="{FF2B5EF4-FFF2-40B4-BE49-F238E27FC236}">
                  <a16:creationId xmlns:a16="http://schemas.microsoft.com/office/drawing/2014/main" id="{5FDB414E-B21D-464E-8D1A-81B05517D610}"/>
                </a:ext>
              </a:extLst>
            </p:cNvPr>
            <p:cNvPicPr>
              <a:picLocks noChangeAspect="1"/>
            </p:cNvPicPr>
            <p:nvPr/>
          </p:nvPicPr>
          <p:blipFill>
            <a:blip r:embed="rId3"/>
            <a:stretch>
              <a:fillRect/>
            </a:stretch>
          </p:blipFill>
          <p:spPr>
            <a:xfrm>
              <a:off x="3752997" y="2265332"/>
              <a:ext cx="1635623" cy="15606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TextBox 12">
              <a:extLst>
                <a:ext uri="{FF2B5EF4-FFF2-40B4-BE49-F238E27FC236}">
                  <a16:creationId xmlns:a16="http://schemas.microsoft.com/office/drawing/2014/main" id="{88426D65-CB1E-469E-BEAE-D5D93F3B848A}"/>
                </a:ext>
              </a:extLst>
            </p:cNvPr>
            <p:cNvSpPr txBox="1"/>
            <p:nvPr/>
          </p:nvSpPr>
          <p:spPr>
            <a:xfrm>
              <a:off x="3586698" y="3868405"/>
              <a:ext cx="1801922" cy="954107"/>
            </a:xfrm>
            <a:prstGeom prst="rect">
              <a:avLst/>
            </a:prstGeom>
            <a:noFill/>
          </p:spPr>
          <p:txBody>
            <a:bodyPr wrap="square" rtlCol="0">
              <a:spAutoFit/>
            </a:bodyPr>
            <a:lstStyle/>
            <a:p>
              <a:pPr algn="ctr"/>
              <a:r>
                <a:rPr lang="en-US" sz="2800" dirty="0"/>
                <a:t>Short Circuiting</a:t>
              </a:r>
            </a:p>
          </p:txBody>
        </p:sp>
      </p:grpSp>
      <p:grpSp>
        <p:nvGrpSpPr>
          <p:cNvPr id="22" name="Group 21">
            <a:extLst>
              <a:ext uri="{FF2B5EF4-FFF2-40B4-BE49-F238E27FC236}">
                <a16:creationId xmlns:a16="http://schemas.microsoft.com/office/drawing/2014/main" id="{6917CFB4-D113-4318-AE86-E50043F5E84F}"/>
              </a:ext>
            </a:extLst>
          </p:cNvPr>
          <p:cNvGrpSpPr/>
          <p:nvPr/>
        </p:nvGrpSpPr>
        <p:grpSpPr>
          <a:xfrm>
            <a:off x="2291116" y="4683328"/>
            <a:ext cx="3028950" cy="2028170"/>
            <a:chOff x="6108198" y="2321039"/>
            <a:chExt cx="3028950" cy="2028170"/>
          </a:xfrm>
        </p:grpSpPr>
        <p:sp>
          <p:nvSpPr>
            <p:cNvPr id="17" name="TextBox 16">
              <a:extLst>
                <a:ext uri="{FF2B5EF4-FFF2-40B4-BE49-F238E27FC236}">
                  <a16:creationId xmlns:a16="http://schemas.microsoft.com/office/drawing/2014/main" id="{7B9524D8-DFEC-4257-B1D6-B32F33EDF089}"/>
                </a:ext>
              </a:extLst>
            </p:cNvPr>
            <p:cNvSpPr txBox="1"/>
            <p:nvPr/>
          </p:nvSpPr>
          <p:spPr>
            <a:xfrm>
              <a:off x="6489531" y="3825989"/>
              <a:ext cx="2171665" cy="523220"/>
            </a:xfrm>
            <a:prstGeom prst="rect">
              <a:avLst/>
            </a:prstGeom>
            <a:noFill/>
          </p:spPr>
          <p:txBody>
            <a:bodyPr wrap="square" rtlCol="0">
              <a:spAutoFit/>
            </a:bodyPr>
            <a:lstStyle/>
            <a:p>
              <a:pPr algn="ctr"/>
              <a:r>
                <a:rPr lang="en-US" sz="2800" dirty="0"/>
                <a:t>Flow Control</a:t>
              </a:r>
            </a:p>
          </p:txBody>
        </p:sp>
        <p:pic>
          <p:nvPicPr>
            <p:cNvPr id="21" name="Picture 20">
              <a:extLst>
                <a:ext uri="{FF2B5EF4-FFF2-40B4-BE49-F238E27FC236}">
                  <a16:creationId xmlns:a16="http://schemas.microsoft.com/office/drawing/2014/main" id="{C3FEC8F9-D6FB-499A-8EFB-10BFF8EE4C27}"/>
                </a:ext>
              </a:extLst>
            </p:cNvPr>
            <p:cNvPicPr>
              <a:picLocks noChangeAspect="1"/>
            </p:cNvPicPr>
            <p:nvPr/>
          </p:nvPicPr>
          <p:blipFill>
            <a:blip r:embed="rId4"/>
            <a:stretch>
              <a:fillRect/>
            </a:stretch>
          </p:blipFill>
          <p:spPr>
            <a:xfrm>
              <a:off x="6108198" y="2321039"/>
              <a:ext cx="3028950" cy="1504950"/>
            </a:xfrm>
            <a:prstGeom prst="rect">
              <a:avLst/>
            </a:prstGeom>
          </p:spPr>
        </p:pic>
      </p:grpSp>
      <p:grpSp>
        <p:nvGrpSpPr>
          <p:cNvPr id="28" name="Group 27">
            <a:extLst>
              <a:ext uri="{FF2B5EF4-FFF2-40B4-BE49-F238E27FC236}">
                <a16:creationId xmlns:a16="http://schemas.microsoft.com/office/drawing/2014/main" id="{A91FD61F-E1D6-4894-B06A-1CBB1640B51F}"/>
              </a:ext>
            </a:extLst>
          </p:cNvPr>
          <p:cNvGrpSpPr/>
          <p:nvPr/>
        </p:nvGrpSpPr>
        <p:grpSpPr>
          <a:xfrm>
            <a:off x="7645235" y="4661550"/>
            <a:ext cx="2317242" cy="2071726"/>
            <a:chOff x="1499616" y="4786274"/>
            <a:chExt cx="2317242" cy="2071726"/>
          </a:xfrm>
        </p:grpSpPr>
        <p:pic>
          <p:nvPicPr>
            <p:cNvPr id="26" name="Picture 25" descr="Text, logo&#10;&#10;Description automatically generated">
              <a:extLst>
                <a:ext uri="{FF2B5EF4-FFF2-40B4-BE49-F238E27FC236}">
                  <a16:creationId xmlns:a16="http://schemas.microsoft.com/office/drawing/2014/main" id="{D82B6A86-2565-413E-BA0B-02D06BB2D8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9616" y="4786274"/>
              <a:ext cx="2317242" cy="1655173"/>
            </a:xfrm>
            <a:prstGeom prst="rect">
              <a:avLst/>
            </a:prstGeom>
          </p:spPr>
        </p:pic>
        <p:sp>
          <p:nvSpPr>
            <p:cNvPr id="27" name="TextBox 26">
              <a:extLst>
                <a:ext uri="{FF2B5EF4-FFF2-40B4-BE49-F238E27FC236}">
                  <a16:creationId xmlns:a16="http://schemas.microsoft.com/office/drawing/2014/main" id="{5F6D2019-722B-47D0-831E-7BC401523FDE}"/>
                </a:ext>
              </a:extLst>
            </p:cNvPr>
            <p:cNvSpPr txBox="1"/>
            <p:nvPr/>
          </p:nvSpPr>
          <p:spPr>
            <a:xfrm>
              <a:off x="1499616" y="6334780"/>
              <a:ext cx="2171665" cy="523220"/>
            </a:xfrm>
            <a:prstGeom prst="rect">
              <a:avLst/>
            </a:prstGeom>
            <a:noFill/>
          </p:spPr>
          <p:txBody>
            <a:bodyPr wrap="square" rtlCol="0">
              <a:spAutoFit/>
            </a:bodyPr>
            <a:lstStyle/>
            <a:p>
              <a:pPr algn="ctr"/>
              <a:r>
                <a:rPr lang="en-US" sz="2800" dirty="0"/>
                <a:t>Iterators</a:t>
              </a:r>
            </a:p>
          </p:txBody>
        </p:sp>
      </p:grpSp>
    </p:spTree>
    <p:extLst>
      <p:ext uri="{BB962C8B-B14F-4D97-AF65-F5344CB8AC3E}">
        <p14:creationId xmlns:p14="http://schemas.microsoft.com/office/powerpoint/2010/main" val="2567493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25A84-4AE9-497A-9918-91B711BD49E8}"/>
              </a:ext>
            </a:extLst>
          </p:cNvPr>
          <p:cNvSpPr>
            <a:spLocks noGrp="1"/>
          </p:cNvSpPr>
          <p:nvPr>
            <p:ph type="title"/>
          </p:nvPr>
        </p:nvSpPr>
        <p:spPr/>
        <p:txBody>
          <a:bodyPr/>
          <a:lstStyle/>
          <a:p>
            <a:r>
              <a:rPr lang="en-US" dirty="0"/>
              <a:t>Short Circuiting... What's Happening?</a:t>
            </a:r>
          </a:p>
        </p:txBody>
      </p:sp>
      <p:sp>
        <p:nvSpPr>
          <p:cNvPr id="4" name="TextBox 3">
            <a:extLst>
              <a:ext uri="{FF2B5EF4-FFF2-40B4-BE49-F238E27FC236}">
                <a16:creationId xmlns:a16="http://schemas.microsoft.com/office/drawing/2014/main" id="{13C64755-4827-43C6-B005-9800A3A24FCA}"/>
              </a:ext>
            </a:extLst>
          </p:cNvPr>
          <p:cNvSpPr txBox="1"/>
          <p:nvPr/>
        </p:nvSpPr>
        <p:spPr>
          <a:xfrm>
            <a:off x="8173674" y="4528534"/>
            <a:ext cx="3421384" cy="2031325"/>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if (</a:t>
            </a:r>
            <a:r>
              <a:rPr lang="en-US" dirty="0" err="1">
                <a:solidFill>
                  <a:srgbClr val="0070C0"/>
                </a:solidFill>
                <a:latin typeface="Consolas" panose="020B0609020204030204" pitchFamily="49" charset="0"/>
              </a:rPr>
              <a:t>good_salary</a:t>
            </a:r>
            <a:r>
              <a:rPr lang="en-US" dirty="0">
                <a:solidFill>
                  <a:srgbClr val="0070C0"/>
                </a:solidFill>
                <a:latin typeface="Consolas" panose="020B0609020204030204" pitchFamily="49" charset="0"/>
              </a:rPr>
              <a:t>()</a:t>
            </a:r>
            <a:r>
              <a:rPr lang="en-US" dirty="0">
                <a:latin typeface="Consolas" panose="020B0609020204030204" pitchFamily="49" charset="0"/>
              </a:rPr>
              <a:t>) {</a:t>
            </a:r>
          </a:p>
          <a:p>
            <a:r>
              <a:rPr lang="en-US" dirty="0">
                <a:latin typeface="Consolas" panose="020B0609020204030204" pitchFamily="49" charset="0"/>
              </a:rPr>
              <a:t>  if (</a:t>
            </a:r>
            <a:r>
              <a:rPr lang="en-US" dirty="0" err="1">
                <a:solidFill>
                  <a:srgbClr val="C00000"/>
                </a:solidFill>
                <a:latin typeface="Consolas" panose="020B0609020204030204" pitchFamily="49" charset="0"/>
              </a:rPr>
              <a:t>fun_work</a:t>
            </a:r>
            <a:r>
              <a:rPr lang="en-US" dirty="0">
                <a:solidFill>
                  <a:srgbClr val="C00000"/>
                </a:solidFill>
                <a:latin typeface="Consolas" panose="020B0609020204030204" pitchFamily="49" charset="0"/>
              </a:rPr>
              <a:t>()</a:t>
            </a:r>
            <a:r>
              <a:rPr lang="en-US" dirty="0">
                <a:latin typeface="Consolas" panose="020B0609020204030204" pitchFamily="49" charset="0"/>
              </a:rPr>
              <a:t>) {</a:t>
            </a:r>
          </a:p>
          <a:p>
            <a:r>
              <a:rPr lang="en-US" dirty="0">
                <a:latin typeface="Consolas" panose="020B0609020204030204" pitchFamily="49" charset="0"/>
              </a:rPr>
              <a:t>    if (</a:t>
            </a:r>
            <a:r>
              <a:rPr lang="en-US" dirty="0" err="1">
                <a:solidFill>
                  <a:schemeClr val="accent6">
                    <a:lumMod val="75000"/>
                  </a:schemeClr>
                </a:solidFill>
                <a:latin typeface="Consolas" panose="020B0609020204030204" pitchFamily="49" charset="0"/>
              </a:rPr>
              <a:t>good_culture</a:t>
            </a:r>
            <a:r>
              <a:rPr lang="en-US" dirty="0">
                <a:solidFill>
                  <a:schemeClr val="accent6">
                    <a:lumMod val="75000"/>
                  </a:schemeClr>
                </a:solidFill>
                <a:latin typeface="Consolas" panose="020B0609020204030204" pitchFamily="49" charset="0"/>
              </a:rPr>
              <a:t>()</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take_job</a:t>
            </a:r>
            <a:r>
              <a:rPr lang="en-US" dirty="0">
                <a:latin typeface="Consolas" panose="020B0609020204030204" pitchFamily="49" charset="0"/>
              </a:rPr>
              <a:t>();</a:t>
            </a: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a:t>
            </a:r>
          </a:p>
        </p:txBody>
      </p:sp>
      <p:sp>
        <p:nvSpPr>
          <p:cNvPr id="5" name="TextBox 4">
            <a:extLst>
              <a:ext uri="{FF2B5EF4-FFF2-40B4-BE49-F238E27FC236}">
                <a16:creationId xmlns:a16="http://schemas.microsoft.com/office/drawing/2014/main" id="{2A47F653-A60C-49A0-9531-209BA2749ED6}"/>
              </a:ext>
            </a:extLst>
          </p:cNvPr>
          <p:cNvSpPr txBox="1"/>
          <p:nvPr/>
        </p:nvSpPr>
        <p:spPr>
          <a:xfrm>
            <a:off x="409651" y="5082531"/>
            <a:ext cx="6751930" cy="923330"/>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if (</a:t>
            </a:r>
            <a:r>
              <a:rPr lang="en-US" dirty="0" err="1">
                <a:solidFill>
                  <a:srgbClr val="0070C0"/>
                </a:solidFill>
                <a:latin typeface="Consolas" panose="020B0609020204030204" pitchFamily="49" charset="0"/>
              </a:rPr>
              <a:t>good_salary</a:t>
            </a:r>
            <a:r>
              <a:rPr lang="en-US" dirty="0">
                <a:solidFill>
                  <a:srgbClr val="0070C0"/>
                </a:solidFill>
                <a:latin typeface="Consolas" panose="020B0609020204030204" pitchFamily="49" charset="0"/>
              </a:rPr>
              <a:t>() </a:t>
            </a:r>
            <a:r>
              <a:rPr lang="en-US" dirty="0">
                <a:latin typeface="Consolas" panose="020B0609020204030204" pitchFamily="49" charset="0"/>
              </a:rPr>
              <a:t>&amp;&amp; </a:t>
            </a:r>
            <a:r>
              <a:rPr lang="en-US" dirty="0" err="1">
                <a:solidFill>
                  <a:srgbClr val="C00000"/>
                </a:solidFill>
                <a:latin typeface="Consolas" panose="020B0609020204030204" pitchFamily="49" charset="0"/>
              </a:rPr>
              <a:t>fun_work</a:t>
            </a:r>
            <a:r>
              <a:rPr lang="en-US" dirty="0">
                <a:solidFill>
                  <a:srgbClr val="C00000"/>
                </a:solidFill>
                <a:latin typeface="Consolas" panose="020B0609020204030204" pitchFamily="49" charset="0"/>
              </a:rPr>
              <a:t>() </a:t>
            </a:r>
            <a:r>
              <a:rPr lang="en-US" dirty="0">
                <a:latin typeface="Consolas" panose="020B0609020204030204" pitchFamily="49" charset="0"/>
              </a:rPr>
              <a:t>&amp;&amp; </a:t>
            </a:r>
            <a:r>
              <a:rPr lang="en-US" dirty="0" err="1">
                <a:solidFill>
                  <a:schemeClr val="accent6">
                    <a:lumMod val="75000"/>
                  </a:schemeClr>
                </a:solidFill>
                <a:latin typeface="Consolas" panose="020B0609020204030204" pitchFamily="49" charset="0"/>
              </a:rPr>
              <a:t>good_culture</a:t>
            </a:r>
            <a:r>
              <a:rPr lang="en-US" dirty="0">
                <a:solidFill>
                  <a:schemeClr val="accent6">
                    <a:lumMod val="75000"/>
                  </a:schemeClr>
                </a:solidFill>
                <a:latin typeface="Consolas" panose="020B0609020204030204" pitchFamily="49" charset="0"/>
              </a:rPr>
              <a:t>()</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take_job</a:t>
            </a:r>
            <a:r>
              <a:rPr lang="en-US" dirty="0">
                <a:latin typeface="Consolas" panose="020B0609020204030204" pitchFamily="49" charset="0"/>
              </a:rPr>
              <a:t>();</a:t>
            </a:r>
          </a:p>
          <a:p>
            <a:r>
              <a:rPr lang="en-US" dirty="0">
                <a:latin typeface="Consolas" panose="020B0609020204030204" pitchFamily="49" charset="0"/>
              </a:rPr>
              <a:t>}</a:t>
            </a:r>
          </a:p>
        </p:txBody>
      </p:sp>
      <p:sp>
        <p:nvSpPr>
          <p:cNvPr id="6" name="TextBox 5">
            <a:extLst>
              <a:ext uri="{FF2B5EF4-FFF2-40B4-BE49-F238E27FC236}">
                <a16:creationId xmlns:a16="http://schemas.microsoft.com/office/drawing/2014/main" id="{C5DCF4D4-FC8A-43B7-8139-02A24F558EF0}"/>
              </a:ext>
            </a:extLst>
          </p:cNvPr>
          <p:cNvSpPr txBox="1"/>
          <p:nvPr/>
        </p:nvSpPr>
        <p:spPr>
          <a:xfrm>
            <a:off x="8173674" y="1962110"/>
            <a:ext cx="3421384" cy="1754326"/>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if (</a:t>
            </a:r>
            <a:r>
              <a:rPr lang="en-US" dirty="0" err="1">
                <a:solidFill>
                  <a:srgbClr val="0070C0"/>
                </a:solidFill>
                <a:latin typeface="Consolas" panose="020B0609020204030204" pitchFamily="49" charset="0"/>
              </a:rPr>
              <a:t>is_cute</a:t>
            </a:r>
            <a:r>
              <a:rPr lang="en-US" dirty="0">
                <a:solidFill>
                  <a:srgbClr val="0070C0"/>
                </a:solidFill>
                <a:latin typeface="Consolas" panose="020B0609020204030204" pitchFamily="49" charset="0"/>
              </a:rPr>
              <a:t>()</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date_person</a:t>
            </a:r>
            <a:r>
              <a:rPr lang="en-US" dirty="0">
                <a:latin typeface="Consolas" panose="020B0609020204030204" pitchFamily="49" charset="0"/>
              </a:rPr>
              <a:t>();</a:t>
            </a:r>
          </a:p>
          <a:p>
            <a:r>
              <a:rPr lang="en-US" dirty="0">
                <a:latin typeface="Consolas" panose="020B0609020204030204" pitchFamily="49" charset="0"/>
              </a:rPr>
              <a:t>else if (</a:t>
            </a:r>
            <a:r>
              <a:rPr lang="en-US" dirty="0" err="1">
                <a:solidFill>
                  <a:srgbClr val="C00000"/>
                </a:solidFill>
                <a:latin typeface="Consolas" panose="020B0609020204030204" pitchFamily="49" charset="0"/>
              </a:rPr>
              <a:t>is_smart</a:t>
            </a:r>
            <a:r>
              <a:rPr lang="en-US" dirty="0">
                <a:solidFill>
                  <a:srgbClr val="C00000"/>
                </a:solidFill>
                <a:latin typeface="Consolas" panose="020B0609020204030204" pitchFamily="49" charset="0"/>
              </a:rPr>
              <a:t>()</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date_person</a:t>
            </a:r>
            <a:r>
              <a:rPr lang="en-US" dirty="0">
                <a:latin typeface="Consolas" panose="020B0609020204030204" pitchFamily="49" charset="0"/>
              </a:rPr>
              <a:t>();</a:t>
            </a:r>
          </a:p>
          <a:p>
            <a:r>
              <a:rPr lang="en-US" dirty="0">
                <a:latin typeface="Consolas" panose="020B0609020204030204" pitchFamily="49" charset="0"/>
              </a:rPr>
              <a:t>else if (</a:t>
            </a:r>
            <a:r>
              <a:rPr lang="en-US" dirty="0" err="1">
                <a:solidFill>
                  <a:schemeClr val="accent6">
                    <a:lumMod val="75000"/>
                  </a:schemeClr>
                </a:solidFill>
                <a:latin typeface="Consolas" panose="020B0609020204030204" pitchFamily="49" charset="0"/>
              </a:rPr>
              <a:t>is_rich</a:t>
            </a:r>
            <a:r>
              <a:rPr lang="en-US" dirty="0">
                <a:solidFill>
                  <a:schemeClr val="accent6">
                    <a:lumMod val="75000"/>
                  </a:schemeClr>
                </a:solidFill>
                <a:latin typeface="Consolas" panose="020B0609020204030204" pitchFamily="49" charset="0"/>
              </a:rPr>
              <a:t>()</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date_person</a:t>
            </a:r>
            <a:r>
              <a:rPr lang="en-US" dirty="0">
                <a:latin typeface="Consolas" panose="020B0609020204030204" pitchFamily="49" charset="0"/>
              </a:rPr>
              <a:t>();</a:t>
            </a:r>
          </a:p>
        </p:txBody>
      </p:sp>
      <p:sp>
        <p:nvSpPr>
          <p:cNvPr id="7" name="TextBox 6">
            <a:extLst>
              <a:ext uri="{FF2B5EF4-FFF2-40B4-BE49-F238E27FC236}">
                <a16:creationId xmlns:a16="http://schemas.microsoft.com/office/drawing/2014/main" id="{1180A00B-6427-43A1-8DFA-B1BE493F04A2}"/>
              </a:ext>
            </a:extLst>
          </p:cNvPr>
          <p:cNvSpPr txBox="1"/>
          <p:nvPr/>
        </p:nvSpPr>
        <p:spPr>
          <a:xfrm>
            <a:off x="409651" y="2377608"/>
            <a:ext cx="6751930" cy="923330"/>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if(</a:t>
            </a:r>
            <a:r>
              <a:rPr lang="en-US" dirty="0" err="1">
                <a:solidFill>
                  <a:srgbClr val="0070C0"/>
                </a:solidFill>
                <a:latin typeface="Consolas" panose="020B0609020204030204" pitchFamily="49" charset="0"/>
              </a:rPr>
              <a:t>is_cute</a:t>
            </a:r>
            <a:r>
              <a:rPr lang="en-US" dirty="0">
                <a:solidFill>
                  <a:srgbClr val="0070C0"/>
                </a:solidFill>
                <a:latin typeface="Consolas" panose="020B0609020204030204" pitchFamily="49" charset="0"/>
              </a:rPr>
              <a:t>()</a:t>
            </a:r>
            <a:r>
              <a:rPr lang="en-US" dirty="0">
                <a:latin typeface="Consolas" panose="020B0609020204030204" pitchFamily="49" charset="0"/>
              </a:rPr>
              <a:t> || </a:t>
            </a:r>
            <a:r>
              <a:rPr lang="en-US" dirty="0" err="1">
                <a:solidFill>
                  <a:srgbClr val="C00000"/>
                </a:solidFill>
                <a:latin typeface="Consolas" panose="020B0609020204030204" pitchFamily="49" charset="0"/>
              </a:rPr>
              <a:t>is_smart</a:t>
            </a:r>
            <a:r>
              <a:rPr lang="en-US" dirty="0">
                <a:solidFill>
                  <a:srgbClr val="C00000"/>
                </a:solidFill>
                <a:latin typeface="Consolas" panose="020B0609020204030204" pitchFamily="49" charset="0"/>
              </a:rPr>
              <a:t>()</a:t>
            </a:r>
            <a:r>
              <a:rPr lang="en-US" dirty="0">
                <a:latin typeface="Consolas" panose="020B0609020204030204" pitchFamily="49" charset="0"/>
              </a:rPr>
              <a:t> || </a:t>
            </a:r>
            <a:r>
              <a:rPr lang="en-US" dirty="0" err="1">
                <a:solidFill>
                  <a:schemeClr val="accent6">
                    <a:lumMod val="75000"/>
                  </a:schemeClr>
                </a:solidFill>
                <a:latin typeface="Consolas" panose="020B0609020204030204" pitchFamily="49" charset="0"/>
              </a:rPr>
              <a:t>is_rich</a:t>
            </a:r>
            <a:r>
              <a:rPr lang="en-US" dirty="0">
                <a:solidFill>
                  <a:schemeClr val="accent6">
                    <a:lumMod val="75000"/>
                  </a:schemeClr>
                </a:solidFill>
                <a:latin typeface="Consolas" panose="020B0609020204030204" pitchFamily="49" charset="0"/>
              </a:rPr>
              <a:t>()</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date_person</a:t>
            </a:r>
            <a:r>
              <a:rPr lang="en-US" dirty="0">
                <a:latin typeface="Consolas" panose="020B0609020204030204" pitchFamily="49" charset="0"/>
              </a:rPr>
              <a:t>();</a:t>
            </a:r>
          </a:p>
          <a:p>
            <a:r>
              <a:rPr lang="en-US" dirty="0">
                <a:latin typeface="Consolas" panose="020B0609020204030204" pitchFamily="49" charset="0"/>
              </a:rPr>
              <a:t>}</a:t>
            </a:r>
          </a:p>
        </p:txBody>
      </p:sp>
      <p:sp>
        <p:nvSpPr>
          <p:cNvPr id="3" name="TextBox 2">
            <a:extLst>
              <a:ext uri="{FF2B5EF4-FFF2-40B4-BE49-F238E27FC236}">
                <a16:creationId xmlns:a16="http://schemas.microsoft.com/office/drawing/2014/main" id="{80CB8810-2A59-4DF6-9CB0-5A09792B6FAA}"/>
              </a:ext>
            </a:extLst>
          </p:cNvPr>
          <p:cNvSpPr txBox="1"/>
          <p:nvPr/>
        </p:nvSpPr>
        <p:spPr>
          <a:xfrm>
            <a:off x="2440768" y="1224964"/>
            <a:ext cx="2749214" cy="523220"/>
          </a:xfrm>
          <a:prstGeom prst="rect">
            <a:avLst/>
          </a:prstGeom>
          <a:noFill/>
        </p:spPr>
        <p:txBody>
          <a:bodyPr wrap="none" rtlCol="0">
            <a:spAutoFit/>
          </a:bodyPr>
          <a:lstStyle/>
          <a:p>
            <a:r>
              <a:rPr lang="en-US" sz="2800" dirty="0"/>
              <a:t>What You Write...</a:t>
            </a:r>
          </a:p>
        </p:txBody>
      </p:sp>
      <p:sp>
        <p:nvSpPr>
          <p:cNvPr id="9" name="TextBox 8">
            <a:extLst>
              <a:ext uri="{FF2B5EF4-FFF2-40B4-BE49-F238E27FC236}">
                <a16:creationId xmlns:a16="http://schemas.microsoft.com/office/drawing/2014/main" id="{1706E3AC-BCB3-4102-A386-A9D8BA14B6E2}"/>
              </a:ext>
            </a:extLst>
          </p:cNvPr>
          <p:cNvSpPr txBox="1"/>
          <p:nvPr/>
        </p:nvSpPr>
        <p:spPr>
          <a:xfrm>
            <a:off x="8428679" y="1224964"/>
            <a:ext cx="2911374" cy="523220"/>
          </a:xfrm>
          <a:prstGeom prst="rect">
            <a:avLst/>
          </a:prstGeom>
          <a:noFill/>
        </p:spPr>
        <p:txBody>
          <a:bodyPr wrap="none" rtlCol="0">
            <a:spAutoFit/>
          </a:bodyPr>
          <a:lstStyle/>
          <a:p>
            <a:r>
              <a:rPr lang="en-US" sz="2800" dirty="0"/>
              <a:t>What's Happening</a:t>
            </a:r>
          </a:p>
        </p:txBody>
      </p:sp>
      <p:sp>
        <p:nvSpPr>
          <p:cNvPr id="8" name="Arrow: Right 7">
            <a:extLst>
              <a:ext uri="{FF2B5EF4-FFF2-40B4-BE49-F238E27FC236}">
                <a16:creationId xmlns:a16="http://schemas.microsoft.com/office/drawing/2014/main" id="{9FC9D2A6-4845-4EFA-92C7-87FC12B81C2F}"/>
              </a:ext>
            </a:extLst>
          </p:cNvPr>
          <p:cNvSpPr/>
          <p:nvPr/>
        </p:nvSpPr>
        <p:spPr>
          <a:xfrm>
            <a:off x="7294551" y="2300508"/>
            <a:ext cx="746151" cy="10775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72BA7CB1-A006-45C0-A0CE-FEE1AE40FB02}"/>
              </a:ext>
            </a:extLst>
          </p:cNvPr>
          <p:cNvSpPr/>
          <p:nvPr/>
        </p:nvSpPr>
        <p:spPr>
          <a:xfrm>
            <a:off x="7294552" y="5005431"/>
            <a:ext cx="746151" cy="10775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F964E08-BEBF-427B-6F3B-FE6ECFFFB7D3}"/>
              </a:ext>
            </a:extLst>
          </p:cNvPr>
          <p:cNvGrpSpPr/>
          <p:nvPr/>
        </p:nvGrpSpPr>
        <p:grpSpPr>
          <a:xfrm>
            <a:off x="154577" y="1251286"/>
            <a:ext cx="5520625" cy="2200035"/>
            <a:chOff x="2650187" y="134041"/>
            <a:chExt cx="5520625" cy="2200035"/>
          </a:xfrm>
        </p:grpSpPr>
        <p:grpSp>
          <p:nvGrpSpPr>
            <p:cNvPr id="12" name="Group 11">
              <a:extLst>
                <a:ext uri="{FF2B5EF4-FFF2-40B4-BE49-F238E27FC236}">
                  <a16:creationId xmlns:a16="http://schemas.microsoft.com/office/drawing/2014/main" id="{499A641B-67FF-7EBB-58C2-93148833D791}"/>
                </a:ext>
              </a:extLst>
            </p:cNvPr>
            <p:cNvGrpSpPr/>
            <p:nvPr/>
          </p:nvGrpSpPr>
          <p:grpSpPr>
            <a:xfrm>
              <a:off x="2650187" y="134041"/>
              <a:ext cx="5520625" cy="2200035"/>
              <a:chOff x="2650187" y="134041"/>
              <a:chExt cx="5520625" cy="2200035"/>
            </a:xfrm>
          </p:grpSpPr>
          <p:sp>
            <p:nvSpPr>
              <p:cNvPr id="14" name="Speech Bubble: Rectangle with Corners Rounded 43">
                <a:extLst>
                  <a:ext uri="{FF2B5EF4-FFF2-40B4-BE49-F238E27FC236}">
                    <a16:creationId xmlns:a16="http://schemas.microsoft.com/office/drawing/2014/main" id="{06879ADC-BCA8-7BBE-BF25-290D8269758A}"/>
                  </a:ext>
                </a:extLst>
              </p:cNvPr>
              <p:cNvSpPr/>
              <p:nvPr/>
            </p:nvSpPr>
            <p:spPr>
              <a:xfrm>
                <a:off x="2944765" y="210255"/>
                <a:ext cx="5226047" cy="2123821"/>
              </a:xfrm>
              <a:prstGeom prst="wedgeRoundRectCallout">
                <a:avLst>
                  <a:gd name="adj1" fmla="val 3588"/>
                  <a:gd name="adj2" fmla="val -81190"/>
                  <a:gd name="adj3" fmla="val 16667"/>
                </a:avLst>
              </a:prstGeom>
              <a:solidFill>
                <a:srgbClr val="0C3E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pic>
            <p:nvPicPr>
              <p:cNvPr id="15" name="Picture 14">
                <a:extLst>
                  <a:ext uri="{FF2B5EF4-FFF2-40B4-BE49-F238E27FC236}">
                    <a16:creationId xmlns:a16="http://schemas.microsoft.com/office/drawing/2014/main" id="{D06CB5FA-86DF-06C9-19F6-A69BBCBCA58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2650187" y="134041"/>
                <a:ext cx="1493019" cy="1159285"/>
              </a:xfrm>
              <a:prstGeom prst="rect">
                <a:avLst/>
              </a:prstGeom>
            </p:spPr>
          </p:pic>
        </p:grpSp>
        <p:sp>
          <p:nvSpPr>
            <p:cNvPr id="13" name="TextBox 12">
              <a:extLst>
                <a:ext uri="{FF2B5EF4-FFF2-40B4-BE49-F238E27FC236}">
                  <a16:creationId xmlns:a16="http://schemas.microsoft.com/office/drawing/2014/main" id="{6291F02F-6237-27B3-B19F-6DF01CFE9E4C}"/>
                </a:ext>
              </a:extLst>
            </p:cNvPr>
            <p:cNvSpPr txBox="1"/>
            <p:nvPr/>
          </p:nvSpPr>
          <p:spPr>
            <a:xfrm>
              <a:off x="3444568" y="640195"/>
              <a:ext cx="4726244" cy="1569660"/>
            </a:xfrm>
            <a:prstGeom prst="rect">
              <a:avLst/>
            </a:prstGeom>
            <a:noFill/>
            <a:ln>
              <a:noFill/>
            </a:ln>
          </p:spPr>
          <p:txBody>
            <a:bodyPr wrap="square">
              <a:spAutoFit/>
            </a:bodyPr>
            <a:lstStyle/>
            <a:p>
              <a:pPr algn="ctr"/>
              <a:r>
                <a:rPr lang="en-US" sz="2400" dirty="0">
                  <a:solidFill>
                    <a:srgbClr val="FFE07D"/>
                  </a:solidFill>
                  <a:latin typeface="Caveat" pitchFamily="2" charset="0"/>
                </a:rPr>
                <a:t>Short Circuiting is AKA </a:t>
              </a:r>
              <a:br>
                <a:rPr lang="en-US" sz="2400" dirty="0">
                  <a:solidFill>
                    <a:srgbClr val="FFE07D"/>
                  </a:solidFill>
                  <a:latin typeface="Caveat" pitchFamily="2" charset="0"/>
                </a:rPr>
              </a:br>
              <a:r>
                <a:rPr lang="en-US" sz="2400" dirty="0">
                  <a:solidFill>
                    <a:srgbClr val="FFE07D"/>
                  </a:solidFill>
                  <a:latin typeface="Caveat" pitchFamily="2" charset="0"/>
                </a:rPr>
                <a:t>McCarthy evaluation since John McCarthy  (who invented Lisp and Garbage Collection) invented the approach.</a:t>
              </a:r>
            </a:p>
          </p:txBody>
        </p:sp>
      </p:grpSp>
    </p:spTree>
    <p:extLst>
      <p:ext uri="{BB962C8B-B14F-4D97-AF65-F5344CB8AC3E}">
        <p14:creationId xmlns:p14="http://schemas.microsoft.com/office/powerpoint/2010/main" val="3350364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left)">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left)">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wipe(left)">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down)">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3" grpId="0"/>
      <p:bldP spid="9" grpId="0"/>
      <p:bldP spid="8" grpId="0" animBg="1"/>
      <p:bldP spid="11"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470D3805-525B-4EE2-8AB7-7EACB20B6D7E}"/>
              </a:ext>
            </a:extLst>
          </p:cNvPr>
          <p:cNvSpPr>
            <a:spLocks noGrp="1"/>
          </p:cNvSpPr>
          <p:nvPr>
            <p:ph type="title"/>
          </p:nvPr>
        </p:nvSpPr>
        <p:spPr>
          <a:xfrm>
            <a:off x="914400" y="-76200"/>
            <a:ext cx="10363200" cy="1143000"/>
          </a:xfrm>
        </p:spPr>
        <p:txBody>
          <a:bodyPr/>
          <a:lstStyle/>
          <a:p>
            <a:r>
              <a:rPr lang="en-US" dirty="0"/>
              <a:t>Async/Await Syntax for Chaining Operations</a:t>
            </a:r>
          </a:p>
        </p:txBody>
      </p:sp>
      <p:sp>
        <p:nvSpPr>
          <p:cNvPr id="10" name="TextBox 9">
            <a:extLst>
              <a:ext uri="{FF2B5EF4-FFF2-40B4-BE49-F238E27FC236}">
                <a16:creationId xmlns:a16="http://schemas.microsoft.com/office/drawing/2014/main" id="{02E58232-FF8E-4183-9238-1750BB95DCE3}"/>
              </a:ext>
            </a:extLst>
          </p:cNvPr>
          <p:cNvSpPr txBox="1"/>
          <p:nvPr/>
        </p:nvSpPr>
        <p:spPr>
          <a:xfrm>
            <a:off x="5398201" y="3288565"/>
            <a:ext cx="6452869" cy="3200876"/>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async function run(data1, data2, data3) {</a:t>
            </a:r>
          </a:p>
          <a:p>
            <a:r>
              <a:rPr lang="en-US" dirty="0">
                <a:solidFill>
                  <a:srgbClr val="FF0000"/>
                </a:solidFill>
                <a:latin typeface="Consolas" panose="020B0609020204030204" pitchFamily="49" charset="0"/>
              </a:rPr>
              <a:t>  </a:t>
            </a:r>
            <a:r>
              <a:rPr lang="en-US" dirty="0">
                <a:solidFill>
                  <a:srgbClr val="0070C0"/>
                </a:solidFill>
                <a:latin typeface="Consolas" panose="020B0609020204030204" pitchFamily="49" charset="0"/>
              </a:rPr>
              <a:t>h1</a:t>
            </a:r>
            <a:r>
              <a:rPr lang="en-US" dirty="0">
                <a:solidFill>
                  <a:srgbClr val="7030A0"/>
                </a:solidFill>
                <a:latin typeface="Consolas" panose="020B0609020204030204" pitchFamily="49" charset="0"/>
              </a:rPr>
              <a:t> = </a:t>
            </a:r>
            <a:r>
              <a:rPr lang="en-US" dirty="0">
                <a:solidFill>
                  <a:srgbClr val="0070C0"/>
                </a:solidFill>
                <a:latin typeface="Consolas" panose="020B0609020204030204" pitchFamily="49" charset="0"/>
              </a:rPr>
              <a:t>task1(data1)</a:t>
            </a:r>
            <a:r>
              <a:rPr lang="en-US" dirty="0">
                <a:solidFill>
                  <a:srgbClr val="7030A0"/>
                </a:solidFill>
                <a:latin typeface="Consolas" panose="020B0609020204030204" pitchFamily="49" charset="0"/>
              </a:rPr>
              <a:t>;</a:t>
            </a:r>
            <a:r>
              <a:rPr lang="en-US" dirty="0">
                <a:latin typeface="Consolas" panose="020B0609020204030204" pitchFamily="49" charset="0"/>
              </a:rPr>
              <a:t>         </a:t>
            </a:r>
            <a:r>
              <a:rPr lang="en-US" dirty="0">
                <a:solidFill>
                  <a:srgbClr val="7030A0"/>
                </a:solidFill>
                <a:latin typeface="Consolas" panose="020B0609020204030204" pitchFamily="49" charset="0"/>
              </a:rPr>
              <a:t>// A</a:t>
            </a:r>
          </a:p>
          <a:p>
            <a:r>
              <a:rPr lang="en-US" dirty="0">
                <a:solidFill>
                  <a:srgbClr val="7030A0"/>
                </a:solidFill>
                <a:latin typeface="Consolas" panose="020B0609020204030204" pitchFamily="49" charset="0"/>
              </a:rPr>
              <a:t>  </a:t>
            </a:r>
            <a:r>
              <a:rPr lang="en-US" dirty="0">
                <a:solidFill>
                  <a:srgbClr val="00863D"/>
                </a:solidFill>
                <a:latin typeface="Consolas" panose="020B0609020204030204" pitchFamily="49" charset="0"/>
              </a:rPr>
              <a:t>h2 </a:t>
            </a:r>
            <a:r>
              <a:rPr lang="en-US" dirty="0">
                <a:solidFill>
                  <a:srgbClr val="7030A0"/>
                </a:solidFill>
                <a:latin typeface="Consolas" panose="020B0609020204030204" pitchFamily="49" charset="0"/>
              </a:rPr>
              <a:t>= </a:t>
            </a:r>
            <a:r>
              <a:rPr lang="en-US" dirty="0">
                <a:solidFill>
                  <a:srgbClr val="00863D"/>
                </a:solidFill>
                <a:latin typeface="Consolas" panose="020B0609020204030204" pitchFamily="49" charset="0"/>
              </a:rPr>
              <a:t>task2(data2)</a:t>
            </a:r>
            <a:r>
              <a:rPr lang="en-US" dirty="0">
                <a:solidFill>
                  <a:srgbClr val="7030A0"/>
                </a:solidFill>
                <a:latin typeface="Consolas" panose="020B0609020204030204" pitchFamily="49" charset="0"/>
              </a:rPr>
              <a:t>;</a:t>
            </a:r>
            <a:r>
              <a:rPr lang="en-US" dirty="0">
                <a:latin typeface="Consolas" panose="020B0609020204030204" pitchFamily="49" charset="0"/>
              </a:rPr>
              <a:t>         </a:t>
            </a:r>
            <a:r>
              <a:rPr lang="en-US" dirty="0">
                <a:solidFill>
                  <a:srgbClr val="7030A0"/>
                </a:solidFill>
                <a:latin typeface="Consolas" panose="020B0609020204030204" pitchFamily="49" charset="0"/>
              </a:rPr>
              <a:t>// B</a:t>
            </a:r>
          </a:p>
          <a:p>
            <a:r>
              <a:rPr lang="en-US" dirty="0">
                <a:solidFill>
                  <a:srgbClr val="7030A0"/>
                </a:solidFill>
                <a:latin typeface="Consolas" panose="020B0609020204030204" pitchFamily="49" charset="0"/>
              </a:rPr>
              <a:t>  </a:t>
            </a:r>
            <a:r>
              <a:rPr lang="en-US" dirty="0">
                <a:solidFill>
                  <a:srgbClr val="C00000"/>
                </a:solidFill>
                <a:latin typeface="Consolas" panose="020B0609020204030204" pitchFamily="49" charset="0"/>
              </a:rPr>
              <a:t>h3</a:t>
            </a:r>
            <a:r>
              <a:rPr lang="en-US" dirty="0">
                <a:solidFill>
                  <a:srgbClr val="7030A0"/>
                </a:solidFill>
                <a:latin typeface="Consolas" panose="020B0609020204030204" pitchFamily="49" charset="0"/>
              </a:rPr>
              <a:t> = </a:t>
            </a:r>
            <a:r>
              <a:rPr lang="en-US" dirty="0">
                <a:solidFill>
                  <a:srgbClr val="C00000"/>
                </a:solidFill>
                <a:latin typeface="Consolas" panose="020B0609020204030204" pitchFamily="49" charset="0"/>
              </a:rPr>
              <a:t>task3(data3)</a:t>
            </a:r>
            <a:r>
              <a:rPr lang="en-US" dirty="0">
                <a:solidFill>
                  <a:srgbClr val="7030A0"/>
                </a:solidFill>
                <a:latin typeface="Consolas" panose="020B0609020204030204" pitchFamily="49" charset="0"/>
              </a:rPr>
              <a:t>;</a:t>
            </a:r>
            <a:r>
              <a:rPr lang="en-US" dirty="0">
                <a:latin typeface="Consolas" panose="020B0609020204030204" pitchFamily="49" charset="0"/>
              </a:rPr>
              <a:t>         </a:t>
            </a:r>
            <a:r>
              <a:rPr lang="en-US" dirty="0">
                <a:solidFill>
                  <a:srgbClr val="7030A0"/>
                </a:solidFill>
                <a:latin typeface="Consolas" panose="020B0609020204030204" pitchFamily="49" charset="0"/>
              </a:rPr>
              <a:t>// C</a:t>
            </a:r>
          </a:p>
          <a:p>
            <a:endParaRPr lang="en-US" sz="1100" dirty="0">
              <a:latin typeface="Consolas" panose="020B0609020204030204" pitchFamily="49" charset="0"/>
            </a:endParaRPr>
          </a:p>
          <a:p>
            <a:r>
              <a:rPr lang="en-US" dirty="0">
                <a:solidFill>
                  <a:srgbClr val="002060"/>
                </a:solidFill>
                <a:latin typeface="Consolas" panose="020B0609020204030204" pitchFamily="49" charset="0"/>
              </a:rPr>
              <a:t>  </a:t>
            </a:r>
            <a:r>
              <a:rPr lang="en-US" dirty="0">
                <a:solidFill>
                  <a:srgbClr val="7030A0"/>
                </a:solidFill>
                <a:latin typeface="Consolas" panose="020B0609020204030204" pitchFamily="49" charset="0"/>
              </a:rPr>
              <a:t>... // Do other stuff in the meanwhile...</a:t>
            </a:r>
          </a:p>
          <a:p>
            <a:endParaRPr lang="en-US" sz="1100" dirty="0">
              <a:latin typeface="Consolas" panose="020B0609020204030204" pitchFamily="49" charset="0"/>
            </a:endParaRPr>
          </a:p>
          <a:p>
            <a:r>
              <a:rPr lang="en-US" dirty="0">
                <a:solidFill>
                  <a:srgbClr val="7030A0"/>
                </a:solidFill>
                <a:latin typeface="Consolas" panose="020B0609020204030204" pitchFamily="49" charset="0"/>
              </a:rPr>
              <a:t>  </a:t>
            </a:r>
            <a:r>
              <a:rPr lang="en-US" dirty="0">
                <a:solidFill>
                  <a:srgbClr val="0070C0"/>
                </a:solidFill>
                <a:latin typeface="Consolas" panose="020B0609020204030204" pitchFamily="49" charset="0"/>
              </a:rPr>
              <a:t>result1</a:t>
            </a:r>
            <a:r>
              <a:rPr lang="en-US" dirty="0">
                <a:solidFill>
                  <a:srgbClr val="7030A0"/>
                </a:solidFill>
                <a:latin typeface="Consolas" panose="020B0609020204030204" pitchFamily="49" charset="0"/>
              </a:rPr>
              <a:t> = await </a:t>
            </a:r>
            <a:r>
              <a:rPr lang="en-US" dirty="0">
                <a:solidFill>
                  <a:srgbClr val="0070C0"/>
                </a:solidFill>
                <a:latin typeface="Consolas" panose="020B0609020204030204" pitchFamily="49" charset="0"/>
              </a:rPr>
              <a:t>h1</a:t>
            </a:r>
            <a:r>
              <a:rPr lang="en-US" dirty="0">
                <a:latin typeface="Consolas" panose="020B0609020204030204" pitchFamily="49" charset="0"/>
              </a:rPr>
              <a:t>;</a:t>
            </a:r>
            <a:r>
              <a:rPr lang="en-US" dirty="0">
                <a:solidFill>
                  <a:srgbClr val="0070C0"/>
                </a:solidFill>
                <a:latin typeface="Consolas" panose="020B0609020204030204" pitchFamily="49" charset="0"/>
              </a:rPr>
              <a:t>                     </a:t>
            </a:r>
            <a:r>
              <a:rPr lang="en-US" dirty="0">
                <a:solidFill>
                  <a:srgbClr val="7030A0"/>
                </a:solidFill>
                <a:latin typeface="Consolas" panose="020B0609020204030204" pitchFamily="49" charset="0"/>
              </a:rPr>
              <a:t>// D</a:t>
            </a:r>
          </a:p>
          <a:p>
            <a:r>
              <a:rPr lang="en-US" dirty="0">
                <a:solidFill>
                  <a:srgbClr val="7030A0"/>
                </a:solidFill>
                <a:latin typeface="Consolas" panose="020B0609020204030204" pitchFamily="49" charset="0"/>
              </a:rPr>
              <a:t>  </a:t>
            </a:r>
            <a:r>
              <a:rPr lang="en-US" dirty="0">
                <a:solidFill>
                  <a:srgbClr val="00863D"/>
                </a:solidFill>
                <a:latin typeface="Consolas" panose="020B0609020204030204" pitchFamily="49" charset="0"/>
              </a:rPr>
              <a:t>result2</a:t>
            </a:r>
            <a:r>
              <a:rPr lang="en-US" dirty="0">
                <a:solidFill>
                  <a:srgbClr val="7030A0"/>
                </a:solidFill>
                <a:latin typeface="Consolas" panose="020B0609020204030204" pitchFamily="49" charset="0"/>
              </a:rPr>
              <a:t> = await </a:t>
            </a:r>
            <a:r>
              <a:rPr lang="en-US" dirty="0">
                <a:solidFill>
                  <a:srgbClr val="00863D"/>
                </a:solidFill>
                <a:latin typeface="Consolas" panose="020B0609020204030204" pitchFamily="49" charset="0"/>
              </a:rPr>
              <a:t>h2</a:t>
            </a:r>
            <a:r>
              <a:rPr lang="en-US" dirty="0">
                <a:latin typeface="Consolas" panose="020B0609020204030204" pitchFamily="49" charset="0"/>
              </a:rPr>
              <a:t>;</a:t>
            </a:r>
            <a:r>
              <a:rPr lang="en-US" dirty="0">
                <a:solidFill>
                  <a:srgbClr val="0070C0"/>
                </a:solidFill>
                <a:latin typeface="Consolas" panose="020B0609020204030204" pitchFamily="49" charset="0"/>
              </a:rPr>
              <a:t>  </a:t>
            </a:r>
            <a:r>
              <a:rPr lang="en-US" dirty="0">
                <a:solidFill>
                  <a:srgbClr val="7030A0"/>
                </a:solidFill>
                <a:latin typeface="Consolas" panose="020B0609020204030204" pitchFamily="49" charset="0"/>
              </a:rPr>
              <a:t>                   // E</a:t>
            </a:r>
          </a:p>
          <a:p>
            <a:r>
              <a:rPr lang="en-US" dirty="0">
                <a:solidFill>
                  <a:srgbClr val="00B050"/>
                </a:solidFill>
                <a:latin typeface="Consolas" panose="020B0609020204030204" pitchFamily="49" charset="0"/>
              </a:rPr>
              <a:t>  </a:t>
            </a:r>
            <a:r>
              <a:rPr lang="en-US" dirty="0">
                <a:solidFill>
                  <a:srgbClr val="C00000"/>
                </a:solidFill>
                <a:latin typeface="Consolas" panose="020B0609020204030204" pitchFamily="49" charset="0"/>
              </a:rPr>
              <a:t>result3</a:t>
            </a:r>
            <a:r>
              <a:rPr lang="en-US" dirty="0">
                <a:solidFill>
                  <a:srgbClr val="7030A0"/>
                </a:solidFill>
                <a:latin typeface="Consolas" panose="020B0609020204030204" pitchFamily="49" charset="0"/>
              </a:rPr>
              <a:t> = await </a:t>
            </a:r>
            <a:r>
              <a:rPr lang="en-US" dirty="0">
                <a:solidFill>
                  <a:srgbClr val="C00000"/>
                </a:solidFill>
                <a:latin typeface="Consolas" panose="020B0609020204030204" pitchFamily="49" charset="0"/>
              </a:rPr>
              <a:t>h3</a:t>
            </a:r>
            <a:r>
              <a:rPr lang="en-US" dirty="0">
                <a:latin typeface="Consolas" panose="020B0609020204030204" pitchFamily="49" charset="0"/>
              </a:rPr>
              <a:t>;</a:t>
            </a:r>
            <a:r>
              <a:rPr lang="en-US" dirty="0">
                <a:solidFill>
                  <a:srgbClr val="0070C0"/>
                </a:solidFill>
                <a:latin typeface="Consolas" panose="020B0609020204030204" pitchFamily="49" charset="0"/>
              </a:rPr>
              <a:t>  </a:t>
            </a:r>
            <a:r>
              <a:rPr lang="en-US" dirty="0">
                <a:solidFill>
                  <a:srgbClr val="7030A0"/>
                </a:solidFill>
                <a:latin typeface="Consolas" panose="020B0609020204030204" pitchFamily="49" charset="0"/>
              </a:rPr>
              <a:t>                   // F</a:t>
            </a:r>
          </a:p>
          <a:p>
            <a:r>
              <a:rPr lang="en-US" dirty="0">
                <a:solidFill>
                  <a:srgbClr val="7030A0"/>
                </a:solidFill>
                <a:latin typeface="Consolas" panose="020B0609020204030204" pitchFamily="49" charset="0"/>
              </a:rPr>
              <a:t>  </a:t>
            </a:r>
            <a:r>
              <a:rPr lang="en-US" dirty="0" err="1">
                <a:solidFill>
                  <a:srgbClr val="7030A0"/>
                </a:solidFill>
                <a:latin typeface="Consolas" panose="020B0609020204030204" pitchFamily="49" charset="0"/>
              </a:rPr>
              <a:t>use_results</a:t>
            </a:r>
            <a:r>
              <a:rPr lang="en-US" dirty="0">
                <a:solidFill>
                  <a:srgbClr val="7030A0"/>
                </a:solidFill>
                <a:latin typeface="Consolas" panose="020B0609020204030204" pitchFamily="49" charset="0"/>
              </a:rPr>
              <a:t>(</a:t>
            </a:r>
            <a:r>
              <a:rPr lang="en-US" dirty="0">
                <a:solidFill>
                  <a:srgbClr val="0070C0"/>
                </a:solidFill>
                <a:latin typeface="Consolas" panose="020B0609020204030204" pitchFamily="49" charset="0"/>
              </a:rPr>
              <a:t>result1</a:t>
            </a:r>
            <a:r>
              <a:rPr lang="en-US" dirty="0">
                <a:latin typeface="Consolas" panose="020B0609020204030204" pitchFamily="49" charset="0"/>
              </a:rPr>
              <a:t>, </a:t>
            </a:r>
            <a:r>
              <a:rPr lang="en-US" dirty="0">
                <a:solidFill>
                  <a:srgbClr val="00863D"/>
                </a:solidFill>
                <a:latin typeface="Consolas" panose="020B0609020204030204" pitchFamily="49" charset="0"/>
              </a:rPr>
              <a:t>result2</a:t>
            </a:r>
            <a:r>
              <a:rPr lang="en-US" dirty="0">
                <a:latin typeface="Consolas" panose="020B0609020204030204" pitchFamily="49" charset="0"/>
              </a:rPr>
              <a:t>, </a:t>
            </a:r>
            <a:r>
              <a:rPr lang="en-US" dirty="0">
                <a:solidFill>
                  <a:srgbClr val="C00000"/>
                </a:solidFill>
                <a:latin typeface="Consolas" panose="020B0609020204030204" pitchFamily="49" charset="0"/>
              </a:rPr>
              <a:t>result3</a:t>
            </a:r>
            <a:r>
              <a:rPr lang="en-US" dirty="0">
                <a:solidFill>
                  <a:srgbClr val="7030A0"/>
                </a:solidFill>
                <a:latin typeface="Consolas" panose="020B0609020204030204" pitchFamily="49" charset="0"/>
              </a:rPr>
              <a:t>)</a:t>
            </a:r>
            <a:r>
              <a:rPr lang="en-US" dirty="0">
                <a:latin typeface="Consolas" panose="020B0609020204030204" pitchFamily="49" charset="0"/>
              </a:rPr>
              <a:t>; </a:t>
            </a:r>
            <a:r>
              <a:rPr lang="en-US" dirty="0">
                <a:solidFill>
                  <a:srgbClr val="7030A0"/>
                </a:solidFill>
                <a:latin typeface="Consolas" panose="020B0609020204030204" pitchFamily="49" charset="0"/>
              </a:rPr>
              <a:t>// G</a:t>
            </a:r>
          </a:p>
          <a:p>
            <a:r>
              <a:rPr lang="en-US" dirty="0">
                <a:latin typeface="Consolas" panose="020B0609020204030204" pitchFamily="49" charset="0"/>
              </a:rPr>
              <a:t>}</a:t>
            </a:r>
          </a:p>
        </p:txBody>
      </p:sp>
      <p:sp>
        <p:nvSpPr>
          <p:cNvPr id="11" name="TextBox 10">
            <a:extLst>
              <a:ext uri="{FF2B5EF4-FFF2-40B4-BE49-F238E27FC236}">
                <a16:creationId xmlns:a16="http://schemas.microsoft.com/office/drawing/2014/main" id="{E5C8A715-1F8C-4B86-9C6E-F79CC09E8A19}"/>
              </a:ext>
            </a:extLst>
          </p:cNvPr>
          <p:cNvSpPr txBox="1"/>
          <p:nvPr/>
        </p:nvSpPr>
        <p:spPr>
          <a:xfrm>
            <a:off x="674206" y="720544"/>
            <a:ext cx="3974664" cy="1015663"/>
          </a:xfrm>
          <a:prstGeom prst="rect">
            <a:avLst/>
          </a:prstGeom>
          <a:noFill/>
        </p:spPr>
        <p:txBody>
          <a:bodyPr wrap="square" rtlCol="0">
            <a:spAutoFit/>
          </a:bodyPr>
          <a:lstStyle/>
          <a:p>
            <a:pPr algn="ctr"/>
            <a:r>
              <a:rPr lang="en-US" sz="2000" dirty="0"/>
              <a:t>Of course, there's no reason you must immediately await tasks like in our previous example.</a:t>
            </a:r>
          </a:p>
        </p:txBody>
      </p:sp>
      <p:sp>
        <p:nvSpPr>
          <p:cNvPr id="7" name="TextBox 6">
            <a:extLst>
              <a:ext uri="{FF2B5EF4-FFF2-40B4-BE49-F238E27FC236}">
                <a16:creationId xmlns:a16="http://schemas.microsoft.com/office/drawing/2014/main" id="{C82780F8-D555-48C0-BB92-B8DCE1C6D9F1}"/>
              </a:ext>
            </a:extLst>
          </p:cNvPr>
          <p:cNvSpPr txBox="1"/>
          <p:nvPr/>
        </p:nvSpPr>
        <p:spPr>
          <a:xfrm>
            <a:off x="34014" y="1855993"/>
            <a:ext cx="5181600" cy="400110"/>
          </a:xfrm>
          <a:prstGeom prst="rect">
            <a:avLst/>
          </a:prstGeom>
          <a:noFill/>
        </p:spPr>
        <p:txBody>
          <a:bodyPr wrap="square" rtlCol="0">
            <a:spAutoFit/>
          </a:bodyPr>
          <a:lstStyle/>
          <a:p>
            <a:pPr algn="ctr"/>
            <a:r>
              <a:rPr lang="en-US" sz="2000" dirty="0"/>
              <a:t>Let's see.</a:t>
            </a:r>
          </a:p>
        </p:txBody>
      </p:sp>
      <p:grpSp>
        <p:nvGrpSpPr>
          <p:cNvPr id="4" name="Group 3">
            <a:extLst>
              <a:ext uri="{FF2B5EF4-FFF2-40B4-BE49-F238E27FC236}">
                <a16:creationId xmlns:a16="http://schemas.microsoft.com/office/drawing/2014/main" id="{E1974E2F-044C-4954-8E1A-C4CDB327D587}"/>
              </a:ext>
            </a:extLst>
          </p:cNvPr>
          <p:cNvGrpSpPr/>
          <p:nvPr/>
        </p:nvGrpSpPr>
        <p:grpSpPr>
          <a:xfrm>
            <a:off x="424601" y="2385385"/>
            <a:ext cx="4686094" cy="3928370"/>
            <a:chOff x="424601" y="2385385"/>
            <a:chExt cx="4686094" cy="3928370"/>
          </a:xfrm>
        </p:grpSpPr>
        <p:sp>
          <p:nvSpPr>
            <p:cNvPr id="3" name="Rectangle 2">
              <a:extLst>
                <a:ext uri="{FF2B5EF4-FFF2-40B4-BE49-F238E27FC236}">
                  <a16:creationId xmlns:a16="http://schemas.microsoft.com/office/drawing/2014/main" id="{C2B7E8CD-15DB-4FEA-B820-EC79BA40E4E2}"/>
                </a:ext>
              </a:extLst>
            </p:cNvPr>
            <p:cNvSpPr/>
            <p:nvPr/>
          </p:nvSpPr>
          <p:spPr>
            <a:xfrm>
              <a:off x="424601" y="2385385"/>
              <a:ext cx="4686094" cy="1853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40000"/>
                      <a:lumOff val="60000"/>
                    </a:schemeClr>
                  </a:solidFill>
                </a:rPr>
                <a:t>Launch the Async Function</a:t>
              </a:r>
            </a:p>
            <a:p>
              <a:pPr algn="ctr"/>
              <a:endParaRPr lang="en-US" sz="2400" dirty="0">
                <a:solidFill>
                  <a:schemeClr val="accent2">
                    <a:lumMod val="40000"/>
                    <a:lumOff val="60000"/>
                  </a:schemeClr>
                </a:solidFill>
              </a:endParaRPr>
            </a:p>
            <a:p>
              <a:pPr algn="ctr"/>
              <a:r>
                <a:rPr lang="en-US" sz="2000" dirty="0">
                  <a:solidFill>
                    <a:schemeClr val="bg1"/>
                  </a:solidFill>
                </a:rPr>
                <a:t>You request execution of a function in the background and obtain a handle to the pending task.</a:t>
              </a:r>
            </a:p>
          </p:txBody>
        </p:sp>
        <p:sp>
          <p:nvSpPr>
            <p:cNvPr id="9" name="Rectangle 8">
              <a:extLst>
                <a:ext uri="{FF2B5EF4-FFF2-40B4-BE49-F238E27FC236}">
                  <a16:creationId xmlns:a16="http://schemas.microsoft.com/office/drawing/2014/main" id="{170A892E-AAFF-4BE0-B005-29EABEBDE166}"/>
                </a:ext>
              </a:extLst>
            </p:cNvPr>
            <p:cNvSpPr/>
            <p:nvPr/>
          </p:nvSpPr>
          <p:spPr>
            <a:xfrm>
              <a:off x="424601" y="4460505"/>
              <a:ext cx="4686094" cy="1853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32F4F1"/>
                  </a:solidFill>
                </a:rPr>
                <a:t>Wait for Completion</a:t>
              </a:r>
            </a:p>
            <a:p>
              <a:pPr algn="ctr"/>
              <a:endParaRPr lang="en-US" sz="2400" dirty="0"/>
            </a:p>
            <a:p>
              <a:pPr algn="ctr"/>
              <a:r>
                <a:rPr lang="en-US" sz="2000" dirty="0"/>
                <a:t>You </a:t>
              </a:r>
              <a:r>
                <a:rPr lang="en-US" sz="2000" dirty="0">
                  <a:solidFill>
                    <a:schemeClr val="bg1"/>
                  </a:solidFill>
                </a:rPr>
                <a:t>may optionally wait for your launched task to complete its execution, and then obtain its result.</a:t>
              </a:r>
            </a:p>
          </p:txBody>
        </p:sp>
      </p:grpSp>
      <p:grpSp>
        <p:nvGrpSpPr>
          <p:cNvPr id="145" name="Group 144">
            <a:extLst>
              <a:ext uri="{FF2B5EF4-FFF2-40B4-BE49-F238E27FC236}">
                <a16:creationId xmlns:a16="http://schemas.microsoft.com/office/drawing/2014/main" id="{676A7FB6-0086-4E80-A808-4AA8FC819F16}"/>
              </a:ext>
            </a:extLst>
          </p:cNvPr>
          <p:cNvGrpSpPr/>
          <p:nvPr/>
        </p:nvGrpSpPr>
        <p:grpSpPr>
          <a:xfrm>
            <a:off x="5110695" y="211419"/>
            <a:ext cx="6833705" cy="2926771"/>
            <a:chOff x="5110695" y="211419"/>
            <a:chExt cx="6833705" cy="2926771"/>
          </a:xfrm>
        </p:grpSpPr>
        <p:grpSp>
          <p:nvGrpSpPr>
            <p:cNvPr id="23" name="Group 22">
              <a:extLst>
                <a:ext uri="{FF2B5EF4-FFF2-40B4-BE49-F238E27FC236}">
                  <a16:creationId xmlns:a16="http://schemas.microsoft.com/office/drawing/2014/main" id="{57A7D5C8-5E3A-4B60-AD5D-6D8BA42EE779}"/>
                </a:ext>
              </a:extLst>
            </p:cNvPr>
            <p:cNvGrpSpPr/>
            <p:nvPr/>
          </p:nvGrpSpPr>
          <p:grpSpPr>
            <a:xfrm>
              <a:off x="5110695" y="211419"/>
              <a:ext cx="6833705" cy="2926771"/>
              <a:chOff x="5317998" y="3709805"/>
              <a:chExt cx="6833705" cy="2926771"/>
            </a:xfrm>
          </p:grpSpPr>
          <p:grpSp>
            <p:nvGrpSpPr>
              <p:cNvPr id="24" name="Group 23">
                <a:extLst>
                  <a:ext uri="{FF2B5EF4-FFF2-40B4-BE49-F238E27FC236}">
                    <a16:creationId xmlns:a16="http://schemas.microsoft.com/office/drawing/2014/main" id="{C2DBAC49-A338-43A5-9877-935319C4B86C}"/>
                  </a:ext>
                </a:extLst>
              </p:cNvPr>
              <p:cNvGrpSpPr/>
              <p:nvPr/>
            </p:nvGrpSpPr>
            <p:grpSpPr>
              <a:xfrm>
                <a:off x="5317998" y="3709805"/>
                <a:ext cx="6833705" cy="2926771"/>
                <a:chOff x="5311422" y="352793"/>
                <a:chExt cx="6833705" cy="2926771"/>
              </a:xfrm>
            </p:grpSpPr>
            <p:grpSp>
              <p:nvGrpSpPr>
                <p:cNvPr id="51" name="Group 50">
                  <a:extLst>
                    <a:ext uri="{FF2B5EF4-FFF2-40B4-BE49-F238E27FC236}">
                      <a16:creationId xmlns:a16="http://schemas.microsoft.com/office/drawing/2014/main" id="{78BB47AB-970B-479E-A207-0EDB3D396333}"/>
                    </a:ext>
                  </a:extLst>
                </p:cNvPr>
                <p:cNvGrpSpPr/>
                <p:nvPr/>
              </p:nvGrpSpPr>
              <p:grpSpPr>
                <a:xfrm>
                  <a:off x="5311422" y="352793"/>
                  <a:ext cx="6833705" cy="2926771"/>
                  <a:chOff x="3773003" y="7675666"/>
                  <a:chExt cx="6988158" cy="2926771"/>
                </a:xfrm>
              </p:grpSpPr>
              <p:sp>
                <p:nvSpPr>
                  <p:cNvPr id="54" name="Rectangle 53">
                    <a:extLst>
                      <a:ext uri="{FF2B5EF4-FFF2-40B4-BE49-F238E27FC236}">
                        <a16:creationId xmlns:a16="http://schemas.microsoft.com/office/drawing/2014/main" id="{3E826F4A-59BD-4908-89AD-FAA8ECE19D0C}"/>
                      </a:ext>
                    </a:extLst>
                  </p:cNvPr>
                  <p:cNvSpPr/>
                  <p:nvPr/>
                </p:nvSpPr>
                <p:spPr>
                  <a:xfrm>
                    <a:off x="3814262" y="7675666"/>
                    <a:ext cx="6946899" cy="292677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5" name="Picture 54">
                    <a:extLst>
                      <a:ext uri="{FF2B5EF4-FFF2-40B4-BE49-F238E27FC236}">
                        <a16:creationId xmlns:a16="http://schemas.microsoft.com/office/drawing/2014/main" id="{8B0A589D-369F-4909-B8FF-CF711F5B700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3773003" y="8337071"/>
                    <a:ext cx="568256" cy="723086"/>
                  </a:xfrm>
                  <a:prstGeom prst="rect">
                    <a:avLst/>
                  </a:prstGeom>
                </p:spPr>
              </p:pic>
              <p:cxnSp>
                <p:nvCxnSpPr>
                  <p:cNvPr id="56" name="Straight Arrow Connector 55">
                    <a:extLst>
                      <a:ext uri="{FF2B5EF4-FFF2-40B4-BE49-F238E27FC236}">
                        <a16:creationId xmlns:a16="http://schemas.microsoft.com/office/drawing/2014/main" id="{D58685A7-5EE3-4429-B617-E48EA2E1B385}"/>
                      </a:ext>
                    </a:extLst>
                  </p:cNvPr>
                  <p:cNvCxnSpPr>
                    <a:cxnSpLocks/>
                  </p:cNvCxnSpPr>
                  <p:nvPr/>
                </p:nvCxnSpPr>
                <p:spPr>
                  <a:xfrm>
                    <a:off x="4094230" y="8791913"/>
                    <a:ext cx="6526539" cy="0"/>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A249326E-F37E-437E-991D-9693FFD85F4A}"/>
                      </a:ext>
                    </a:extLst>
                  </p:cNvPr>
                  <p:cNvGrpSpPr/>
                  <p:nvPr/>
                </p:nvGrpSpPr>
                <p:grpSpPr>
                  <a:xfrm>
                    <a:off x="3773003" y="9120786"/>
                    <a:ext cx="6847766" cy="723086"/>
                    <a:chOff x="3773003" y="9120786"/>
                    <a:chExt cx="6847766" cy="723086"/>
                  </a:xfrm>
                </p:grpSpPr>
                <p:pic>
                  <p:nvPicPr>
                    <p:cNvPr id="58" name="Picture 57">
                      <a:extLst>
                        <a:ext uri="{FF2B5EF4-FFF2-40B4-BE49-F238E27FC236}">
                          <a16:creationId xmlns:a16="http://schemas.microsoft.com/office/drawing/2014/main" id="{9E8E2A33-1F91-45BC-90C7-4DB1CC49FAB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3773003" y="9120786"/>
                      <a:ext cx="568256" cy="723086"/>
                    </a:xfrm>
                    <a:prstGeom prst="rect">
                      <a:avLst/>
                    </a:prstGeom>
                  </p:spPr>
                </p:pic>
                <p:cxnSp>
                  <p:nvCxnSpPr>
                    <p:cNvPr id="59" name="Straight Arrow Connector 58">
                      <a:extLst>
                        <a:ext uri="{FF2B5EF4-FFF2-40B4-BE49-F238E27FC236}">
                          <a16:creationId xmlns:a16="http://schemas.microsoft.com/office/drawing/2014/main" id="{2D18C5CD-45BB-48CD-B776-76E3CAF95152}"/>
                        </a:ext>
                      </a:extLst>
                    </p:cNvPr>
                    <p:cNvCxnSpPr>
                      <a:cxnSpLocks/>
                    </p:cNvCxnSpPr>
                    <p:nvPr/>
                  </p:nvCxnSpPr>
                  <p:spPr>
                    <a:xfrm>
                      <a:off x="4094230" y="9575628"/>
                      <a:ext cx="6526539" cy="0"/>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52" name="Picture 51">
                  <a:extLst>
                    <a:ext uri="{FF2B5EF4-FFF2-40B4-BE49-F238E27FC236}">
                      <a16:creationId xmlns:a16="http://schemas.microsoft.com/office/drawing/2014/main" id="{41457A05-52A8-4AC9-945B-741E8B5ECA8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5317193" y="352793"/>
                  <a:ext cx="555696" cy="723086"/>
                </a:xfrm>
                <a:prstGeom prst="rect">
                  <a:avLst/>
                </a:prstGeom>
              </p:spPr>
            </p:pic>
            <p:cxnSp>
              <p:nvCxnSpPr>
                <p:cNvPr id="53" name="Straight Arrow Connector 52">
                  <a:extLst>
                    <a:ext uri="{FF2B5EF4-FFF2-40B4-BE49-F238E27FC236}">
                      <a16:creationId xmlns:a16="http://schemas.microsoft.com/office/drawing/2014/main" id="{6416A5A3-88BA-475B-9028-D909C3DA9D5C}"/>
                    </a:ext>
                  </a:extLst>
                </p:cNvPr>
                <p:cNvCxnSpPr>
                  <a:cxnSpLocks/>
                </p:cNvCxnSpPr>
                <p:nvPr/>
              </p:nvCxnSpPr>
              <p:spPr>
                <a:xfrm>
                  <a:off x="5669508" y="797560"/>
                  <a:ext cx="6382289" cy="0"/>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grpSp>
          <p:pic>
            <p:nvPicPr>
              <p:cNvPr id="27" name="Picture 26">
                <a:extLst>
                  <a:ext uri="{FF2B5EF4-FFF2-40B4-BE49-F238E27FC236}">
                    <a16:creationId xmlns:a16="http://schemas.microsoft.com/office/drawing/2014/main" id="{C2B618F7-CF42-4F0B-8A55-1434F7686D1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5322550" y="5899210"/>
                <a:ext cx="555696" cy="723086"/>
              </a:xfrm>
              <a:prstGeom prst="rect">
                <a:avLst/>
              </a:prstGeom>
            </p:spPr>
          </p:pic>
          <p:cxnSp>
            <p:nvCxnSpPr>
              <p:cNvPr id="39" name="Straight Arrow Connector 38">
                <a:extLst>
                  <a:ext uri="{FF2B5EF4-FFF2-40B4-BE49-F238E27FC236}">
                    <a16:creationId xmlns:a16="http://schemas.microsoft.com/office/drawing/2014/main" id="{DA5F2CD6-EAF5-4778-94AC-42EC7AED66B9}"/>
                  </a:ext>
                </a:extLst>
              </p:cNvPr>
              <p:cNvCxnSpPr>
                <a:cxnSpLocks/>
              </p:cNvCxnSpPr>
              <p:nvPr/>
            </p:nvCxnSpPr>
            <p:spPr>
              <a:xfrm>
                <a:off x="5636677" y="6354052"/>
                <a:ext cx="6382289" cy="0"/>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9A673076-9781-43F2-BB72-751FB7C9DB7A}"/>
                  </a:ext>
                </a:extLst>
              </p:cNvPr>
              <p:cNvSpPr/>
              <p:nvPr/>
            </p:nvSpPr>
            <p:spPr>
              <a:xfrm>
                <a:off x="7271339" y="4007162"/>
                <a:ext cx="3270941" cy="331392"/>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mj-lt"/>
                  </a:rPr>
                  <a:t>task3</a:t>
                </a:r>
                <a:endParaRPr lang="en-US" dirty="0">
                  <a:solidFill>
                    <a:schemeClr val="bg1"/>
                  </a:solidFill>
                </a:endParaRPr>
              </a:p>
            </p:txBody>
          </p:sp>
        </p:grpSp>
        <p:sp>
          <p:nvSpPr>
            <p:cNvPr id="62" name="Rectangle 61">
              <a:extLst>
                <a:ext uri="{FF2B5EF4-FFF2-40B4-BE49-F238E27FC236}">
                  <a16:creationId xmlns:a16="http://schemas.microsoft.com/office/drawing/2014/main" id="{C0AF7C0D-07FD-46F9-85ED-CF6A8EE94A8A}"/>
                </a:ext>
              </a:extLst>
            </p:cNvPr>
            <p:cNvSpPr/>
            <p:nvPr/>
          </p:nvSpPr>
          <p:spPr>
            <a:xfrm>
              <a:off x="6431936" y="2658464"/>
              <a:ext cx="385303" cy="331392"/>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a:t>
              </a:r>
            </a:p>
          </p:txBody>
        </p:sp>
        <p:cxnSp>
          <p:nvCxnSpPr>
            <p:cNvPr id="84" name="Straight Arrow Connector 83">
              <a:extLst>
                <a:ext uri="{FF2B5EF4-FFF2-40B4-BE49-F238E27FC236}">
                  <a16:creationId xmlns:a16="http://schemas.microsoft.com/office/drawing/2014/main" id="{4A78BDEF-BF4F-45BB-9A3F-D36C16173B6C}"/>
                </a:ext>
              </a:extLst>
            </p:cNvPr>
            <p:cNvCxnSpPr>
              <a:cxnSpLocks/>
              <a:endCxn id="47" idx="1"/>
            </p:cNvCxnSpPr>
            <p:nvPr/>
          </p:nvCxnSpPr>
          <p:spPr>
            <a:xfrm flipV="1">
              <a:off x="6817239" y="674472"/>
              <a:ext cx="246797" cy="19839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03DB3E3D-6563-40EB-B7F0-68C22A256214}"/>
                </a:ext>
              </a:extLst>
            </p:cNvPr>
            <p:cNvCxnSpPr>
              <a:cxnSpLocks/>
              <a:endCxn id="109" idx="0"/>
            </p:cNvCxnSpPr>
            <p:nvPr/>
          </p:nvCxnSpPr>
          <p:spPr>
            <a:xfrm>
              <a:off x="8775144" y="1327666"/>
              <a:ext cx="953375" cy="13307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4B8563D6-D5B2-4977-B890-1343B91749C7}"/>
                </a:ext>
              </a:extLst>
            </p:cNvPr>
            <p:cNvSpPr/>
            <p:nvPr/>
          </p:nvSpPr>
          <p:spPr>
            <a:xfrm>
              <a:off x="9559927" y="2658464"/>
              <a:ext cx="337184" cy="331392"/>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a:t>
              </a:r>
            </a:p>
          </p:txBody>
        </p:sp>
        <p:cxnSp>
          <p:nvCxnSpPr>
            <p:cNvPr id="110" name="Straight Arrow Connector 109">
              <a:extLst>
                <a:ext uri="{FF2B5EF4-FFF2-40B4-BE49-F238E27FC236}">
                  <a16:creationId xmlns:a16="http://schemas.microsoft.com/office/drawing/2014/main" id="{43E8A05E-64CC-48AB-AD6C-176DEA90BFC1}"/>
                </a:ext>
              </a:extLst>
            </p:cNvPr>
            <p:cNvCxnSpPr>
              <a:cxnSpLocks/>
              <a:stCxn id="118" idx="3"/>
              <a:endCxn id="129" idx="0"/>
            </p:cNvCxnSpPr>
            <p:nvPr/>
          </p:nvCxnSpPr>
          <p:spPr>
            <a:xfrm>
              <a:off x="9167662" y="2113122"/>
              <a:ext cx="237651" cy="5453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3E398CE8-95EF-4D4A-AD86-DBC5BDE628F6}"/>
                </a:ext>
              </a:extLst>
            </p:cNvPr>
            <p:cNvCxnSpPr>
              <a:cxnSpLocks/>
              <a:stCxn id="47" idx="3"/>
            </p:cNvCxnSpPr>
            <p:nvPr/>
          </p:nvCxnSpPr>
          <p:spPr>
            <a:xfrm>
              <a:off x="10334977" y="674472"/>
              <a:ext cx="442109" cy="20017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CCF58868-3E7E-43C2-811E-28CAED3FAD93}"/>
                </a:ext>
              </a:extLst>
            </p:cNvPr>
            <p:cNvSpPr/>
            <p:nvPr/>
          </p:nvSpPr>
          <p:spPr>
            <a:xfrm>
              <a:off x="10970804" y="2658464"/>
              <a:ext cx="555696" cy="331392"/>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G</a:t>
              </a:r>
            </a:p>
          </p:txBody>
        </p:sp>
        <p:sp>
          <p:nvSpPr>
            <p:cNvPr id="114" name="Rectangle 113">
              <a:extLst>
                <a:ext uri="{FF2B5EF4-FFF2-40B4-BE49-F238E27FC236}">
                  <a16:creationId xmlns:a16="http://schemas.microsoft.com/office/drawing/2014/main" id="{6DB14A72-99A4-48FE-923C-DDDEF7997E93}"/>
                </a:ext>
              </a:extLst>
            </p:cNvPr>
            <p:cNvSpPr/>
            <p:nvPr/>
          </p:nvSpPr>
          <p:spPr>
            <a:xfrm>
              <a:off x="6861667" y="2658464"/>
              <a:ext cx="1320021" cy="331392"/>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Other Stuff</a:t>
              </a:r>
            </a:p>
          </p:txBody>
        </p:sp>
        <p:sp>
          <p:nvSpPr>
            <p:cNvPr id="115" name="Rectangle 114">
              <a:extLst>
                <a:ext uri="{FF2B5EF4-FFF2-40B4-BE49-F238E27FC236}">
                  <a16:creationId xmlns:a16="http://schemas.microsoft.com/office/drawing/2014/main" id="{75339E44-ED00-4699-9BD0-82E9B7D736C3}"/>
                </a:ext>
              </a:extLst>
            </p:cNvPr>
            <p:cNvSpPr/>
            <p:nvPr/>
          </p:nvSpPr>
          <p:spPr>
            <a:xfrm>
              <a:off x="5610053" y="2658464"/>
              <a:ext cx="385303" cy="331392"/>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a:t>
              </a:r>
            </a:p>
          </p:txBody>
        </p:sp>
        <p:sp>
          <p:nvSpPr>
            <p:cNvPr id="116" name="Rectangle 115">
              <a:extLst>
                <a:ext uri="{FF2B5EF4-FFF2-40B4-BE49-F238E27FC236}">
                  <a16:creationId xmlns:a16="http://schemas.microsoft.com/office/drawing/2014/main" id="{EB91274F-56F1-4381-A46B-37062DF58C1D}"/>
                </a:ext>
              </a:extLst>
            </p:cNvPr>
            <p:cNvSpPr/>
            <p:nvPr/>
          </p:nvSpPr>
          <p:spPr>
            <a:xfrm>
              <a:off x="6020979" y="2658464"/>
              <a:ext cx="385303" cy="331392"/>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a:t>
              </a:r>
            </a:p>
          </p:txBody>
        </p:sp>
        <p:cxnSp>
          <p:nvCxnSpPr>
            <p:cNvPr id="117" name="Straight Arrow Connector 116">
              <a:extLst>
                <a:ext uri="{FF2B5EF4-FFF2-40B4-BE49-F238E27FC236}">
                  <a16:creationId xmlns:a16="http://schemas.microsoft.com/office/drawing/2014/main" id="{42B3323C-7AD2-406D-9ADE-D37659F2721A}"/>
                </a:ext>
              </a:extLst>
            </p:cNvPr>
            <p:cNvCxnSpPr>
              <a:cxnSpLocks/>
              <a:endCxn id="118" idx="1"/>
            </p:cNvCxnSpPr>
            <p:nvPr/>
          </p:nvCxnSpPr>
          <p:spPr>
            <a:xfrm flipV="1">
              <a:off x="5987755" y="2113122"/>
              <a:ext cx="186850" cy="533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8" name="Rectangle 117">
              <a:extLst>
                <a:ext uri="{FF2B5EF4-FFF2-40B4-BE49-F238E27FC236}">
                  <a16:creationId xmlns:a16="http://schemas.microsoft.com/office/drawing/2014/main" id="{2F52BDC2-1917-4360-BC3A-A4ED620F304D}"/>
                </a:ext>
              </a:extLst>
            </p:cNvPr>
            <p:cNvSpPr/>
            <p:nvPr/>
          </p:nvSpPr>
          <p:spPr>
            <a:xfrm>
              <a:off x="6174605" y="1947426"/>
              <a:ext cx="2993057" cy="331392"/>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j-lt"/>
                </a:rPr>
                <a:t>task1</a:t>
              </a:r>
            </a:p>
          </p:txBody>
        </p:sp>
        <p:cxnSp>
          <p:nvCxnSpPr>
            <p:cNvPr id="119" name="Straight Arrow Connector 118">
              <a:extLst>
                <a:ext uri="{FF2B5EF4-FFF2-40B4-BE49-F238E27FC236}">
                  <a16:creationId xmlns:a16="http://schemas.microsoft.com/office/drawing/2014/main" id="{731FF26E-2E54-4E27-AB5B-41D5792DC7EF}"/>
                </a:ext>
              </a:extLst>
            </p:cNvPr>
            <p:cNvCxnSpPr>
              <a:cxnSpLocks/>
              <a:endCxn id="120" idx="1"/>
            </p:cNvCxnSpPr>
            <p:nvPr/>
          </p:nvCxnSpPr>
          <p:spPr>
            <a:xfrm flipV="1">
              <a:off x="6413772" y="1353026"/>
              <a:ext cx="241116" cy="1305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B970CDCA-28E2-4710-85C5-A800DA7F3458}"/>
                </a:ext>
              </a:extLst>
            </p:cNvPr>
            <p:cNvSpPr/>
            <p:nvPr/>
          </p:nvSpPr>
          <p:spPr>
            <a:xfrm>
              <a:off x="6654888" y="1187330"/>
              <a:ext cx="2120256" cy="331392"/>
            </a:xfrm>
            <a:prstGeom prst="rect">
              <a:avLst/>
            </a:prstGeom>
            <a:solidFill>
              <a:srgbClr val="00863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mj-lt"/>
                </a:rPr>
                <a:t>task2</a:t>
              </a:r>
            </a:p>
          </p:txBody>
        </p:sp>
        <p:sp>
          <p:nvSpPr>
            <p:cNvPr id="129" name="Rectangle 128">
              <a:extLst>
                <a:ext uri="{FF2B5EF4-FFF2-40B4-BE49-F238E27FC236}">
                  <a16:creationId xmlns:a16="http://schemas.microsoft.com/office/drawing/2014/main" id="{266B4568-CBA1-43C8-AEDA-8D3DB2B7C02A}"/>
                </a:ext>
              </a:extLst>
            </p:cNvPr>
            <p:cNvSpPr/>
            <p:nvPr/>
          </p:nvSpPr>
          <p:spPr>
            <a:xfrm>
              <a:off x="9281849" y="2658464"/>
              <a:ext cx="246927" cy="331392"/>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a:t>
              </a:r>
            </a:p>
          </p:txBody>
        </p:sp>
        <p:sp>
          <p:nvSpPr>
            <p:cNvPr id="138" name="Rectangle 137">
              <a:extLst>
                <a:ext uri="{FF2B5EF4-FFF2-40B4-BE49-F238E27FC236}">
                  <a16:creationId xmlns:a16="http://schemas.microsoft.com/office/drawing/2014/main" id="{F7912BD9-7D38-4D78-8174-FC2BF7EF3D3B}"/>
                </a:ext>
              </a:extLst>
            </p:cNvPr>
            <p:cNvSpPr/>
            <p:nvPr/>
          </p:nvSpPr>
          <p:spPr>
            <a:xfrm>
              <a:off x="10608113" y="2658464"/>
              <a:ext cx="309331" cy="331392"/>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a:t>
              </a:r>
            </a:p>
          </p:txBody>
        </p:sp>
        <p:sp>
          <p:nvSpPr>
            <p:cNvPr id="142" name="TextBox 141">
              <a:extLst>
                <a:ext uri="{FF2B5EF4-FFF2-40B4-BE49-F238E27FC236}">
                  <a16:creationId xmlns:a16="http://schemas.microsoft.com/office/drawing/2014/main" id="{528D2C7F-4F3C-47A6-8B3F-690F408F83D2}"/>
                </a:ext>
              </a:extLst>
            </p:cNvPr>
            <p:cNvSpPr txBox="1"/>
            <p:nvPr/>
          </p:nvSpPr>
          <p:spPr>
            <a:xfrm>
              <a:off x="8585937" y="2539037"/>
              <a:ext cx="367408" cy="369332"/>
            </a:xfrm>
            <a:prstGeom prst="rect">
              <a:avLst/>
            </a:prstGeom>
            <a:noFill/>
          </p:spPr>
          <p:txBody>
            <a:bodyPr wrap="none" rtlCol="0">
              <a:spAutoFit/>
            </a:bodyPr>
            <a:lstStyle/>
            <a:p>
              <a:r>
                <a:rPr lang="en-US" dirty="0"/>
                <a:t>...</a:t>
              </a:r>
            </a:p>
          </p:txBody>
        </p:sp>
        <p:sp>
          <p:nvSpPr>
            <p:cNvPr id="143" name="TextBox 142">
              <a:extLst>
                <a:ext uri="{FF2B5EF4-FFF2-40B4-BE49-F238E27FC236}">
                  <a16:creationId xmlns:a16="http://schemas.microsoft.com/office/drawing/2014/main" id="{7BF97CDF-5F1D-4DC5-AB85-6DD35156C2C3}"/>
                </a:ext>
              </a:extLst>
            </p:cNvPr>
            <p:cNvSpPr txBox="1"/>
            <p:nvPr/>
          </p:nvSpPr>
          <p:spPr>
            <a:xfrm>
              <a:off x="10089613" y="2539037"/>
              <a:ext cx="367408" cy="369332"/>
            </a:xfrm>
            <a:prstGeom prst="rect">
              <a:avLst/>
            </a:prstGeom>
            <a:noFill/>
          </p:spPr>
          <p:txBody>
            <a:bodyPr wrap="none" rtlCol="0">
              <a:spAutoFit/>
            </a:bodyPr>
            <a:lstStyle/>
            <a:p>
              <a:r>
                <a:rPr lang="en-US" dirty="0"/>
                <a:t>...</a:t>
              </a:r>
            </a:p>
          </p:txBody>
        </p:sp>
      </p:grpSp>
      <p:sp>
        <p:nvSpPr>
          <p:cNvPr id="148" name="Speech Bubble: Rectangle with Corners Rounded 147">
            <a:extLst>
              <a:ext uri="{FF2B5EF4-FFF2-40B4-BE49-F238E27FC236}">
                <a16:creationId xmlns:a16="http://schemas.microsoft.com/office/drawing/2014/main" id="{FC3AF11C-C81A-4450-B93F-68483408ABDC}"/>
              </a:ext>
            </a:extLst>
          </p:cNvPr>
          <p:cNvSpPr/>
          <p:nvPr/>
        </p:nvSpPr>
        <p:spPr>
          <a:xfrm>
            <a:off x="6624587" y="5667954"/>
            <a:ext cx="4152499" cy="1067719"/>
          </a:xfrm>
          <a:prstGeom prst="wedgeRoundRectCallout">
            <a:avLst>
              <a:gd name="adj1" fmla="val -65576"/>
              <a:gd name="adj2" fmla="val -167863"/>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immediately launches all three tasks in the background without waiting for them to finish.</a:t>
            </a:r>
          </a:p>
        </p:txBody>
      </p:sp>
      <p:sp>
        <p:nvSpPr>
          <p:cNvPr id="149" name="Speech Bubble: Rectangle with Corners Rounded 148">
            <a:extLst>
              <a:ext uri="{FF2B5EF4-FFF2-40B4-BE49-F238E27FC236}">
                <a16:creationId xmlns:a16="http://schemas.microsoft.com/office/drawing/2014/main" id="{8E9015B7-4589-40DC-86CC-FA2F4E51E151}"/>
              </a:ext>
            </a:extLst>
          </p:cNvPr>
          <p:cNvSpPr/>
          <p:nvPr/>
        </p:nvSpPr>
        <p:spPr>
          <a:xfrm>
            <a:off x="7791901" y="3235312"/>
            <a:ext cx="3886293" cy="1067719"/>
          </a:xfrm>
          <a:prstGeom prst="wedgeRoundRectCallout">
            <a:avLst>
              <a:gd name="adj1" fmla="val -96500"/>
              <a:gd name="adj2" fmla="val 82207"/>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Execution proceeds immediately to the next statements...</a:t>
            </a:r>
          </a:p>
        </p:txBody>
      </p:sp>
      <p:sp>
        <p:nvSpPr>
          <p:cNvPr id="150" name="Speech Bubble: Rectangle with Corners Rounded 149">
            <a:extLst>
              <a:ext uri="{FF2B5EF4-FFF2-40B4-BE49-F238E27FC236}">
                <a16:creationId xmlns:a16="http://schemas.microsoft.com/office/drawing/2014/main" id="{CA0B824D-8D31-4E8F-96A9-85D8129A7C40}"/>
              </a:ext>
            </a:extLst>
          </p:cNvPr>
          <p:cNvSpPr/>
          <p:nvPr/>
        </p:nvSpPr>
        <p:spPr>
          <a:xfrm>
            <a:off x="2549871" y="3136104"/>
            <a:ext cx="3151977" cy="1067719"/>
          </a:xfrm>
          <a:prstGeom prst="wedgeRoundRectCallout">
            <a:avLst>
              <a:gd name="adj1" fmla="val 50944"/>
              <a:gd name="adj2" fmla="val 145337"/>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Now we wait for our three tasks to complete!</a:t>
            </a:r>
          </a:p>
        </p:txBody>
      </p:sp>
      <p:sp>
        <p:nvSpPr>
          <p:cNvPr id="151" name="Speech Bubble: Rectangle with Corners Rounded 150">
            <a:extLst>
              <a:ext uri="{FF2B5EF4-FFF2-40B4-BE49-F238E27FC236}">
                <a16:creationId xmlns:a16="http://schemas.microsoft.com/office/drawing/2014/main" id="{096429B8-645C-4437-9D04-DBB4C1E407A4}"/>
              </a:ext>
            </a:extLst>
          </p:cNvPr>
          <p:cNvSpPr/>
          <p:nvPr/>
        </p:nvSpPr>
        <p:spPr>
          <a:xfrm>
            <a:off x="1518352" y="5961888"/>
            <a:ext cx="3151977" cy="885726"/>
          </a:xfrm>
          <a:prstGeom prst="wedgeRoundRectCallout">
            <a:avLst>
              <a:gd name="adj1" fmla="val 83933"/>
              <a:gd name="adj2" fmla="val -46679"/>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Once all three finish, we can use their results.</a:t>
            </a:r>
          </a:p>
        </p:txBody>
      </p:sp>
    </p:spTree>
    <p:extLst>
      <p:ext uri="{BB962C8B-B14F-4D97-AF65-F5344CB8AC3E}">
        <p14:creationId xmlns:p14="http://schemas.microsoft.com/office/powerpoint/2010/main" val="44737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48"/>
                                        </p:tgtEl>
                                        <p:attrNameLst>
                                          <p:attrName>style.visibility</p:attrName>
                                        </p:attrNameLst>
                                      </p:cBhvr>
                                      <p:to>
                                        <p:strVal val="visible"/>
                                      </p:to>
                                    </p:set>
                                    <p:animEffect transition="in" filter="wipe(down)">
                                      <p:cBhvr>
                                        <p:cTn id="37" dur="500"/>
                                        <p:tgtEl>
                                          <p:spTgt spid="148"/>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148"/>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149"/>
                                        </p:tgtEl>
                                        <p:attrNameLst>
                                          <p:attrName>style.visibility</p:attrName>
                                        </p:attrNameLst>
                                      </p:cBhvr>
                                      <p:to>
                                        <p:strVal val="visible"/>
                                      </p:to>
                                    </p:set>
                                    <p:animEffect transition="in" filter="wipe(down)">
                                      <p:cBhvr>
                                        <p:cTn id="46" dur="500"/>
                                        <p:tgtEl>
                                          <p:spTgt spid="149"/>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49"/>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150"/>
                                        </p:tgtEl>
                                        <p:attrNameLst>
                                          <p:attrName>style.visibility</p:attrName>
                                        </p:attrNameLst>
                                      </p:cBhvr>
                                      <p:to>
                                        <p:strVal val="visible"/>
                                      </p:to>
                                    </p:set>
                                    <p:animEffect transition="in" filter="wipe(down)">
                                      <p:cBhvr>
                                        <p:cTn id="59" dur="500"/>
                                        <p:tgtEl>
                                          <p:spTgt spid="150"/>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xit" presetSubtype="0" fill="hold" grpId="1" nodeType="clickEffect">
                                  <p:stCondLst>
                                    <p:cond delay="0"/>
                                  </p:stCondLst>
                                  <p:childTnLst>
                                    <p:set>
                                      <p:cBhvr>
                                        <p:cTn id="75" dur="1" fill="hold">
                                          <p:stCondLst>
                                            <p:cond delay="0"/>
                                          </p:stCondLst>
                                        </p:cTn>
                                        <p:tgtEl>
                                          <p:spTgt spid="150"/>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151"/>
                                        </p:tgtEl>
                                        <p:attrNameLst>
                                          <p:attrName>style.visibility</p:attrName>
                                        </p:attrNameLst>
                                      </p:cBhvr>
                                      <p:to>
                                        <p:strVal val="visible"/>
                                      </p:to>
                                    </p:set>
                                    <p:animEffect transition="in" filter="wipe(down)">
                                      <p:cBhvr>
                                        <p:cTn id="80" dur="500"/>
                                        <p:tgtEl>
                                          <p:spTgt spid="151"/>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151"/>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145"/>
                                        </p:tgtEl>
                                        <p:attrNameLst>
                                          <p:attrName>style.visibility</p:attrName>
                                        </p:attrNameLst>
                                      </p:cBhvr>
                                      <p:to>
                                        <p:strVal val="visible"/>
                                      </p:to>
                                    </p:set>
                                    <p:animEffect transition="in" filter="wipe(left)">
                                      <p:cBhvr>
                                        <p:cTn id="93"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animBg="1"/>
      <p:bldP spid="11" grpId="0"/>
      <p:bldP spid="7" grpId="0"/>
      <p:bldP spid="148" grpId="0" animBg="1"/>
      <p:bldP spid="148" grpId="1" animBg="1"/>
      <p:bldP spid="149" grpId="0" animBg="1"/>
      <p:bldP spid="149" grpId="1" animBg="1"/>
      <p:bldP spid="150" grpId="0" animBg="1"/>
      <p:bldP spid="150" grpId="1" animBg="1"/>
      <p:bldP spid="151" grpId="0" animBg="1"/>
      <p:bldP spid="151" grpId="1"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C56C0D9-CC8D-49A3-AB74-0D94651FEA0B}"/>
              </a:ext>
            </a:extLst>
          </p:cNvPr>
          <p:cNvSpPr>
            <a:spLocks noGrp="1"/>
          </p:cNvSpPr>
          <p:nvPr>
            <p:ph type="title"/>
          </p:nvPr>
        </p:nvSpPr>
        <p:spPr>
          <a:xfrm>
            <a:off x="914400" y="-76200"/>
            <a:ext cx="10363200" cy="1143000"/>
          </a:xfrm>
        </p:spPr>
        <p:txBody>
          <a:bodyPr/>
          <a:lstStyle/>
          <a:p>
            <a:r>
              <a:rPr lang="en-US" dirty="0"/>
              <a:t>Async/Await Implementation</a:t>
            </a:r>
          </a:p>
        </p:txBody>
      </p:sp>
      <p:pic>
        <p:nvPicPr>
          <p:cNvPr id="7" name="Picture 6" descr="Shape&#10;&#10;Description automatically generated with low confidence">
            <a:extLst>
              <a:ext uri="{FF2B5EF4-FFF2-40B4-BE49-F238E27FC236}">
                <a16:creationId xmlns:a16="http://schemas.microsoft.com/office/drawing/2014/main" id="{C770E228-BF1B-41B6-B84C-35009DB775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6596" y="118203"/>
            <a:ext cx="662880" cy="66288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C005D801-F657-45C2-8AF2-FE35A8F570CC}"/>
              </a:ext>
            </a:extLst>
          </p:cNvPr>
          <p:cNvSpPr txBox="1"/>
          <p:nvPr/>
        </p:nvSpPr>
        <p:spPr>
          <a:xfrm>
            <a:off x="2075963" y="1040298"/>
            <a:ext cx="7968150" cy="707886"/>
          </a:xfrm>
          <a:prstGeom prst="rect">
            <a:avLst/>
          </a:prstGeom>
          <a:noFill/>
        </p:spPr>
        <p:txBody>
          <a:bodyPr wrap="square" rtlCol="0">
            <a:spAutoFit/>
          </a:bodyPr>
          <a:lstStyle/>
          <a:p>
            <a:pPr algn="ctr"/>
            <a:r>
              <a:rPr lang="en-US" sz="2000" dirty="0"/>
              <a:t>Async functions are paused and can later resume execution with all their local variables and other state intact.</a:t>
            </a:r>
          </a:p>
        </p:txBody>
      </p:sp>
      <p:sp>
        <p:nvSpPr>
          <p:cNvPr id="9" name="TextBox 8">
            <a:extLst>
              <a:ext uri="{FF2B5EF4-FFF2-40B4-BE49-F238E27FC236}">
                <a16:creationId xmlns:a16="http://schemas.microsoft.com/office/drawing/2014/main" id="{5EC8CF0F-BBB3-4516-ABEF-3D8FB1987155}"/>
              </a:ext>
            </a:extLst>
          </p:cNvPr>
          <p:cNvSpPr txBox="1"/>
          <p:nvPr/>
        </p:nvSpPr>
        <p:spPr>
          <a:xfrm>
            <a:off x="1226655" y="1854019"/>
            <a:ext cx="9603269" cy="400110"/>
          </a:xfrm>
          <a:prstGeom prst="rect">
            <a:avLst/>
          </a:prstGeom>
          <a:noFill/>
        </p:spPr>
        <p:txBody>
          <a:bodyPr wrap="square" rtlCol="0">
            <a:spAutoFit/>
          </a:bodyPr>
          <a:lstStyle/>
          <a:p>
            <a:pPr algn="ctr"/>
            <a:r>
              <a:rPr lang="en-US" sz="2000" dirty="0"/>
              <a:t>What technology do you think is used to implement async functions?</a:t>
            </a:r>
          </a:p>
        </p:txBody>
      </p:sp>
      <p:sp>
        <p:nvSpPr>
          <p:cNvPr id="10" name="Rectangle 9">
            <a:extLst>
              <a:ext uri="{FF2B5EF4-FFF2-40B4-BE49-F238E27FC236}">
                <a16:creationId xmlns:a16="http://schemas.microsoft.com/office/drawing/2014/main" id="{03CD424C-F573-400F-8F8B-09CDE0598EA6}"/>
              </a:ext>
            </a:extLst>
          </p:cNvPr>
          <p:cNvSpPr/>
          <p:nvPr/>
        </p:nvSpPr>
        <p:spPr>
          <a:xfrm>
            <a:off x="3777760" y="2625311"/>
            <a:ext cx="4193076"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1" name="Rectangle 10">
            <a:extLst>
              <a:ext uri="{FF2B5EF4-FFF2-40B4-BE49-F238E27FC236}">
                <a16:creationId xmlns:a16="http://schemas.microsoft.com/office/drawing/2014/main" id="{AEEAB198-2967-4E36-8DC9-02F0486BAC2B}"/>
              </a:ext>
            </a:extLst>
          </p:cNvPr>
          <p:cNvSpPr/>
          <p:nvPr/>
        </p:nvSpPr>
        <p:spPr>
          <a:xfrm>
            <a:off x="3776979" y="2626497"/>
            <a:ext cx="4194639"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1B3151BB-4BFC-485A-8E12-4D7ECD2AB0F8}"/>
              </a:ext>
            </a:extLst>
          </p:cNvPr>
          <p:cNvSpPr txBox="1"/>
          <p:nvPr/>
        </p:nvSpPr>
        <p:spPr>
          <a:xfrm>
            <a:off x="845652" y="2402725"/>
            <a:ext cx="10298598" cy="400110"/>
          </a:xfrm>
          <a:prstGeom prst="rect">
            <a:avLst/>
          </a:prstGeom>
          <a:noFill/>
        </p:spPr>
        <p:txBody>
          <a:bodyPr wrap="square" rtlCol="0">
            <a:spAutoFit/>
          </a:bodyPr>
          <a:lstStyle/>
          <a:p>
            <a:pPr algn="ctr"/>
            <a:r>
              <a:rPr lang="en-US" sz="2000" dirty="0"/>
              <a:t>Answer: Async functions are built upon the same fundamental technology as </a:t>
            </a:r>
            <a:r>
              <a:rPr lang="en-US" sz="2000" dirty="0">
                <a:solidFill>
                  <a:srgbClr val="FF0000"/>
                </a:solidFill>
              </a:rPr>
              <a:t>generators</a:t>
            </a:r>
            <a:r>
              <a:rPr lang="en-US" sz="2000" dirty="0"/>
              <a:t>!</a:t>
            </a:r>
          </a:p>
        </p:txBody>
      </p:sp>
      <p:sp>
        <p:nvSpPr>
          <p:cNvPr id="13" name="TextBox 12">
            <a:extLst>
              <a:ext uri="{FF2B5EF4-FFF2-40B4-BE49-F238E27FC236}">
                <a16:creationId xmlns:a16="http://schemas.microsoft.com/office/drawing/2014/main" id="{9C9AF7CF-8444-43E8-873A-7718EEECFFA2}"/>
              </a:ext>
            </a:extLst>
          </p:cNvPr>
          <p:cNvSpPr txBox="1"/>
          <p:nvPr/>
        </p:nvSpPr>
        <p:spPr>
          <a:xfrm>
            <a:off x="271093" y="3041348"/>
            <a:ext cx="5621202" cy="1477328"/>
          </a:xfrm>
          <a:prstGeom prst="rect">
            <a:avLst/>
          </a:prstGeom>
          <a:solidFill>
            <a:schemeClr val="accent1">
              <a:lumMod val="20000"/>
              <a:lumOff val="80000"/>
            </a:schemeClr>
          </a:solidFill>
          <a:ln>
            <a:solidFill>
              <a:schemeClr val="tx1"/>
            </a:solidFill>
          </a:ln>
        </p:spPr>
        <p:txBody>
          <a:bodyPr wrap="square">
            <a:spAutoFit/>
          </a:bodyPr>
          <a:lstStyle/>
          <a:p>
            <a:r>
              <a:rPr lang="en-US" dirty="0">
                <a:latin typeface="Consolas" panose="020B0609020204030204" pitchFamily="49" charset="0"/>
              </a:rPr>
              <a:t>async def </a:t>
            </a:r>
            <a:r>
              <a:rPr lang="en-US" b="1" dirty="0" err="1">
                <a:latin typeface="Consolas" panose="020B0609020204030204" pitchFamily="49" charset="0"/>
              </a:rPr>
              <a:t>do_many_things</a:t>
            </a:r>
            <a:r>
              <a:rPr lang="en-US" dirty="0">
                <a:latin typeface="Consolas" panose="020B0609020204030204" pitchFamily="49" charset="0"/>
              </a:rPr>
              <a:t>(a):</a:t>
            </a:r>
          </a:p>
          <a:p>
            <a:r>
              <a:rPr lang="en-US" dirty="0">
                <a:latin typeface="Consolas" panose="020B0609020204030204" pitchFamily="49" charset="0"/>
              </a:rPr>
              <a:t>  b = await </a:t>
            </a:r>
            <a:r>
              <a:rPr lang="en-US" dirty="0">
                <a:solidFill>
                  <a:srgbClr val="00863D"/>
                </a:solidFill>
                <a:latin typeface="Consolas" panose="020B0609020204030204" pitchFamily="49" charset="0"/>
              </a:rPr>
              <a:t>do_thing1</a:t>
            </a:r>
            <a:r>
              <a:rPr lang="en-US" dirty="0">
                <a:latin typeface="Consolas" panose="020B0609020204030204" pitchFamily="49" charset="0"/>
              </a:rPr>
              <a:t>(a)</a:t>
            </a:r>
          </a:p>
          <a:p>
            <a:r>
              <a:rPr lang="en-US" dirty="0">
                <a:latin typeface="Consolas" panose="020B0609020204030204" pitchFamily="49" charset="0"/>
              </a:rPr>
              <a:t>  c = await do_thing2(b)</a:t>
            </a:r>
          </a:p>
          <a:p>
            <a:r>
              <a:rPr lang="en-US" dirty="0">
                <a:latin typeface="Consolas" panose="020B0609020204030204" pitchFamily="49" charset="0"/>
              </a:rPr>
              <a:t>  d = await do_thing3(c)</a:t>
            </a:r>
          </a:p>
          <a:p>
            <a:r>
              <a:rPr lang="en-US" dirty="0">
                <a:latin typeface="Consolas" panose="020B0609020204030204" pitchFamily="49" charset="0"/>
              </a:rPr>
              <a:t>  return d</a:t>
            </a:r>
          </a:p>
        </p:txBody>
      </p:sp>
      <p:sp>
        <p:nvSpPr>
          <p:cNvPr id="18" name="TextBox 17">
            <a:extLst>
              <a:ext uri="{FF2B5EF4-FFF2-40B4-BE49-F238E27FC236}">
                <a16:creationId xmlns:a16="http://schemas.microsoft.com/office/drawing/2014/main" id="{A3C3FC8B-B515-4C4F-B046-3E8E911236A0}"/>
              </a:ext>
            </a:extLst>
          </p:cNvPr>
          <p:cNvSpPr txBox="1"/>
          <p:nvPr/>
        </p:nvSpPr>
        <p:spPr>
          <a:xfrm>
            <a:off x="6034992" y="3041348"/>
            <a:ext cx="5621202" cy="1477328"/>
          </a:xfrm>
          <a:prstGeom prst="rect">
            <a:avLst/>
          </a:prstGeom>
          <a:solidFill>
            <a:schemeClr val="accent1">
              <a:lumMod val="20000"/>
              <a:lumOff val="80000"/>
            </a:schemeClr>
          </a:solidFill>
          <a:ln>
            <a:solidFill>
              <a:schemeClr val="tx1"/>
            </a:solidFill>
          </a:ln>
        </p:spPr>
        <p:txBody>
          <a:bodyPr wrap="square">
            <a:spAutoFit/>
          </a:bodyPr>
          <a:lstStyle/>
          <a:p>
            <a:r>
              <a:rPr lang="en-US" dirty="0">
                <a:latin typeface="Consolas" panose="020B0609020204030204" pitchFamily="49" charset="0"/>
              </a:rPr>
              <a:t>async def </a:t>
            </a:r>
            <a:r>
              <a:rPr lang="en-US" b="1" dirty="0">
                <a:solidFill>
                  <a:srgbClr val="00863D"/>
                </a:solidFill>
                <a:latin typeface="Consolas" panose="020B0609020204030204" pitchFamily="49" charset="0"/>
              </a:rPr>
              <a:t>do_thing1</a:t>
            </a:r>
            <a:r>
              <a:rPr lang="en-US" dirty="0">
                <a:latin typeface="Consolas" panose="020B0609020204030204" pitchFamily="49" charset="0"/>
              </a:rPr>
              <a:t>(a):</a:t>
            </a:r>
          </a:p>
          <a:p>
            <a:r>
              <a:rPr lang="en-US" dirty="0">
                <a:latin typeface="Consolas" panose="020B0609020204030204" pitchFamily="49" charset="0"/>
              </a:rPr>
              <a:t>  result = ... # some slow task</a:t>
            </a:r>
          </a:p>
          <a:p>
            <a:endParaRPr lang="en-US" dirty="0">
              <a:latin typeface="Consolas" panose="020B0609020204030204" pitchFamily="49" charset="0"/>
            </a:endParaRPr>
          </a:p>
          <a:p>
            <a:r>
              <a:rPr lang="en-US" dirty="0">
                <a:latin typeface="Consolas" panose="020B0609020204030204" pitchFamily="49" charset="0"/>
              </a:rPr>
              <a:t>  return result</a:t>
            </a:r>
          </a:p>
          <a:p>
            <a:endParaRPr lang="en-US" dirty="0">
              <a:latin typeface="Consolas" panose="020B0609020204030204" pitchFamily="49" charset="0"/>
            </a:endParaRPr>
          </a:p>
        </p:txBody>
      </p:sp>
      <p:sp>
        <p:nvSpPr>
          <p:cNvPr id="19" name="TextBox 18">
            <a:extLst>
              <a:ext uri="{FF2B5EF4-FFF2-40B4-BE49-F238E27FC236}">
                <a16:creationId xmlns:a16="http://schemas.microsoft.com/office/drawing/2014/main" id="{78FAA677-4177-45D8-B1D6-01105BD25557}"/>
              </a:ext>
            </a:extLst>
          </p:cNvPr>
          <p:cNvSpPr txBox="1"/>
          <p:nvPr/>
        </p:nvSpPr>
        <p:spPr>
          <a:xfrm>
            <a:off x="271093" y="4911077"/>
            <a:ext cx="5621202" cy="1477328"/>
          </a:xfrm>
          <a:prstGeom prst="rect">
            <a:avLst/>
          </a:prstGeom>
          <a:solidFill>
            <a:schemeClr val="accent1">
              <a:lumMod val="20000"/>
              <a:lumOff val="80000"/>
            </a:schemeClr>
          </a:solidFill>
          <a:ln>
            <a:solidFill>
              <a:schemeClr val="tx1"/>
            </a:solidFill>
          </a:ln>
        </p:spPr>
        <p:txBody>
          <a:bodyPr wrap="square">
            <a:spAutoFit/>
          </a:bodyPr>
          <a:lstStyle/>
          <a:p>
            <a:r>
              <a:rPr lang="en-US" dirty="0">
                <a:latin typeface="Consolas" panose="020B0609020204030204" pitchFamily="49" charset="0"/>
              </a:rPr>
              <a:t>async def </a:t>
            </a:r>
            <a:r>
              <a:rPr lang="en-US" b="1" dirty="0" err="1">
                <a:latin typeface="Consolas" panose="020B0609020204030204" pitchFamily="49" charset="0"/>
              </a:rPr>
              <a:t>do_many_things</a:t>
            </a:r>
            <a:r>
              <a:rPr lang="en-US" dirty="0">
                <a:latin typeface="Consolas" panose="020B0609020204030204" pitchFamily="49" charset="0"/>
              </a:rPr>
              <a:t>(a):</a:t>
            </a:r>
          </a:p>
          <a:p>
            <a:r>
              <a:rPr lang="en-US" dirty="0">
                <a:latin typeface="Consolas" panose="020B0609020204030204" pitchFamily="49" charset="0"/>
              </a:rPr>
              <a:t>  b = </a:t>
            </a:r>
            <a:r>
              <a:rPr lang="en-US" dirty="0" err="1">
                <a:latin typeface="Consolas" panose="020B0609020204030204" pitchFamily="49" charset="0"/>
              </a:rPr>
              <a:t>yield_to</a:t>
            </a:r>
            <a:r>
              <a:rPr lang="en-US" dirty="0">
                <a:latin typeface="Consolas" panose="020B0609020204030204" pitchFamily="49" charset="0"/>
              </a:rPr>
              <a:t> do_thing1(a, </a:t>
            </a:r>
            <a:r>
              <a:rPr lang="en-US" dirty="0" err="1">
                <a:latin typeface="Consolas" panose="020B0609020204030204" pitchFamily="49" charset="0"/>
              </a:rPr>
              <a:t>this_closure</a:t>
            </a:r>
            <a:r>
              <a:rPr lang="en-US" dirty="0">
                <a:latin typeface="Consolas" panose="020B0609020204030204" pitchFamily="49" charset="0"/>
              </a:rPr>
              <a:t>())</a:t>
            </a:r>
          </a:p>
          <a:p>
            <a:r>
              <a:rPr lang="en-US" dirty="0">
                <a:latin typeface="Consolas" panose="020B0609020204030204" pitchFamily="49" charset="0"/>
              </a:rPr>
              <a:t>  c = </a:t>
            </a:r>
            <a:r>
              <a:rPr lang="en-US" dirty="0" err="1">
                <a:latin typeface="Consolas" panose="020B0609020204030204" pitchFamily="49" charset="0"/>
              </a:rPr>
              <a:t>yield_to</a:t>
            </a:r>
            <a:r>
              <a:rPr lang="en-US" dirty="0">
                <a:latin typeface="Consolas" panose="020B0609020204030204" pitchFamily="49" charset="0"/>
              </a:rPr>
              <a:t> do_thing2(b, </a:t>
            </a:r>
            <a:r>
              <a:rPr lang="en-US" dirty="0" err="1">
                <a:latin typeface="Consolas" panose="020B0609020204030204" pitchFamily="49" charset="0"/>
              </a:rPr>
              <a:t>this_closure</a:t>
            </a:r>
            <a:r>
              <a:rPr lang="en-US" dirty="0">
                <a:latin typeface="Consolas" panose="020B0609020204030204" pitchFamily="49" charset="0"/>
              </a:rPr>
              <a:t>())</a:t>
            </a:r>
          </a:p>
          <a:p>
            <a:r>
              <a:rPr lang="en-US" dirty="0">
                <a:latin typeface="Consolas" panose="020B0609020204030204" pitchFamily="49" charset="0"/>
              </a:rPr>
              <a:t>  d = </a:t>
            </a:r>
            <a:r>
              <a:rPr lang="en-US" dirty="0" err="1">
                <a:latin typeface="Consolas" panose="020B0609020204030204" pitchFamily="49" charset="0"/>
              </a:rPr>
              <a:t>yield_to</a:t>
            </a:r>
            <a:r>
              <a:rPr lang="en-US" dirty="0">
                <a:latin typeface="Consolas" panose="020B0609020204030204" pitchFamily="49" charset="0"/>
              </a:rPr>
              <a:t> do_thing3(c, </a:t>
            </a:r>
            <a:r>
              <a:rPr lang="en-US" dirty="0" err="1">
                <a:latin typeface="Consolas" panose="020B0609020204030204" pitchFamily="49" charset="0"/>
              </a:rPr>
              <a:t>this_closure</a:t>
            </a:r>
            <a:r>
              <a:rPr lang="en-US" b="1" dirty="0">
                <a:latin typeface="Consolas" panose="020B0609020204030204" pitchFamily="49" charset="0"/>
              </a:rPr>
              <a:t>())</a:t>
            </a:r>
          </a:p>
          <a:p>
            <a:r>
              <a:rPr lang="en-US" dirty="0">
                <a:latin typeface="Consolas" panose="020B0609020204030204" pitchFamily="49" charset="0"/>
              </a:rPr>
              <a:t>  return d</a:t>
            </a:r>
          </a:p>
        </p:txBody>
      </p:sp>
      <p:sp>
        <p:nvSpPr>
          <p:cNvPr id="20" name="TextBox 19">
            <a:extLst>
              <a:ext uri="{FF2B5EF4-FFF2-40B4-BE49-F238E27FC236}">
                <a16:creationId xmlns:a16="http://schemas.microsoft.com/office/drawing/2014/main" id="{03CB69B3-F7E5-43FA-A344-2043E1F273D9}"/>
              </a:ext>
            </a:extLst>
          </p:cNvPr>
          <p:cNvSpPr txBox="1"/>
          <p:nvPr/>
        </p:nvSpPr>
        <p:spPr>
          <a:xfrm>
            <a:off x="6034992" y="4911077"/>
            <a:ext cx="5621202" cy="1477328"/>
          </a:xfrm>
          <a:prstGeom prst="rect">
            <a:avLst/>
          </a:prstGeom>
          <a:solidFill>
            <a:schemeClr val="accent1">
              <a:lumMod val="20000"/>
              <a:lumOff val="80000"/>
            </a:schemeClr>
          </a:solidFill>
          <a:ln>
            <a:solidFill>
              <a:schemeClr val="tx1"/>
            </a:solidFill>
          </a:ln>
        </p:spPr>
        <p:txBody>
          <a:bodyPr wrap="square">
            <a:spAutoFit/>
          </a:bodyPr>
          <a:lstStyle/>
          <a:p>
            <a:r>
              <a:rPr lang="en-US" dirty="0">
                <a:latin typeface="Consolas" panose="020B0609020204030204" pitchFamily="49" charset="0"/>
              </a:rPr>
              <a:t>async def </a:t>
            </a:r>
            <a:r>
              <a:rPr lang="en-US" b="1" dirty="0">
                <a:latin typeface="Consolas" panose="020B0609020204030204" pitchFamily="49" charset="0"/>
              </a:rPr>
              <a:t>do_thing1</a:t>
            </a:r>
            <a:r>
              <a:rPr lang="en-US" dirty="0">
                <a:latin typeface="Consolas" panose="020B0609020204030204" pitchFamily="49" charset="0"/>
              </a:rPr>
              <a:t>(a, </a:t>
            </a:r>
            <a:r>
              <a:rPr lang="en-US" dirty="0" err="1">
                <a:latin typeface="Consolas" panose="020B0609020204030204" pitchFamily="49" charset="0"/>
              </a:rPr>
              <a:t>calling_closure</a:t>
            </a:r>
            <a:r>
              <a:rPr lang="en-US" dirty="0">
                <a:latin typeface="Consolas" panose="020B0609020204030204" pitchFamily="49" charset="0"/>
              </a:rPr>
              <a:t>):</a:t>
            </a:r>
          </a:p>
          <a:p>
            <a:r>
              <a:rPr lang="en-US" dirty="0">
                <a:latin typeface="Consolas" panose="020B0609020204030204" pitchFamily="49" charset="0"/>
              </a:rPr>
              <a:t>  result = ... # some slow task</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yield_to</a:t>
            </a:r>
            <a:r>
              <a:rPr lang="en-US" dirty="0">
                <a:latin typeface="Consolas" panose="020B0609020204030204" pitchFamily="49" charset="0"/>
              </a:rPr>
              <a:t> </a:t>
            </a:r>
            <a:r>
              <a:rPr lang="en-US" dirty="0" err="1">
                <a:latin typeface="Consolas" panose="020B0609020204030204" pitchFamily="49" charset="0"/>
              </a:rPr>
              <a:t>calling_closure</a:t>
            </a:r>
            <a:r>
              <a:rPr lang="en-US" dirty="0">
                <a:latin typeface="Consolas" panose="020B0609020204030204" pitchFamily="49" charset="0"/>
              </a:rPr>
              <a:t> result</a:t>
            </a:r>
          </a:p>
          <a:p>
            <a:endParaRPr lang="en-US" dirty="0">
              <a:latin typeface="Consolas" panose="020B0609020204030204" pitchFamily="49" charset="0"/>
            </a:endParaRPr>
          </a:p>
        </p:txBody>
      </p:sp>
      <p:sp>
        <p:nvSpPr>
          <p:cNvPr id="15" name="Speech Bubble: Rectangle with Corners Rounded 14">
            <a:extLst>
              <a:ext uri="{FF2B5EF4-FFF2-40B4-BE49-F238E27FC236}">
                <a16:creationId xmlns:a16="http://schemas.microsoft.com/office/drawing/2014/main" id="{53F431EB-08DD-4AEA-B4B0-D1A0E90665ED}"/>
              </a:ext>
            </a:extLst>
          </p:cNvPr>
          <p:cNvSpPr/>
          <p:nvPr/>
        </p:nvSpPr>
        <p:spPr>
          <a:xfrm>
            <a:off x="2762616" y="2080392"/>
            <a:ext cx="3667060" cy="1102070"/>
          </a:xfrm>
          <a:prstGeom prst="wedgeRoundRectCallout">
            <a:avLst>
              <a:gd name="adj1" fmla="val -83129"/>
              <a:gd name="adj2" fmla="val 68339"/>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Await is basically implemented using a type of "yield"</a:t>
            </a:r>
          </a:p>
        </p:txBody>
      </p:sp>
      <p:sp>
        <p:nvSpPr>
          <p:cNvPr id="21" name="Arrow: Down 20">
            <a:extLst>
              <a:ext uri="{FF2B5EF4-FFF2-40B4-BE49-F238E27FC236}">
                <a16:creationId xmlns:a16="http://schemas.microsoft.com/office/drawing/2014/main" id="{F0B106F7-0050-4470-8386-D9C7345096F7}"/>
              </a:ext>
            </a:extLst>
          </p:cNvPr>
          <p:cNvSpPr/>
          <p:nvPr/>
        </p:nvSpPr>
        <p:spPr>
          <a:xfrm>
            <a:off x="2396691" y="4431726"/>
            <a:ext cx="1112785" cy="548640"/>
          </a:xfrm>
          <a:prstGeom prst="down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Down 21">
            <a:extLst>
              <a:ext uri="{FF2B5EF4-FFF2-40B4-BE49-F238E27FC236}">
                <a16:creationId xmlns:a16="http://schemas.microsoft.com/office/drawing/2014/main" id="{37AC5030-AC55-4A36-B42B-020C7FB193B8}"/>
              </a:ext>
            </a:extLst>
          </p:cNvPr>
          <p:cNvSpPr/>
          <p:nvPr/>
        </p:nvSpPr>
        <p:spPr>
          <a:xfrm>
            <a:off x="8289200" y="4431726"/>
            <a:ext cx="1112785" cy="548640"/>
          </a:xfrm>
          <a:prstGeom prst="down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peech Bubble: Rectangle with Corners Rounded 23">
            <a:extLst>
              <a:ext uri="{FF2B5EF4-FFF2-40B4-BE49-F238E27FC236}">
                <a16:creationId xmlns:a16="http://schemas.microsoft.com/office/drawing/2014/main" id="{A3307FDC-CC59-4EB1-80C8-A986F7BBC492}"/>
              </a:ext>
            </a:extLst>
          </p:cNvPr>
          <p:cNvSpPr/>
          <p:nvPr/>
        </p:nvSpPr>
        <p:spPr>
          <a:xfrm>
            <a:off x="6866011" y="4704660"/>
            <a:ext cx="3810000" cy="1336214"/>
          </a:xfrm>
          <a:prstGeom prst="wedgeRoundRectCallout">
            <a:avLst>
              <a:gd name="adj1" fmla="val -82162"/>
              <a:gd name="adj2" fmla="val 987"/>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bg1"/>
                </a:solidFill>
                <a:latin typeface="Corbel" panose="020B0503020204020204" pitchFamily="34" charset="0"/>
              </a:rPr>
              <a:t>yield_to</a:t>
            </a:r>
            <a:r>
              <a:rPr lang="en-US" sz="2000" dirty="0">
                <a:solidFill>
                  <a:schemeClr val="bg1"/>
                </a:solidFill>
                <a:latin typeface="Corbel" panose="020B0503020204020204" pitchFamily="34" charset="0"/>
              </a:rPr>
              <a:t> secretly passes the function's closure as a parameter to the called function, then goes to sleep waiting for a result.</a:t>
            </a:r>
          </a:p>
        </p:txBody>
      </p:sp>
      <p:sp>
        <p:nvSpPr>
          <p:cNvPr id="27" name="Speech Bubble: Rectangle with Corners Rounded 26">
            <a:extLst>
              <a:ext uri="{FF2B5EF4-FFF2-40B4-BE49-F238E27FC236}">
                <a16:creationId xmlns:a16="http://schemas.microsoft.com/office/drawing/2014/main" id="{A1CF742B-B682-417E-A904-582742C92A50}"/>
              </a:ext>
            </a:extLst>
          </p:cNvPr>
          <p:cNvSpPr/>
          <p:nvPr/>
        </p:nvSpPr>
        <p:spPr>
          <a:xfrm>
            <a:off x="9467659" y="1635649"/>
            <a:ext cx="2523828" cy="1336214"/>
          </a:xfrm>
          <a:prstGeom prst="wedgeRoundRectCallout">
            <a:avLst>
              <a:gd name="adj1" fmla="val -76264"/>
              <a:gd name="adj2" fmla="val 63657"/>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Our async function secretly knows where to return when it's done.</a:t>
            </a:r>
          </a:p>
        </p:txBody>
      </p:sp>
      <p:sp>
        <p:nvSpPr>
          <p:cNvPr id="28" name="Speech Bubble: Rectangle with Corners Rounded 27">
            <a:extLst>
              <a:ext uri="{FF2B5EF4-FFF2-40B4-BE49-F238E27FC236}">
                <a16:creationId xmlns:a16="http://schemas.microsoft.com/office/drawing/2014/main" id="{CE741743-DCFA-4518-BDB8-F051D521F0BB}"/>
              </a:ext>
            </a:extLst>
          </p:cNvPr>
          <p:cNvSpPr/>
          <p:nvPr/>
        </p:nvSpPr>
        <p:spPr>
          <a:xfrm>
            <a:off x="2579571" y="3369832"/>
            <a:ext cx="3487544" cy="1336214"/>
          </a:xfrm>
          <a:prstGeom prst="wedgeRoundRectCallout">
            <a:avLst>
              <a:gd name="adj1" fmla="val 81435"/>
              <a:gd name="adj2" fmla="val 132089"/>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When it finishes running, it can re-activate the calling function's closure and send over the computed result!</a:t>
            </a:r>
          </a:p>
        </p:txBody>
      </p:sp>
      <p:sp>
        <p:nvSpPr>
          <p:cNvPr id="29" name="TextBox 28">
            <a:extLst>
              <a:ext uri="{FF2B5EF4-FFF2-40B4-BE49-F238E27FC236}">
                <a16:creationId xmlns:a16="http://schemas.microsoft.com/office/drawing/2014/main" id="{8FA7B7E3-8E1A-4952-BD72-BE60068696E1}"/>
              </a:ext>
            </a:extLst>
          </p:cNvPr>
          <p:cNvSpPr txBox="1"/>
          <p:nvPr/>
        </p:nvSpPr>
        <p:spPr>
          <a:xfrm>
            <a:off x="1280377" y="6433275"/>
            <a:ext cx="10298598" cy="400110"/>
          </a:xfrm>
          <a:prstGeom prst="rect">
            <a:avLst/>
          </a:prstGeom>
          <a:noFill/>
        </p:spPr>
        <p:txBody>
          <a:bodyPr wrap="square" rtlCol="0">
            <a:spAutoFit/>
          </a:bodyPr>
          <a:lstStyle/>
          <a:p>
            <a:pPr algn="ctr"/>
            <a:r>
              <a:rPr lang="en-US" sz="2000" dirty="0"/>
              <a:t>This technology underlying </a:t>
            </a:r>
            <a:r>
              <a:rPr lang="en-US" sz="2000" dirty="0">
                <a:solidFill>
                  <a:srgbClr val="FF0000"/>
                </a:solidFill>
              </a:rPr>
              <a:t>generators</a:t>
            </a:r>
            <a:r>
              <a:rPr lang="en-US" sz="2000" dirty="0"/>
              <a:t> and </a:t>
            </a:r>
            <a:r>
              <a:rPr lang="en-US" sz="2000" dirty="0">
                <a:solidFill>
                  <a:srgbClr val="FF0000"/>
                </a:solidFill>
              </a:rPr>
              <a:t>async functions</a:t>
            </a:r>
            <a:r>
              <a:rPr lang="en-US" sz="2000" dirty="0"/>
              <a:t> is called a "</a:t>
            </a:r>
            <a:r>
              <a:rPr lang="en-US" sz="2000" dirty="0">
                <a:solidFill>
                  <a:srgbClr val="0070C0"/>
                </a:solidFill>
              </a:rPr>
              <a:t>coroutine</a:t>
            </a:r>
            <a:r>
              <a:rPr lang="en-US" sz="2000" dirty="0"/>
              <a:t>".</a:t>
            </a:r>
          </a:p>
        </p:txBody>
      </p:sp>
    </p:spTree>
    <p:extLst>
      <p:ext uri="{BB962C8B-B14F-4D97-AF65-F5344CB8AC3E}">
        <p14:creationId xmlns:p14="http://schemas.microsoft.com/office/powerpoint/2010/main" val="258545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22" presetClass="entr" presetSubtype="8"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90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10"/>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11"/>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down)">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up)">
                                      <p:cBhvr>
                                        <p:cTn id="45" dur="500"/>
                                        <p:tgtEl>
                                          <p:spTgt spid="21"/>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9"/>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grpId="1" nodeType="clickEffect">
                                  <p:stCondLst>
                                    <p:cond delay="0"/>
                                  </p:stCondLst>
                                  <p:childTnLst>
                                    <p:set>
                                      <p:cBhvr>
                                        <p:cTn id="53" dur="1" fill="hold">
                                          <p:stCondLst>
                                            <p:cond delay="0"/>
                                          </p:stCondLst>
                                        </p:cTn>
                                        <p:tgtEl>
                                          <p:spTgt spid="15"/>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wipe(down)">
                                      <p:cBhvr>
                                        <p:cTn id="58" dur="500"/>
                                        <p:tgtEl>
                                          <p:spTgt spid="24"/>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2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wipe(down)">
                                      <p:cBhvr>
                                        <p:cTn id="67" dur="500"/>
                                        <p:tgtEl>
                                          <p:spTgt spid="2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wipe(up)">
                                      <p:cBhvr>
                                        <p:cTn id="72" dur="500"/>
                                        <p:tgtEl>
                                          <p:spTgt spid="22"/>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1" nodeType="clickEffect">
                                  <p:stCondLst>
                                    <p:cond delay="0"/>
                                  </p:stCondLst>
                                  <p:childTnLst>
                                    <p:set>
                                      <p:cBhvr>
                                        <p:cTn id="80" dur="1" fill="hold">
                                          <p:stCondLst>
                                            <p:cond delay="0"/>
                                          </p:stCondLst>
                                        </p:cTn>
                                        <p:tgtEl>
                                          <p:spTgt spid="27"/>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wipe(down)">
                                      <p:cBhvr>
                                        <p:cTn id="85" dur="500"/>
                                        <p:tgtEl>
                                          <p:spTgt spid="28"/>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28"/>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0" grpId="1" animBg="1"/>
      <p:bldP spid="11" grpId="0" animBg="1"/>
      <p:bldP spid="11" grpId="1" animBg="1"/>
      <p:bldP spid="12" grpId="0"/>
      <p:bldP spid="13" grpId="0" animBg="1"/>
      <p:bldP spid="18" grpId="0" animBg="1"/>
      <p:bldP spid="19" grpId="0" animBg="1"/>
      <p:bldP spid="20" grpId="0" animBg="1"/>
      <p:bldP spid="15" grpId="0" animBg="1"/>
      <p:bldP spid="15" grpId="1" animBg="1"/>
      <p:bldP spid="21" grpId="0" animBg="1"/>
      <p:bldP spid="22" grpId="0" animBg="1"/>
      <p:bldP spid="24" grpId="0" animBg="1"/>
      <p:bldP spid="24" grpId="1" animBg="1"/>
      <p:bldP spid="27" grpId="0" animBg="1"/>
      <p:bldP spid="27" grpId="1" animBg="1"/>
      <p:bldP spid="28" grpId="0" animBg="1"/>
      <p:bldP spid="28" grpId="1" animBg="1"/>
      <p:bldP spid="29"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5A00A4EC-4FDC-41D6-9484-357D266BE82E}"/>
              </a:ext>
            </a:extLst>
          </p:cNvPr>
          <p:cNvGrpSpPr/>
          <p:nvPr/>
        </p:nvGrpSpPr>
        <p:grpSpPr>
          <a:xfrm>
            <a:off x="5317998" y="3709805"/>
            <a:ext cx="6827911" cy="2952156"/>
            <a:chOff x="5317998" y="3709805"/>
            <a:chExt cx="6827911" cy="2952156"/>
          </a:xfrm>
        </p:grpSpPr>
        <p:grpSp>
          <p:nvGrpSpPr>
            <p:cNvPr id="91" name="Group 90">
              <a:extLst>
                <a:ext uri="{FF2B5EF4-FFF2-40B4-BE49-F238E27FC236}">
                  <a16:creationId xmlns:a16="http://schemas.microsoft.com/office/drawing/2014/main" id="{15DC791E-6D44-40A1-93A3-9ACAC3B07571}"/>
                </a:ext>
              </a:extLst>
            </p:cNvPr>
            <p:cNvGrpSpPr/>
            <p:nvPr/>
          </p:nvGrpSpPr>
          <p:grpSpPr>
            <a:xfrm>
              <a:off x="5317998" y="3709805"/>
              <a:ext cx="6827911" cy="2952156"/>
              <a:chOff x="5317998" y="3709805"/>
              <a:chExt cx="6827911" cy="2952156"/>
            </a:xfrm>
          </p:grpSpPr>
          <p:grpSp>
            <p:nvGrpSpPr>
              <p:cNvPr id="3" name="Group 2">
                <a:extLst>
                  <a:ext uri="{FF2B5EF4-FFF2-40B4-BE49-F238E27FC236}">
                    <a16:creationId xmlns:a16="http://schemas.microsoft.com/office/drawing/2014/main" id="{3D9A0665-9E71-4227-8406-C9484DE4328D}"/>
                  </a:ext>
                </a:extLst>
              </p:cNvPr>
              <p:cNvGrpSpPr/>
              <p:nvPr/>
            </p:nvGrpSpPr>
            <p:grpSpPr>
              <a:xfrm>
                <a:off x="5317998" y="3709805"/>
                <a:ext cx="6827911" cy="2952156"/>
                <a:chOff x="5311422" y="352793"/>
                <a:chExt cx="6827911" cy="2952156"/>
              </a:xfrm>
            </p:grpSpPr>
            <p:grpSp>
              <p:nvGrpSpPr>
                <p:cNvPr id="25" name="Group 24">
                  <a:extLst>
                    <a:ext uri="{FF2B5EF4-FFF2-40B4-BE49-F238E27FC236}">
                      <a16:creationId xmlns:a16="http://schemas.microsoft.com/office/drawing/2014/main" id="{1C062AA2-3F06-4FE5-9C53-E7F1A7262F23}"/>
                    </a:ext>
                  </a:extLst>
                </p:cNvPr>
                <p:cNvGrpSpPr/>
                <p:nvPr/>
              </p:nvGrpSpPr>
              <p:grpSpPr>
                <a:xfrm>
                  <a:off x="5311422" y="378178"/>
                  <a:ext cx="6827911" cy="2926771"/>
                  <a:chOff x="3773003" y="7701051"/>
                  <a:chExt cx="6982233" cy="2926771"/>
                </a:xfrm>
              </p:grpSpPr>
              <p:sp>
                <p:nvSpPr>
                  <p:cNvPr id="26" name="Rectangle 25">
                    <a:extLst>
                      <a:ext uri="{FF2B5EF4-FFF2-40B4-BE49-F238E27FC236}">
                        <a16:creationId xmlns:a16="http://schemas.microsoft.com/office/drawing/2014/main" id="{5C857ABD-CD95-4D7D-B9D3-2433E14FEE81}"/>
                      </a:ext>
                    </a:extLst>
                  </p:cNvPr>
                  <p:cNvSpPr/>
                  <p:nvPr/>
                </p:nvSpPr>
                <p:spPr>
                  <a:xfrm>
                    <a:off x="3808337" y="7701051"/>
                    <a:ext cx="6946899" cy="292677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D58136E9-4D36-4B50-BEF7-E491917AEC1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3773003" y="8337071"/>
                    <a:ext cx="568256" cy="723086"/>
                  </a:xfrm>
                  <a:prstGeom prst="rect">
                    <a:avLst/>
                  </a:prstGeom>
                </p:spPr>
              </p:pic>
              <p:cxnSp>
                <p:nvCxnSpPr>
                  <p:cNvPr id="28" name="Straight Arrow Connector 27">
                    <a:extLst>
                      <a:ext uri="{FF2B5EF4-FFF2-40B4-BE49-F238E27FC236}">
                        <a16:creationId xmlns:a16="http://schemas.microsoft.com/office/drawing/2014/main" id="{63DB972D-AEFB-4A2D-B4FC-4CFBF6B0B0E9}"/>
                      </a:ext>
                    </a:extLst>
                  </p:cNvPr>
                  <p:cNvCxnSpPr>
                    <a:cxnSpLocks/>
                  </p:cNvCxnSpPr>
                  <p:nvPr/>
                </p:nvCxnSpPr>
                <p:spPr>
                  <a:xfrm>
                    <a:off x="4094230" y="8791913"/>
                    <a:ext cx="6526539" cy="0"/>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8FE39B6B-0C0B-4A00-AD41-47A20FEDF11E}"/>
                      </a:ext>
                    </a:extLst>
                  </p:cNvPr>
                  <p:cNvGrpSpPr/>
                  <p:nvPr/>
                </p:nvGrpSpPr>
                <p:grpSpPr>
                  <a:xfrm>
                    <a:off x="3773003" y="9120786"/>
                    <a:ext cx="6847766" cy="723086"/>
                    <a:chOff x="3773003" y="9120786"/>
                    <a:chExt cx="6847766" cy="723086"/>
                  </a:xfrm>
                </p:grpSpPr>
                <p:pic>
                  <p:nvPicPr>
                    <p:cNvPr id="30" name="Picture 29">
                      <a:extLst>
                        <a:ext uri="{FF2B5EF4-FFF2-40B4-BE49-F238E27FC236}">
                          <a16:creationId xmlns:a16="http://schemas.microsoft.com/office/drawing/2014/main" id="{5346F6F0-007A-408C-9C8F-ECB4F625077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3773003" y="9120786"/>
                      <a:ext cx="568256" cy="723086"/>
                    </a:xfrm>
                    <a:prstGeom prst="rect">
                      <a:avLst/>
                    </a:prstGeom>
                  </p:spPr>
                </p:pic>
                <p:cxnSp>
                  <p:nvCxnSpPr>
                    <p:cNvPr id="31" name="Straight Arrow Connector 30">
                      <a:extLst>
                        <a:ext uri="{FF2B5EF4-FFF2-40B4-BE49-F238E27FC236}">
                          <a16:creationId xmlns:a16="http://schemas.microsoft.com/office/drawing/2014/main" id="{DE6F1F44-049F-4755-BABD-841C494EF288}"/>
                        </a:ext>
                      </a:extLst>
                    </p:cNvPr>
                    <p:cNvCxnSpPr>
                      <a:cxnSpLocks/>
                    </p:cNvCxnSpPr>
                    <p:nvPr/>
                  </p:nvCxnSpPr>
                  <p:spPr>
                    <a:xfrm>
                      <a:off x="4094230" y="9575628"/>
                      <a:ext cx="6526539" cy="0"/>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62" name="Picture 61">
                  <a:extLst>
                    <a:ext uri="{FF2B5EF4-FFF2-40B4-BE49-F238E27FC236}">
                      <a16:creationId xmlns:a16="http://schemas.microsoft.com/office/drawing/2014/main" id="{727F743F-198A-431B-B4D9-25DB6E220D3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5317193" y="352793"/>
                  <a:ext cx="555696" cy="723086"/>
                </a:xfrm>
                <a:prstGeom prst="rect">
                  <a:avLst/>
                </a:prstGeom>
              </p:spPr>
            </p:pic>
            <p:cxnSp>
              <p:nvCxnSpPr>
                <p:cNvPr id="63" name="Straight Arrow Connector 62">
                  <a:extLst>
                    <a:ext uri="{FF2B5EF4-FFF2-40B4-BE49-F238E27FC236}">
                      <a16:creationId xmlns:a16="http://schemas.microsoft.com/office/drawing/2014/main" id="{A6A7659D-E573-4865-A9CC-48402005263E}"/>
                    </a:ext>
                  </a:extLst>
                </p:cNvPr>
                <p:cNvCxnSpPr>
                  <a:cxnSpLocks/>
                </p:cNvCxnSpPr>
                <p:nvPr/>
              </p:nvCxnSpPr>
              <p:spPr>
                <a:xfrm>
                  <a:off x="5631320" y="807635"/>
                  <a:ext cx="6382289" cy="0"/>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grpSp>
          <p:pic>
            <p:nvPicPr>
              <p:cNvPr id="55" name="Picture 54">
                <a:extLst>
                  <a:ext uri="{FF2B5EF4-FFF2-40B4-BE49-F238E27FC236}">
                    <a16:creationId xmlns:a16="http://schemas.microsoft.com/office/drawing/2014/main" id="{0A9F9CFB-528C-4387-8D41-AFD77D54A0B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5322550" y="5899210"/>
                <a:ext cx="555696" cy="723086"/>
              </a:xfrm>
              <a:prstGeom prst="rect">
                <a:avLst/>
              </a:prstGeom>
            </p:spPr>
          </p:pic>
          <p:cxnSp>
            <p:nvCxnSpPr>
              <p:cNvPr id="56" name="Straight Arrow Connector 55">
                <a:extLst>
                  <a:ext uri="{FF2B5EF4-FFF2-40B4-BE49-F238E27FC236}">
                    <a16:creationId xmlns:a16="http://schemas.microsoft.com/office/drawing/2014/main" id="{CD059401-4761-42CB-BEC3-07A7A0EE0110}"/>
                  </a:ext>
                </a:extLst>
              </p:cNvPr>
              <p:cNvCxnSpPr>
                <a:cxnSpLocks/>
              </p:cNvCxnSpPr>
              <p:nvPr/>
            </p:nvCxnSpPr>
            <p:spPr>
              <a:xfrm>
                <a:off x="5636677" y="6354052"/>
                <a:ext cx="6382289" cy="0"/>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6A72BC5-6050-4E53-BA54-D93B4EBBC52B}"/>
                  </a:ext>
                </a:extLst>
              </p:cNvPr>
              <p:cNvCxnSpPr/>
              <p:nvPr/>
            </p:nvCxnSpPr>
            <p:spPr>
              <a:xfrm flipV="1">
                <a:off x="6373052" y="5592731"/>
                <a:ext cx="217056" cy="5688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89EB3E3-312F-4A76-83D7-4ADACA81E2B0}"/>
                  </a:ext>
                </a:extLst>
              </p:cNvPr>
              <p:cNvSpPr/>
              <p:nvPr/>
            </p:nvSpPr>
            <p:spPr>
              <a:xfrm>
                <a:off x="5817356" y="6156952"/>
                <a:ext cx="555696" cy="331392"/>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a:t>
                </a:r>
              </a:p>
            </p:txBody>
          </p:sp>
          <p:sp>
            <p:nvSpPr>
              <p:cNvPr id="59" name="Rectangle 58">
                <a:extLst>
                  <a:ext uri="{FF2B5EF4-FFF2-40B4-BE49-F238E27FC236}">
                    <a16:creationId xmlns:a16="http://schemas.microsoft.com/office/drawing/2014/main" id="{94339026-39ED-42D8-A026-21F9ED9A12E8}"/>
                  </a:ext>
                </a:extLst>
              </p:cNvPr>
              <p:cNvSpPr/>
              <p:nvPr/>
            </p:nvSpPr>
            <p:spPr>
              <a:xfrm>
                <a:off x="6616347" y="5462733"/>
                <a:ext cx="555696" cy="331392"/>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a:t>
                </a:r>
              </a:p>
            </p:txBody>
          </p:sp>
          <p:cxnSp>
            <p:nvCxnSpPr>
              <p:cNvPr id="60" name="Straight Arrow Connector 59">
                <a:extLst>
                  <a:ext uri="{FF2B5EF4-FFF2-40B4-BE49-F238E27FC236}">
                    <a16:creationId xmlns:a16="http://schemas.microsoft.com/office/drawing/2014/main" id="{6A9E68F7-8107-49B0-89A6-004DF1096807}"/>
                  </a:ext>
                </a:extLst>
              </p:cNvPr>
              <p:cNvCxnSpPr>
                <a:cxnSpLocks/>
              </p:cNvCxnSpPr>
              <p:nvPr/>
            </p:nvCxnSpPr>
            <p:spPr>
              <a:xfrm flipV="1">
                <a:off x="7172043" y="4833807"/>
                <a:ext cx="243295" cy="61229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E66104DE-3C1E-49AB-B4FB-D3B8147D0744}"/>
                  </a:ext>
                </a:extLst>
              </p:cNvPr>
              <p:cNvSpPr/>
              <p:nvPr/>
            </p:nvSpPr>
            <p:spPr>
              <a:xfrm>
                <a:off x="7415336" y="4680072"/>
                <a:ext cx="3868839" cy="331392"/>
              </a:xfrm>
              <a:prstGeom prst="rect">
                <a:avLst/>
              </a:prstGeom>
              <a:solidFill>
                <a:srgbClr val="00863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Consolas" panose="020B0609020204030204" pitchFamily="49" charset="0"/>
                  </a:rPr>
                  <a:t>doesnt_return_value()</a:t>
                </a:r>
                <a:endParaRPr lang="en-US" dirty="0">
                  <a:solidFill>
                    <a:schemeClr val="bg1"/>
                  </a:solidFill>
                </a:endParaRPr>
              </a:p>
            </p:txBody>
          </p:sp>
          <p:sp>
            <p:nvSpPr>
              <p:cNvPr id="64" name="Rectangle 63">
                <a:extLst>
                  <a:ext uri="{FF2B5EF4-FFF2-40B4-BE49-F238E27FC236}">
                    <a16:creationId xmlns:a16="http://schemas.microsoft.com/office/drawing/2014/main" id="{F8B32FE3-3B2B-4D8E-BED5-096104A7C420}"/>
                  </a:ext>
                </a:extLst>
              </p:cNvPr>
              <p:cNvSpPr/>
              <p:nvPr/>
            </p:nvSpPr>
            <p:spPr>
              <a:xfrm>
                <a:off x="7210211" y="5462733"/>
                <a:ext cx="607691" cy="331392"/>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a:t>
                </a:r>
              </a:p>
            </p:txBody>
          </p:sp>
          <p:cxnSp>
            <p:nvCxnSpPr>
              <p:cNvPr id="65" name="Straight Arrow Connector 64">
                <a:extLst>
                  <a:ext uri="{FF2B5EF4-FFF2-40B4-BE49-F238E27FC236}">
                    <a16:creationId xmlns:a16="http://schemas.microsoft.com/office/drawing/2014/main" id="{DFF832F3-35D2-43EE-B6B8-0BB1DC5A0B12}"/>
                  </a:ext>
                </a:extLst>
              </p:cNvPr>
              <p:cNvCxnSpPr>
                <a:cxnSpLocks/>
                <a:endCxn id="66" idx="1"/>
              </p:cNvCxnSpPr>
              <p:nvPr/>
            </p:nvCxnSpPr>
            <p:spPr>
              <a:xfrm flipV="1">
                <a:off x="7833027" y="4172858"/>
                <a:ext cx="426287" cy="12732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7E48A6AB-D0D6-439A-A405-D403C47A0F95}"/>
                  </a:ext>
                </a:extLst>
              </p:cNvPr>
              <p:cNvSpPr/>
              <p:nvPr/>
            </p:nvSpPr>
            <p:spPr>
              <a:xfrm>
                <a:off x="8259314" y="4007162"/>
                <a:ext cx="2601529" cy="331392"/>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bg1"/>
                    </a:solidFill>
                    <a:latin typeface="Consolas" panose="020B0609020204030204" pitchFamily="49" charset="0"/>
                  </a:rPr>
                  <a:t>does_return_value</a:t>
                </a:r>
                <a:r>
                  <a:rPr lang="en-US" dirty="0">
                    <a:solidFill>
                      <a:schemeClr val="bg1"/>
                    </a:solidFill>
                    <a:latin typeface="Consolas" panose="020B0609020204030204" pitchFamily="49" charset="0"/>
                  </a:rPr>
                  <a:t>()</a:t>
                </a:r>
                <a:endParaRPr lang="en-US" dirty="0">
                  <a:solidFill>
                    <a:schemeClr val="bg1"/>
                  </a:solidFill>
                </a:endParaRPr>
              </a:p>
            </p:txBody>
          </p:sp>
          <p:cxnSp>
            <p:nvCxnSpPr>
              <p:cNvPr id="67" name="Straight Arrow Connector 66">
                <a:extLst>
                  <a:ext uri="{FF2B5EF4-FFF2-40B4-BE49-F238E27FC236}">
                    <a16:creationId xmlns:a16="http://schemas.microsoft.com/office/drawing/2014/main" id="{C12272CF-C75C-4771-99ED-59C2CB0D9B3E}"/>
                  </a:ext>
                </a:extLst>
              </p:cNvPr>
              <p:cNvCxnSpPr>
                <a:cxnSpLocks/>
                <a:endCxn id="92" idx="0"/>
              </p:cNvCxnSpPr>
              <p:nvPr/>
            </p:nvCxnSpPr>
            <p:spPr>
              <a:xfrm>
                <a:off x="10853311" y="4311682"/>
                <a:ext cx="235243" cy="11448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D6608989-447B-4597-A649-6755AEBD5127}"/>
                  </a:ext>
                </a:extLst>
              </p:cNvPr>
              <p:cNvSpPr/>
              <p:nvPr/>
            </p:nvSpPr>
            <p:spPr>
              <a:xfrm>
                <a:off x="6408902" y="6156952"/>
                <a:ext cx="555696" cy="331392"/>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a:t>
                </a:r>
              </a:p>
            </p:txBody>
          </p:sp>
        </p:grpSp>
        <p:sp>
          <p:nvSpPr>
            <p:cNvPr id="92" name="Rectangle 91">
              <a:extLst>
                <a:ext uri="{FF2B5EF4-FFF2-40B4-BE49-F238E27FC236}">
                  <a16:creationId xmlns:a16="http://schemas.microsoft.com/office/drawing/2014/main" id="{405F4C5A-EB3D-4E42-BC40-6CCF271C8EA3}"/>
                </a:ext>
              </a:extLst>
            </p:cNvPr>
            <p:cNvSpPr/>
            <p:nvPr/>
          </p:nvSpPr>
          <p:spPr>
            <a:xfrm>
              <a:off x="10936226" y="5456536"/>
              <a:ext cx="304656" cy="331392"/>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a:t>
              </a:r>
            </a:p>
          </p:txBody>
        </p:sp>
      </p:grpSp>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p:txBody>
          <a:bodyPr/>
          <a:lstStyle/>
          <a:p>
            <a:r>
              <a:rPr lang="en-US" dirty="0"/>
              <a:t>Async/Await in Different Languages: JavaScript</a:t>
            </a:r>
          </a:p>
        </p:txBody>
      </p:sp>
      <p:sp>
        <p:nvSpPr>
          <p:cNvPr id="17" name="TextBox 16">
            <a:extLst>
              <a:ext uri="{FF2B5EF4-FFF2-40B4-BE49-F238E27FC236}">
                <a16:creationId xmlns:a16="http://schemas.microsoft.com/office/drawing/2014/main" id="{0E0C1501-F344-4F8E-828B-19BAE0347E40}"/>
              </a:ext>
            </a:extLst>
          </p:cNvPr>
          <p:cNvSpPr txBox="1"/>
          <p:nvPr/>
        </p:nvSpPr>
        <p:spPr>
          <a:xfrm>
            <a:off x="414022" y="1029650"/>
            <a:ext cx="4835311" cy="5632311"/>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 JavaScript async/await</a:t>
            </a:r>
          </a:p>
          <a:p>
            <a:r>
              <a:rPr lang="en-US" dirty="0">
                <a:solidFill>
                  <a:srgbClr val="00863D"/>
                </a:solidFill>
                <a:latin typeface="Consolas" panose="020B0609020204030204" pitchFamily="49" charset="0"/>
              </a:rPr>
              <a:t>async function </a:t>
            </a:r>
            <a:r>
              <a:rPr lang="en-US" dirty="0" err="1">
                <a:solidFill>
                  <a:srgbClr val="00863D"/>
                </a:solidFill>
                <a:latin typeface="Consolas" panose="020B0609020204030204" pitchFamily="49" charset="0"/>
              </a:rPr>
              <a:t>doesnt_return_value</a:t>
            </a:r>
            <a:r>
              <a:rPr lang="en-US" dirty="0">
                <a:solidFill>
                  <a:srgbClr val="00863D"/>
                </a:solidFill>
                <a:latin typeface="Consolas" panose="020B0609020204030204" pitchFamily="49" charset="0"/>
              </a:rPr>
              <a:t>() {</a:t>
            </a:r>
          </a:p>
          <a:p>
            <a:r>
              <a:rPr lang="en-US" dirty="0">
                <a:solidFill>
                  <a:srgbClr val="00863D"/>
                </a:solidFill>
                <a:latin typeface="Consolas" panose="020B0609020204030204" pitchFamily="49" charset="0"/>
              </a:rPr>
              <a:t>  // async code that doesn't</a:t>
            </a:r>
          </a:p>
          <a:p>
            <a:r>
              <a:rPr lang="en-US" dirty="0">
                <a:solidFill>
                  <a:srgbClr val="00863D"/>
                </a:solidFill>
                <a:latin typeface="Consolas" panose="020B0609020204030204" pitchFamily="49" charset="0"/>
              </a:rPr>
              <a:t>  // need to return a result</a:t>
            </a:r>
          </a:p>
          <a:p>
            <a:r>
              <a:rPr lang="en-US" dirty="0">
                <a:solidFill>
                  <a:srgbClr val="00863D"/>
                </a:solidFill>
                <a:latin typeface="Consolas" panose="020B0609020204030204" pitchFamily="49" charset="0"/>
              </a:rPr>
              <a:t>}</a:t>
            </a:r>
          </a:p>
          <a:p>
            <a:endParaRPr lang="en-US" dirty="0">
              <a:latin typeface="Consolas" panose="020B0609020204030204" pitchFamily="49" charset="0"/>
            </a:endParaRPr>
          </a:p>
          <a:p>
            <a:r>
              <a:rPr lang="en-US" dirty="0">
                <a:solidFill>
                  <a:srgbClr val="C00000"/>
                </a:solidFill>
                <a:latin typeface="Consolas" panose="020B0609020204030204" pitchFamily="49" charset="0"/>
              </a:rPr>
              <a:t>async function </a:t>
            </a:r>
            <a:r>
              <a:rPr lang="en-US" dirty="0" err="1">
                <a:solidFill>
                  <a:srgbClr val="C00000"/>
                </a:solidFill>
                <a:latin typeface="Consolas" panose="020B0609020204030204" pitchFamily="49" charset="0"/>
              </a:rPr>
              <a:t>does_return_value</a:t>
            </a:r>
            <a:r>
              <a:rPr lang="en-US" dirty="0">
                <a:solidFill>
                  <a:srgbClr val="C00000"/>
                </a:solidFill>
                <a:latin typeface="Consolas" panose="020B0609020204030204" pitchFamily="49" charset="0"/>
              </a:rPr>
              <a:t>() {</a:t>
            </a:r>
          </a:p>
          <a:p>
            <a:r>
              <a:rPr lang="en-US" dirty="0">
                <a:solidFill>
                  <a:srgbClr val="C00000"/>
                </a:solidFill>
                <a:latin typeface="Consolas" panose="020B0609020204030204" pitchFamily="49" charset="0"/>
              </a:rPr>
              <a:t> // async code that produces a result</a:t>
            </a:r>
          </a:p>
          <a:p>
            <a:r>
              <a:rPr lang="en-US" dirty="0">
                <a:solidFill>
                  <a:srgbClr val="C00000"/>
                </a:solidFill>
                <a:latin typeface="Consolas" panose="020B0609020204030204" pitchFamily="49" charset="0"/>
              </a:rPr>
              <a:t> return </a:t>
            </a:r>
            <a:r>
              <a:rPr lang="en-US" dirty="0" err="1">
                <a:solidFill>
                  <a:srgbClr val="C00000"/>
                </a:solidFill>
                <a:latin typeface="Consolas" panose="020B0609020204030204" pitchFamily="49" charset="0"/>
              </a:rPr>
              <a:t>some_result</a:t>
            </a:r>
            <a:r>
              <a:rPr lang="en-US" dirty="0">
                <a:solidFill>
                  <a:srgbClr val="C00000"/>
                </a:solidFill>
                <a:latin typeface="Consolas" panose="020B0609020204030204" pitchFamily="49" charset="0"/>
              </a:rPr>
              <a:t>;</a:t>
            </a:r>
          </a:p>
          <a:p>
            <a:r>
              <a:rPr lang="en-US" dirty="0">
                <a:solidFill>
                  <a:srgbClr val="C00000"/>
                </a:solidFill>
                <a:latin typeface="Consolas" panose="020B0609020204030204" pitchFamily="49" charset="0"/>
              </a:rPr>
              <a:t>}</a:t>
            </a:r>
          </a:p>
          <a:p>
            <a:endParaRPr lang="en-US" dirty="0">
              <a:latin typeface="Consolas" panose="020B0609020204030204" pitchFamily="49" charset="0"/>
            </a:endParaRPr>
          </a:p>
          <a:p>
            <a:r>
              <a:rPr lang="en-US" dirty="0">
                <a:solidFill>
                  <a:srgbClr val="0070C0"/>
                </a:solidFill>
                <a:latin typeface="Consolas" panose="020B0609020204030204" pitchFamily="49" charset="0"/>
              </a:rPr>
              <a:t>async function example() {</a:t>
            </a:r>
          </a:p>
          <a:p>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doesnt_return_value</a:t>
            </a:r>
            <a:r>
              <a:rPr lang="en-US" dirty="0">
                <a:solidFill>
                  <a:srgbClr val="0070C0"/>
                </a:solidFill>
                <a:latin typeface="Consolas" panose="020B0609020204030204" pitchFamily="49" charset="0"/>
              </a:rPr>
              <a:t>();         // C        </a:t>
            </a:r>
          </a:p>
          <a:p>
            <a:r>
              <a:rPr lang="en-US" dirty="0">
                <a:solidFill>
                  <a:srgbClr val="0070C0"/>
                </a:solidFill>
                <a:latin typeface="Consolas" panose="020B0609020204030204" pitchFamily="49" charset="0"/>
              </a:rPr>
              <a:t>  h = </a:t>
            </a:r>
            <a:r>
              <a:rPr lang="en-US" dirty="0" err="1">
                <a:solidFill>
                  <a:srgbClr val="0070C0"/>
                </a:solidFill>
                <a:latin typeface="Consolas" panose="020B0609020204030204" pitchFamily="49" charset="0"/>
              </a:rPr>
              <a:t>does_return_value</a:t>
            </a:r>
            <a:r>
              <a:rPr lang="en-US" dirty="0">
                <a:solidFill>
                  <a:srgbClr val="0070C0"/>
                </a:solidFill>
                <a:latin typeface="Consolas" panose="020B0609020204030204" pitchFamily="49" charset="0"/>
              </a:rPr>
              <a:t>();       // D</a:t>
            </a:r>
          </a:p>
          <a:p>
            <a:r>
              <a:rPr lang="en-US" dirty="0">
                <a:solidFill>
                  <a:srgbClr val="0070C0"/>
                </a:solidFill>
                <a:latin typeface="Consolas" panose="020B0609020204030204" pitchFamily="49" charset="0"/>
              </a:rPr>
              <a:t>  r = await h;                   // E</a:t>
            </a:r>
          </a:p>
          <a:p>
            <a:r>
              <a:rPr lang="en-US" dirty="0">
                <a:solidFill>
                  <a:srgbClr val="0070C0"/>
                </a:solidFill>
                <a:latin typeface="Consolas" panose="020B0609020204030204" pitchFamily="49" charset="0"/>
              </a:rPr>
              <a:t>}</a:t>
            </a:r>
          </a:p>
          <a:p>
            <a:endParaRPr lang="en-US" dirty="0">
              <a:latin typeface="Consolas" panose="020B0609020204030204" pitchFamily="49" charset="0"/>
            </a:endParaRPr>
          </a:p>
          <a:p>
            <a:r>
              <a:rPr lang="en-US" dirty="0">
                <a:solidFill>
                  <a:srgbClr val="7030A0"/>
                </a:solidFill>
                <a:latin typeface="Consolas" panose="020B0609020204030204" pitchFamily="49" charset="0"/>
              </a:rPr>
              <a:t>example();       // A</a:t>
            </a:r>
          </a:p>
          <a:p>
            <a:r>
              <a:rPr lang="en-US" dirty="0" err="1">
                <a:solidFill>
                  <a:srgbClr val="7030A0"/>
                </a:solidFill>
                <a:latin typeface="Consolas" panose="020B0609020204030204" pitchFamily="49" charset="0"/>
              </a:rPr>
              <a:t>other_stuff</a:t>
            </a:r>
            <a:r>
              <a:rPr lang="en-US" dirty="0">
                <a:solidFill>
                  <a:srgbClr val="7030A0"/>
                </a:solidFill>
                <a:latin typeface="Consolas" panose="020B0609020204030204" pitchFamily="49" charset="0"/>
              </a:rPr>
              <a:t>();   // B</a:t>
            </a:r>
          </a:p>
        </p:txBody>
      </p:sp>
      <p:sp>
        <p:nvSpPr>
          <p:cNvPr id="76" name="Speech Bubble: Rectangle with Corners Rounded 75">
            <a:extLst>
              <a:ext uri="{FF2B5EF4-FFF2-40B4-BE49-F238E27FC236}">
                <a16:creationId xmlns:a16="http://schemas.microsoft.com/office/drawing/2014/main" id="{A0DF7E14-56AA-43E9-83FC-FB1196578DC6}"/>
              </a:ext>
            </a:extLst>
          </p:cNvPr>
          <p:cNvSpPr/>
          <p:nvPr/>
        </p:nvSpPr>
        <p:spPr>
          <a:xfrm>
            <a:off x="3233713" y="5154925"/>
            <a:ext cx="2176783" cy="1067018"/>
          </a:xfrm>
          <a:prstGeom prst="wedgeRoundRectCallout">
            <a:avLst>
              <a:gd name="adj1" fmla="val -119886"/>
              <a:gd name="adj2" fmla="val 46497"/>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Calling an async function without await...</a:t>
            </a:r>
          </a:p>
        </p:txBody>
      </p:sp>
      <p:sp>
        <p:nvSpPr>
          <p:cNvPr id="77" name="Speech Bubble: Rectangle with Corners Rounded 76">
            <a:extLst>
              <a:ext uri="{FF2B5EF4-FFF2-40B4-BE49-F238E27FC236}">
                <a16:creationId xmlns:a16="http://schemas.microsoft.com/office/drawing/2014/main" id="{456E63DB-24C9-482C-A1CA-8A533DCCB103}"/>
              </a:ext>
            </a:extLst>
          </p:cNvPr>
          <p:cNvSpPr/>
          <p:nvPr/>
        </p:nvSpPr>
        <p:spPr>
          <a:xfrm>
            <a:off x="8663852" y="5752428"/>
            <a:ext cx="2176783" cy="1067018"/>
          </a:xfrm>
          <a:prstGeom prst="wedgeRoundRectCallout">
            <a:avLst>
              <a:gd name="adj1" fmla="val -133111"/>
              <a:gd name="adj2" fmla="val -50309"/>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Causes it to run in the background until completion.</a:t>
            </a:r>
          </a:p>
        </p:txBody>
      </p:sp>
      <p:sp>
        <p:nvSpPr>
          <p:cNvPr id="78" name="Speech Bubble: Rectangle with Corners Rounded 77">
            <a:extLst>
              <a:ext uri="{FF2B5EF4-FFF2-40B4-BE49-F238E27FC236}">
                <a16:creationId xmlns:a16="http://schemas.microsoft.com/office/drawing/2014/main" id="{08977FE3-C318-4DFE-868F-3F4BE9C3CAC1}"/>
              </a:ext>
            </a:extLst>
          </p:cNvPr>
          <p:cNvSpPr/>
          <p:nvPr/>
        </p:nvSpPr>
        <p:spPr>
          <a:xfrm>
            <a:off x="2686887" y="4449450"/>
            <a:ext cx="2176783" cy="1067018"/>
          </a:xfrm>
          <a:prstGeom prst="wedgeRoundRectCallout">
            <a:avLst>
              <a:gd name="adj1" fmla="val -93178"/>
              <a:gd name="adj2" fmla="val 122143"/>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Execution then immediately continues...</a:t>
            </a:r>
          </a:p>
        </p:txBody>
      </p:sp>
      <p:sp>
        <p:nvSpPr>
          <p:cNvPr id="79" name="Speech Bubble: Rectangle with Corners Rounded 78">
            <a:extLst>
              <a:ext uri="{FF2B5EF4-FFF2-40B4-BE49-F238E27FC236}">
                <a16:creationId xmlns:a16="http://schemas.microsoft.com/office/drawing/2014/main" id="{17139374-E639-442B-9246-FA255D818568}"/>
              </a:ext>
            </a:extLst>
          </p:cNvPr>
          <p:cNvSpPr/>
          <p:nvPr/>
        </p:nvSpPr>
        <p:spPr>
          <a:xfrm>
            <a:off x="8713687" y="5243883"/>
            <a:ext cx="2176783" cy="1067018"/>
          </a:xfrm>
          <a:prstGeom prst="wedgeRoundRectCallout">
            <a:avLst>
              <a:gd name="adj1" fmla="val -136222"/>
              <a:gd name="adj2" fmla="val 49671"/>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with the next line of code...</a:t>
            </a:r>
          </a:p>
        </p:txBody>
      </p:sp>
      <p:sp>
        <p:nvSpPr>
          <p:cNvPr id="81" name="Speech Bubble: Rectangle with Corners Rounded 80">
            <a:extLst>
              <a:ext uri="{FF2B5EF4-FFF2-40B4-BE49-F238E27FC236}">
                <a16:creationId xmlns:a16="http://schemas.microsoft.com/office/drawing/2014/main" id="{DDD08A9A-A818-4827-A6EE-ACBECE3BBFCC}"/>
              </a:ext>
            </a:extLst>
          </p:cNvPr>
          <p:cNvSpPr/>
          <p:nvPr/>
        </p:nvSpPr>
        <p:spPr>
          <a:xfrm>
            <a:off x="4923189" y="3715765"/>
            <a:ext cx="2176783" cy="1067018"/>
          </a:xfrm>
          <a:prstGeom prst="wedgeRoundRectCallout">
            <a:avLst>
              <a:gd name="adj1" fmla="val -119886"/>
              <a:gd name="adj2" fmla="val 46497"/>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Again, calling an async function without await...</a:t>
            </a:r>
          </a:p>
        </p:txBody>
      </p:sp>
      <p:sp>
        <p:nvSpPr>
          <p:cNvPr id="82" name="Speech Bubble: Rectangle with Corners Rounded 81">
            <a:extLst>
              <a:ext uri="{FF2B5EF4-FFF2-40B4-BE49-F238E27FC236}">
                <a16:creationId xmlns:a16="http://schemas.microsoft.com/office/drawing/2014/main" id="{E3C1E421-0CFA-413E-A753-4CC8D09F5B42}"/>
              </a:ext>
            </a:extLst>
          </p:cNvPr>
          <p:cNvSpPr/>
          <p:nvPr/>
        </p:nvSpPr>
        <p:spPr>
          <a:xfrm>
            <a:off x="9773458" y="2758317"/>
            <a:ext cx="2176783" cy="1067018"/>
          </a:xfrm>
          <a:prstGeom prst="wedgeRoundRectCallout">
            <a:avLst>
              <a:gd name="adj1" fmla="val -144002"/>
              <a:gd name="adj2" fmla="val 134838"/>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Causes it to run in the background until completion.</a:t>
            </a:r>
          </a:p>
        </p:txBody>
      </p:sp>
      <p:sp>
        <p:nvSpPr>
          <p:cNvPr id="84" name="Speech Bubble: Rectangle with Corners Rounded 83">
            <a:extLst>
              <a:ext uri="{FF2B5EF4-FFF2-40B4-BE49-F238E27FC236}">
                <a16:creationId xmlns:a16="http://schemas.microsoft.com/office/drawing/2014/main" id="{63AF9BA4-2F73-4B10-874E-BCE8A960AEC1}"/>
              </a:ext>
            </a:extLst>
          </p:cNvPr>
          <p:cNvSpPr/>
          <p:nvPr/>
        </p:nvSpPr>
        <p:spPr>
          <a:xfrm>
            <a:off x="5119510" y="2560572"/>
            <a:ext cx="2064085" cy="1067018"/>
          </a:xfrm>
          <a:prstGeom prst="wedgeRoundRectCallout">
            <a:avLst>
              <a:gd name="adj1" fmla="val 76664"/>
              <a:gd name="adj2" fmla="val 221064"/>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Blocks the function...</a:t>
            </a:r>
          </a:p>
        </p:txBody>
      </p:sp>
      <p:sp>
        <p:nvSpPr>
          <p:cNvPr id="85" name="Speech Bubble: Rectangle with Corners Rounded 84">
            <a:extLst>
              <a:ext uri="{FF2B5EF4-FFF2-40B4-BE49-F238E27FC236}">
                <a16:creationId xmlns:a16="http://schemas.microsoft.com/office/drawing/2014/main" id="{784BAB6B-CACD-49CD-8AFB-192D8B99BB14}"/>
              </a:ext>
            </a:extLst>
          </p:cNvPr>
          <p:cNvSpPr/>
          <p:nvPr/>
        </p:nvSpPr>
        <p:spPr>
          <a:xfrm>
            <a:off x="8259314" y="1124099"/>
            <a:ext cx="2064085" cy="1067018"/>
          </a:xfrm>
          <a:prstGeom prst="wedgeRoundRectCallout">
            <a:avLst>
              <a:gd name="adj1" fmla="val 76664"/>
              <a:gd name="adj2" fmla="val 221064"/>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Until the result is available...</a:t>
            </a:r>
          </a:p>
        </p:txBody>
      </p:sp>
      <p:sp>
        <p:nvSpPr>
          <p:cNvPr id="86" name="Speech Bubble: Rectangle with Corners Rounded 85">
            <a:extLst>
              <a:ext uri="{FF2B5EF4-FFF2-40B4-BE49-F238E27FC236}">
                <a16:creationId xmlns:a16="http://schemas.microsoft.com/office/drawing/2014/main" id="{6D0FB2A6-F189-40E4-8A3A-3190E47CE823}"/>
              </a:ext>
            </a:extLst>
          </p:cNvPr>
          <p:cNvSpPr/>
          <p:nvPr/>
        </p:nvSpPr>
        <p:spPr>
          <a:xfrm>
            <a:off x="3955700" y="5587251"/>
            <a:ext cx="2994126" cy="1067018"/>
          </a:xfrm>
          <a:prstGeom prst="wedgeRoundRectCallout">
            <a:avLst>
              <a:gd name="adj1" fmla="val -96760"/>
              <a:gd name="adj2" fmla="val -87338"/>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With execution immediately continuing on the next line of code...</a:t>
            </a:r>
          </a:p>
        </p:txBody>
      </p:sp>
      <p:sp>
        <p:nvSpPr>
          <p:cNvPr id="87" name="Speech Bubble: Rectangle with Corners Rounded 86">
            <a:extLst>
              <a:ext uri="{FF2B5EF4-FFF2-40B4-BE49-F238E27FC236}">
                <a16:creationId xmlns:a16="http://schemas.microsoft.com/office/drawing/2014/main" id="{C9639497-3936-4FF6-AE8F-03A1E6196AA8}"/>
              </a:ext>
            </a:extLst>
          </p:cNvPr>
          <p:cNvSpPr/>
          <p:nvPr/>
        </p:nvSpPr>
        <p:spPr>
          <a:xfrm>
            <a:off x="76386" y="2668172"/>
            <a:ext cx="2064085" cy="1067018"/>
          </a:xfrm>
          <a:prstGeom prst="wedgeRoundRectCallout">
            <a:avLst>
              <a:gd name="adj1" fmla="val 31816"/>
              <a:gd name="adj2" fmla="val 193557"/>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And only then does it continue executing...</a:t>
            </a:r>
          </a:p>
        </p:txBody>
      </p:sp>
      <p:sp>
        <p:nvSpPr>
          <p:cNvPr id="88" name="Speech Bubble: Rectangle with Corners Rounded 87">
            <a:extLst>
              <a:ext uri="{FF2B5EF4-FFF2-40B4-BE49-F238E27FC236}">
                <a16:creationId xmlns:a16="http://schemas.microsoft.com/office/drawing/2014/main" id="{2CCCC515-2FB7-4C7E-9821-B08D79B1411C}"/>
              </a:ext>
            </a:extLst>
          </p:cNvPr>
          <p:cNvSpPr/>
          <p:nvPr/>
        </p:nvSpPr>
        <p:spPr>
          <a:xfrm>
            <a:off x="1464919" y="39019"/>
            <a:ext cx="4284792" cy="1067018"/>
          </a:xfrm>
          <a:prstGeom prst="wedgeRoundRectCallout">
            <a:avLst>
              <a:gd name="adj1" fmla="val -63610"/>
              <a:gd name="adj2" fmla="val 79295"/>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In JavaScript we define async functions using the async keyword.</a:t>
            </a:r>
          </a:p>
        </p:txBody>
      </p:sp>
      <p:sp>
        <p:nvSpPr>
          <p:cNvPr id="89" name="Speech Bubble: Rectangle with Corners Rounded 88">
            <a:extLst>
              <a:ext uri="{FF2B5EF4-FFF2-40B4-BE49-F238E27FC236}">
                <a16:creationId xmlns:a16="http://schemas.microsoft.com/office/drawing/2014/main" id="{E9114B3F-B60D-4AFD-9B2D-FA061CBF55D0}"/>
              </a:ext>
            </a:extLst>
          </p:cNvPr>
          <p:cNvSpPr/>
          <p:nvPr/>
        </p:nvSpPr>
        <p:spPr>
          <a:xfrm>
            <a:off x="4753252" y="3410054"/>
            <a:ext cx="4284792" cy="1067018"/>
          </a:xfrm>
          <a:prstGeom prst="wedgeRoundRectCallout">
            <a:avLst>
              <a:gd name="adj1" fmla="val -80340"/>
              <a:gd name="adj2" fmla="val 80882"/>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Calling an async function automatically launches it in the background.</a:t>
            </a:r>
          </a:p>
        </p:txBody>
      </p:sp>
      <p:sp>
        <p:nvSpPr>
          <p:cNvPr id="90" name="Speech Bubble: Rectangle with Corners Rounded 89">
            <a:extLst>
              <a:ext uri="{FF2B5EF4-FFF2-40B4-BE49-F238E27FC236}">
                <a16:creationId xmlns:a16="http://schemas.microsoft.com/office/drawing/2014/main" id="{CEA12598-901D-4D44-A7D4-0B332864F8C2}"/>
              </a:ext>
            </a:extLst>
          </p:cNvPr>
          <p:cNvSpPr/>
          <p:nvPr/>
        </p:nvSpPr>
        <p:spPr>
          <a:xfrm>
            <a:off x="2610856" y="5437301"/>
            <a:ext cx="4835310" cy="1067018"/>
          </a:xfrm>
          <a:prstGeom prst="wedgeRoundRectCallout">
            <a:avLst>
              <a:gd name="adj1" fmla="val -76125"/>
              <a:gd name="adj2" fmla="val -77287"/>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Every async function returns a handle that tracks its progress – we can use await on it.</a:t>
            </a:r>
          </a:p>
        </p:txBody>
      </p:sp>
      <p:sp>
        <p:nvSpPr>
          <p:cNvPr id="83" name="Speech Bubble: Rectangle with Corners Rounded 82">
            <a:extLst>
              <a:ext uri="{FF2B5EF4-FFF2-40B4-BE49-F238E27FC236}">
                <a16:creationId xmlns:a16="http://schemas.microsoft.com/office/drawing/2014/main" id="{FB6FD774-FF9D-4CD5-9485-372D3E0301DA}"/>
              </a:ext>
            </a:extLst>
          </p:cNvPr>
          <p:cNvSpPr/>
          <p:nvPr/>
        </p:nvSpPr>
        <p:spPr>
          <a:xfrm>
            <a:off x="3009368" y="3770713"/>
            <a:ext cx="2855713" cy="1067018"/>
          </a:xfrm>
          <a:prstGeom prst="wedgeRoundRectCallout">
            <a:avLst>
              <a:gd name="adj1" fmla="val -88657"/>
              <a:gd name="adj2" fmla="val 88816"/>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However, calling await on a handle...</a:t>
            </a:r>
          </a:p>
        </p:txBody>
      </p:sp>
    </p:spTree>
    <p:extLst>
      <p:ext uri="{BB962C8B-B14F-4D97-AF65-F5344CB8AC3E}">
        <p14:creationId xmlns:p14="http://schemas.microsoft.com/office/powerpoint/2010/main" val="921477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88"/>
                                        </p:tgtEl>
                                        <p:attrNameLst>
                                          <p:attrName>style.visibility</p:attrName>
                                        </p:attrNameLst>
                                      </p:cBhvr>
                                      <p:to>
                                        <p:strVal val="visible"/>
                                      </p:to>
                                    </p:set>
                                    <p:animEffect transition="in" filter="wipe(down)">
                                      <p:cBhvr>
                                        <p:cTn id="11" dur="500"/>
                                        <p:tgtEl>
                                          <p:spTgt spid="8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88"/>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89"/>
                                        </p:tgtEl>
                                        <p:attrNameLst>
                                          <p:attrName>style.visibility</p:attrName>
                                        </p:attrNameLst>
                                      </p:cBhvr>
                                      <p:to>
                                        <p:strVal val="visible"/>
                                      </p:to>
                                    </p:set>
                                    <p:animEffect transition="in" filter="wipe(down)">
                                      <p:cBhvr>
                                        <p:cTn id="20" dur="500"/>
                                        <p:tgtEl>
                                          <p:spTgt spid="89"/>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8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90"/>
                                        </p:tgtEl>
                                        <p:attrNameLst>
                                          <p:attrName>style.visibility</p:attrName>
                                        </p:attrNameLst>
                                      </p:cBhvr>
                                      <p:to>
                                        <p:strVal val="visible"/>
                                      </p:to>
                                    </p:set>
                                    <p:animEffect transition="in" filter="wipe(down)">
                                      <p:cBhvr>
                                        <p:cTn id="29" dur="500"/>
                                        <p:tgtEl>
                                          <p:spTgt spid="90"/>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grpId="2" nodeType="clickEffect">
                                  <p:stCondLst>
                                    <p:cond delay="0"/>
                                  </p:stCondLst>
                                  <p:childTnLst>
                                    <p:animMotion origin="layout" path="M 2.08333E-7 -1.85185E-6 L -0.02253 -0.04004 " pathEditMode="relative" rAng="0" ptsTypes="AA">
                                      <p:cBhvr>
                                        <p:cTn id="33" dur="2000" fill="hold"/>
                                        <p:tgtEl>
                                          <p:spTgt spid="90"/>
                                        </p:tgtEl>
                                        <p:attrNameLst>
                                          <p:attrName>ppt_x</p:attrName>
                                          <p:attrName>ppt_y</p:attrName>
                                        </p:attrNameLst>
                                      </p:cBhvr>
                                      <p:rCtr x="-1133" y="-2014"/>
                                    </p:animMotion>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90"/>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93"/>
                                        </p:tgtEl>
                                        <p:attrNameLst>
                                          <p:attrName>style.visibility</p:attrName>
                                        </p:attrNameLst>
                                      </p:cBhvr>
                                      <p:to>
                                        <p:strVal val="visible"/>
                                      </p:to>
                                    </p:set>
                                    <p:animEffect transition="in" filter="wipe(left)">
                                      <p:cBhvr>
                                        <p:cTn id="42" dur="500"/>
                                        <p:tgtEl>
                                          <p:spTgt spid="9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76"/>
                                        </p:tgtEl>
                                        <p:attrNameLst>
                                          <p:attrName>style.visibility</p:attrName>
                                        </p:attrNameLst>
                                      </p:cBhvr>
                                      <p:to>
                                        <p:strVal val="visible"/>
                                      </p:to>
                                    </p:set>
                                    <p:animEffect transition="in" filter="wipe(down)">
                                      <p:cBhvr>
                                        <p:cTn id="47" dur="500"/>
                                        <p:tgtEl>
                                          <p:spTgt spid="76"/>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grpId="2" nodeType="clickEffect">
                                  <p:stCondLst>
                                    <p:cond delay="0"/>
                                  </p:stCondLst>
                                  <p:childTnLst>
                                    <p:animMotion origin="layout" path="M 2.91667E-6 1.85185E-6 L 0.09427 -0.25486 " pathEditMode="relative" rAng="0" ptsTypes="AA">
                                      <p:cBhvr>
                                        <p:cTn id="51" dur="2000" fill="hold"/>
                                        <p:tgtEl>
                                          <p:spTgt spid="76"/>
                                        </p:tgtEl>
                                        <p:attrNameLst>
                                          <p:attrName>ppt_x</p:attrName>
                                          <p:attrName>ppt_y</p:attrName>
                                        </p:attrNameLst>
                                      </p:cBhvr>
                                      <p:rCtr x="4714" y="-12755"/>
                                    </p:animMotion>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77"/>
                                        </p:tgtEl>
                                        <p:attrNameLst>
                                          <p:attrName>style.visibility</p:attrName>
                                        </p:attrNameLst>
                                      </p:cBhvr>
                                      <p:to>
                                        <p:strVal val="visible"/>
                                      </p:to>
                                    </p:set>
                                    <p:animEffect transition="in" filter="wipe(down)">
                                      <p:cBhvr>
                                        <p:cTn id="56" dur="500"/>
                                        <p:tgtEl>
                                          <p:spTgt spid="77"/>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77"/>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76"/>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78"/>
                                        </p:tgtEl>
                                        <p:attrNameLst>
                                          <p:attrName>style.visibility</p:attrName>
                                        </p:attrNameLst>
                                      </p:cBhvr>
                                      <p:to>
                                        <p:strVal val="visible"/>
                                      </p:to>
                                    </p:set>
                                    <p:animEffect transition="in" filter="wipe(down)">
                                      <p:cBhvr>
                                        <p:cTn id="67" dur="500"/>
                                        <p:tgtEl>
                                          <p:spTgt spid="7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79"/>
                                        </p:tgtEl>
                                        <p:attrNameLst>
                                          <p:attrName>style.visibility</p:attrName>
                                        </p:attrNameLst>
                                      </p:cBhvr>
                                      <p:to>
                                        <p:strVal val="visible"/>
                                      </p:to>
                                    </p:set>
                                    <p:animEffect transition="in" filter="wipe(down)">
                                      <p:cBhvr>
                                        <p:cTn id="72" dur="500"/>
                                        <p:tgtEl>
                                          <p:spTgt spid="79"/>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79"/>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78"/>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81"/>
                                        </p:tgtEl>
                                        <p:attrNameLst>
                                          <p:attrName>style.visibility</p:attrName>
                                        </p:attrNameLst>
                                      </p:cBhvr>
                                      <p:to>
                                        <p:strVal val="visible"/>
                                      </p:to>
                                    </p:set>
                                    <p:animEffect transition="in" filter="wipe(down)">
                                      <p:cBhvr>
                                        <p:cTn id="83" dur="500"/>
                                        <p:tgtEl>
                                          <p:spTgt spid="81"/>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path" presetSubtype="0" accel="50000" decel="50000" fill="hold" grpId="2" nodeType="clickEffect">
                                  <p:stCondLst>
                                    <p:cond delay="0"/>
                                  </p:stCondLst>
                                  <p:childTnLst>
                                    <p:animMotion origin="layout" path="M 1.25E-6 4.07407E-6 L 0.12005 -0.47639 " pathEditMode="relative" rAng="0" ptsTypes="AA">
                                      <p:cBhvr>
                                        <p:cTn id="87" dur="2000" fill="hold"/>
                                        <p:tgtEl>
                                          <p:spTgt spid="81"/>
                                        </p:tgtEl>
                                        <p:attrNameLst>
                                          <p:attrName>ppt_x</p:attrName>
                                          <p:attrName>ppt_y</p:attrName>
                                        </p:attrNameLst>
                                      </p:cBhvr>
                                      <p:rCtr x="6003" y="-23819"/>
                                    </p:animMotion>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82"/>
                                        </p:tgtEl>
                                        <p:attrNameLst>
                                          <p:attrName>style.visibility</p:attrName>
                                        </p:attrNameLst>
                                      </p:cBhvr>
                                      <p:to>
                                        <p:strVal val="visible"/>
                                      </p:to>
                                    </p:set>
                                    <p:animEffect transition="in" filter="wipe(down)">
                                      <p:cBhvr>
                                        <p:cTn id="92" dur="500"/>
                                        <p:tgtEl>
                                          <p:spTgt spid="82"/>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86"/>
                                        </p:tgtEl>
                                        <p:attrNameLst>
                                          <p:attrName>style.visibility</p:attrName>
                                        </p:attrNameLst>
                                      </p:cBhvr>
                                      <p:to>
                                        <p:strVal val="visible"/>
                                      </p:to>
                                    </p:set>
                                    <p:animEffect transition="in" filter="wipe(down)">
                                      <p:cBhvr>
                                        <p:cTn id="97" dur="500"/>
                                        <p:tgtEl>
                                          <p:spTgt spid="86"/>
                                        </p:tgtEl>
                                      </p:cBhvr>
                                    </p:animEffect>
                                  </p:childTnLst>
                                </p:cTn>
                              </p:par>
                            </p:childTnLst>
                          </p:cTn>
                        </p:par>
                      </p:childTnLst>
                    </p:cTn>
                  </p:par>
                  <p:par>
                    <p:cTn id="98" fill="hold">
                      <p:stCondLst>
                        <p:cond delay="indefinite"/>
                      </p:stCondLst>
                      <p:childTnLst>
                        <p:par>
                          <p:cTn id="99" fill="hold">
                            <p:stCondLst>
                              <p:cond delay="0"/>
                            </p:stCondLst>
                            <p:childTnLst>
                              <p:par>
                                <p:cTn id="100" presetID="42" presetClass="path" presetSubtype="0" accel="50000" decel="50000" fill="hold" grpId="2" nodeType="clickEffect">
                                  <p:stCondLst>
                                    <p:cond delay="0"/>
                                  </p:stCondLst>
                                  <p:childTnLst>
                                    <p:animMotion origin="layout" path="M 4.375E-6 -2.59259E-6 L 0.42031 0.04653 " pathEditMode="relative" rAng="0" ptsTypes="AA">
                                      <p:cBhvr>
                                        <p:cTn id="101" dur="2000" fill="hold"/>
                                        <p:tgtEl>
                                          <p:spTgt spid="86"/>
                                        </p:tgtEl>
                                        <p:attrNameLst>
                                          <p:attrName>ppt_x</p:attrName>
                                          <p:attrName>ppt_y</p:attrName>
                                        </p:attrNameLst>
                                      </p:cBhvr>
                                      <p:rCtr x="21016" y="2315"/>
                                    </p:animMotion>
                                  </p:childTnLst>
                                </p:cTn>
                              </p:par>
                            </p:childTnLst>
                          </p:cTn>
                        </p:par>
                      </p:childTnLst>
                    </p:cTn>
                  </p:par>
                  <p:par>
                    <p:cTn id="102" fill="hold">
                      <p:stCondLst>
                        <p:cond delay="indefinite"/>
                      </p:stCondLst>
                      <p:childTnLst>
                        <p:par>
                          <p:cTn id="103" fill="hold">
                            <p:stCondLst>
                              <p:cond delay="0"/>
                            </p:stCondLst>
                            <p:childTnLst>
                              <p:par>
                                <p:cTn id="104" presetID="1" presetClass="exit" presetSubtype="0" fill="hold" grpId="1" nodeType="clickEffect">
                                  <p:stCondLst>
                                    <p:cond delay="0"/>
                                  </p:stCondLst>
                                  <p:childTnLst>
                                    <p:set>
                                      <p:cBhvr>
                                        <p:cTn id="105" dur="1" fill="hold">
                                          <p:stCondLst>
                                            <p:cond delay="0"/>
                                          </p:stCondLst>
                                        </p:cTn>
                                        <p:tgtEl>
                                          <p:spTgt spid="86"/>
                                        </p:tgtEl>
                                        <p:attrNameLst>
                                          <p:attrName>style.visibility</p:attrName>
                                        </p:attrNameLst>
                                      </p:cBhvr>
                                      <p:to>
                                        <p:strVal val="hidden"/>
                                      </p:to>
                                    </p:set>
                                  </p:childTnLst>
                                </p:cTn>
                              </p:par>
                              <p:par>
                                <p:cTn id="106" presetID="1" presetClass="exit" presetSubtype="0" fill="hold" grpId="1" nodeType="withEffect">
                                  <p:stCondLst>
                                    <p:cond delay="0"/>
                                  </p:stCondLst>
                                  <p:childTnLst>
                                    <p:set>
                                      <p:cBhvr>
                                        <p:cTn id="107" dur="1" fill="hold">
                                          <p:stCondLst>
                                            <p:cond delay="0"/>
                                          </p:stCondLst>
                                        </p:cTn>
                                        <p:tgtEl>
                                          <p:spTgt spid="82"/>
                                        </p:tgtEl>
                                        <p:attrNameLst>
                                          <p:attrName>style.visibility</p:attrName>
                                        </p:attrNameLst>
                                      </p:cBhvr>
                                      <p:to>
                                        <p:strVal val="hidden"/>
                                      </p:to>
                                    </p:set>
                                  </p:childTnLst>
                                </p:cTn>
                              </p:par>
                              <p:par>
                                <p:cTn id="108" presetID="1" presetClass="exit" presetSubtype="0" fill="hold" grpId="1" nodeType="withEffect">
                                  <p:stCondLst>
                                    <p:cond delay="0"/>
                                  </p:stCondLst>
                                  <p:childTnLst>
                                    <p:set>
                                      <p:cBhvr>
                                        <p:cTn id="109" dur="1" fill="hold">
                                          <p:stCondLst>
                                            <p:cond delay="0"/>
                                          </p:stCondLst>
                                        </p:cTn>
                                        <p:tgtEl>
                                          <p:spTgt spid="81"/>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22" presetClass="entr" presetSubtype="4" fill="hold" grpId="0" nodeType="clickEffect">
                                  <p:stCondLst>
                                    <p:cond delay="0"/>
                                  </p:stCondLst>
                                  <p:childTnLst>
                                    <p:set>
                                      <p:cBhvr>
                                        <p:cTn id="113" dur="1" fill="hold">
                                          <p:stCondLst>
                                            <p:cond delay="0"/>
                                          </p:stCondLst>
                                        </p:cTn>
                                        <p:tgtEl>
                                          <p:spTgt spid="83"/>
                                        </p:tgtEl>
                                        <p:attrNameLst>
                                          <p:attrName>style.visibility</p:attrName>
                                        </p:attrNameLst>
                                      </p:cBhvr>
                                      <p:to>
                                        <p:strVal val="visible"/>
                                      </p:to>
                                    </p:set>
                                    <p:animEffect transition="in" filter="wipe(down)">
                                      <p:cBhvr>
                                        <p:cTn id="114" dur="500"/>
                                        <p:tgtEl>
                                          <p:spTgt spid="83"/>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84"/>
                                        </p:tgtEl>
                                        <p:attrNameLst>
                                          <p:attrName>style.visibility</p:attrName>
                                        </p:attrNameLst>
                                      </p:cBhvr>
                                      <p:to>
                                        <p:strVal val="visible"/>
                                      </p:to>
                                    </p:set>
                                    <p:animEffect transition="in" filter="wipe(down)">
                                      <p:cBhvr>
                                        <p:cTn id="119" dur="500"/>
                                        <p:tgtEl>
                                          <p:spTgt spid="84"/>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4" fill="hold" grpId="0" nodeType="clickEffect">
                                  <p:stCondLst>
                                    <p:cond delay="0"/>
                                  </p:stCondLst>
                                  <p:childTnLst>
                                    <p:set>
                                      <p:cBhvr>
                                        <p:cTn id="123" dur="1" fill="hold">
                                          <p:stCondLst>
                                            <p:cond delay="0"/>
                                          </p:stCondLst>
                                        </p:cTn>
                                        <p:tgtEl>
                                          <p:spTgt spid="85"/>
                                        </p:tgtEl>
                                        <p:attrNameLst>
                                          <p:attrName>style.visibility</p:attrName>
                                        </p:attrNameLst>
                                      </p:cBhvr>
                                      <p:to>
                                        <p:strVal val="visible"/>
                                      </p:to>
                                    </p:set>
                                    <p:animEffect transition="in" filter="wipe(down)">
                                      <p:cBhvr>
                                        <p:cTn id="124" dur="500"/>
                                        <p:tgtEl>
                                          <p:spTgt spid="85"/>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4" fill="hold" grpId="0" nodeType="clickEffect">
                                  <p:stCondLst>
                                    <p:cond delay="0"/>
                                  </p:stCondLst>
                                  <p:childTnLst>
                                    <p:set>
                                      <p:cBhvr>
                                        <p:cTn id="128" dur="1" fill="hold">
                                          <p:stCondLst>
                                            <p:cond delay="0"/>
                                          </p:stCondLst>
                                        </p:cTn>
                                        <p:tgtEl>
                                          <p:spTgt spid="87"/>
                                        </p:tgtEl>
                                        <p:attrNameLst>
                                          <p:attrName>style.visibility</p:attrName>
                                        </p:attrNameLst>
                                      </p:cBhvr>
                                      <p:to>
                                        <p:strVal val="visible"/>
                                      </p:to>
                                    </p:set>
                                    <p:animEffect transition="in" filter="wipe(down)">
                                      <p:cBhvr>
                                        <p:cTn id="129" dur="500"/>
                                        <p:tgtEl>
                                          <p:spTgt spid="87"/>
                                        </p:tgtEl>
                                      </p:cBhvr>
                                    </p:animEffect>
                                  </p:childTnLst>
                                </p:cTn>
                              </p:par>
                            </p:childTnLst>
                          </p:cTn>
                        </p:par>
                      </p:childTnLst>
                    </p:cTn>
                  </p:par>
                  <p:par>
                    <p:cTn id="130" fill="hold">
                      <p:stCondLst>
                        <p:cond delay="indefinite"/>
                      </p:stCondLst>
                      <p:childTnLst>
                        <p:par>
                          <p:cTn id="131" fill="hold">
                            <p:stCondLst>
                              <p:cond delay="0"/>
                            </p:stCondLst>
                            <p:childTnLst>
                              <p:par>
                                <p:cTn id="132" presetID="42" presetClass="path" presetSubtype="0" accel="50000" decel="50000" fill="hold" grpId="2" nodeType="clickEffect">
                                  <p:stCondLst>
                                    <p:cond delay="0"/>
                                  </p:stCondLst>
                                  <p:childTnLst>
                                    <p:animMotion origin="layout" path="M 4.58333E-6 1.85185E-6 L 0.77005 0.02153 " pathEditMode="relative" rAng="0" ptsTypes="AA">
                                      <p:cBhvr>
                                        <p:cTn id="133" dur="2000" fill="hold"/>
                                        <p:tgtEl>
                                          <p:spTgt spid="87"/>
                                        </p:tgtEl>
                                        <p:attrNameLst>
                                          <p:attrName>ppt_x</p:attrName>
                                          <p:attrName>ppt_y</p:attrName>
                                        </p:attrNameLst>
                                      </p:cBhvr>
                                      <p:rCtr x="38503" y="1065"/>
                                    </p:animMotion>
                                  </p:childTnLst>
                                </p:cTn>
                              </p:par>
                            </p:childTnLst>
                          </p:cTn>
                        </p:par>
                      </p:childTnLst>
                    </p:cTn>
                  </p:par>
                  <p:par>
                    <p:cTn id="134" fill="hold">
                      <p:stCondLst>
                        <p:cond delay="indefinite"/>
                      </p:stCondLst>
                      <p:childTnLst>
                        <p:par>
                          <p:cTn id="135" fill="hold">
                            <p:stCondLst>
                              <p:cond delay="0"/>
                            </p:stCondLst>
                            <p:childTnLst>
                              <p:par>
                                <p:cTn id="136" presetID="1" presetClass="exit" presetSubtype="0" fill="hold" grpId="1" nodeType="clickEffect">
                                  <p:stCondLst>
                                    <p:cond delay="0"/>
                                  </p:stCondLst>
                                  <p:childTnLst>
                                    <p:set>
                                      <p:cBhvr>
                                        <p:cTn id="137" dur="1" fill="hold">
                                          <p:stCondLst>
                                            <p:cond delay="0"/>
                                          </p:stCondLst>
                                        </p:cTn>
                                        <p:tgtEl>
                                          <p:spTgt spid="87"/>
                                        </p:tgtEl>
                                        <p:attrNameLst>
                                          <p:attrName>style.visibility</p:attrName>
                                        </p:attrNameLst>
                                      </p:cBhvr>
                                      <p:to>
                                        <p:strVal val="hidden"/>
                                      </p:to>
                                    </p:set>
                                  </p:childTnLst>
                                </p:cTn>
                              </p:par>
                              <p:par>
                                <p:cTn id="138" presetID="1" presetClass="exit" presetSubtype="0" fill="hold" grpId="1" nodeType="withEffect">
                                  <p:stCondLst>
                                    <p:cond delay="0"/>
                                  </p:stCondLst>
                                  <p:childTnLst>
                                    <p:set>
                                      <p:cBhvr>
                                        <p:cTn id="139" dur="1" fill="hold">
                                          <p:stCondLst>
                                            <p:cond delay="0"/>
                                          </p:stCondLst>
                                        </p:cTn>
                                        <p:tgtEl>
                                          <p:spTgt spid="85"/>
                                        </p:tgtEl>
                                        <p:attrNameLst>
                                          <p:attrName>style.visibility</p:attrName>
                                        </p:attrNameLst>
                                      </p:cBhvr>
                                      <p:to>
                                        <p:strVal val="hidden"/>
                                      </p:to>
                                    </p:set>
                                  </p:childTnLst>
                                </p:cTn>
                              </p:par>
                              <p:par>
                                <p:cTn id="140" presetID="1" presetClass="exit" presetSubtype="0" fill="hold" grpId="1" nodeType="withEffect">
                                  <p:stCondLst>
                                    <p:cond delay="0"/>
                                  </p:stCondLst>
                                  <p:childTnLst>
                                    <p:set>
                                      <p:cBhvr>
                                        <p:cTn id="141" dur="1" fill="hold">
                                          <p:stCondLst>
                                            <p:cond delay="0"/>
                                          </p:stCondLst>
                                        </p:cTn>
                                        <p:tgtEl>
                                          <p:spTgt spid="84"/>
                                        </p:tgtEl>
                                        <p:attrNameLst>
                                          <p:attrName>style.visibility</p:attrName>
                                        </p:attrNameLst>
                                      </p:cBhvr>
                                      <p:to>
                                        <p:strVal val="hidden"/>
                                      </p:to>
                                    </p:set>
                                  </p:childTnLst>
                                </p:cTn>
                              </p:par>
                              <p:par>
                                <p:cTn id="142" presetID="1" presetClass="exit" presetSubtype="0" fill="hold" grpId="1" nodeType="withEffect">
                                  <p:stCondLst>
                                    <p:cond delay="0"/>
                                  </p:stCondLst>
                                  <p:childTnLst>
                                    <p:set>
                                      <p:cBhvr>
                                        <p:cTn id="143" dur="1" fill="hold">
                                          <p:stCondLst>
                                            <p:cond delay="0"/>
                                          </p:stCondLst>
                                        </p:cTn>
                                        <p:tgtEl>
                                          <p:spTgt spid="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76" grpId="0" animBg="1"/>
      <p:bldP spid="76" grpId="1" animBg="1"/>
      <p:bldP spid="76" grpId="2" animBg="1"/>
      <p:bldP spid="77" grpId="0" animBg="1"/>
      <p:bldP spid="77" grpId="1" animBg="1"/>
      <p:bldP spid="78" grpId="0" animBg="1"/>
      <p:bldP spid="78" grpId="1" animBg="1"/>
      <p:bldP spid="79" grpId="0" animBg="1"/>
      <p:bldP spid="79" grpId="1" animBg="1"/>
      <p:bldP spid="81" grpId="0" animBg="1"/>
      <p:bldP spid="81" grpId="1" animBg="1"/>
      <p:bldP spid="81" grpId="2" animBg="1"/>
      <p:bldP spid="82" grpId="0" animBg="1"/>
      <p:bldP spid="82" grpId="1" animBg="1"/>
      <p:bldP spid="84" grpId="0" animBg="1"/>
      <p:bldP spid="84" grpId="1" animBg="1"/>
      <p:bldP spid="85" grpId="0" animBg="1"/>
      <p:bldP spid="85" grpId="1" animBg="1"/>
      <p:bldP spid="86" grpId="0" animBg="1"/>
      <p:bldP spid="86" grpId="1" animBg="1"/>
      <p:bldP spid="86" grpId="2" animBg="1"/>
      <p:bldP spid="87" grpId="0" animBg="1"/>
      <p:bldP spid="87" grpId="1" animBg="1"/>
      <p:bldP spid="87" grpId="2" animBg="1"/>
      <p:bldP spid="88" grpId="0" animBg="1"/>
      <p:bldP spid="88" grpId="1" animBg="1"/>
      <p:bldP spid="89" grpId="0" animBg="1"/>
      <p:bldP spid="89" grpId="1" animBg="1"/>
      <p:bldP spid="90" grpId="0" animBg="1"/>
      <p:bldP spid="90" grpId="1" animBg="1"/>
      <p:bldP spid="90" grpId="2" animBg="1"/>
      <p:bldP spid="83" grpId="0" animBg="1"/>
      <p:bldP spid="83" grpId="1"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p:txBody>
          <a:bodyPr/>
          <a:lstStyle/>
          <a:p>
            <a:r>
              <a:rPr lang="en-US" dirty="0"/>
              <a:t>Async/Await in Different Languages: Python and Kotlin</a:t>
            </a:r>
          </a:p>
        </p:txBody>
      </p:sp>
      <p:sp>
        <p:nvSpPr>
          <p:cNvPr id="34" name="TextBox 33">
            <a:extLst>
              <a:ext uri="{FF2B5EF4-FFF2-40B4-BE49-F238E27FC236}">
                <a16:creationId xmlns:a16="http://schemas.microsoft.com/office/drawing/2014/main" id="{5C2B5CBA-EB1C-49B3-84B1-B5885609028F}"/>
              </a:ext>
            </a:extLst>
          </p:cNvPr>
          <p:cNvSpPr txBox="1"/>
          <p:nvPr/>
        </p:nvSpPr>
        <p:spPr>
          <a:xfrm>
            <a:off x="210247" y="1029650"/>
            <a:ext cx="6002453" cy="5355312"/>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 Python async/await example</a:t>
            </a:r>
          </a:p>
          <a:p>
            <a:r>
              <a:rPr lang="en-US" dirty="0">
                <a:latin typeface="Consolas" panose="020B0609020204030204" pitchFamily="49" charset="0"/>
              </a:rPr>
              <a:t>import </a:t>
            </a:r>
            <a:r>
              <a:rPr lang="en-US" dirty="0" err="1">
                <a:latin typeface="Consolas" panose="020B0609020204030204" pitchFamily="49" charset="0"/>
              </a:rPr>
              <a:t>asyncio</a:t>
            </a:r>
            <a:r>
              <a:rPr lang="en-US" dirty="0">
                <a:latin typeface="Consolas" panose="020B0609020204030204" pitchFamily="49" charset="0"/>
              </a:rPr>
              <a:t> </a:t>
            </a:r>
          </a:p>
          <a:p>
            <a:endParaRPr lang="en-US" dirty="0">
              <a:solidFill>
                <a:srgbClr val="00863D"/>
              </a:solidFill>
              <a:latin typeface="Consolas" panose="020B0609020204030204" pitchFamily="49" charset="0"/>
            </a:endParaRPr>
          </a:p>
          <a:p>
            <a:r>
              <a:rPr lang="en-US" dirty="0">
                <a:solidFill>
                  <a:srgbClr val="00863D"/>
                </a:solidFill>
                <a:latin typeface="Consolas" panose="020B0609020204030204" pitchFamily="49" charset="0"/>
              </a:rPr>
              <a:t>async </a:t>
            </a:r>
            <a:r>
              <a:rPr lang="en-US">
                <a:solidFill>
                  <a:srgbClr val="00863D"/>
                </a:solidFill>
                <a:latin typeface="Consolas" panose="020B0609020204030204" pitchFamily="49" charset="0"/>
              </a:rPr>
              <a:t>def doesnt_return_value():</a:t>
            </a:r>
            <a:endParaRPr lang="en-US" dirty="0">
              <a:solidFill>
                <a:srgbClr val="00863D"/>
              </a:solidFill>
              <a:latin typeface="Consolas" panose="020B0609020204030204" pitchFamily="49" charset="0"/>
            </a:endParaRPr>
          </a:p>
          <a:p>
            <a:r>
              <a:rPr lang="en-US" dirty="0">
                <a:solidFill>
                  <a:srgbClr val="00863D"/>
                </a:solidFill>
                <a:latin typeface="Consolas" panose="020B0609020204030204" pitchFamily="49" charset="0"/>
              </a:rPr>
              <a:t>  # async code that doesn't</a:t>
            </a:r>
          </a:p>
          <a:p>
            <a:r>
              <a:rPr lang="en-US" dirty="0">
                <a:solidFill>
                  <a:srgbClr val="00863D"/>
                </a:solidFill>
                <a:latin typeface="Consolas" panose="020B0609020204030204" pitchFamily="49" charset="0"/>
              </a:rPr>
              <a:t>  # need to return a result</a:t>
            </a:r>
          </a:p>
          <a:p>
            <a:endParaRPr lang="en-US" dirty="0">
              <a:latin typeface="Consolas" panose="020B0609020204030204" pitchFamily="49" charset="0"/>
            </a:endParaRPr>
          </a:p>
          <a:p>
            <a:r>
              <a:rPr lang="en-US" dirty="0">
                <a:solidFill>
                  <a:srgbClr val="C00000"/>
                </a:solidFill>
                <a:latin typeface="Consolas" panose="020B0609020204030204" pitchFamily="49" charset="0"/>
              </a:rPr>
              <a:t>async def </a:t>
            </a:r>
            <a:r>
              <a:rPr lang="en-US" dirty="0" err="1">
                <a:solidFill>
                  <a:srgbClr val="C00000"/>
                </a:solidFill>
                <a:latin typeface="Consolas" panose="020B0609020204030204" pitchFamily="49" charset="0"/>
              </a:rPr>
              <a:t>does_return_value</a:t>
            </a:r>
            <a:r>
              <a:rPr lang="en-US" dirty="0">
                <a:solidFill>
                  <a:srgbClr val="C00000"/>
                </a:solidFill>
                <a:latin typeface="Consolas" panose="020B0609020204030204" pitchFamily="49" charset="0"/>
              </a:rPr>
              <a:t>():</a:t>
            </a:r>
          </a:p>
          <a:p>
            <a:r>
              <a:rPr lang="en-US" dirty="0">
                <a:solidFill>
                  <a:srgbClr val="C00000"/>
                </a:solidFill>
                <a:latin typeface="Consolas" panose="020B0609020204030204" pitchFamily="49" charset="0"/>
              </a:rPr>
              <a:t>  # async code that produces a result</a:t>
            </a:r>
          </a:p>
          <a:p>
            <a:r>
              <a:rPr lang="en-US" dirty="0">
                <a:solidFill>
                  <a:srgbClr val="C00000"/>
                </a:solidFill>
                <a:latin typeface="Consolas" panose="020B0609020204030204" pitchFamily="49" charset="0"/>
              </a:rPr>
              <a:t>  return </a:t>
            </a:r>
            <a:r>
              <a:rPr lang="en-US" dirty="0" err="1">
                <a:solidFill>
                  <a:srgbClr val="C00000"/>
                </a:solidFill>
                <a:latin typeface="Consolas" panose="020B0609020204030204" pitchFamily="49" charset="0"/>
              </a:rPr>
              <a:t>some_result</a:t>
            </a:r>
            <a:endParaRPr lang="en-US" dirty="0">
              <a:solidFill>
                <a:srgbClr val="C00000"/>
              </a:solidFill>
              <a:latin typeface="Consolas" panose="020B0609020204030204" pitchFamily="49" charset="0"/>
            </a:endParaRPr>
          </a:p>
          <a:p>
            <a:endParaRPr lang="en-US" dirty="0">
              <a:latin typeface="Consolas" panose="020B0609020204030204" pitchFamily="49" charset="0"/>
            </a:endParaRPr>
          </a:p>
          <a:p>
            <a:r>
              <a:rPr lang="en-US" dirty="0">
                <a:solidFill>
                  <a:srgbClr val="0070C0"/>
                </a:solidFill>
                <a:latin typeface="Consolas" panose="020B0609020204030204" pitchFamily="49" charset="0"/>
              </a:rPr>
              <a:t>async def example():</a:t>
            </a:r>
          </a:p>
          <a:p>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asyncio.create_</a:t>
            </a:r>
            <a:r>
              <a:rPr lang="en-US" err="1">
                <a:solidFill>
                  <a:srgbClr val="0070C0"/>
                </a:solidFill>
                <a:latin typeface="Consolas" panose="020B0609020204030204" pitchFamily="49" charset="0"/>
              </a:rPr>
              <a:t>task</a:t>
            </a:r>
            <a:r>
              <a:rPr lang="en-US">
                <a:solidFill>
                  <a:srgbClr val="0070C0"/>
                </a:solidFill>
                <a:latin typeface="Consolas" panose="020B0609020204030204" pitchFamily="49" charset="0"/>
              </a:rPr>
              <a:t>(doesnt_return_value())</a:t>
            </a:r>
            <a:endParaRPr lang="en-US" dirty="0">
              <a:solidFill>
                <a:srgbClr val="0070C0"/>
              </a:solidFill>
              <a:latin typeface="Consolas" panose="020B0609020204030204" pitchFamily="49" charset="0"/>
            </a:endParaRPr>
          </a:p>
          <a:p>
            <a:r>
              <a:rPr lang="en-US" dirty="0">
                <a:solidFill>
                  <a:srgbClr val="0070C0"/>
                </a:solidFill>
                <a:latin typeface="Consolas" panose="020B0609020204030204" pitchFamily="49" charset="0"/>
              </a:rPr>
              <a:t>  h = </a:t>
            </a:r>
            <a:r>
              <a:rPr lang="en-US" dirty="0" err="1">
                <a:solidFill>
                  <a:srgbClr val="0070C0"/>
                </a:solidFill>
                <a:latin typeface="Consolas" panose="020B0609020204030204" pitchFamily="49" charset="0"/>
              </a:rPr>
              <a:t>asyncio.create_task</a:t>
            </a:r>
            <a:r>
              <a:rPr lang="en-US" dirty="0">
                <a:solidFill>
                  <a:srgbClr val="0070C0"/>
                </a:solidFill>
                <a:latin typeface="Consolas" panose="020B0609020204030204" pitchFamily="49" charset="0"/>
              </a:rPr>
              <a:t>(</a:t>
            </a:r>
            <a:r>
              <a:rPr lang="en-US" dirty="0" err="1">
                <a:solidFill>
                  <a:srgbClr val="0070C0"/>
                </a:solidFill>
                <a:latin typeface="Consolas" panose="020B0609020204030204" pitchFamily="49" charset="0"/>
              </a:rPr>
              <a:t>does_return_value</a:t>
            </a:r>
            <a:r>
              <a:rPr lang="en-US" dirty="0">
                <a:solidFill>
                  <a:srgbClr val="0070C0"/>
                </a:solidFill>
                <a:latin typeface="Consolas" panose="020B0609020204030204" pitchFamily="49" charset="0"/>
              </a:rPr>
              <a:t>())</a:t>
            </a:r>
          </a:p>
          <a:p>
            <a:r>
              <a:rPr lang="en-US" dirty="0">
                <a:solidFill>
                  <a:srgbClr val="0070C0"/>
                </a:solidFill>
                <a:latin typeface="Consolas" panose="020B0609020204030204" pitchFamily="49" charset="0"/>
              </a:rPr>
              <a:t>  r = await h</a:t>
            </a:r>
          </a:p>
          <a:p>
            <a:r>
              <a:rPr lang="en-US" dirty="0">
                <a:solidFill>
                  <a:srgbClr val="0070C0"/>
                </a:solidFill>
                <a:latin typeface="Consolas" panose="020B0609020204030204" pitchFamily="49" charset="0"/>
              </a:rPr>
              <a:t>  # use result value of r here...</a:t>
            </a:r>
          </a:p>
          <a:p>
            <a:endParaRPr lang="en-US" dirty="0">
              <a:latin typeface="Consolas" panose="020B0609020204030204" pitchFamily="49" charset="0"/>
            </a:endParaRPr>
          </a:p>
          <a:p>
            <a:r>
              <a:rPr lang="en-US" dirty="0" err="1">
                <a:solidFill>
                  <a:srgbClr val="7030A0"/>
                </a:solidFill>
                <a:latin typeface="Consolas" panose="020B0609020204030204" pitchFamily="49" charset="0"/>
              </a:rPr>
              <a:t>asyncio.run</a:t>
            </a:r>
            <a:r>
              <a:rPr lang="en-US" dirty="0">
                <a:solidFill>
                  <a:srgbClr val="7030A0"/>
                </a:solidFill>
                <a:latin typeface="Consolas" panose="020B0609020204030204" pitchFamily="49" charset="0"/>
              </a:rPr>
              <a:t>(example()) </a:t>
            </a:r>
          </a:p>
          <a:p>
            <a:r>
              <a:rPr lang="en-US" dirty="0" err="1">
                <a:solidFill>
                  <a:srgbClr val="7030A0"/>
                </a:solidFill>
                <a:latin typeface="Consolas" panose="020B0609020204030204" pitchFamily="49" charset="0"/>
              </a:rPr>
              <a:t>other_stuff</a:t>
            </a:r>
            <a:r>
              <a:rPr lang="en-US" dirty="0">
                <a:solidFill>
                  <a:srgbClr val="7030A0"/>
                </a:solidFill>
                <a:latin typeface="Consolas" panose="020B0609020204030204" pitchFamily="49" charset="0"/>
              </a:rPr>
              <a:t>();    </a:t>
            </a:r>
          </a:p>
        </p:txBody>
      </p:sp>
      <p:sp>
        <p:nvSpPr>
          <p:cNvPr id="35" name="Speech Bubble: Rectangle with Corners Rounded 34">
            <a:extLst>
              <a:ext uri="{FF2B5EF4-FFF2-40B4-BE49-F238E27FC236}">
                <a16:creationId xmlns:a16="http://schemas.microsoft.com/office/drawing/2014/main" id="{A852281C-94E8-45B0-902C-D36BA90C49FE}"/>
              </a:ext>
            </a:extLst>
          </p:cNvPr>
          <p:cNvSpPr/>
          <p:nvPr/>
        </p:nvSpPr>
        <p:spPr>
          <a:xfrm>
            <a:off x="4936907" y="5976183"/>
            <a:ext cx="3994776" cy="868081"/>
          </a:xfrm>
          <a:prstGeom prst="wedgeRoundRectCallout">
            <a:avLst>
              <a:gd name="adj1" fmla="val -98842"/>
              <a:gd name="adj2" fmla="val -64592"/>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In Python, we must initiate async processing with </a:t>
            </a:r>
            <a:r>
              <a:rPr lang="en-US" sz="2000" dirty="0" err="1">
                <a:solidFill>
                  <a:schemeClr val="bg1"/>
                </a:solidFill>
                <a:latin typeface="Corbel" panose="020B0503020204020204" pitchFamily="34" charset="0"/>
              </a:rPr>
              <a:t>asyncio.run</a:t>
            </a:r>
            <a:r>
              <a:rPr lang="en-US" sz="2000" dirty="0">
                <a:solidFill>
                  <a:schemeClr val="bg1"/>
                </a:solidFill>
                <a:latin typeface="Corbel" panose="020B0503020204020204" pitchFamily="34" charset="0"/>
              </a:rPr>
              <a:t>().</a:t>
            </a:r>
          </a:p>
        </p:txBody>
      </p:sp>
      <p:sp>
        <p:nvSpPr>
          <p:cNvPr id="36" name="Speech Bubble: Rectangle with Corners Rounded 35">
            <a:extLst>
              <a:ext uri="{FF2B5EF4-FFF2-40B4-BE49-F238E27FC236}">
                <a16:creationId xmlns:a16="http://schemas.microsoft.com/office/drawing/2014/main" id="{BAD88A33-6733-48AF-B898-4ECDF1012B0F}"/>
              </a:ext>
            </a:extLst>
          </p:cNvPr>
          <p:cNvSpPr/>
          <p:nvPr/>
        </p:nvSpPr>
        <p:spPr>
          <a:xfrm>
            <a:off x="2930383" y="533291"/>
            <a:ext cx="4158464" cy="1067018"/>
          </a:xfrm>
          <a:prstGeom prst="wedgeRoundRectCallout">
            <a:avLst>
              <a:gd name="adj1" fmla="val -102724"/>
              <a:gd name="adj2" fmla="val 81939"/>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In Python, this is how we define an asynchronous function.</a:t>
            </a:r>
          </a:p>
        </p:txBody>
      </p:sp>
      <p:sp>
        <p:nvSpPr>
          <p:cNvPr id="37" name="Speech Bubble: Rectangle with Corners Rounded 36">
            <a:extLst>
              <a:ext uri="{FF2B5EF4-FFF2-40B4-BE49-F238E27FC236}">
                <a16:creationId xmlns:a16="http://schemas.microsoft.com/office/drawing/2014/main" id="{A9C36FB4-4F44-4F0A-A0A3-708F6DE60855}"/>
              </a:ext>
            </a:extLst>
          </p:cNvPr>
          <p:cNvSpPr/>
          <p:nvPr/>
        </p:nvSpPr>
        <p:spPr>
          <a:xfrm>
            <a:off x="4558726" y="5040945"/>
            <a:ext cx="4158464" cy="1067018"/>
          </a:xfrm>
          <a:prstGeom prst="wedgeRoundRectCallout">
            <a:avLst>
              <a:gd name="adj1" fmla="val -111268"/>
              <a:gd name="adj2" fmla="val -49299"/>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Here's how we wait for a task to complete and get its result.</a:t>
            </a:r>
          </a:p>
        </p:txBody>
      </p:sp>
      <p:sp>
        <p:nvSpPr>
          <p:cNvPr id="39" name="Speech Bubble: Rectangle with Corners Rounded 38">
            <a:extLst>
              <a:ext uri="{FF2B5EF4-FFF2-40B4-BE49-F238E27FC236}">
                <a16:creationId xmlns:a16="http://schemas.microsoft.com/office/drawing/2014/main" id="{B7817A90-AEDF-4371-82FF-CCA9FC5EE6B1}"/>
              </a:ext>
            </a:extLst>
          </p:cNvPr>
          <p:cNvSpPr/>
          <p:nvPr/>
        </p:nvSpPr>
        <p:spPr>
          <a:xfrm>
            <a:off x="3208628" y="3246300"/>
            <a:ext cx="3105210" cy="1067018"/>
          </a:xfrm>
          <a:prstGeom prst="wedgeRoundRectCallout">
            <a:avLst>
              <a:gd name="adj1" fmla="val -107940"/>
              <a:gd name="adj2" fmla="val 82918"/>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Here's how we launch a task and get a handle to track it.</a:t>
            </a:r>
          </a:p>
        </p:txBody>
      </p:sp>
      <p:sp>
        <p:nvSpPr>
          <p:cNvPr id="40" name="TextBox 39">
            <a:extLst>
              <a:ext uri="{FF2B5EF4-FFF2-40B4-BE49-F238E27FC236}">
                <a16:creationId xmlns:a16="http://schemas.microsoft.com/office/drawing/2014/main" id="{10681CC7-0686-4272-9B21-70A595F73473}"/>
              </a:ext>
            </a:extLst>
          </p:cNvPr>
          <p:cNvSpPr txBox="1"/>
          <p:nvPr/>
        </p:nvSpPr>
        <p:spPr>
          <a:xfrm>
            <a:off x="6313838" y="352960"/>
            <a:ext cx="5628972" cy="6417141"/>
          </a:xfrm>
          <a:prstGeom prst="rect">
            <a:avLst/>
          </a:prstGeom>
          <a:solidFill>
            <a:srgbClr val="F6FAF4"/>
          </a:solidFill>
          <a:ln>
            <a:solidFill>
              <a:schemeClr val="tx1"/>
            </a:solidFill>
          </a:ln>
        </p:spPr>
        <p:txBody>
          <a:bodyPr wrap="square">
            <a:spAutoFit/>
          </a:bodyPr>
          <a:lstStyle/>
          <a:p>
            <a:r>
              <a:rPr lang="en-US" dirty="0">
                <a:latin typeface="Consolas" panose="020B0609020204030204" pitchFamily="49" charset="0"/>
              </a:rPr>
              <a:t>// Kotlin async/await example</a:t>
            </a:r>
          </a:p>
          <a:p>
            <a:r>
              <a:rPr lang="en-US" dirty="0">
                <a:latin typeface="Consolas" panose="020B0609020204030204" pitchFamily="49" charset="0"/>
              </a:rPr>
              <a:t>import kotlinx.coroutines.*</a:t>
            </a:r>
          </a:p>
          <a:p>
            <a:r>
              <a:rPr lang="en-US" dirty="0">
                <a:latin typeface="Consolas" panose="020B0609020204030204" pitchFamily="49" charset="0"/>
              </a:rPr>
              <a:t>import kotlin.system.*</a:t>
            </a:r>
          </a:p>
          <a:p>
            <a:endParaRPr lang="en-US" sz="1100" dirty="0">
              <a:latin typeface="Consolas" panose="020B0609020204030204" pitchFamily="49" charset="0"/>
            </a:endParaRPr>
          </a:p>
          <a:p>
            <a:r>
              <a:rPr lang="en-US" dirty="0">
                <a:solidFill>
                  <a:srgbClr val="00863D"/>
                </a:solidFill>
                <a:latin typeface="Consolas" panose="020B0609020204030204" pitchFamily="49" charset="0"/>
              </a:rPr>
              <a:t>suspend fun </a:t>
            </a:r>
            <a:r>
              <a:rPr lang="en-US" dirty="0" err="1">
                <a:solidFill>
                  <a:srgbClr val="00863D"/>
                </a:solidFill>
                <a:latin typeface="Consolas" panose="020B0609020204030204" pitchFamily="49" charset="0"/>
              </a:rPr>
              <a:t>doesnt_return_value</a:t>
            </a:r>
            <a:r>
              <a:rPr lang="en-US" dirty="0">
                <a:solidFill>
                  <a:srgbClr val="00863D"/>
                </a:solidFill>
                <a:latin typeface="Consolas" panose="020B0609020204030204" pitchFamily="49" charset="0"/>
              </a:rPr>
              <a:t>() {</a:t>
            </a:r>
          </a:p>
          <a:p>
            <a:r>
              <a:rPr lang="en-US" dirty="0">
                <a:solidFill>
                  <a:srgbClr val="00863D"/>
                </a:solidFill>
                <a:latin typeface="Consolas" panose="020B0609020204030204" pitchFamily="49" charset="0"/>
              </a:rPr>
              <a:t>  // async code that doesn't</a:t>
            </a:r>
          </a:p>
          <a:p>
            <a:r>
              <a:rPr lang="en-US" dirty="0">
                <a:solidFill>
                  <a:srgbClr val="00863D"/>
                </a:solidFill>
                <a:latin typeface="Consolas" panose="020B0609020204030204" pitchFamily="49" charset="0"/>
              </a:rPr>
              <a:t>  // need to return a result</a:t>
            </a:r>
          </a:p>
          <a:p>
            <a:r>
              <a:rPr lang="en-US" dirty="0">
                <a:solidFill>
                  <a:srgbClr val="00863D"/>
                </a:solidFill>
                <a:latin typeface="Consolas" panose="020B0609020204030204" pitchFamily="49" charset="0"/>
              </a:rPr>
              <a:t>}</a:t>
            </a:r>
          </a:p>
          <a:p>
            <a:endParaRPr lang="en-US" sz="1100" dirty="0">
              <a:latin typeface="Consolas" panose="020B0609020204030204" pitchFamily="49" charset="0"/>
            </a:endParaRPr>
          </a:p>
          <a:p>
            <a:r>
              <a:rPr lang="en-US" dirty="0">
                <a:solidFill>
                  <a:srgbClr val="C00000"/>
                </a:solidFill>
                <a:latin typeface="Consolas" panose="020B0609020204030204" pitchFamily="49" charset="0"/>
              </a:rPr>
              <a:t>suspend fun </a:t>
            </a:r>
            <a:r>
              <a:rPr lang="en-US" dirty="0" err="1">
                <a:solidFill>
                  <a:srgbClr val="C00000"/>
                </a:solidFill>
                <a:latin typeface="Consolas" panose="020B0609020204030204" pitchFamily="49" charset="0"/>
              </a:rPr>
              <a:t>does_return_value</a:t>
            </a:r>
            <a:r>
              <a:rPr lang="en-US" dirty="0">
                <a:solidFill>
                  <a:srgbClr val="C00000"/>
                </a:solidFill>
                <a:latin typeface="Consolas" panose="020B0609020204030204" pitchFamily="49" charset="0"/>
              </a:rPr>
              <a:t>(): Int {</a:t>
            </a:r>
          </a:p>
          <a:p>
            <a:r>
              <a:rPr lang="en-US" dirty="0">
                <a:solidFill>
                  <a:srgbClr val="C00000"/>
                </a:solidFill>
                <a:latin typeface="Consolas" panose="020B0609020204030204" pitchFamily="49" charset="0"/>
              </a:rPr>
              <a:t>  // async code that produces a result</a:t>
            </a:r>
          </a:p>
          <a:p>
            <a:r>
              <a:rPr lang="en-US" dirty="0">
                <a:solidFill>
                  <a:srgbClr val="C00000"/>
                </a:solidFill>
                <a:latin typeface="Consolas" panose="020B0609020204030204" pitchFamily="49" charset="0"/>
              </a:rPr>
              <a:t>  return </a:t>
            </a:r>
            <a:r>
              <a:rPr lang="en-US" dirty="0" err="1">
                <a:solidFill>
                  <a:srgbClr val="C00000"/>
                </a:solidFill>
                <a:latin typeface="Consolas" panose="020B0609020204030204" pitchFamily="49" charset="0"/>
              </a:rPr>
              <a:t>some_result</a:t>
            </a:r>
            <a:endParaRPr lang="en-US" dirty="0">
              <a:solidFill>
                <a:srgbClr val="C00000"/>
              </a:solidFill>
              <a:latin typeface="Consolas" panose="020B0609020204030204" pitchFamily="49" charset="0"/>
            </a:endParaRPr>
          </a:p>
          <a:p>
            <a:r>
              <a:rPr lang="en-US" dirty="0">
                <a:solidFill>
                  <a:srgbClr val="C00000"/>
                </a:solidFill>
                <a:latin typeface="Consolas" panose="020B0609020204030204" pitchFamily="49" charset="0"/>
              </a:rPr>
              <a:t>}</a:t>
            </a:r>
          </a:p>
          <a:p>
            <a:endParaRPr lang="en-US" sz="1100" dirty="0">
              <a:latin typeface="Consolas" panose="020B0609020204030204" pitchFamily="49" charset="0"/>
            </a:endParaRPr>
          </a:p>
          <a:p>
            <a:r>
              <a:rPr lang="en-US" dirty="0">
                <a:solidFill>
                  <a:srgbClr val="0070C0"/>
                </a:solidFill>
                <a:latin typeface="Consolas" panose="020B0609020204030204" pitchFamily="49" charset="0"/>
              </a:rPr>
              <a:t>suspend fun example() = </a:t>
            </a:r>
            <a:r>
              <a:rPr lang="en-US" dirty="0" err="1">
                <a:solidFill>
                  <a:srgbClr val="0070C0"/>
                </a:solidFill>
                <a:latin typeface="Consolas" panose="020B0609020204030204" pitchFamily="49" charset="0"/>
              </a:rPr>
              <a:t>runBlocking</a:t>
            </a:r>
            <a:r>
              <a:rPr lang="en-US" dirty="0">
                <a:solidFill>
                  <a:srgbClr val="0070C0"/>
                </a:solidFill>
                <a:latin typeface="Consolas" panose="020B0609020204030204" pitchFamily="49" charset="0"/>
              </a:rPr>
              <a:t>&lt;Unit&gt; {</a:t>
            </a:r>
          </a:p>
          <a:p>
            <a:r>
              <a:rPr lang="en-US" dirty="0">
                <a:solidFill>
                  <a:srgbClr val="0070C0"/>
                </a:solidFill>
                <a:latin typeface="Consolas" panose="020B0609020204030204" pitchFamily="49" charset="0"/>
              </a:rPr>
              <a:t>  async { </a:t>
            </a:r>
            <a:r>
              <a:rPr lang="en-US" dirty="0" err="1">
                <a:solidFill>
                  <a:srgbClr val="0070C0"/>
                </a:solidFill>
                <a:latin typeface="Consolas" panose="020B0609020204030204" pitchFamily="49" charset="0"/>
              </a:rPr>
              <a:t>doesnt_return_value</a:t>
            </a:r>
            <a:r>
              <a:rPr lang="en-US" dirty="0">
                <a:solidFill>
                  <a:srgbClr val="0070C0"/>
                </a:solidFill>
                <a:latin typeface="Consolas" panose="020B0609020204030204" pitchFamily="49" charset="0"/>
              </a:rPr>
              <a:t>() }</a:t>
            </a:r>
          </a:p>
          <a:p>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val</a:t>
            </a:r>
            <a:r>
              <a:rPr lang="en-US" dirty="0">
                <a:solidFill>
                  <a:srgbClr val="0070C0"/>
                </a:solidFill>
                <a:latin typeface="Consolas" panose="020B0609020204030204" pitchFamily="49" charset="0"/>
              </a:rPr>
              <a:t> h = async { </a:t>
            </a:r>
            <a:r>
              <a:rPr lang="en-US" dirty="0" err="1">
                <a:solidFill>
                  <a:srgbClr val="0070C0"/>
                </a:solidFill>
                <a:latin typeface="Consolas" panose="020B0609020204030204" pitchFamily="49" charset="0"/>
              </a:rPr>
              <a:t>does_return_value</a:t>
            </a:r>
            <a:r>
              <a:rPr lang="en-US" dirty="0">
                <a:solidFill>
                  <a:srgbClr val="0070C0"/>
                </a:solidFill>
                <a:latin typeface="Consolas" panose="020B0609020204030204" pitchFamily="49" charset="0"/>
              </a:rPr>
              <a:t>() }</a:t>
            </a:r>
          </a:p>
          <a:p>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val</a:t>
            </a:r>
            <a:r>
              <a:rPr lang="en-US" dirty="0">
                <a:solidFill>
                  <a:srgbClr val="0070C0"/>
                </a:solidFill>
                <a:latin typeface="Consolas" panose="020B0609020204030204" pitchFamily="49" charset="0"/>
              </a:rPr>
              <a:t> r = </a:t>
            </a:r>
            <a:r>
              <a:rPr lang="en-US" dirty="0" err="1">
                <a:solidFill>
                  <a:srgbClr val="0070C0"/>
                </a:solidFill>
                <a:latin typeface="Consolas" panose="020B0609020204030204" pitchFamily="49" charset="0"/>
              </a:rPr>
              <a:t>h.await</a:t>
            </a:r>
            <a:r>
              <a:rPr lang="en-US" dirty="0">
                <a:solidFill>
                  <a:srgbClr val="0070C0"/>
                </a:solidFill>
                <a:latin typeface="Consolas" panose="020B0609020204030204" pitchFamily="49" charset="0"/>
              </a:rPr>
              <a:t>()</a:t>
            </a:r>
          </a:p>
          <a:p>
            <a:r>
              <a:rPr lang="en-US" dirty="0">
                <a:solidFill>
                  <a:srgbClr val="0070C0"/>
                </a:solidFill>
                <a:latin typeface="Consolas" panose="020B0609020204030204" pitchFamily="49" charset="0"/>
              </a:rPr>
              <a:t>  // use result value of r here...</a:t>
            </a:r>
          </a:p>
          <a:p>
            <a:r>
              <a:rPr lang="en-US" dirty="0">
                <a:solidFill>
                  <a:srgbClr val="0070C0"/>
                </a:solidFill>
                <a:latin typeface="Consolas" panose="020B0609020204030204" pitchFamily="49" charset="0"/>
              </a:rPr>
              <a:t>}</a:t>
            </a:r>
          </a:p>
          <a:p>
            <a:endParaRPr lang="en-US" dirty="0">
              <a:latin typeface="Consolas" panose="020B0609020204030204" pitchFamily="49" charset="0"/>
            </a:endParaRPr>
          </a:p>
          <a:p>
            <a:r>
              <a:rPr lang="en-US" dirty="0">
                <a:solidFill>
                  <a:srgbClr val="7030A0"/>
                </a:solidFill>
                <a:latin typeface="Consolas" panose="020B0609020204030204" pitchFamily="49" charset="0"/>
              </a:rPr>
              <a:t>fun main() = </a:t>
            </a:r>
            <a:r>
              <a:rPr lang="en-US" dirty="0" err="1">
                <a:solidFill>
                  <a:srgbClr val="7030A0"/>
                </a:solidFill>
                <a:latin typeface="Consolas" panose="020B0609020204030204" pitchFamily="49" charset="0"/>
              </a:rPr>
              <a:t>runBlocking</a:t>
            </a:r>
            <a:r>
              <a:rPr lang="en-US" dirty="0">
                <a:solidFill>
                  <a:srgbClr val="7030A0"/>
                </a:solidFill>
                <a:latin typeface="Consolas" panose="020B0609020204030204" pitchFamily="49" charset="0"/>
              </a:rPr>
              <a:t>&lt;Unit&gt; {</a:t>
            </a:r>
          </a:p>
          <a:p>
            <a:r>
              <a:rPr lang="en-US" dirty="0">
                <a:solidFill>
                  <a:srgbClr val="7030A0"/>
                </a:solidFill>
                <a:latin typeface="Consolas" panose="020B0609020204030204" pitchFamily="49" charset="0"/>
              </a:rPr>
              <a:t>  async { example() }</a:t>
            </a:r>
          </a:p>
          <a:p>
            <a:r>
              <a:rPr lang="en-US" dirty="0">
                <a:solidFill>
                  <a:srgbClr val="7030A0"/>
                </a:solidFill>
                <a:latin typeface="Consolas" panose="020B0609020204030204" pitchFamily="49" charset="0"/>
              </a:rPr>
              <a:t>}</a:t>
            </a:r>
          </a:p>
        </p:txBody>
      </p:sp>
      <p:sp>
        <p:nvSpPr>
          <p:cNvPr id="41" name="Speech Bubble: Rectangle with Corners Rounded 40">
            <a:extLst>
              <a:ext uri="{FF2B5EF4-FFF2-40B4-BE49-F238E27FC236}">
                <a16:creationId xmlns:a16="http://schemas.microsoft.com/office/drawing/2014/main" id="{9707BAA3-09FE-443B-A881-A0CA25CCB8D0}"/>
              </a:ext>
            </a:extLst>
          </p:cNvPr>
          <p:cNvSpPr/>
          <p:nvPr/>
        </p:nvSpPr>
        <p:spPr>
          <a:xfrm>
            <a:off x="1045495" y="107638"/>
            <a:ext cx="4158464" cy="1067018"/>
          </a:xfrm>
          <a:prstGeom prst="wedgeRoundRectCallout">
            <a:avLst>
              <a:gd name="adj1" fmla="val 77836"/>
              <a:gd name="adj2" fmla="val 81939"/>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In Kotlin, this is how we define an asynchronous function.</a:t>
            </a:r>
          </a:p>
        </p:txBody>
      </p:sp>
      <p:sp>
        <p:nvSpPr>
          <p:cNvPr id="42" name="Speech Bubble: Rectangle with Corners Rounded 41">
            <a:extLst>
              <a:ext uri="{FF2B5EF4-FFF2-40B4-BE49-F238E27FC236}">
                <a16:creationId xmlns:a16="http://schemas.microsoft.com/office/drawing/2014/main" id="{486B95F0-9A3F-4A14-89B2-3B94530C8AA4}"/>
              </a:ext>
            </a:extLst>
          </p:cNvPr>
          <p:cNvSpPr/>
          <p:nvPr/>
        </p:nvSpPr>
        <p:spPr>
          <a:xfrm>
            <a:off x="4855063" y="2518673"/>
            <a:ext cx="4158464" cy="1067018"/>
          </a:xfrm>
          <a:prstGeom prst="wedgeRoundRectCallout">
            <a:avLst>
              <a:gd name="adj1" fmla="val 77836"/>
              <a:gd name="adj2" fmla="val 81939"/>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is how we enable a function to perform an </a:t>
            </a:r>
            <a:r>
              <a:rPr lang="en-US" sz="2000" dirty="0">
                <a:solidFill>
                  <a:schemeClr val="accent2">
                    <a:lumMod val="40000"/>
                    <a:lumOff val="60000"/>
                  </a:schemeClr>
                </a:solidFill>
                <a:latin typeface="Corbel" panose="020B0503020204020204" pitchFamily="34" charset="0"/>
              </a:rPr>
              <a:t>async</a:t>
            </a:r>
            <a:r>
              <a:rPr lang="en-US" sz="2000" dirty="0">
                <a:solidFill>
                  <a:schemeClr val="bg1"/>
                </a:solidFill>
                <a:latin typeface="Corbel" panose="020B0503020204020204" pitchFamily="34" charset="0"/>
              </a:rPr>
              <a:t> launch of another function.</a:t>
            </a:r>
          </a:p>
        </p:txBody>
      </p:sp>
      <p:sp>
        <p:nvSpPr>
          <p:cNvPr id="43" name="Speech Bubble: Rectangle with Corners Rounded 42">
            <a:extLst>
              <a:ext uri="{FF2B5EF4-FFF2-40B4-BE49-F238E27FC236}">
                <a16:creationId xmlns:a16="http://schemas.microsoft.com/office/drawing/2014/main" id="{79A5BE52-1D72-4DF9-920F-DE49B7DD78CE}"/>
              </a:ext>
            </a:extLst>
          </p:cNvPr>
          <p:cNvSpPr/>
          <p:nvPr/>
        </p:nvSpPr>
        <p:spPr>
          <a:xfrm>
            <a:off x="2633532" y="2895491"/>
            <a:ext cx="3105211" cy="1067018"/>
          </a:xfrm>
          <a:prstGeom prst="wedgeRoundRectCallout">
            <a:avLst>
              <a:gd name="adj1" fmla="val 77836"/>
              <a:gd name="adj2" fmla="val 81939"/>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Here's how we actually do an async launch.</a:t>
            </a:r>
          </a:p>
        </p:txBody>
      </p:sp>
      <p:sp>
        <p:nvSpPr>
          <p:cNvPr id="44" name="Speech Bubble: Rectangle with Corners Rounded 43">
            <a:extLst>
              <a:ext uri="{FF2B5EF4-FFF2-40B4-BE49-F238E27FC236}">
                <a16:creationId xmlns:a16="http://schemas.microsoft.com/office/drawing/2014/main" id="{8CD3C2A5-7244-46DD-A710-925B5DF8ECF9}"/>
              </a:ext>
            </a:extLst>
          </p:cNvPr>
          <p:cNvSpPr/>
          <p:nvPr/>
        </p:nvSpPr>
        <p:spPr>
          <a:xfrm>
            <a:off x="8658992" y="5438022"/>
            <a:ext cx="3105211" cy="1067018"/>
          </a:xfrm>
          <a:prstGeom prst="wedgeRoundRectCallout">
            <a:avLst>
              <a:gd name="adj1" fmla="val -68222"/>
              <a:gd name="adj2" fmla="val -89944"/>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Here's how we block awaiting a result.</a:t>
            </a:r>
          </a:p>
        </p:txBody>
      </p:sp>
      <p:sp>
        <p:nvSpPr>
          <p:cNvPr id="38" name="Speech Bubble: Rectangle with Corners Rounded 37">
            <a:extLst>
              <a:ext uri="{FF2B5EF4-FFF2-40B4-BE49-F238E27FC236}">
                <a16:creationId xmlns:a16="http://schemas.microsoft.com/office/drawing/2014/main" id="{820BFFF8-1753-46DE-8C7B-9DB00C6808CD}"/>
              </a:ext>
            </a:extLst>
          </p:cNvPr>
          <p:cNvSpPr/>
          <p:nvPr/>
        </p:nvSpPr>
        <p:spPr>
          <a:xfrm>
            <a:off x="4449541" y="2969301"/>
            <a:ext cx="3105210" cy="1067018"/>
          </a:xfrm>
          <a:prstGeom prst="wedgeRoundRectCallout">
            <a:avLst>
              <a:gd name="adj1" fmla="val -107940"/>
              <a:gd name="adj2" fmla="val 82918"/>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Here's how launch a task in the background.</a:t>
            </a:r>
          </a:p>
        </p:txBody>
      </p:sp>
    </p:spTree>
    <p:extLst>
      <p:ext uri="{BB962C8B-B14F-4D97-AF65-F5344CB8AC3E}">
        <p14:creationId xmlns:p14="http://schemas.microsoft.com/office/powerpoint/2010/main" val="161385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down)">
                                      <p:cBhvr>
                                        <p:cTn id="11" dur="500"/>
                                        <p:tgtEl>
                                          <p:spTgt spid="3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3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wipe(down)">
                                      <p:cBhvr>
                                        <p:cTn id="20" dur="500"/>
                                        <p:tgtEl>
                                          <p:spTgt spid="3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3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down)">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39"/>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wipe(down)">
                                      <p:cBhvr>
                                        <p:cTn id="38" dur="500"/>
                                        <p:tgtEl>
                                          <p:spTgt spid="37"/>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3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down)">
                                      <p:cBhvr>
                                        <p:cTn id="47" dur="5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35"/>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0"/>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down)">
                                      <p:cBhvr>
                                        <p:cTn id="60" dur="500"/>
                                        <p:tgtEl>
                                          <p:spTgt spid="41"/>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41"/>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42"/>
                                        </p:tgtEl>
                                        <p:attrNameLst>
                                          <p:attrName>style.visibility</p:attrName>
                                        </p:attrNameLst>
                                      </p:cBhvr>
                                      <p:to>
                                        <p:strVal val="visible"/>
                                      </p:to>
                                    </p:set>
                                    <p:animEffect transition="in" filter="wipe(down)">
                                      <p:cBhvr>
                                        <p:cTn id="69" dur="500"/>
                                        <p:tgtEl>
                                          <p:spTgt spid="42"/>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grpId="1" nodeType="clickEffect">
                                  <p:stCondLst>
                                    <p:cond delay="0"/>
                                  </p:stCondLst>
                                  <p:childTnLst>
                                    <p:set>
                                      <p:cBhvr>
                                        <p:cTn id="73" dur="1" fill="hold">
                                          <p:stCondLst>
                                            <p:cond delay="0"/>
                                          </p:stCondLst>
                                        </p:cTn>
                                        <p:tgtEl>
                                          <p:spTgt spid="42"/>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43"/>
                                        </p:tgtEl>
                                        <p:attrNameLst>
                                          <p:attrName>style.visibility</p:attrName>
                                        </p:attrNameLst>
                                      </p:cBhvr>
                                      <p:to>
                                        <p:strVal val="visible"/>
                                      </p:to>
                                    </p:set>
                                    <p:animEffect transition="in" filter="wipe(down)">
                                      <p:cBhvr>
                                        <p:cTn id="78" dur="500"/>
                                        <p:tgtEl>
                                          <p:spTgt spid="43"/>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43"/>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wipe(down)">
                                      <p:cBhvr>
                                        <p:cTn id="87" dur="500"/>
                                        <p:tgtEl>
                                          <p:spTgt spid="44"/>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exit" presetSubtype="0" fill="hold" grpId="1" nodeType="clickEffect">
                                  <p:stCondLst>
                                    <p:cond delay="0"/>
                                  </p:stCondLst>
                                  <p:childTnLst>
                                    <p:set>
                                      <p:cBhvr>
                                        <p:cTn id="91" dur="1" fill="hold">
                                          <p:stCondLst>
                                            <p:cond delay="0"/>
                                          </p:stCondLst>
                                        </p:cTn>
                                        <p:tgtEl>
                                          <p:spTgt spid="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5" grpId="1" animBg="1"/>
      <p:bldP spid="36" grpId="0" animBg="1"/>
      <p:bldP spid="36" grpId="1" animBg="1"/>
      <p:bldP spid="37" grpId="0" animBg="1"/>
      <p:bldP spid="37" grpId="1" animBg="1"/>
      <p:bldP spid="39" grpId="0" animBg="1"/>
      <p:bldP spid="39" grpId="1" animBg="1"/>
      <p:bldP spid="40" grpId="0" animBg="1"/>
      <p:bldP spid="41" grpId="0" animBg="1"/>
      <p:bldP spid="41" grpId="1" animBg="1"/>
      <p:bldP spid="42" grpId="0" animBg="1"/>
      <p:bldP spid="42" grpId="1" animBg="1"/>
      <p:bldP spid="43" grpId="0" animBg="1"/>
      <p:bldP spid="43" grpId="1" animBg="1"/>
      <p:bldP spid="44" grpId="0" animBg="1"/>
      <p:bldP spid="44" grpId="1" animBg="1"/>
      <p:bldP spid="38" grpId="0" animBg="1"/>
      <p:bldP spid="38" grpId="1"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63327" y="8371454"/>
            <a:ext cx="7105336" cy="369332"/>
          </a:xfrm>
          <a:prstGeom prst="rect">
            <a:avLst/>
          </a:prstGeom>
          <a:noFill/>
        </p:spPr>
        <p:txBody>
          <a:bodyPr wrap="square">
            <a:spAutoFit/>
          </a:bodyPr>
          <a:lstStyle/>
          <a:p>
            <a:endParaRPr lang="en-US" dirty="0">
              <a:latin typeface="Corbel" panose="020B0503020204020204" pitchFamily="34" charset="0"/>
            </a:endParaRPr>
          </a:p>
        </p:txBody>
      </p:sp>
      <p:grpSp>
        <p:nvGrpSpPr>
          <p:cNvPr id="20" name="Group 19">
            <a:extLst>
              <a:ext uri="{FF2B5EF4-FFF2-40B4-BE49-F238E27FC236}">
                <a16:creationId xmlns:a16="http://schemas.microsoft.com/office/drawing/2014/main" id="{94FA2066-066C-49D8-B5D5-A600E1625DF8}"/>
              </a:ext>
            </a:extLst>
          </p:cNvPr>
          <p:cNvGrpSpPr/>
          <p:nvPr/>
        </p:nvGrpSpPr>
        <p:grpSpPr>
          <a:xfrm>
            <a:off x="879254" y="-125445"/>
            <a:ext cx="11484833" cy="1143000"/>
            <a:chOff x="1545366" y="-4627"/>
            <a:chExt cx="11484833" cy="1143000"/>
          </a:xfrm>
        </p:grpSpPr>
        <p:sp>
          <p:nvSpPr>
            <p:cNvPr id="21" name="Rectangle 11">
              <a:extLst>
                <a:ext uri="{FF2B5EF4-FFF2-40B4-BE49-F238E27FC236}">
                  <a16:creationId xmlns:a16="http://schemas.microsoft.com/office/drawing/2014/main" id="{714E4077-93E2-4283-9ABD-C301ACDBBC1B}"/>
                </a:ext>
              </a:extLst>
            </p:cNvPr>
            <p:cNvSpPr>
              <a:spLocks noChangeArrowheads="1"/>
            </p:cNvSpPr>
            <p:nvPr/>
          </p:nvSpPr>
          <p:spPr bwMode="auto">
            <a:xfrm>
              <a:off x="1545366" y="-4627"/>
              <a:ext cx="11484833"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latin typeface="Corbel" panose="020B0503020204020204" pitchFamily="34" charset="0"/>
                </a:rPr>
                <a:t>Classify That Language: Concurrency</a:t>
              </a:r>
            </a:p>
          </p:txBody>
        </p:sp>
        <p:pic>
          <p:nvPicPr>
            <p:cNvPr id="22" name="Picture 21" descr="Shape&#10;&#10;Description automatically generated with low confidence">
              <a:extLst>
                <a:ext uri="{FF2B5EF4-FFF2-40B4-BE49-F238E27FC236}">
                  <a16:creationId xmlns:a16="http://schemas.microsoft.com/office/drawing/2014/main" id="{08F06237-C13C-4673-8076-3DEAA3CE6B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3115" y="195651"/>
              <a:ext cx="645420" cy="742444"/>
            </a:xfrm>
            <a:prstGeom prst="rect">
              <a:avLst/>
            </a:prstGeom>
            <a:ln>
              <a:noFill/>
            </a:ln>
            <a:effectLst>
              <a:outerShdw blurRad="292100" dist="139700" dir="2700000" algn="tl" rotWithShape="0">
                <a:srgbClr val="333333">
                  <a:alpha val="65000"/>
                </a:srgbClr>
              </a:outerShdw>
            </a:effectLst>
          </p:spPr>
        </p:pic>
      </p:grpSp>
      <p:sp>
        <p:nvSpPr>
          <p:cNvPr id="17" name="Rectangle 16">
            <a:extLst>
              <a:ext uri="{FF2B5EF4-FFF2-40B4-BE49-F238E27FC236}">
                <a16:creationId xmlns:a16="http://schemas.microsoft.com/office/drawing/2014/main" id="{34EBD95C-46E2-4BA3-AE24-D794FC5CF0F7}"/>
              </a:ext>
            </a:extLst>
          </p:cNvPr>
          <p:cNvSpPr/>
          <p:nvPr/>
        </p:nvSpPr>
        <p:spPr>
          <a:xfrm>
            <a:off x="7536710" y="4757844"/>
            <a:ext cx="4431600"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8" name="Rectangle 17">
            <a:extLst>
              <a:ext uri="{FF2B5EF4-FFF2-40B4-BE49-F238E27FC236}">
                <a16:creationId xmlns:a16="http://schemas.microsoft.com/office/drawing/2014/main" id="{5FFF5E25-0B79-4993-8F28-981904FB8AB9}"/>
              </a:ext>
            </a:extLst>
          </p:cNvPr>
          <p:cNvSpPr/>
          <p:nvPr/>
        </p:nvSpPr>
        <p:spPr>
          <a:xfrm>
            <a:off x="7535884" y="4759030"/>
            <a:ext cx="4433252"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FEFBF4D6-604B-4FEA-A639-4EE5C6810100}"/>
              </a:ext>
            </a:extLst>
          </p:cNvPr>
          <p:cNvSpPr txBox="1"/>
          <p:nvPr/>
        </p:nvSpPr>
        <p:spPr>
          <a:xfrm>
            <a:off x="7605314" y="1164322"/>
            <a:ext cx="4529114" cy="707886"/>
          </a:xfrm>
          <a:prstGeom prst="rect">
            <a:avLst/>
          </a:prstGeom>
          <a:noFill/>
        </p:spPr>
        <p:txBody>
          <a:bodyPr wrap="square">
            <a:spAutoFit/>
          </a:bodyPr>
          <a:lstStyle/>
          <a:p>
            <a:pPr algn="ctr"/>
            <a:r>
              <a:rPr lang="en-US" sz="2000" dirty="0"/>
              <a:t>The program on the left produces the following output:</a:t>
            </a:r>
          </a:p>
        </p:txBody>
      </p:sp>
      <p:sp>
        <p:nvSpPr>
          <p:cNvPr id="32" name="Rectangle 31">
            <a:extLst>
              <a:ext uri="{FF2B5EF4-FFF2-40B4-BE49-F238E27FC236}">
                <a16:creationId xmlns:a16="http://schemas.microsoft.com/office/drawing/2014/main" id="{BF1A1AFD-B1C5-5A5C-04DE-BBC29A7A6445}"/>
              </a:ext>
            </a:extLst>
          </p:cNvPr>
          <p:cNvSpPr/>
          <p:nvPr/>
        </p:nvSpPr>
        <p:spPr>
          <a:xfrm>
            <a:off x="161431" y="1017555"/>
            <a:ext cx="7127070" cy="5803286"/>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latin typeface="Consolas" panose="020B0609020204030204" pitchFamily="49" charset="0"/>
              </a:rPr>
              <a:t>func</a:t>
            </a:r>
            <a:r>
              <a:rPr lang="en-US" dirty="0">
                <a:latin typeface="Consolas" panose="020B0609020204030204" pitchFamily="49" charset="0"/>
              </a:rPr>
              <a:t> foo(</a:t>
            </a:r>
            <a:r>
              <a:rPr lang="en-US" dirty="0" err="1">
                <a:latin typeface="Consolas" panose="020B0609020204030204" pitchFamily="49" charset="0"/>
              </a:rPr>
              <a:t>output_channel</a:t>
            </a:r>
            <a:r>
              <a:rPr lang="en-US" dirty="0">
                <a:latin typeface="Consolas" panose="020B0609020204030204" pitchFamily="49" charset="0"/>
              </a:rPr>
              <a:t> </a:t>
            </a:r>
            <a:r>
              <a:rPr lang="en-US" dirty="0" err="1">
                <a:latin typeface="Consolas" panose="020B0609020204030204" pitchFamily="49" charset="0"/>
              </a:rPr>
              <a:t>chan</a:t>
            </a:r>
            <a:r>
              <a:rPr lang="en-US" dirty="0">
                <a:latin typeface="Consolas" panose="020B0609020204030204" pitchFamily="49" charset="0"/>
              </a:rPr>
              <a:t> byte) {</a:t>
            </a:r>
          </a:p>
          <a:p>
            <a:r>
              <a:rPr lang="en-US" dirty="0">
                <a:latin typeface="Consolas" panose="020B0609020204030204" pitchFamily="49" charset="0"/>
              </a:rPr>
              <a:t>  var c byte</a:t>
            </a:r>
          </a:p>
          <a:p>
            <a:r>
              <a:rPr lang="en-US" dirty="0">
                <a:latin typeface="Consolas" panose="020B0609020204030204" pitchFamily="49" charset="0"/>
              </a:rPr>
              <a:t>  for c = 'a'; c &lt;= 'y'; </a:t>
            </a:r>
            <a:r>
              <a:rPr lang="en-US" dirty="0" err="1">
                <a:latin typeface="Consolas" panose="020B0609020204030204" pitchFamily="49" charset="0"/>
              </a:rPr>
              <a:t>c++</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fmt.Printf</a:t>
            </a:r>
            <a:r>
              <a:rPr lang="en-US" dirty="0">
                <a:latin typeface="Consolas" panose="020B0609020204030204" pitchFamily="49" charset="0"/>
              </a:rPr>
              <a:t>("%c", c)</a:t>
            </a:r>
          </a:p>
          <a:p>
            <a:r>
              <a:rPr lang="en-US" dirty="0">
                <a:latin typeface="Consolas" panose="020B0609020204030204" pitchFamily="49" charset="0"/>
              </a:rPr>
              <a:t>    </a:t>
            </a:r>
            <a:r>
              <a:rPr lang="en-US" dirty="0" err="1">
                <a:latin typeface="Consolas" panose="020B0609020204030204" pitchFamily="49" charset="0"/>
              </a:rPr>
              <a:t>time.Sleep</a:t>
            </a:r>
            <a:r>
              <a:rPr lang="en-US" dirty="0">
                <a:latin typeface="Consolas" panose="020B0609020204030204" pitchFamily="49" charset="0"/>
              </a:rPr>
              <a:t>(100)     // </a:t>
            </a:r>
            <a:r>
              <a:rPr lang="en-US" dirty="0" err="1">
                <a:latin typeface="Consolas" panose="020B0609020204030204" pitchFamily="49" charset="0"/>
              </a:rPr>
              <a:t>millis</a:t>
            </a:r>
            <a:endParaRPr lang="en-US" dirty="0">
              <a:latin typeface="Consolas" panose="020B0609020204030204" pitchFamily="49" charset="0"/>
            </a:endParaRPr>
          </a:p>
          <a:p>
            <a:r>
              <a:rPr lang="en-US" dirty="0">
                <a:latin typeface="Consolas" panose="020B0609020204030204" pitchFamily="49" charset="0"/>
              </a:rPr>
              <a:t>  }</a:t>
            </a:r>
          </a:p>
          <a:p>
            <a:endParaRPr lang="en-US" sz="1100"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output_channel</a:t>
            </a:r>
            <a:r>
              <a:rPr lang="en-US" dirty="0">
                <a:latin typeface="Consolas" panose="020B0609020204030204" pitchFamily="49" charset="0"/>
              </a:rPr>
              <a:t> &lt;- 'z'</a:t>
            </a:r>
          </a:p>
          <a:p>
            <a:r>
              <a:rPr lang="en-US" dirty="0">
                <a:latin typeface="Consolas" panose="020B0609020204030204" pitchFamily="49" charset="0"/>
              </a:rPr>
              <a:t>}</a:t>
            </a:r>
          </a:p>
          <a:p>
            <a:endParaRPr lang="en-US" dirty="0">
              <a:latin typeface="Consolas" panose="020B0609020204030204" pitchFamily="49" charset="0"/>
            </a:endParaRPr>
          </a:p>
          <a:p>
            <a:r>
              <a:rPr lang="en-US" dirty="0" err="1">
                <a:latin typeface="Consolas" panose="020B0609020204030204" pitchFamily="49" charset="0"/>
              </a:rPr>
              <a:t>func</a:t>
            </a:r>
            <a:r>
              <a:rPr lang="en-US" dirty="0">
                <a:latin typeface="Consolas" panose="020B0609020204030204" pitchFamily="49" charset="0"/>
              </a:rPr>
              <a:t> main() {</a:t>
            </a:r>
          </a:p>
          <a:p>
            <a:r>
              <a:rPr lang="en-US" dirty="0">
                <a:latin typeface="Consolas" panose="020B0609020204030204" pitchFamily="49" charset="0"/>
              </a:rPr>
              <a:t>  </a:t>
            </a:r>
            <a:r>
              <a:rPr lang="en-US" dirty="0" err="1">
                <a:latin typeface="Consolas" panose="020B0609020204030204" pitchFamily="49" charset="0"/>
              </a:rPr>
              <a:t>output_channel</a:t>
            </a:r>
            <a:r>
              <a:rPr lang="en-US" dirty="0">
                <a:latin typeface="Consolas" panose="020B0609020204030204" pitchFamily="49" charset="0"/>
              </a:rPr>
              <a:t> := make(</a:t>
            </a:r>
            <a:r>
              <a:rPr lang="en-US" dirty="0" err="1">
                <a:latin typeface="Consolas" panose="020B0609020204030204" pitchFamily="49" charset="0"/>
              </a:rPr>
              <a:t>chan</a:t>
            </a:r>
            <a:r>
              <a:rPr lang="en-US" dirty="0">
                <a:latin typeface="Consolas" panose="020B0609020204030204" pitchFamily="49" charset="0"/>
              </a:rPr>
              <a:t> byte)</a:t>
            </a:r>
          </a:p>
          <a:p>
            <a:r>
              <a:rPr lang="en-US" dirty="0">
                <a:latin typeface="Consolas" panose="020B0609020204030204" pitchFamily="49" charset="0"/>
              </a:rPr>
              <a:t>  go foo(</a:t>
            </a:r>
            <a:r>
              <a:rPr lang="en-US" dirty="0" err="1">
                <a:latin typeface="Consolas" panose="020B0609020204030204" pitchFamily="49" charset="0"/>
              </a:rPr>
              <a:t>output_channel</a:t>
            </a:r>
            <a:r>
              <a:rPr lang="en-US" dirty="0">
                <a:latin typeface="Consolas" panose="020B0609020204030204" pitchFamily="49" charset="0"/>
              </a:rPr>
              <a:t>)</a:t>
            </a:r>
          </a:p>
          <a:p>
            <a:endParaRPr lang="en-US" sz="1200" dirty="0">
              <a:latin typeface="Consolas" panose="020B0609020204030204" pitchFamily="49" charset="0"/>
            </a:endParaRPr>
          </a:p>
          <a:p>
            <a:r>
              <a:rPr lang="en-US" dirty="0">
                <a:latin typeface="Consolas" panose="020B0609020204030204" pitchFamily="49" charset="0"/>
              </a:rPr>
              <a:t>  for </a:t>
            </a:r>
            <a:r>
              <a:rPr lang="en-US" dirty="0" err="1">
                <a:latin typeface="Consolas" panose="020B0609020204030204" pitchFamily="49" charset="0"/>
              </a:rPr>
              <a:t>i</a:t>
            </a:r>
            <a:r>
              <a:rPr lang="en-US" dirty="0">
                <a:latin typeface="Consolas" panose="020B0609020204030204" pitchFamily="49" charset="0"/>
              </a:rPr>
              <a:t> := 0; </a:t>
            </a:r>
            <a:r>
              <a:rPr lang="en-US" dirty="0" err="1">
                <a:latin typeface="Consolas" panose="020B0609020204030204" pitchFamily="49" charset="0"/>
              </a:rPr>
              <a:t>i</a:t>
            </a:r>
            <a:r>
              <a:rPr lang="en-US" dirty="0">
                <a:latin typeface="Consolas" panose="020B0609020204030204" pitchFamily="49" charset="0"/>
              </a:rPr>
              <a:t> &lt; 10; </a:t>
            </a:r>
            <a:r>
              <a:rPr lang="en-US" dirty="0" err="1">
                <a:latin typeface="Consolas" panose="020B0609020204030204" pitchFamily="49" charset="0"/>
              </a:rPr>
              <a:t>i</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fmt.Printf</a:t>
            </a:r>
            <a:r>
              <a:rPr lang="en-US" dirty="0">
                <a:latin typeface="Consolas" panose="020B0609020204030204" pitchFamily="49" charset="0"/>
              </a:rPr>
              <a:t>("%d", </a:t>
            </a:r>
            <a:r>
              <a:rPr lang="en-US" dirty="0" err="1">
                <a:latin typeface="Consolas" panose="020B0609020204030204" pitchFamily="49" charset="0"/>
              </a:rPr>
              <a:t>i</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time.Sleep</a:t>
            </a:r>
            <a:r>
              <a:rPr lang="en-US" dirty="0">
                <a:latin typeface="Consolas" panose="020B0609020204030204" pitchFamily="49" charset="0"/>
              </a:rPr>
              <a:t>(100)</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fmt.Printf</a:t>
            </a:r>
            <a:r>
              <a:rPr lang="en-US" dirty="0">
                <a:latin typeface="Consolas" panose="020B0609020204030204" pitchFamily="49" charset="0"/>
              </a:rPr>
              <a:t>("\</a:t>
            </a:r>
            <a:r>
              <a:rPr lang="en-US" dirty="0" err="1">
                <a:latin typeface="Consolas" panose="020B0609020204030204" pitchFamily="49" charset="0"/>
              </a:rPr>
              <a:t>nWaiting</a:t>
            </a:r>
            <a:r>
              <a:rPr lang="en-US" dirty="0">
                <a:latin typeface="Consolas" panose="020B0609020204030204" pitchFamily="49" charset="0"/>
              </a:rPr>
              <a:t>...\n")</a:t>
            </a:r>
          </a:p>
          <a:p>
            <a:r>
              <a:rPr lang="en-US" dirty="0">
                <a:latin typeface="Consolas" panose="020B0609020204030204" pitchFamily="49" charset="0"/>
              </a:rPr>
              <a:t>  </a:t>
            </a:r>
            <a:r>
              <a:rPr lang="en-US" dirty="0" err="1">
                <a:latin typeface="Consolas" panose="020B0609020204030204" pitchFamily="49" charset="0"/>
              </a:rPr>
              <a:t>fmt.Printf</a:t>
            </a:r>
            <a:r>
              <a:rPr lang="en-US" dirty="0">
                <a:latin typeface="Consolas" panose="020B0609020204030204" pitchFamily="49" charset="0"/>
              </a:rPr>
              <a:t>("\</a:t>
            </a:r>
            <a:r>
              <a:rPr lang="en-US" dirty="0" err="1">
                <a:latin typeface="Consolas" panose="020B0609020204030204" pitchFamily="49" charset="0"/>
              </a:rPr>
              <a:t>nOutput</a:t>
            </a:r>
            <a:r>
              <a:rPr lang="en-US" dirty="0">
                <a:latin typeface="Consolas" panose="020B0609020204030204" pitchFamily="49" charset="0"/>
              </a:rPr>
              <a:t>: %c\n", &lt;-</a:t>
            </a:r>
            <a:r>
              <a:rPr lang="en-US" dirty="0" err="1">
                <a:latin typeface="Consolas" panose="020B0609020204030204" pitchFamily="49" charset="0"/>
              </a:rPr>
              <a:t>output_channel</a:t>
            </a:r>
            <a:r>
              <a:rPr lang="en-US" dirty="0">
                <a:latin typeface="Consolas" panose="020B0609020204030204" pitchFamily="49" charset="0"/>
              </a:rPr>
              <a:t>)</a:t>
            </a:r>
          </a:p>
          <a:p>
            <a:r>
              <a:rPr lang="en-US" dirty="0">
                <a:latin typeface="Consolas" panose="020B0609020204030204" pitchFamily="49" charset="0"/>
              </a:rPr>
              <a:t>}</a:t>
            </a:r>
          </a:p>
        </p:txBody>
      </p:sp>
      <p:sp>
        <p:nvSpPr>
          <p:cNvPr id="15" name="TextBox 14">
            <a:extLst>
              <a:ext uri="{FF2B5EF4-FFF2-40B4-BE49-F238E27FC236}">
                <a16:creationId xmlns:a16="http://schemas.microsoft.com/office/drawing/2014/main" id="{4569A15E-D37F-4DDD-AE4A-810BD496B10C}"/>
              </a:ext>
            </a:extLst>
          </p:cNvPr>
          <p:cNvSpPr txBox="1"/>
          <p:nvPr/>
        </p:nvSpPr>
        <p:spPr>
          <a:xfrm>
            <a:off x="7387740" y="3736384"/>
            <a:ext cx="4431601" cy="707886"/>
          </a:xfrm>
          <a:prstGeom prst="rect">
            <a:avLst/>
          </a:prstGeom>
          <a:noFill/>
        </p:spPr>
        <p:txBody>
          <a:bodyPr wrap="square">
            <a:spAutoFit/>
          </a:bodyPr>
          <a:lstStyle/>
          <a:p>
            <a:pPr algn="ctr"/>
            <a:r>
              <a:rPr lang="en-US" sz="2000" dirty="0"/>
              <a:t>What can we conclude about concurrency in this language? </a:t>
            </a:r>
          </a:p>
        </p:txBody>
      </p:sp>
      <p:sp>
        <p:nvSpPr>
          <p:cNvPr id="36" name="Rectangle 35">
            <a:extLst>
              <a:ext uri="{FF2B5EF4-FFF2-40B4-BE49-F238E27FC236}">
                <a16:creationId xmlns:a16="http://schemas.microsoft.com/office/drawing/2014/main" id="{4A730280-0D71-466A-BF97-356E71D08886}"/>
              </a:ext>
            </a:extLst>
          </p:cNvPr>
          <p:cNvSpPr/>
          <p:nvPr/>
        </p:nvSpPr>
        <p:spPr>
          <a:xfrm>
            <a:off x="7899107" y="2093752"/>
            <a:ext cx="3516521" cy="138472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0ab12cd34e5fg67hi8j9</a:t>
            </a:r>
          </a:p>
          <a:p>
            <a:r>
              <a:rPr lang="en-US" sz="2000" dirty="0">
                <a:solidFill>
                  <a:schemeClr val="tx1"/>
                </a:solidFill>
                <a:latin typeface="Consolas" panose="020B0609020204030204" pitchFamily="49" charset="0"/>
              </a:rPr>
              <a:t>Waiting...</a:t>
            </a:r>
          </a:p>
          <a:p>
            <a:r>
              <a:rPr lang="en-US" sz="2000" dirty="0" err="1">
                <a:solidFill>
                  <a:schemeClr val="tx1"/>
                </a:solidFill>
                <a:latin typeface="Consolas" panose="020B0609020204030204" pitchFamily="49" charset="0"/>
              </a:rPr>
              <a:t>klmnopqrstuvwxy</a:t>
            </a:r>
            <a:endParaRPr lang="en-US" sz="2000" dirty="0">
              <a:solidFill>
                <a:schemeClr val="tx1"/>
              </a:solidFill>
              <a:latin typeface="Consolas" panose="020B0609020204030204" pitchFamily="49" charset="0"/>
            </a:endParaRPr>
          </a:p>
          <a:p>
            <a:r>
              <a:rPr lang="en-US" sz="2000" dirty="0">
                <a:solidFill>
                  <a:schemeClr val="tx1"/>
                </a:solidFill>
                <a:latin typeface="Consolas" panose="020B0609020204030204" pitchFamily="49" charset="0"/>
              </a:rPr>
              <a:t>Output: z</a:t>
            </a:r>
          </a:p>
        </p:txBody>
      </p:sp>
      <p:sp>
        <p:nvSpPr>
          <p:cNvPr id="39" name="Speech Bubble: Rectangle with Corners Rounded 38">
            <a:extLst>
              <a:ext uri="{FF2B5EF4-FFF2-40B4-BE49-F238E27FC236}">
                <a16:creationId xmlns:a16="http://schemas.microsoft.com/office/drawing/2014/main" id="{6E00A437-6097-4917-ADD3-758C065090DE}"/>
              </a:ext>
            </a:extLst>
          </p:cNvPr>
          <p:cNvSpPr/>
          <p:nvPr/>
        </p:nvSpPr>
        <p:spPr>
          <a:xfrm>
            <a:off x="2406049" y="4625908"/>
            <a:ext cx="3227190" cy="1067018"/>
          </a:xfrm>
          <a:prstGeom prst="wedgeRoundRectCallout">
            <a:avLst>
              <a:gd name="adj1" fmla="val -91507"/>
              <a:gd name="adj2" fmla="val -50944"/>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launches </a:t>
            </a:r>
            <a:r>
              <a:rPr lang="en-US" sz="2000" dirty="0">
                <a:solidFill>
                  <a:schemeClr val="accent2">
                    <a:lumMod val="40000"/>
                    <a:lumOff val="60000"/>
                  </a:schemeClr>
                </a:solidFill>
                <a:latin typeface="Corbel" panose="020B0503020204020204" pitchFamily="34" charset="0"/>
              </a:rPr>
              <a:t>foo() </a:t>
            </a:r>
            <a:r>
              <a:rPr lang="en-US" sz="2000" dirty="0">
                <a:solidFill>
                  <a:schemeClr val="bg1"/>
                </a:solidFill>
                <a:latin typeface="Corbel" panose="020B0503020204020204" pitchFamily="34" charset="0"/>
              </a:rPr>
              <a:t>so it runs concurrently.</a:t>
            </a:r>
          </a:p>
        </p:txBody>
      </p:sp>
      <p:sp>
        <p:nvSpPr>
          <p:cNvPr id="19" name="Speech Bubble: Rectangle with Corners Rounded 18">
            <a:extLst>
              <a:ext uri="{FF2B5EF4-FFF2-40B4-BE49-F238E27FC236}">
                <a16:creationId xmlns:a16="http://schemas.microsoft.com/office/drawing/2014/main" id="{26A4B2D1-2325-498D-B618-1E3B8E660A22}"/>
              </a:ext>
            </a:extLst>
          </p:cNvPr>
          <p:cNvSpPr/>
          <p:nvPr/>
        </p:nvSpPr>
        <p:spPr>
          <a:xfrm>
            <a:off x="4505254" y="400637"/>
            <a:ext cx="3724741" cy="1067018"/>
          </a:xfrm>
          <a:prstGeom prst="wedgeRoundRectCallout">
            <a:avLst>
              <a:gd name="adj1" fmla="val 49013"/>
              <a:gd name="adj2" fmla="val 115445"/>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 two functions run concurrently with each other.</a:t>
            </a:r>
          </a:p>
        </p:txBody>
      </p:sp>
      <p:sp>
        <p:nvSpPr>
          <p:cNvPr id="40" name="Speech Bubble: Rectangle with Corners Rounded 39">
            <a:extLst>
              <a:ext uri="{FF2B5EF4-FFF2-40B4-BE49-F238E27FC236}">
                <a16:creationId xmlns:a16="http://schemas.microsoft.com/office/drawing/2014/main" id="{9926E81A-C879-43AD-BC2A-F94787185B44}"/>
              </a:ext>
            </a:extLst>
          </p:cNvPr>
          <p:cNvSpPr/>
          <p:nvPr/>
        </p:nvSpPr>
        <p:spPr>
          <a:xfrm>
            <a:off x="4505254" y="2374230"/>
            <a:ext cx="3977975" cy="1173284"/>
          </a:xfrm>
          <a:prstGeom prst="wedgeRoundRectCallout">
            <a:avLst>
              <a:gd name="adj1" fmla="val -84981"/>
              <a:gd name="adj2" fmla="val 12302"/>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 called function can communicate back with the caller over a "channel" (aka queue).</a:t>
            </a:r>
          </a:p>
        </p:txBody>
      </p:sp>
      <p:sp>
        <p:nvSpPr>
          <p:cNvPr id="41" name="Speech Bubble: Rectangle with Corners Rounded 40">
            <a:extLst>
              <a:ext uri="{FF2B5EF4-FFF2-40B4-BE49-F238E27FC236}">
                <a16:creationId xmlns:a16="http://schemas.microsoft.com/office/drawing/2014/main" id="{E828DF97-86EB-469C-AAC0-E3EA693BDE52}"/>
              </a:ext>
            </a:extLst>
          </p:cNvPr>
          <p:cNvSpPr/>
          <p:nvPr/>
        </p:nvSpPr>
        <p:spPr>
          <a:xfrm>
            <a:off x="6100631" y="4888709"/>
            <a:ext cx="3797765" cy="1173284"/>
          </a:xfrm>
          <a:prstGeom prst="wedgeRoundRectCallout">
            <a:avLst>
              <a:gd name="adj1" fmla="val -82872"/>
              <a:gd name="adj2" fmla="val 58380"/>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is the way to extract a value passed over the channel.</a:t>
            </a:r>
          </a:p>
        </p:txBody>
      </p:sp>
      <p:sp>
        <p:nvSpPr>
          <p:cNvPr id="42" name="TextBox 41">
            <a:extLst>
              <a:ext uri="{FF2B5EF4-FFF2-40B4-BE49-F238E27FC236}">
                <a16:creationId xmlns:a16="http://schemas.microsoft.com/office/drawing/2014/main" id="{ABB5EC6D-6C3C-4855-BB82-B48CEDB05DCD}"/>
              </a:ext>
            </a:extLst>
          </p:cNvPr>
          <p:cNvSpPr txBox="1"/>
          <p:nvPr/>
        </p:nvSpPr>
        <p:spPr>
          <a:xfrm>
            <a:off x="7251976" y="5329270"/>
            <a:ext cx="4882452" cy="769441"/>
          </a:xfrm>
          <a:prstGeom prst="rect">
            <a:avLst/>
          </a:prstGeom>
          <a:noFill/>
        </p:spPr>
        <p:txBody>
          <a:bodyPr wrap="square">
            <a:spAutoFit/>
          </a:bodyPr>
          <a:lstStyle/>
          <a:p>
            <a:pPr algn="ctr"/>
            <a:r>
              <a:rPr lang="en-US" sz="4400" dirty="0">
                <a:latin typeface="Corbel" panose="020B0503020204020204" pitchFamily="34" charset="0"/>
              </a:rPr>
              <a:t>This is Go!</a:t>
            </a:r>
            <a:endParaRPr lang="en-US" sz="4400" dirty="0"/>
          </a:p>
        </p:txBody>
      </p:sp>
    </p:spTree>
    <p:extLst>
      <p:ext uri="{BB962C8B-B14F-4D97-AF65-F5344CB8AC3E}">
        <p14:creationId xmlns:p14="http://schemas.microsoft.com/office/powerpoint/2010/main" val="4115474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up)">
                                      <p:cBhvr>
                                        <p:cTn id="11" dur="500"/>
                                        <p:tgtEl>
                                          <p:spTgt spid="3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par>
                                <p:cTn id="24" presetID="22" presetClass="entr" presetSubtype="8"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590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wipe(down)">
                                      <p:cBhvr>
                                        <p:cTn id="37" dur="5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39"/>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wipe(down)">
                                      <p:cBhvr>
                                        <p:cTn id="46" dur="500"/>
                                        <p:tgtEl>
                                          <p:spTgt spid="19"/>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9"/>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wipe(down)">
                                      <p:cBhvr>
                                        <p:cTn id="55" dur="500"/>
                                        <p:tgtEl>
                                          <p:spTgt spid="40"/>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40"/>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41"/>
                                        </p:tgtEl>
                                        <p:attrNameLst>
                                          <p:attrName>style.visibility</p:attrName>
                                        </p:attrNameLst>
                                      </p:cBhvr>
                                      <p:to>
                                        <p:strVal val="visible"/>
                                      </p:to>
                                    </p:set>
                                    <p:animEffect transition="in" filter="wipe(down)">
                                      <p:cBhvr>
                                        <p:cTn id="64" dur="500"/>
                                        <p:tgtEl>
                                          <p:spTgt spid="41"/>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41"/>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P spid="25" grpId="0"/>
      <p:bldP spid="32" grpId="0" animBg="1"/>
      <p:bldP spid="15" grpId="0"/>
      <p:bldP spid="36" grpId="0" animBg="1"/>
      <p:bldP spid="39" grpId="0" animBg="1"/>
      <p:bldP spid="39" grpId="1" animBg="1"/>
      <p:bldP spid="19" grpId="0" animBg="1"/>
      <p:bldP spid="19" grpId="1" animBg="1"/>
      <p:bldP spid="40" grpId="0" animBg="1"/>
      <p:bldP spid="40" grpId="1" animBg="1"/>
      <p:bldP spid="41" grpId="0" animBg="1"/>
      <p:bldP spid="41" grpId="1" animBg="1"/>
      <p:bldP spid="4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592233-A402-4F01-8436-10C6153684ED}"/>
              </a:ext>
            </a:extLst>
          </p:cNvPr>
          <p:cNvSpPr txBox="1"/>
          <p:nvPr/>
        </p:nvSpPr>
        <p:spPr>
          <a:xfrm>
            <a:off x="923924" y="6219737"/>
            <a:ext cx="11077576" cy="276999"/>
          </a:xfrm>
          <a:prstGeom prst="rect">
            <a:avLst/>
          </a:prstGeom>
          <a:noFill/>
        </p:spPr>
        <p:txBody>
          <a:bodyPr wrap="square">
            <a:spAutoFit/>
          </a:bodyPr>
          <a:lstStyle/>
          <a:p>
            <a:r>
              <a:rPr lang="en-US" sz="1200" dirty="0"/>
              <a:t>https://github.com/TimothyGu/learning-promises/tree/main/async-await?fbclid=IwAR0IDCnd5xGHGt1yXIlR5p5flfmLfOczpA06wgGB4ntYakI7u8-QDCmsdF0</a:t>
            </a:r>
          </a:p>
        </p:txBody>
      </p:sp>
      <p:sp>
        <p:nvSpPr>
          <p:cNvPr id="6" name="Title 1">
            <a:extLst>
              <a:ext uri="{FF2B5EF4-FFF2-40B4-BE49-F238E27FC236}">
                <a16:creationId xmlns:a16="http://schemas.microsoft.com/office/drawing/2014/main" id="{F35ED074-4BD5-4A4A-829D-A873910DE7C8}"/>
              </a:ext>
            </a:extLst>
          </p:cNvPr>
          <p:cNvSpPr txBox="1">
            <a:spLocks/>
          </p:cNvSpPr>
          <p:nvPr/>
        </p:nvSpPr>
        <p:spPr>
          <a:xfrm>
            <a:off x="914400" y="304800"/>
            <a:ext cx="10363200" cy="1143000"/>
          </a:xfrm>
          <a:prstGeom prst="rect">
            <a:avLst/>
          </a:prstGeom>
        </p:spPr>
        <p:txBody>
          <a:bodyPr/>
          <a:lstStyle>
            <a:lvl1pPr algn="ctr" defTabSz="914400" rtl="0" eaLnBrk="1" latinLnBrk="0" hangingPunct="1">
              <a:lnSpc>
                <a:spcPct val="90000"/>
              </a:lnSpc>
              <a:spcBef>
                <a:spcPct val="0"/>
              </a:spcBef>
              <a:buNone/>
              <a:defRPr sz="3200" kern="1200">
                <a:solidFill>
                  <a:schemeClr val="tx1"/>
                </a:solidFill>
                <a:latin typeface="Corbel" panose="020B0503020204020204" pitchFamily="34" charset="0"/>
                <a:ea typeface="+mj-ea"/>
                <a:cs typeface="+mj-cs"/>
              </a:defRPr>
            </a:lvl1pPr>
          </a:lstStyle>
          <a:p>
            <a:r>
              <a:rPr lang="en-US" dirty="0"/>
              <a:t>Want to Learn More about Async/Await?</a:t>
            </a:r>
          </a:p>
        </p:txBody>
      </p:sp>
      <p:grpSp>
        <p:nvGrpSpPr>
          <p:cNvPr id="11" name="Group 10">
            <a:extLst>
              <a:ext uri="{FF2B5EF4-FFF2-40B4-BE49-F238E27FC236}">
                <a16:creationId xmlns:a16="http://schemas.microsoft.com/office/drawing/2014/main" id="{B3F4D3CC-FBA6-46B9-B569-AB2A99D6E152}"/>
              </a:ext>
            </a:extLst>
          </p:cNvPr>
          <p:cNvGrpSpPr/>
          <p:nvPr/>
        </p:nvGrpSpPr>
        <p:grpSpPr>
          <a:xfrm>
            <a:off x="2886075" y="1646785"/>
            <a:ext cx="6678708" cy="2054328"/>
            <a:chOff x="2886075" y="1646785"/>
            <a:chExt cx="6678708" cy="2054328"/>
          </a:xfrm>
        </p:grpSpPr>
        <p:pic>
          <p:nvPicPr>
            <p:cNvPr id="8" name="Picture 7">
              <a:extLst>
                <a:ext uri="{FF2B5EF4-FFF2-40B4-BE49-F238E27FC236}">
                  <a16:creationId xmlns:a16="http://schemas.microsoft.com/office/drawing/2014/main" id="{AC125226-0F77-41CD-92AD-D5389CD164C7}"/>
                </a:ext>
              </a:extLst>
            </p:cNvPr>
            <p:cNvPicPr>
              <a:picLocks noChangeAspect="1"/>
            </p:cNvPicPr>
            <p:nvPr/>
          </p:nvPicPr>
          <p:blipFill rotWithShape="1">
            <a:blip r:embed="rId2"/>
            <a:srcRect l="32189" t="2456" r="29393" b="67589"/>
            <a:stretch/>
          </p:blipFill>
          <p:spPr>
            <a:xfrm>
              <a:off x="7808723" y="1646785"/>
              <a:ext cx="1756060" cy="20543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extBox 9">
              <a:extLst>
                <a:ext uri="{FF2B5EF4-FFF2-40B4-BE49-F238E27FC236}">
                  <a16:creationId xmlns:a16="http://schemas.microsoft.com/office/drawing/2014/main" id="{D2408D52-357D-40B7-8079-E4A8B6597494}"/>
                </a:ext>
              </a:extLst>
            </p:cNvPr>
            <p:cNvSpPr txBox="1"/>
            <p:nvPr/>
          </p:nvSpPr>
          <p:spPr>
            <a:xfrm>
              <a:off x="2886075" y="2258450"/>
              <a:ext cx="4824413" cy="830997"/>
            </a:xfrm>
            <a:prstGeom prst="rect">
              <a:avLst/>
            </a:prstGeom>
            <a:noFill/>
          </p:spPr>
          <p:txBody>
            <a:bodyPr wrap="square" rtlCol="0">
              <a:spAutoFit/>
            </a:bodyPr>
            <a:lstStyle/>
            <a:p>
              <a:pPr algn="ctr"/>
              <a:r>
                <a:rPr lang="en-US" sz="2400" dirty="0"/>
                <a:t>See the excellent writeup below by our own Timothy Gu!</a:t>
              </a:r>
            </a:p>
          </p:txBody>
        </p:sp>
      </p:grpSp>
    </p:spTree>
    <p:extLst>
      <p:ext uri="{BB962C8B-B14F-4D97-AF65-F5344CB8AC3E}">
        <p14:creationId xmlns:p14="http://schemas.microsoft.com/office/powerpoint/2010/main" val="2920718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a:xfrm>
            <a:off x="914400" y="-76200"/>
            <a:ext cx="10363200" cy="1143000"/>
          </a:xfrm>
        </p:spPr>
        <p:txBody>
          <a:bodyPr/>
          <a:lstStyle/>
          <a:p>
            <a:r>
              <a:rPr lang="en-US" dirty="0"/>
              <a:t>Callbacks, Promises and Async/Await</a:t>
            </a:r>
          </a:p>
        </p:txBody>
      </p:sp>
      <p:sp>
        <p:nvSpPr>
          <p:cNvPr id="5" name="TextBox 4">
            <a:extLst>
              <a:ext uri="{FF2B5EF4-FFF2-40B4-BE49-F238E27FC236}">
                <a16:creationId xmlns:a16="http://schemas.microsoft.com/office/drawing/2014/main" id="{4C7C4F2A-AE7A-4B2A-AFD5-F858DD7292D8}"/>
              </a:ext>
            </a:extLst>
          </p:cNvPr>
          <p:cNvSpPr txBox="1"/>
          <p:nvPr/>
        </p:nvSpPr>
        <p:spPr>
          <a:xfrm>
            <a:off x="1066799" y="1358548"/>
            <a:ext cx="9801226" cy="830997"/>
          </a:xfrm>
          <a:prstGeom prst="rect">
            <a:avLst/>
          </a:prstGeom>
          <a:noFill/>
        </p:spPr>
        <p:txBody>
          <a:bodyPr wrap="square" rtlCol="0">
            <a:spAutoFit/>
          </a:bodyPr>
          <a:lstStyle/>
          <a:p>
            <a:pPr algn="ctr"/>
            <a:r>
              <a:rPr lang="en-US" sz="2400" dirty="0"/>
              <a:t>We've just seen three different methods (</a:t>
            </a:r>
            <a:r>
              <a:rPr lang="en-US" sz="2400" dirty="0">
                <a:solidFill>
                  <a:srgbClr val="FF0000"/>
                </a:solidFill>
              </a:rPr>
              <a:t>callbacks</a:t>
            </a:r>
            <a:r>
              <a:rPr lang="en-US" sz="2400" dirty="0"/>
              <a:t>, </a:t>
            </a:r>
            <a:r>
              <a:rPr lang="en-US" sz="2400" dirty="0">
                <a:solidFill>
                  <a:srgbClr val="FF0000"/>
                </a:solidFill>
              </a:rPr>
              <a:t>promises</a:t>
            </a:r>
            <a:r>
              <a:rPr lang="en-US" sz="2400" dirty="0"/>
              <a:t>, </a:t>
            </a:r>
            <a:r>
              <a:rPr lang="en-US" sz="2400" dirty="0">
                <a:solidFill>
                  <a:srgbClr val="FF0000"/>
                </a:solidFill>
              </a:rPr>
              <a:t>async/await</a:t>
            </a:r>
            <a:r>
              <a:rPr lang="en-US" sz="2400" dirty="0"/>
              <a:t>) for creating pipelines of asynchronous operations.</a:t>
            </a:r>
          </a:p>
        </p:txBody>
      </p:sp>
      <p:pic>
        <p:nvPicPr>
          <p:cNvPr id="3" name="Picture 2" descr="Shape&#10;&#10;Description automatically generated with low confidence">
            <a:extLst>
              <a:ext uri="{FF2B5EF4-FFF2-40B4-BE49-F238E27FC236}">
                <a16:creationId xmlns:a16="http://schemas.microsoft.com/office/drawing/2014/main" id="{B6EEC41D-0491-4B7E-B6D8-842111A778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1284" y="121266"/>
            <a:ext cx="662880" cy="662880"/>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75E2852B-6453-4BD9-A6E4-50769B853FF5}"/>
              </a:ext>
            </a:extLst>
          </p:cNvPr>
          <p:cNvSpPr txBox="1"/>
          <p:nvPr/>
        </p:nvSpPr>
        <p:spPr>
          <a:xfrm>
            <a:off x="1418231" y="2600862"/>
            <a:ext cx="9098362" cy="461665"/>
          </a:xfrm>
          <a:prstGeom prst="rect">
            <a:avLst/>
          </a:prstGeom>
          <a:noFill/>
        </p:spPr>
        <p:txBody>
          <a:bodyPr wrap="square" rtlCol="0">
            <a:spAutoFit/>
          </a:bodyPr>
          <a:lstStyle/>
          <a:p>
            <a:pPr algn="ctr"/>
            <a:r>
              <a:rPr lang="en-US" sz="2400" dirty="0"/>
              <a:t>Which approach do you like best? Why?</a:t>
            </a:r>
          </a:p>
        </p:txBody>
      </p:sp>
      <p:sp>
        <p:nvSpPr>
          <p:cNvPr id="7" name="Rectangle 6">
            <a:extLst>
              <a:ext uri="{FF2B5EF4-FFF2-40B4-BE49-F238E27FC236}">
                <a16:creationId xmlns:a16="http://schemas.microsoft.com/office/drawing/2014/main" id="{7160372D-88AF-4B8D-8C49-51E9907982D6}"/>
              </a:ext>
            </a:extLst>
          </p:cNvPr>
          <p:cNvSpPr/>
          <p:nvPr/>
        </p:nvSpPr>
        <p:spPr>
          <a:xfrm>
            <a:off x="3796810" y="3381231"/>
            <a:ext cx="4193076"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8" name="Rectangle 7">
            <a:extLst>
              <a:ext uri="{FF2B5EF4-FFF2-40B4-BE49-F238E27FC236}">
                <a16:creationId xmlns:a16="http://schemas.microsoft.com/office/drawing/2014/main" id="{57747763-33A7-49DC-BF8E-7ADCBD8A8B63}"/>
              </a:ext>
            </a:extLst>
          </p:cNvPr>
          <p:cNvSpPr/>
          <p:nvPr/>
        </p:nvSpPr>
        <p:spPr>
          <a:xfrm>
            <a:off x="3796029" y="3386800"/>
            <a:ext cx="4194639"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2845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22" presetClass="entr" presetSubtype="8"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9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7"/>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7" grpId="1" animBg="1"/>
      <p:bldP spid="8" grpId="0" animBg="1"/>
      <p:bldP spid="8" grpId="1"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p:txBody>
          <a:bodyPr/>
          <a:lstStyle/>
          <a:p>
            <a:r>
              <a:rPr lang="en-US" dirty="0"/>
              <a:t>Async/Await</a:t>
            </a:r>
          </a:p>
        </p:txBody>
      </p:sp>
      <p:sp>
        <p:nvSpPr>
          <p:cNvPr id="7" name="TextBox 6">
            <a:extLst>
              <a:ext uri="{FF2B5EF4-FFF2-40B4-BE49-F238E27FC236}">
                <a16:creationId xmlns:a16="http://schemas.microsoft.com/office/drawing/2014/main" id="{C82780F8-D555-48C0-BB92-B8DCE1C6D9F1}"/>
              </a:ext>
            </a:extLst>
          </p:cNvPr>
          <p:cNvSpPr txBox="1"/>
          <p:nvPr/>
        </p:nvSpPr>
        <p:spPr>
          <a:xfrm>
            <a:off x="846474" y="1840599"/>
            <a:ext cx="6134317" cy="2354491"/>
          </a:xfrm>
          <a:prstGeom prst="rect">
            <a:avLst/>
          </a:prstGeom>
          <a:noFill/>
        </p:spPr>
        <p:txBody>
          <a:bodyPr wrap="square" rtlCol="0">
            <a:spAutoFit/>
          </a:bodyPr>
          <a:lstStyle/>
          <a:p>
            <a:r>
              <a:rPr lang="en-US" sz="1050" dirty="0">
                <a:latin typeface="Consolas" panose="020B0609020204030204" pitchFamily="49" charset="0"/>
              </a:rPr>
              <a:t>function </a:t>
            </a:r>
            <a:r>
              <a:rPr lang="en-US" sz="1050" dirty="0" err="1">
                <a:latin typeface="Consolas" panose="020B0609020204030204" pitchFamily="49" charset="0"/>
              </a:rPr>
              <a:t>make_burger</a:t>
            </a:r>
            <a:r>
              <a:rPr lang="en-US" sz="1050" dirty="0">
                <a:latin typeface="Consolas" panose="020B0609020204030204" pitchFamily="49" charset="0"/>
              </a:rPr>
              <a:t>(</a:t>
            </a:r>
            <a:r>
              <a:rPr lang="en-US" sz="1050" dirty="0" err="1">
                <a:latin typeface="Consolas" panose="020B0609020204030204" pitchFamily="49" charset="0"/>
              </a:rPr>
              <a:t>frozen_patty</a:t>
            </a:r>
            <a:r>
              <a:rPr lang="en-US" sz="1050" dirty="0">
                <a:latin typeface="Consolas" panose="020B0609020204030204" pitchFamily="49" charset="0"/>
              </a:rPr>
              <a:t>, bun) {</a:t>
            </a:r>
          </a:p>
          <a:p>
            <a:r>
              <a:rPr lang="en-US" sz="1050" dirty="0">
                <a:latin typeface="Consolas" panose="020B0609020204030204" pitchFamily="49" charset="0"/>
              </a:rPr>
              <a:t>  h1 = </a:t>
            </a:r>
            <a:r>
              <a:rPr lang="en-US" sz="1050" dirty="0" err="1">
                <a:latin typeface="Consolas" panose="020B0609020204030204" pitchFamily="49" charset="0"/>
              </a:rPr>
              <a:t>launch_background</a:t>
            </a:r>
            <a:r>
              <a:rPr lang="en-US" sz="1050" dirty="0">
                <a:latin typeface="Consolas" panose="020B0609020204030204" pitchFamily="49" charset="0"/>
              </a:rPr>
              <a:t> defrost(</a:t>
            </a:r>
            <a:r>
              <a:rPr lang="en-US" sz="1050" dirty="0" err="1">
                <a:latin typeface="Consolas" panose="020B0609020204030204" pitchFamily="49" charset="0"/>
              </a:rPr>
              <a:t>frozen_patty</a:t>
            </a:r>
            <a:r>
              <a:rPr lang="en-US" sz="1050" dirty="0">
                <a:latin typeface="Consolas" panose="020B0609020204030204" pitchFamily="49" charset="0"/>
              </a:rPr>
              <a:t>);           </a:t>
            </a:r>
          </a:p>
          <a:p>
            <a:r>
              <a:rPr lang="en-US" sz="1050" dirty="0">
                <a:latin typeface="Consolas" panose="020B0609020204030204" pitchFamily="49" charset="0"/>
              </a:rPr>
              <a:t>  h2 = </a:t>
            </a:r>
            <a:r>
              <a:rPr lang="en-US" sz="1050" dirty="0" err="1">
                <a:latin typeface="Consolas" panose="020B0609020204030204" pitchFamily="49" charset="0"/>
              </a:rPr>
              <a:t>launch_background</a:t>
            </a:r>
            <a:r>
              <a:rPr lang="en-US" sz="1050" dirty="0">
                <a:latin typeface="Consolas" panose="020B0609020204030204" pitchFamily="49" charset="0"/>
              </a:rPr>
              <a:t> </a:t>
            </a:r>
            <a:r>
              <a:rPr lang="en-US" sz="1050" dirty="0" err="1">
                <a:latin typeface="Consolas" panose="020B0609020204030204" pitchFamily="49" charset="0"/>
              </a:rPr>
              <a:t>preheat_griddle</a:t>
            </a:r>
            <a:r>
              <a:rPr lang="en-US" sz="1050" dirty="0">
                <a:latin typeface="Consolas" panose="020B0609020204030204" pitchFamily="49" charset="0"/>
              </a:rPr>
              <a:t>();  	 </a:t>
            </a:r>
          </a:p>
          <a:p>
            <a:endParaRPr lang="en-US" sz="1050" dirty="0">
              <a:latin typeface="Consolas" panose="020B0609020204030204" pitchFamily="49" charset="0"/>
            </a:endParaRPr>
          </a:p>
          <a:p>
            <a:r>
              <a:rPr lang="en-US" sz="1050" dirty="0">
                <a:latin typeface="Consolas" panose="020B0609020204030204" pitchFamily="49" charset="0"/>
              </a:rPr>
              <a:t>  </a:t>
            </a:r>
            <a:r>
              <a:rPr lang="en-US" sz="1050" dirty="0" err="1">
                <a:latin typeface="Consolas" panose="020B0609020204030204" pitchFamily="49" charset="0"/>
              </a:rPr>
              <a:t>defrosted_patty</a:t>
            </a:r>
            <a:r>
              <a:rPr lang="en-US" sz="1050" dirty="0">
                <a:latin typeface="Consolas" panose="020B0609020204030204" pitchFamily="49" charset="0"/>
              </a:rPr>
              <a:t> = </a:t>
            </a:r>
            <a:r>
              <a:rPr lang="en-US" sz="1050" dirty="0" err="1">
                <a:latin typeface="Consolas" panose="020B0609020204030204" pitchFamily="49" charset="0"/>
              </a:rPr>
              <a:t>wait_for_completion_and_get_result</a:t>
            </a:r>
            <a:r>
              <a:rPr lang="en-US" sz="1050" dirty="0">
                <a:latin typeface="Consolas" panose="020B0609020204030204" pitchFamily="49" charset="0"/>
              </a:rPr>
              <a:t>(h1)</a:t>
            </a:r>
          </a:p>
          <a:p>
            <a:r>
              <a:rPr lang="en-US" sz="1050" dirty="0">
                <a:latin typeface="Consolas" panose="020B0609020204030204" pitchFamily="49" charset="0"/>
              </a:rPr>
              <a:t>  </a:t>
            </a:r>
            <a:r>
              <a:rPr lang="en-US" sz="1050" dirty="0" err="1">
                <a:latin typeface="Consolas" panose="020B0609020204030204" pitchFamily="49" charset="0"/>
              </a:rPr>
              <a:t>wait_for_completion</a:t>
            </a:r>
            <a:r>
              <a:rPr lang="en-US" sz="1050" dirty="0">
                <a:latin typeface="Consolas" panose="020B0609020204030204" pitchFamily="49" charset="0"/>
              </a:rPr>
              <a:t>(h2)</a:t>
            </a:r>
          </a:p>
          <a:p>
            <a:endParaRPr lang="en-US" sz="1050" dirty="0">
              <a:latin typeface="Consolas" panose="020B0609020204030204" pitchFamily="49" charset="0"/>
            </a:endParaRPr>
          </a:p>
          <a:p>
            <a:r>
              <a:rPr lang="en-US" sz="1050" dirty="0">
                <a:latin typeface="Consolas" panose="020B0609020204030204" pitchFamily="49" charset="0"/>
              </a:rPr>
              <a:t>  h3 = </a:t>
            </a:r>
            <a:r>
              <a:rPr lang="en-US" sz="1050" dirty="0" err="1">
                <a:latin typeface="Consolas" panose="020B0609020204030204" pitchFamily="49" charset="0"/>
              </a:rPr>
              <a:t>launch_background</a:t>
            </a:r>
            <a:r>
              <a:rPr lang="en-US" sz="1050" dirty="0">
                <a:latin typeface="Consolas" panose="020B0609020204030204" pitchFamily="49" charset="0"/>
              </a:rPr>
              <a:t> </a:t>
            </a:r>
            <a:r>
              <a:rPr lang="en-US" sz="1050" dirty="0" err="1">
                <a:latin typeface="Consolas" panose="020B0609020204030204" pitchFamily="49" charset="0"/>
              </a:rPr>
              <a:t>fry_patty</a:t>
            </a:r>
            <a:r>
              <a:rPr lang="en-US" sz="1050" dirty="0">
                <a:latin typeface="Consolas" panose="020B0609020204030204" pitchFamily="49" charset="0"/>
              </a:rPr>
              <a:t>(</a:t>
            </a:r>
            <a:r>
              <a:rPr lang="en-US" sz="1050" dirty="0" err="1">
                <a:latin typeface="Consolas" panose="020B0609020204030204" pitchFamily="49" charset="0"/>
              </a:rPr>
              <a:t>defrosted_patty</a:t>
            </a:r>
            <a:r>
              <a:rPr lang="en-US" sz="1050" dirty="0">
                <a:latin typeface="Consolas" panose="020B0609020204030204" pitchFamily="49" charset="0"/>
              </a:rPr>
              <a:t>);</a:t>
            </a:r>
          </a:p>
          <a:p>
            <a:r>
              <a:rPr lang="en-US" sz="1050" dirty="0">
                <a:latin typeface="Consolas" panose="020B0609020204030204" pitchFamily="49" charset="0"/>
              </a:rPr>
              <a:t>  h4 = </a:t>
            </a:r>
            <a:r>
              <a:rPr lang="en-US" sz="1050" dirty="0" err="1">
                <a:latin typeface="Consolas" panose="020B0609020204030204" pitchFamily="49" charset="0"/>
              </a:rPr>
              <a:t>launch_background</a:t>
            </a:r>
            <a:r>
              <a:rPr lang="en-US" sz="1050" dirty="0">
                <a:latin typeface="Consolas" panose="020B0609020204030204" pitchFamily="49" charset="0"/>
              </a:rPr>
              <a:t> toast(bun); </a:t>
            </a:r>
          </a:p>
          <a:p>
            <a:r>
              <a:rPr lang="en-US" sz="1050" dirty="0">
                <a:latin typeface="Consolas" panose="020B0609020204030204" pitchFamily="49" charset="0"/>
              </a:rPr>
              <a:t>  </a:t>
            </a:r>
            <a:r>
              <a:rPr lang="en-US" sz="1050" dirty="0" err="1">
                <a:latin typeface="Consolas" panose="020B0609020204030204" pitchFamily="49" charset="0"/>
              </a:rPr>
              <a:t>fried_patty</a:t>
            </a:r>
            <a:r>
              <a:rPr lang="en-US" sz="1050" dirty="0">
                <a:latin typeface="Consolas" panose="020B0609020204030204" pitchFamily="49" charset="0"/>
              </a:rPr>
              <a:t> = </a:t>
            </a:r>
            <a:r>
              <a:rPr lang="en-US" sz="1050" dirty="0" err="1">
                <a:latin typeface="Consolas" panose="020B0609020204030204" pitchFamily="49" charset="0"/>
              </a:rPr>
              <a:t>wait_for_completion_and_get_result</a:t>
            </a:r>
            <a:r>
              <a:rPr lang="en-US" sz="1050" dirty="0">
                <a:latin typeface="Consolas" panose="020B0609020204030204" pitchFamily="49" charset="0"/>
              </a:rPr>
              <a:t>(h3)</a:t>
            </a:r>
          </a:p>
          <a:p>
            <a:r>
              <a:rPr lang="en-US" sz="1050" dirty="0">
                <a:latin typeface="Consolas" panose="020B0609020204030204" pitchFamily="49" charset="0"/>
              </a:rPr>
              <a:t>  </a:t>
            </a:r>
            <a:r>
              <a:rPr lang="en-US" sz="1050" dirty="0" err="1">
                <a:latin typeface="Consolas" panose="020B0609020204030204" pitchFamily="49" charset="0"/>
              </a:rPr>
              <a:t>toasted_bun</a:t>
            </a:r>
            <a:r>
              <a:rPr lang="en-US" sz="1050" dirty="0">
                <a:latin typeface="Consolas" panose="020B0609020204030204" pitchFamily="49" charset="0"/>
              </a:rPr>
              <a:t> = </a:t>
            </a:r>
            <a:r>
              <a:rPr lang="en-US" sz="1050" dirty="0" err="1">
                <a:latin typeface="Consolas" panose="020B0609020204030204" pitchFamily="49" charset="0"/>
              </a:rPr>
              <a:t>wait_for_completion_and_get_result</a:t>
            </a:r>
            <a:r>
              <a:rPr lang="en-US" sz="1050" dirty="0">
                <a:latin typeface="Consolas" panose="020B0609020204030204" pitchFamily="49" charset="0"/>
              </a:rPr>
              <a:t>(h4)</a:t>
            </a:r>
          </a:p>
          <a:p>
            <a:endParaRPr lang="en-US" sz="1050" dirty="0">
              <a:latin typeface="Consolas" panose="020B0609020204030204" pitchFamily="49" charset="0"/>
            </a:endParaRPr>
          </a:p>
          <a:p>
            <a:r>
              <a:rPr lang="en-US" sz="1050" dirty="0">
                <a:latin typeface="Consolas" panose="020B0609020204030204" pitchFamily="49" charset="0"/>
              </a:rPr>
              <a:t>  </a:t>
            </a:r>
            <a:r>
              <a:rPr lang="en-US" sz="1050" dirty="0" err="1">
                <a:latin typeface="Consolas" panose="020B0609020204030204" pitchFamily="49" charset="0"/>
              </a:rPr>
              <a:t>assemble_burger</a:t>
            </a:r>
            <a:r>
              <a:rPr lang="en-US" sz="1050" dirty="0">
                <a:latin typeface="Consolas" panose="020B0609020204030204" pitchFamily="49" charset="0"/>
              </a:rPr>
              <a:t>(</a:t>
            </a:r>
            <a:r>
              <a:rPr lang="en-US" sz="1050" dirty="0" err="1">
                <a:latin typeface="Consolas" panose="020B0609020204030204" pitchFamily="49" charset="0"/>
              </a:rPr>
              <a:t>fried_patty</a:t>
            </a:r>
            <a:r>
              <a:rPr lang="en-US" sz="1050" dirty="0">
                <a:latin typeface="Consolas" panose="020B0609020204030204" pitchFamily="49" charset="0"/>
              </a:rPr>
              <a:t>, </a:t>
            </a:r>
            <a:r>
              <a:rPr lang="en-US" sz="1050" dirty="0" err="1">
                <a:latin typeface="Consolas" panose="020B0609020204030204" pitchFamily="49" charset="0"/>
              </a:rPr>
              <a:t>toasted_bun</a:t>
            </a:r>
            <a:r>
              <a:rPr lang="en-US" sz="1050" dirty="0">
                <a:latin typeface="Consolas" panose="020B0609020204030204" pitchFamily="49" charset="0"/>
              </a:rPr>
              <a:t>);             </a:t>
            </a:r>
          </a:p>
          <a:p>
            <a:r>
              <a:rPr lang="en-US" sz="1050" dirty="0">
                <a:latin typeface="Consolas" panose="020B0609020204030204" pitchFamily="49" charset="0"/>
              </a:rPr>
              <a:t>}</a:t>
            </a:r>
          </a:p>
        </p:txBody>
      </p:sp>
      <p:sp>
        <p:nvSpPr>
          <p:cNvPr id="161" name="TextBox 160">
            <a:extLst>
              <a:ext uri="{FF2B5EF4-FFF2-40B4-BE49-F238E27FC236}">
                <a16:creationId xmlns:a16="http://schemas.microsoft.com/office/drawing/2014/main" id="{51F2F2C4-AF20-4212-A0CB-686A00779239}"/>
              </a:ext>
            </a:extLst>
          </p:cNvPr>
          <p:cNvSpPr txBox="1"/>
          <p:nvPr/>
        </p:nvSpPr>
        <p:spPr>
          <a:xfrm>
            <a:off x="4520620" y="4213685"/>
            <a:ext cx="6134317" cy="415498"/>
          </a:xfrm>
          <a:prstGeom prst="rect">
            <a:avLst/>
          </a:prstGeom>
          <a:noFill/>
        </p:spPr>
        <p:txBody>
          <a:bodyPr wrap="square" rtlCol="0">
            <a:spAutoFit/>
          </a:bodyPr>
          <a:lstStyle/>
          <a:p>
            <a:r>
              <a:rPr lang="en-US" sz="1050" dirty="0">
                <a:latin typeface="Consolas" panose="020B0609020204030204" pitchFamily="49" charset="0"/>
              </a:rPr>
              <a:t>let's introduce a new primitive that lets a function run in the background:</a:t>
            </a:r>
          </a:p>
          <a:p>
            <a:r>
              <a:rPr lang="en-US" sz="1050" dirty="0">
                <a:latin typeface="Consolas" panose="020B0609020204030204" pitchFamily="49" charset="0"/>
              </a:rPr>
              <a:t>once we launch it, it's fire and forget</a:t>
            </a:r>
          </a:p>
        </p:txBody>
      </p:sp>
      <p:sp>
        <p:nvSpPr>
          <p:cNvPr id="162" name="TextBox 161">
            <a:extLst>
              <a:ext uri="{FF2B5EF4-FFF2-40B4-BE49-F238E27FC236}">
                <a16:creationId xmlns:a16="http://schemas.microsoft.com/office/drawing/2014/main" id="{487976F1-6691-40DF-8B79-587F36755741}"/>
              </a:ext>
            </a:extLst>
          </p:cNvPr>
          <p:cNvSpPr txBox="1"/>
          <p:nvPr/>
        </p:nvSpPr>
        <p:spPr>
          <a:xfrm>
            <a:off x="4447468" y="5235697"/>
            <a:ext cx="6134317" cy="253916"/>
          </a:xfrm>
          <a:prstGeom prst="rect">
            <a:avLst/>
          </a:prstGeom>
          <a:noFill/>
        </p:spPr>
        <p:txBody>
          <a:bodyPr wrap="square" rtlCol="0">
            <a:spAutoFit/>
          </a:bodyPr>
          <a:lstStyle/>
          <a:p>
            <a:r>
              <a:rPr lang="en-US" sz="1050" dirty="0">
                <a:latin typeface="Consolas" panose="020B0609020204030204" pitchFamily="49" charset="0"/>
              </a:rPr>
              <a:t>how long will it take now?</a:t>
            </a:r>
          </a:p>
        </p:txBody>
      </p:sp>
      <p:sp>
        <p:nvSpPr>
          <p:cNvPr id="6" name="TextBox 5">
            <a:extLst>
              <a:ext uri="{FF2B5EF4-FFF2-40B4-BE49-F238E27FC236}">
                <a16:creationId xmlns:a16="http://schemas.microsoft.com/office/drawing/2014/main" id="{2B1B95EA-AE81-476B-BFA1-58DF81EA0570}"/>
              </a:ext>
            </a:extLst>
          </p:cNvPr>
          <p:cNvSpPr txBox="1"/>
          <p:nvPr/>
        </p:nvSpPr>
        <p:spPr>
          <a:xfrm>
            <a:off x="914400" y="1065817"/>
            <a:ext cx="6134317" cy="415498"/>
          </a:xfrm>
          <a:prstGeom prst="rect">
            <a:avLst/>
          </a:prstGeom>
          <a:noFill/>
        </p:spPr>
        <p:txBody>
          <a:bodyPr wrap="square" rtlCol="0">
            <a:spAutoFit/>
          </a:bodyPr>
          <a:lstStyle/>
          <a:p>
            <a:r>
              <a:rPr lang="en-US" sz="1050" dirty="0">
                <a:latin typeface="Consolas" panose="020B0609020204030204" pitchFamily="49" charset="0"/>
              </a:rPr>
              <a:t>function defrost() { ... }</a:t>
            </a:r>
          </a:p>
          <a:p>
            <a:r>
              <a:rPr lang="en-US" sz="1050" dirty="0">
                <a:latin typeface="Consolas" panose="020B0609020204030204" pitchFamily="49" charset="0"/>
              </a:rPr>
              <a:t>...</a:t>
            </a:r>
          </a:p>
        </p:txBody>
      </p:sp>
      <p:sp>
        <p:nvSpPr>
          <p:cNvPr id="8" name="TextBox 7">
            <a:extLst>
              <a:ext uri="{FF2B5EF4-FFF2-40B4-BE49-F238E27FC236}">
                <a16:creationId xmlns:a16="http://schemas.microsoft.com/office/drawing/2014/main" id="{24E43628-4518-4DD0-B7A7-AF9D8BD8C37C}"/>
              </a:ext>
            </a:extLst>
          </p:cNvPr>
          <p:cNvSpPr txBox="1"/>
          <p:nvPr/>
        </p:nvSpPr>
        <p:spPr>
          <a:xfrm>
            <a:off x="4447468" y="4714973"/>
            <a:ext cx="6134317" cy="253916"/>
          </a:xfrm>
          <a:prstGeom prst="rect">
            <a:avLst/>
          </a:prstGeom>
          <a:noFill/>
        </p:spPr>
        <p:txBody>
          <a:bodyPr wrap="square" rtlCol="0">
            <a:spAutoFit/>
          </a:bodyPr>
          <a:lstStyle/>
          <a:p>
            <a:r>
              <a:rPr lang="en-US" sz="1050" dirty="0">
                <a:latin typeface="Consolas" panose="020B0609020204030204" pitchFamily="49" charset="0"/>
              </a:rPr>
              <a:t>let's introduce a second primitive that lets us wait for a function to complete</a:t>
            </a:r>
          </a:p>
        </p:txBody>
      </p:sp>
    </p:spTree>
    <p:extLst>
      <p:ext uri="{BB962C8B-B14F-4D97-AF65-F5344CB8AC3E}">
        <p14:creationId xmlns:p14="http://schemas.microsoft.com/office/powerpoint/2010/main" val="849448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1" grpId="0"/>
      <p:bldP spid="162" grpId="0"/>
      <p:bldP spid="6" grpId="0"/>
      <p:bldP spid="8"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p:txBody>
          <a:bodyPr/>
          <a:lstStyle/>
          <a:p>
            <a:r>
              <a:rPr lang="en-US" dirty="0"/>
              <a:t>Async/Await</a:t>
            </a:r>
          </a:p>
        </p:txBody>
      </p:sp>
      <p:sp>
        <p:nvSpPr>
          <p:cNvPr id="7" name="TextBox 6">
            <a:extLst>
              <a:ext uri="{FF2B5EF4-FFF2-40B4-BE49-F238E27FC236}">
                <a16:creationId xmlns:a16="http://schemas.microsoft.com/office/drawing/2014/main" id="{C82780F8-D555-48C0-BB92-B8DCE1C6D9F1}"/>
              </a:ext>
            </a:extLst>
          </p:cNvPr>
          <p:cNvSpPr txBox="1"/>
          <p:nvPr/>
        </p:nvSpPr>
        <p:spPr>
          <a:xfrm>
            <a:off x="820348" y="1536168"/>
            <a:ext cx="6134317" cy="2354491"/>
          </a:xfrm>
          <a:prstGeom prst="rect">
            <a:avLst/>
          </a:prstGeom>
          <a:noFill/>
        </p:spPr>
        <p:txBody>
          <a:bodyPr wrap="square" rtlCol="0">
            <a:spAutoFit/>
          </a:bodyPr>
          <a:lstStyle/>
          <a:p>
            <a:r>
              <a:rPr lang="en-US" sz="1050" dirty="0">
                <a:latin typeface="Consolas" panose="020B0609020204030204" pitchFamily="49" charset="0"/>
              </a:rPr>
              <a:t>function </a:t>
            </a:r>
            <a:r>
              <a:rPr lang="en-US" sz="1050" dirty="0" err="1">
                <a:latin typeface="Consolas" panose="020B0609020204030204" pitchFamily="49" charset="0"/>
              </a:rPr>
              <a:t>make_burger</a:t>
            </a:r>
            <a:r>
              <a:rPr lang="en-US" sz="1050" dirty="0">
                <a:latin typeface="Consolas" panose="020B0609020204030204" pitchFamily="49" charset="0"/>
              </a:rPr>
              <a:t>(</a:t>
            </a:r>
            <a:r>
              <a:rPr lang="en-US" sz="1050" dirty="0" err="1">
                <a:latin typeface="Consolas" panose="020B0609020204030204" pitchFamily="49" charset="0"/>
              </a:rPr>
              <a:t>frozen_patty</a:t>
            </a:r>
            <a:r>
              <a:rPr lang="en-US" sz="1050" dirty="0">
                <a:latin typeface="Consolas" panose="020B0609020204030204" pitchFamily="49" charset="0"/>
              </a:rPr>
              <a:t>, bun) {</a:t>
            </a:r>
          </a:p>
          <a:p>
            <a:r>
              <a:rPr lang="en-US" sz="1050" dirty="0">
                <a:latin typeface="Consolas" panose="020B0609020204030204" pitchFamily="49" charset="0"/>
              </a:rPr>
              <a:t>  h1 = </a:t>
            </a:r>
            <a:r>
              <a:rPr lang="en-US" sz="1050" dirty="0" err="1">
                <a:latin typeface="Consolas" panose="020B0609020204030204" pitchFamily="49" charset="0"/>
              </a:rPr>
              <a:t>launch_background</a:t>
            </a:r>
            <a:r>
              <a:rPr lang="en-US" sz="1050" dirty="0">
                <a:latin typeface="Consolas" panose="020B0609020204030204" pitchFamily="49" charset="0"/>
              </a:rPr>
              <a:t> defrost(</a:t>
            </a:r>
            <a:r>
              <a:rPr lang="en-US" sz="1050" dirty="0" err="1">
                <a:latin typeface="Consolas" panose="020B0609020204030204" pitchFamily="49" charset="0"/>
              </a:rPr>
              <a:t>frozen_patty</a:t>
            </a:r>
            <a:r>
              <a:rPr lang="en-US" sz="1050" dirty="0">
                <a:latin typeface="Consolas" panose="020B0609020204030204" pitchFamily="49" charset="0"/>
              </a:rPr>
              <a:t>);           </a:t>
            </a:r>
          </a:p>
          <a:p>
            <a:r>
              <a:rPr lang="en-US" sz="1050" dirty="0">
                <a:latin typeface="Consolas" panose="020B0609020204030204" pitchFamily="49" charset="0"/>
              </a:rPr>
              <a:t>  h2 = </a:t>
            </a:r>
            <a:r>
              <a:rPr lang="en-US" sz="1050" dirty="0" err="1">
                <a:latin typeface="Consolas" panose="020B0609020204030204" pitchFamily="49" charset="0"/>
              </a:rPr>
              <a:t>launch_background</a:t>
            </a:r>
            <a:r>
              <a:rPr lang="en-US" sz="1050" dirty="0">
                <a:latin typeface="Consolas" panose="020B0609020204030204" pitchFamily="49" charset="0"/>
              </a:rPr>
              <a:t> </a:t>
            </a:r>
            <a:r>
              <a:rPr lang="en-US" sz="1050" dirty="0" err="1">
                <a:latin typeface="Consolas" panose="020B0609020204030204" pitchFamily="49" charset="0"/>
              </a:rPr>
              <a:t>preheat_griddle</a:t>
            </a:r>
            <a:r>
              <a:rPr lang="en-US" sz="1050" dirty="0">
                <a:latin typeface="Consolas" panose="020B0609020204030204" pitchFamily="49" charset="0"/>
              </a:rPr>
              <a:t>();  	 </a:t>
            </a:r>
          </a:p>
          <a:p>
            <a:endParaRPr lang="en-US" sz="1050" dirty="0">
              <a:latin typeface="Consolas" panose="020B0609020204030204" pitchFamily="49" charset="0"/>
            </a:endParaRPr>
          </a:p>
          <a:p>
            <a:r>
              <a:rPr lang="en-US" sz="1050" dirty="0">
                <a:latin typeface="Consolas" panose="020B0609020204030204" pitchFamily="49" charset="0"/>
              </a:rPr>
              <a:t>  </a:t>
            </a:r>
            <a:r>
              <a:rPr lang="en-US" sz="1050" dirty="0" err="1">
                <a:latin typeface="Consolas" panose="020B0609020204030204" pitchFamily="49" charset="0"/>
              </a:rPr>
              <a:t>defrosted_patty</a:t>
            </a:r>
            <a:r>
              <a:rPr lang="en-US" sz="1050" dirty="0">
                <a:latin typeface="Consolas" panose="020B0609020204030204" pitchFamily="49" charset="0"/>
              </a:rPr>
              <a:t> = </a:t>
            </a:r>
            <a:r>
              <a:rPr lang="en-US" sz="1050" dirty="0" err="1">
                <a:latin typeface="Consolas" panose="020B0609020204030204" pitchFamily="49" charset="0"/>
              </a:rPr>
              <a:t>wait_for_completion_and_get_result</a:t>
            </a:r>
            <a:r>
              <a:rPr lang="en-US" sz="1050" dirty="0">
                <a:latin typeface="Consolas" panose="020B0609020204030204" pitchFamily="49" charset="0"/>
              </a:rPr>
              <a:t>(h1)</a:t>
            </a:r>
          </a:p>
          <a:p>
            <a:r>
              <a:rPr lang="en-US" sz="1050" dirty="0">
                <a:latin typeface="Consolas" panose="020B0609020204030204" pitchFamily="49" charset="0"/>
              </a:rPr>
              <a:t>  </a:t>
            </a:r>
            <a:r>
              <a:rPr lang="en-US" sz="1050" dirty="0" err="1">
                <a:latin typeface="Consolas" panose="020B0609020204030204" pitchFamily="49" charset="0"/>
              </a:rPr>
              <a:t>wait_for_completion</a:t>
            </a:r>
            <a:r>
              <a:rPr lang="en-US" sz="1050" dirty="0">
                <a:latin typeface="Consolas" panose="020B0609020204030204" pitchFamily="49" charset="0"/>
              </a:rPr>
              <a:t>(h2)</a:t>
            </a:r>
          </a:p>
          <a:p>
            <a:endParaRPr lang="en-US" sz="1050" dirty="0">
              <a:latin typeface="Consolas" panose="020B0609020204030204" pitchFamily="49" charset="0"/>
            </a:endParaRPr>
          </a:p>
          <a:p>
            <a:r>
              <a:rPr lang="en-US" sz="1050" dirty="0">
                <a:latin typeface="Consolas" panose="020B0609020204030204" pitchFamily="49" charset="0"/>
              </a:rPr>
              <a:t>  h3 = </a:t>
            </a:r>
            <a:r>
              <a:rPr lang="en-US" sz="1050" dirty="0" err="1">
                <a:latin typeface="Consolas" panose="020B0609020204030204" pitchFamily="49" charset="0"/>
              </a:rPr>
              <a:t>launch_background</a:t>
            </a:r>
            <a:r>
              <a:rPr lang="en-US" sz="1050" dirty="0">
                <a:latin typeface="Consolas" panose="020B0609020204030204" pitchFamily="49" charset="0"/>
              </a:rPr>
              <a:t> </a:t>
            </a:r>
            <a:r>
              <a:rPr lang="en-US" sz="1050" dirty="0" err="1">
                <a:latin typeface="Consolas" panose="020B0609020204030204" pitchFamily="49" charset="0"/>
              </a:rPr>
              <a:t>fry_patty</a:t>
            </a:r>
            <a:r>
              <a:rPr lang="en-US" sz="1050" dirty="0">
                <a:latin typeface="Consolas" panose="020B0609020204030204" pitchFamily="49" charset="0"/>
              </a:rPr>
              <a:t>(</a:t>
            </a:r>
            <a:r>
              <a:rPr lang="en-US" sz="1050" dirty="0" err="1">
                <a:latin typeface="Consolas" panose="020B0609020204030204" pitchFamily="49" charset="0"/>
              </a:rPr>
              <a:t>defrosted_patty</a:t>
            </a:r>
            <a:r>
              <a:rPr lang="en-US" sz="1050" dirty="0">
                <a:latin typeface="Consolas" panose="020B0609020204030204" pitchFamily="49" charset="0"/>
              </a:rPr>
              <a:t>);</a:t>
            </a:r>
          </a:p>
          <a:p>
            <a:r>
              <a:rPr lang="en-US" sz="1050" dirty="0">
                <a:latin typeface="Consolas" panose="020B0609020204030204" pitchFamily="49" charset="0"/>
              </a:rPr>
              <a:t>  h4 = </a:t>
            </a:r>
            <a:r>
              <a:rPr lang="en-US" sz="1050" dirty="0" err="1">
                <a:latin typeface="Consolas" panose="020B0609020204030204" pitchFamily="49" charset="0"/>
              </a:rPr>
              <a:t>launch_background</a:t>
            </a:r>
            <a:r>
              <a:rPr lang="en-US" sz="1050" dirty="0">
                <a:latin typeface="Consolas" panose="020B0609020204030204" pitchFamily="49" charset="0"/>
              </a:rPr>
              <a:t> toast(bun); </a:t>
            </a:r>
          </a:p>
          <a:p>
            <a:r>
              <a:rPr lang="en-US" sz="1050" dirty="0">
                <a:latin typeface="Consolas" panose="020B0609020204030204" pitchFamily="49" charset="0"/>
              </a:rPr>
              <a:t>  </a:t>
            </a:r>
            <a:r>
              <a:rPr lang="en-US" sz="1050" dirty="0" err="1">
                <a:latin typeface="Consolas" panose="020B0609020204030204" pitchFamily="49" charset="0"/>
              </a:rPr>
              <a:t>fried_patty</a:t>
            </a:r>
            <a:r>
              <a:rPr lang="en-US" sz="1050" dirty="0">
                <a:latin typeface="Consolas" panose="020B0609020204030204" pitchFamily="49" charset="0"/>
              </a:rPr>
              <a:t> = </a:t>
            </a:r>
            <a:r>
              <a:rPr lang="en-US" sz="1050" dirty="0" err="1">
                <a:latin typeface="Consolas" panose="020B0609020204030204" pitchFamily="49" charset="0"/>
              </a:rPr>
              <a:t>wait_for_completion_and_get_result</a:t>
            </a:r>
            <a:r>
              <a:rPr lang="en-US" sz="1050" dirty="0">
                <a:latin typeface="Consolas" panose="020B0609020204030204" pitchFamily="49" charset="0"/>
              </a:rPr>
              <a:t>(h3)</a:t>
            </a:r>
          </a:p>
          <a:p>
            <a:r>
              <a:rPr lang="en-US" sz="1050" dirty="0">
                <a:latin typeface="Consolas" panose="020B0609020204030204" pitchFamily="49" charset="0"/>
              </a:rPr>
              <a:t>  </a:t>
            </a:r>
            <a:r>
              <a:rPr lang="en-US" sz="1050" dirty="0" err="1">
                <a:latin typeface="Consolas" panose="020B0609020204030204" pitchFamily="49" charset="0"/>
              </a:rPr>
              <a:t>toasted_bun</a:t>
            </a:r>
            <a:r>
              <a:rPr lang="en-US" sz="1050" dirty="0">
                <a:latin typeface="Consolas" panose="020B0609020204030204" pitchFamily="49" charset="0"/>
              </a:rPr>
              <a:t> = </a:t>
            </a:r>
            <a:r>
              <a:rPr lang="en-US" sz="1050" dirty="0" err="1">
                <a:latin typeface="Consolas" panose="020B0609020204030204" pitchFamily="49" charset="0"/>
              </a:rPr>
              <a:t>wait_for_completion_and_get_result</a:t>
            </a:r>
            <a:r>
              <a:rPr lang="en-US" sz="1050" dirty="0">
                <a:latin typeface="Consolas" panose="020B0609020204030204" pitchFamily="49" charset="0"/>
              </a:rPr>
              <a:t>(h4)</a:t>
            </a:r>
          </a:p>
          <a:p>
            <a:endParaRPr lang="en-US" sz="1050" dirty="0">
              <a:latin typeface="Consolas" panose="020B0609020204030204" pitchFamily="49" charset="0"/>
            </a:endParaRPr>
          </a:p>
          <a:p>
            <a:r>
              <a:rPr lang="en-US" sz="1050" dirty="0">
                <a:latin typeface="Consolas" panose="020B0609020204030204" pitchFamily="49" charset="0"/>
              </a:rPr>
              <a:t>  </a:t>
            </a:r>
            <a:r>
              <a:rPr lang="en-US" sz="1050" dirty="0" err="1">
                <a:latin typeface="Consolas" panose="020B0609020204030204" pitchFamily="49" charset="0"/>
              </a:rPr>
              <a:t>assemble_burger</a:t>
            </a:r>
            <a:r>
              <a:rPr lang="en-US" sz="1050" dirty="0">
                <a:latin typeface="Consolas" panose="020B0609020204030204" pitchFamily="49" charset="0"/>
              </a:rPr>
              <a:t>(</a:t>
            </a:r>
            <a:r>
              <a:rPr lang="en-US" sz="1050" dirty="0" err="1">
                <a:latin typeface="Consolas" panose="020B0609020204030204" pitchFamily="49" charset="0"/>
              </a:rPr>
              <a:t>fried_patty</a:t>
            </a:r>
            <a:r>
              <a:rPr lang="en-US" sz="1050" dirty="0">
                <a:latin typeface="Consolas" panose="020B0609020204030204" pitchFamily="49" charset="0"/>
              </a:rPr>
              <a:t>, </a:t>
            </a:r>
            <a:r>
              <a:rPr lang="en-US" sz="1050" dirty="0" err="1">
                <a:latin typeface="Consolas" panose="020B0609020204030204" pitchFamily="49" charset="0"/>
              </a:rPr>
              <a:t>toasted_bun</a:t>
            </a:r>
            <a:r>
              <a:rPr lang="en-US" sz="1050" dirty="0">
                <a:latin typeface="Consolas" panose="020B0609020204030204" pitchFamily="49" charset="0"/>
              </a:rPr>
              <a:t>);             </a:t>
            </a:r>
          </a:p>
          <a:p>
            <a:r>
              <a:rPr lang="en-US" sz="1050" dirty="0">
                <a:latin typeface="Consolas" panose="020B0609020204030204" pitchFamily="49" charset="0"/>
              </a:rPr>
              <a:t>}</a:t>
            </a:r>
          </a:p>
        </p:txBody>
      </p:sp>
      <p:sp>
        <p:nvSpPr>
          <p:cNvPr id="162" name="TextBox 161">
            <a:extLst>
              <a:ext uri="{FF2B5EF4-FFF2-40B4-BE49-F238E27FC236}">
                <a16:creationId xmlns:a16="http://schemas.microsoft.com/office/drawing/2014/main" id="{487976F1-6691-40DF-8B79-587F36755741}"/>
              </a:ext>
            </a:extLst>
          </p:cNvPr>
          <p:cNvSpPr txBox="1"/>
          <p:nvPr/>
        </p:nvSpPr>
        <p:spPr>
          <a:xfrm>
            <a:off x="4326417" y="3872996"/>
            <a:ext cx="6134317" cy="253916"/>
          </a:xfrm>
          <a:prstGeom prst="rect">
            <a:avLst/>
          </a:prstGeom>
          <a:noFill/>
        </p:spPr>
        <p:txBody>
          <a:bodyPr wrap="square" rtlCol="0">
            <a:spAutoFit/>
          </a:bodyPr>
          <a:lstStyle/>
          <a:p>
            <a:r>
              <a:rPr lang="en-US" sz="1050" dirty="0">
                <a:latin typeface="Consolas" panose="020B0609020204030204" pitchFamily="49" charset="0"/>
              </a:rPr>
              <a:t>Ok, what if we want to do even more in parallel</a:t>
            </a:r>
          </a:p>
        </p:txBody>
      </p:sp>
      <p:sp>
        <p:nvSpPr>
          <p:cNvPr id="6" name="TextBox 5">
            <a:extLst>
              <a:ext uri="{FF2B5EF4-FFF2-40B4-BE49-F238E27FC236}">
                <a16:creationId xmlns:a16="http://schemas.microsoft.com/office/drawing/2014/main" id="{2B1B95EA-AE81-476B-BFA1-58DF81EA0570}"/>
              </a:ext>
            </a:extLst>
          </p:cNvPr>
          <p:cNvSpPr txBox="1"/>
          <p:nvPr/>
        </p:nvSpPr>
        <p:spPr>
          <a:xfrm>
            <a:off x="914400" y="1065817"/>
            <a:ext cx="6134317" cy="415498"/>
          </a:xfrm>
          <a:prstGeom prst="rect">
            <a:avLst/>
          </a:prstGeom>
          <a:noFill/>
        </p:spPr>
        <p:txBody>
          <a:bodyPr wrap="square" rtlCol="0">
            <a:spAutoFit/>
          </a:bodyPr>
          <a:lstStyle/>
          <a:p>
            <a:r>
              <a:rPr lang="en-US" sz="1050" dirty="0">
                <a:latin typeface="Consolas" panose="020B0609020204030204" pitchFamily="49" charset="0"/>
              </a:rPr>
              <a:t>function defrost() { ... }</a:t>
            </a:r>
          </a:p>
          <a:p>
            <a:r>
              <a:rPr lang="en-US" sz="1050" dirty="0">
                <a:latin typeface="Consolas" panose="020B0609020204030204" pitchFamily="49" charset="0"/>
              </a:rPr>
              <a:t>...</a:t>
            </a:r>
          </a:p>
        </p:txBody>
      </p:sp>
      <p:sp>
        <p:nvSpPr>
          <p:cNvPr id="8" name="TextBox 7">
            <a:extLst>
              <a:ext uri="{FF2B5EF4-FFF2-40B4-BE49-F238E27FC236}">
                <a16:creationId xmlns:a16="http://schemas.microsoft.com/office/drawing/2014/main" id="{24E43628-4518-4DD0-B7A7-AF9D8BD8C37C}"/>
              </a:ext>
            </a:extLst>
          </p:cNvPr>
          <p:cNvSpPr txBox="1"/>
          <p:nvPr/>
        </p:nvSpPr>
        <p:spPr>
          <a:xfrm>
            <a:off x="4447467" y="4554374"/>
            <a:ext cx="6134317" cy="253916"/>
          </a:xfrm>
          <a:prstGeom prst="rect">
            <a:avLst/>
          </a:prstGeom>
          <a:noFill/>
        </p:spPr>
        <p:txBody>
          <a:bodyPr wrap="square" rtlCol="0">
            <a:spAutoFit/>
          </a:bodyPr>
          <a:lstStyle/>
          <a:p>
            <a:r>
              <a:rPr lang="en-US" sz="1050" dirty="0">
                <a:latin typeface="Consolas" panose="020B0609020204030204" pitchFamily="49" charset="0"/>
              </a:rPr>
              <a:t>let's trace through it</a:t>
            </a:r>
          </a:p>
        </p:txBody>
      </p:sp>
      <p:sp>
        <p:nvSpPr>
          <p:cNvPr id="9" name="TextBox 8">
            <a:extLst>
              <a:ext uri="{FF2B5EF4-FFF2-40B4-BE49-F238E27FC236}">
                <a16:creationId xmlns:a16="http://schemas.microsoft.com/office/drawing/2014/main" id="{69749D80-8CC1-4C48-AD76-62F409C9C558}"/>
              </a:ext>
            </a:extLst>
          </p:cNvPr>
          <p:cNvSpPr txBox="1"/>
          <p:nvPr/>
        </p:nvSpPr>
        <p:spPr>
          <a:xfrm>
            <a:off x="763743" y="4310506"/>
            <a:ext cx="3479074" cy="253916"/>
          </a:xfrm>
          <a:prstGeom prst="rect">
            <a:avLst/>
          </a:prstGeom>
          <a:noFill/>
        </p:spPr>
        <p:txBody>
          <a:bodyPr wrap="square" rtlCol="0">
            <a:spAutoFit/>
          </a:bodyPr>
          <a:lstStyle/>
          <a:p>
            <a:r>
              <a:rPr lang="en-US" sz="1050" dirty="0">
                <a:latin typeface="Consolas" panose="020B0609020204030204" pitchFamily="49" charset="0"/>
              </a:rPr>
              <a:t>function </a:t>
            </a:r>
            <a:r>
              <a:rPr lang="en-US" sz="1050" dirty="0" err="1">
                <a:latin typeface="Consolas" panose="020B0609020204030204" pitchFamily="49" charset="0"/>
              </a:rPr>
              <a:t>make_fries</a:t>
            </a:r>
            <a:r>
              <a:rPr lang="en-US" sz="1050" dirty="0">
                <a:latin typeface="Consolas" panose="020B0609020204030204" pitchFamily="49" charset="0"/>
              </a:rPr>
              <a:t>() {   ... } // 10m</a:t>
            </a:r>
          </a:p>
        </p:txBody>
      </p:sp>
      <p:sp>
        <p:nvSpPr>
          <p:cNvPr id="10" name="TextBox 9">
            <a:extLst>
              <a:ext uri="{FF2B5EF4-FFF2-40B4-BE49-F238E27FC236}">
                <a16:creationId xmlns:a16="http://schemas.microsoft.com/office/drawing/2014/main" id="{D4D11A0A-CAF3-463D-AE05-F85733846CCF}"/>
              </a:ext>
            </a:extLst>
          </p:cNvPr>
          <p:cNvSpPr txBox="1"/>
          <p:nvPr/>
        </p:nvSpPr>
        <p:spPr>
          <a:xfrm>
            <a:off x="763743" y="4857311"/>
            <a:ext cx="4863736" cy="1869743"/>
          </a:xfrm>
          <a:prstGeom prst="rect">
            <a:avLst/>
          </a:prstGeom>
          <a:noFill/>
        </p:spPr>
        <p:txBody>
          <a:bodyPr wrap="square" rtlCol="0">
            <a:spAutoFit/>
          </a:bodyPr>
          <a:lstStyle/>
          <a:p>
            <a:r>
              <a:rPr lang="en-US" sz="1050" dirty="0">
                <a:latin typeface="Consolas" panose="020B0609020204030204" pitchFamily="49" charset="0"/>
              </a:rPr>
              <a:t>function </a:t>
            </a:r>
            <a:r>
              <a:rPr lang="en-US" sz="1050" dirty="0" err="1">
                <a:latin typeface="Consolas" panose="020B0609020204030204" pitchFamily="49" charset="0"/>
              </a:rPr>
              <a:t>make_meal</a:t>
            </a:r>
            <a:r>
              <a:rPr lang="en-US" sz="1050" dirty="0">
                <a:latin typeface="Consolas" panose="020B0609020204030204" pitchFamily="49" charset="0"/>
              </a:rPr>
              <a:t>() {  </a:t>
            </a:r>
          </a:p>
          <a:p>
            <a:r>
              <a:rPr lang="en-US" sz="1050" dirty="0">
                <a:latin typeface="Consolas" panose="020B0609020204030204" pitchFamily="49" charset="0"/>
              </a:rPr>
              <a:t> </a:t>
            </a:r>
            <a:r>
              <a:rPr lang="en-US" sz="1050" dirty="0" err="1">
                <a:latin typeface="Consolas" panose="020B0609020204030204" pitchFamily="49" charset="0"/>
              </a:rPr>
              <a:t>frozen_patty</a:t>
            </a:r>
            <a:r>
              <a:rPr lang="en-US" sz="1050" dirty="0">
                <a:latin typeface="Consolas" panose="020B0609020204030204" pitchFamily="49" charset="0"/>
              </a:rPr>
              <a:t> = Patty();</a:t>
            </a:r>
          </a:p>
          <a:p>
            <a:r>
              <a:rPr lang="en-US" sz="1050" dirty="0">
                <a:latin typeface="Consolas" panose="020B0609020204030204" pitchFamily="49" charset="0"/>
              </a:rPr>
              <a:t> bun = Bun();</a:t>
            </a:r>
          </a:p>
          <a:p>
            <a:r>
              <a:rPr lang="en-US" sz="1050" dirty="0">
                <a:latin typeface="Consolas" panose="020B0609020204030204" pitchFamily="49" charset="0"/>
              </a:rPr>
              <a:t> </a:t>
            </a:r>
            <a:r>
              <a:rPr lang="en-US" sz="1050" dirty="0" err="1">
                <a:latin typeface="Consolas" panose="020B0609020204030204" pitchFamily="49" charset="0"/>
              </a:rPr>
              <a:t>frozen_fries</a:t>
            </a:r>
            <a:r>
              <a:rPr lang="en-US" sz="1050" dirty="0">
                <a:latin typeface="Consolas" panose="020B0609020204030204" pitchFamily="49" charset="0"/>
              </a:rPr>
              <a:t> = Fries();</a:t>
            </a:r>
          </a:p>
          <a:p>
            <a:endParaRPr lang="en-US" sz="1050" dirty="0">
              <a:latin typeface="Consolas" panose="020B0609020204030204" pitchFamily="49" charset="0"/>
            </a:endParaRPr>
          </a:p>
          <a:p>
            <a:r>
              <a:rPr lang="en-US" sz="1050" dirty="0">
                <a:latin typeface="Consolas" panose="020B0609020204030204" pitchFamily="49" charset="0"/>
              </a:rPr>
              <a:t> h1 = </a:t>
            </a:r>
            <a:r>
              <a:rPr lang="en-US" sz="1050" dirty="0" err="1">
                <a:latin typeface="Consolas" panose="020B0609020204030204" pitchFamily="49" charset="0"/>
              </a:rPr>
              <a:t>launch_backround</a:t>
            </a:r>
            <a:r>
              <a:rPr lang="en-US" sz="1050" dirty="0">
                <a:latin typeface="Consolas" panose="020B0609020204030204" pitchFamily="49" charset="0"/>
              </a:rPr>
              <a:t> </a:t>
            </a:r>
            <a:r>
              <a:rPr lang="en-US" sz="1050" dirty="0" err="1">
                <a:latin typeface="Consolas" panose="020B0609020204030204" pitchFamily="49" charset="0"/>
              </a:rPr>
              <a:t>make_burger</a:t>
            </a:r>
            <a:r>
              <a:rPr lang="en-US" sz="1050" dirty="0">
                <a:latin typeface="Consolas" panose="020B0609020204030204" pitchFamily="49" charset="0"/>
              </a:rPr>
              <a:t>(</a:t>
            </a:r>
            <a:r>
              <a:rPr lang="en-US" sz="1050" dirty="0" err="1">
                <a:latin typeface="Consolas" panose="020B0609020204030204" pitchFamily="49" charset="0"/>
              </a:rPr>
              <a:t>frozen_patty</a:t>
            </a:r>
            <a:r>
              <a:rPr lang="en-US" sz="1050" dirty="0">
                <a:latin typeface="Consolas" panose="020B0609020204030204" pitchFamily="49" charset="0"/>
              </a:rPr>
              <a:t>, bun);</a:t>
            </a:r>
          </a:p>
          <a:p>
            <a:r>
              <a:rPr lang="en-US" sz="1050" dirty="0">
                <a:latin typeface="Consolas" panose="020B0609020204030204" pitchFamily="49" charset="0"/>
              </a:rPr>
              <a:t> h2 = </a:t>
            </a:r>
            <a:r>
              <a:rPr lang="en-US" sz="1050" dirty="0" err="1">
                <a:latin typeface="Consolas" panose="020B0609020204030204" pitchFamily="49" charset="0"/>
              </a:rPr>
              <a:t>launch_background</a:t>
            </a:r>
            <a:r>
              <a:rPr lang="en-US" sz="1050" dirty="0">
                <a:latin typeface="Consolas" panose="020B0609020204030204" pitchFamily="49" charset="0"/>
              </a:rPr>
              <a:t> </a:t>
            </a:r>
            <a:r>
              <a:rPr lang="en-US" sz="1050" dirty="0" err="1">
                <a:latin typeface="Consolas" panose="020B0609020204030204" pitchFamily="49" charset="0"/>
              </a:rPr>
              <a:t>make_fries</a:t>
            </a:r>
            <a:r>
              <a:rPr lang="en-US" sz="1050" dirty="0">
                <a:latin typeface="Consolas" panose="020B0609020204030204" pitchFamily="49" charset="0"/>
              </a:rPr>
              <a:t>(</a:t>
            </a:r>
            <a:r>
              <a:rPr lang="en-US" sz="1050" dirty="0" err="1">
                <a:latin typeface="Consolas" panose="020B0609020204030204" pitchFamily="49" charset="0"/>
              </a:rPr>
              <a:t>frozen_fries</a:t>
            </a:r>
            <a:r>
              <a:rPr lang="en-US" sz="1050" dirty="0">
                <a:latin typeface="Consolas" panose="020B0609020204030204" pitchFamily="49" charset="0"/>
              </a:rPr>
              <a:t>);</a:t>
            </a:r>
          </a:p>
          <a:p>
            <a:endParaRPr lang="en-US" sz="1050" dirty="0">
              <a:latin typeface="Consolas" panose="020B0609020204030204" pitchFamily="49" charset="0"/>
            </a:endParaRPr>
          </a:p>
          <a:p>
            <a:r>
              <a:rPr lang="en-US" sz="1050" dirty="0">
                <a:latin typeface="Consolas" panose="020B0609020204030204" pitchFamily="49" charset="0"/>
              </a:rPr>
              <a:t> burger = </a:t>
            </a:r>
            <a:r>
              <a:rPr lang="en-US" sz="1050" dirty="0" err="1">
                <a:latin typeface="Consolas" panose="020B0609020204030204" pitchFamily="49" charset="0"/>
              </a:rPr>
              <a:t>wait_for_completion_and_get_result</a:t>
            </a:r>
            <a:r>
              <a:rPr lang="en-US" sz="1050" dirty="0">
                <a:latin typeface="Consolas" panose="020B0609020204030204" pitchFamily="49" charset="0"/>
              </a:rPr>
              <a:t>(h1)</a:t>
            </a:r>
          </a:p>
          <a:p>
            <a:r>
              <a:rPr lang="en-US" sz="1050" dirty="0">
                <a:latin typeface="Consolas" panose="020B0609020204030204" pitchFamily="49" charset="0"/>
              </a:rPr>
              <a:t> fries = </a:t>
            </a:r>
            <a:r>
              <a:rPr lang="en-US" sz="1050" dirty="0" err="1">
                <a:latin typeface="Consolas" panose="020B0609020204030204" pitchFamily="49" charset="0"/>
              </a:rPr>
              <a:t>wait_for_completion_and_get_result</a:t>
            </a:r>
            <a:r>
              <a:rPr lang="en-US" sz="1050" dirty="0">
                <a:latin typeface="Consolas" panose="020B0609020204030204" pitchFamily="49" charset="0"/>
              </a:rPr>
              <a:t>(h2)</a:t>
            </a:r>
          </a:p>
          <a:p>
            <a:r>
              <a:rPr lang="en-US" sz="1050" dirty="0">
                <a:latin typeface="Consolas" panose="020B0609020204030204" pitchFamily="49" charset="0"/>
              </a:rPr>
              <a:t>}</a:t>
            </a:r>
          </a:p>
        </p:txBody>
      </p:sp>
    </p:spTree>
    <p:extLst>
      <p:ext uri="{BB962C8B-B14F-4D97-AF65-F5344CB8AC3E}">
        <p14:creationId xmlns:p14="http://schemas.microsoft.com/office/powerpoint/2010/main" val="856769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2" grpId="0"/>
      <p:bldP spid="6" grpId="0"/>
      <p:bldP spid="8" grpId="0"/>
      <p:bldP spid="9" grpId="0"/>
      <p:bldP spid="10"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p:txBody>
          <a:bodyPr/>
          <a:lstStyle/>
          <a:p>
            <a:r>
              <a:rPr lang="en-US" dirty="0"/>
              <a:t>Async/Await</a:t>
            </a:r>
          </a:p>
        </p:txBody>
      </p:sp>
      <p:sp>
        <p:nvSpPr>
          <p:cNvPr id="7" name="TextBox 6">
            <a:extLst>
              <a:ext uri="{FF2B5EF4-FFF2-40B4-BE49-F238E27FC236}">
                <a16:creationId xmlns:a16="http://schemas.microsoft.com/office/drawing/2014/main" id="{C82780F8-D555-48C0-BB92-B8DCE1C6D9F1}"/>
              </a:ext>
            </a:extLst>
          </p:cNvPr>
          <p:cNvSpPr txBox="1"/>
          <p:nvPr/>
        </p:nvSpPr>
        <p:spPr>
          <a:xfrm>
            <a:off x="548640" y="926199"/>
            <a:ext cx="9002921" cy="1223412"/>
          </a:xfrm>
          <a:prstGeom prst="rect">
            <a:avLst/>
          </a:prstGeom>
          <a:noFill/>
        </p:spPr>
        <p:txBody>
          <a:bodyPr wrap="square" rtlCol="0">
            <a:spAutoFit/>
          </a:bodyPr>
          <a:lstStyle/>
          <a:p>
            <a:r>
              <a:rPr lang="en-US" sz="1050" dirty="0">
                <a:latin typeface="Consolas" panose="020B0609020204030204" pitchFamily="49" charset="0"/>
              </a:rPr>
              <a:t>function </a:t>
            </a:r>
            <a:r>
              <a:rPr lang="en-US" sz="1050" dirty="0" err="1">
                <a:latin typeface="Consolas" panose="020B0609020204030204" pitchFamily="49" charset="0"/>
              </a:rPr>
              <a:t>make_burger</a:t>
            </a:r>
            <a:r>
              <a:rPr lang="en-US" sz="1050" dirty="0">
                <a:latin typeface="Consolas" panose="020B0609020204030204" pitchFamily="49" charset="0"/>
              </a:rPr>
              <a:t>(</a:t>
            </a:r>
            <a:r>
              <a:rPr lang="en-US" sz="1050" dirty="0" err="1">
                <a:latin typeface="Consolas" panose="020B0609020204030204" pitchFamily="49" charset="0"/>
              </a:rPr>
              <a:t>frozen_patty</a:t>
            </a:r>
            <a:r>
              <a:rPr lang="en-US" sz="1050" dirty="0">
                <a:latin typeface="Consolas" panose="020B0609020204030204" pitchFamily="49" charset="0"/>
              </a:rPr>
              <a:t>, bun) {</a:t>
            </a:r>
          </a:p>
          <a:p>
            <a:r>
              <a:rPr lang="en-US" sz="1050" dirty="0">
                <a:latin typeface="Consolas" panose="020B0609020204030204" pitchFamily="49" charset="0"/>
              </a:rPr>
              <a:t>  </a:t>
            </a:r>
            <a:r>
              <a:rPr lang="en-US" sz="1050" dirty="0" err="1">
                <a:latin typeface="Consolas" panose="020B0609020204030204" pitchFamily="49" charset="0"/>
              </a:rPr>
              <a:t>defrosted_patty</a:t>
            </a:r>
            <a:r>
              <a:rPr lang="en-US" sz="1050" dirty="0">
                <a:latin typeface="Consolas" panose="020B0609020204030204" pitchFamily="49" charset="0"/>
              </a:rPr>
              <a:t> = defrost(</a:t>
            </a:r>
            <a:r>
              <a:rPr lang="en-US" sz="1050" dirty="0" err="1">
                <a:latin typeface="Consolas" panose="020B0609020204030204" pitchFamily="49" charset="0"/>
              </a:rPr>
              <a:t>frozen_patty</a:t>
            </a:r>
            <a:r>
              <a:rPr lang="en-US" sz="1050" dirty="0">
                <a:latin typeface="Consolas" panose="020B0609020204030204" pitchFamily="49" charset="0"/>
              </a:rPr>
              <a:t>);          // 30m  (returns a "patty")</a:t>
            </a:r>
          </a:p>
          <a:p>
            <a:r>
              <a:rPr lang="en-US" sz="1050" dirty="0">
                <a:latin typeface="Consolas" panose="020B0609020204030204" pitchFamily="49" charset="0"/>
              </a:rPr>
              <a:t>  </a:t>
            </a:r>
            <a:r>
              <a:rPr lang="en-US" sz="1050" dirty="0" err="1">
                <a:latin typeface="Consolas" panose="020B0609020204030204" pitchFamily="49" charset="0"/>
              </a:rPr>
              <a:t>preheat_griddle</a:t>
            </a:r>
            <a:r>
              <a:rPr lang="en-US" sz="1050" dirty="0">
                <a:latin typeface="Consolas" panose="020B0609020204030204" pitchFamily="49" charset="0"/>
              </a:rPr>
              <a:t>();  	      // 10m  (doesn't return value)</a:t>
            </a:r>
          </a:p>
          <a:p>
            <a:r>
              <a:rPr lang="en-US" sz="1050" dirty="0">
                <a:latin typeface="Consolas" panose="020B0609020204030204" pitchFamily="49" charset="0"/>
              </a:rPr>
              <a:t>  </a:t>
            </a:r>
            <a:r>
              <a:rPr lang="en-US" sz="1050" dirty="0" err="1">
                <a:latin typeface="Consolas" panose="020B0609020204030204" pitchFamily="49" charset="0"/>
              </a:rPr>
              <a:t>fried_patty</a:t>
            </a:r>
            <a:r>
              <a:rPr lang="en-US" sz="1050" dirty="0">
                <a:latin typeface="Consolas" panose="020B0609020204030204" pitchFamily="49" charset="0"/>
              </a:rPr>
              <a:t> = </a:t>
            </a:r>
            <a:r>
              <a:rPr lang="en-US" sz="1050" dirty="0" err="1">
                <a:latin typeface="Consolas" panose="020B0609020204030204" pitchFamily="49" charset="0"/>
              </a:rPr>
              <a:t>fry_patty</a:t>
            </a:r>
            <a:r>
              <a:rPr lang="en-US" sz="1050" dirty="0">
                <a:latin typeface="Consolas" panose="020B0609020204030204" pitchFamily="49" charset="0"/>
              </a:rPr>
              <a:t>(</a:t>
            </a:r>
            <a:r>
              <a:rPr lang="en-US" sz="1050" dirty="0" err="1">
                <a:latin typeface="Consolas" panose="020B0609020204030204" pitchFamily="49" charset="0"/>
              </a:rPr>
              <a:t>defrosted_patty</a:t>
            </a:r>
            <a:r>
              <a:rPr lang="en-US" sz="1050" dirty="0">
                <a:latin typeface="Consolas" panose="020B0609020204030204" pitchFamily="49" charset="0"/>
              </a:rPr>
              <a:t>);              // 5m</a:t>
            </a:r>
          </a:p>
          <a:p>
            <a:r>
              <a:rPr lang="en-US" sz="1050" dirty="0">
                <a:latin typeface="Consolas" panose="020B0609020204030204" pitchFamily="49" charset="0"/>
              </a:rPr>
              <a:t>  </a:t>
            </a:r>
            <a:r>
              <a:rPr lang="en-US" sz="1050" dirty="0" err="1">
                <a:latin typeface="Consolas" panose="020B0609020204030204" pitchFamily="49" charset="0"/>
              </a:rPr>
              <a:t>toasted_bun</a:t>
            </a:r>
            <a:r>
              <a:rPr lang="en-US" sz="1050" dirty="0">
                <a:latin typeface="Consolas" panose="020B0609020204030204" pitchFamily="49" charset="0"/>
              </a:rPr>
              <a:t> = toast(bun);              // 5m</a:t>
            </a:r>
          </a:p>
          <a:p>
            <a:r>
              <a:rPr lang="en-US" sz="1050" dirty="0">
                <a:latin typeface="Consolas" panose="020B0609020204030204" pitchFamily="49" charset="0"/>
              </a:rPr>
              <a:t>  </a:t>
            </a:r>
            <a:r>
              <a:rPr lang="en-US" sz="1050" dirty="0" err="1">
                <a:latin typeface="Consolas" panose="020B0609020204030204" pitchFamily="49" charset="0"/>
              </a:rPr>
              <a:t>assemble_burger</a:t>
            </a:r>
            <a:r>
              <a:rPr lang="en-US" sz="1050" dirty="0">
                <a:latin typeface="Consolas" panose="020B0609020204030204" pitchFamily="49" charset="0"/>
              </a:rPr>
              <a:t>(</a:t>
            </a:r>
            <a:r>
              <a:rPr lang="en-US" sz="1050" dirty="0" err="1">
                <a:latin typeface="Consolas" panose="020B0609020204030204" pitchFamily="49" charset="0"/>
              </a:rPr>
              <a:t>fried_patty</a:t>
            </a:r>
            <a:r>
              <a:rPr lang="en-US" sz="1050" dirty="0">
                <a:latin typeface="Consolas" panose="020B0609020204030204" pitchFamily="49" charset="0"/>
              </a:rPr>
              <a:t>, </a:t>
            </a:r>
            <a:r>
              <a:rPr lang="en-US" sz="1050" dirty="0" err="1">
                <a:latin typeface="Consolas" panose="020B0609020204030204" pitchFamily="49" charset="0"/>
              </a:rPr>
              <a:t>toasted_bun</a:t>
            </a:r>
            <a:r>
              <a:rPr lang="en-US" sz="1050" dirty="0">
                <a:latin typeface="Consolas" panose="020B0609020204030204" pitchFamily="49" charset="0"/>
              </a:rPr>
              <a:t>);            // 3m</a:t>
            </a:r>
          </a:p>
          <a:p>
            <a:r>
              <a:rPr lang="en-US" sz="1050" dirty="0">
                <a:latin typeface="Consolas" panose="020B0609020204030204" pitchFamily="49" charset="0"/>
              </a:rPr>
              <a:t>}</a:t>
            </a:r>
          </a:p>
        </p:txBody>
      </p:sp>
      <p:sp>
        <p:nvSpPr>
          <p:cNvPr id="156" name="TextBox 155">
            <a:extLst>
              <a:ext uri="{FF2B5EF4-FFF2-40B4-BE49-F238E27FC236}">
                <a16:creationId xmlns:a16="http://schemas.microsoft.com/office/drawing/2014/main" id="{13A6E0FD-5E2B-4C18-B906-36BC55185037}"/>
              </a:ext>
            </a:extLst>
          </p:cNvPr>
          <p:cNvSpPr txBox="1"/>
          <p:nvPr/>
        </p:nvSpPr>
        <p:spPr>
          <a:xfrm>
            <a:off x="1337637" y="5901407"/>
            <a:ext cx="9002921" cy="707886"/>
          </a:xfrm>
          <a:prstGeom prst="rect">
            <a:avLst/>
          </a:prstGeom>
          <a:noFill/>
        </p:spPr>
        <p:txBody>
          <a:bodyPr wrap="square" rtlCol="0">
            <a:spAutoFit/>
          </a:bodyPr>
          <a:lstStyle/>
          <a:p>
            <a:r>
              <a:rPr lang="en-US" sz="2000" dirty="0">
                <a:latin typeface="Consolas" panose="020B0609020204030204" pitchFamily="49" charset="0"/>
              </a:rPr>
              <a:t>what are the rules when something runs in the background</a:t>
            </a:r>
          </a:p>
          <a:p>
            <a:r>
              <a:rPr lang="en-US" sz="2000" dirty="0">
                <a:latin typeface="Consolas" panose="020B0609020204030204" pitchFamily="49" charset="0"/>
              </a:rPr>
              <a:t>what are the rules when something blocks</a:t>
            </a:r>
          </a:p>
        </p:txBody>
      </p:sp>
      <p:sp>
        <p:nvSpPr>
          <p:cNvPr id="159" name="TextBox 158">
            <a:extLst>
              <a:ext uri="{FF2B5EF4-FFF2-40B4-BE49-F238E27FC236}">
                <a16:creationId xmlns:a16="http://schemas.microsoft.com/office/drawing/2014/main" id="{0E374480-5839-471E-8079-7DC14A6A5703}"/>
              </a:ext>
            </a:extLst>
          </p:cNvPr>
          <p:cNvSpPr txBox="1"/>
          <p:nvPr/>
        </p:nvSpPr>
        <p:spPr>
          <a:xfrm>
            <a:off x="6715615" y="1780279"/>
            <a:ext cx="6095128" cy="2308324"/>
          </a:xfrm>
          <a:prstGeom prst="rect">
            <a:avLst/>
          </a:prstGeom>
          <a:noFill/>
        </p:spPr>
        <p:txBody>
          <a:bodyPr wrap="square">
            <a:spAutoFit/>
          </a:bodyPr>
          <a:lstStyle/>
          <a:p>
            <a:r>
              <a:rPr lang="en-US" dirty="0"/>
              <a:t>const </a:t>
            </a:r>
            <a:r>
              <a:rPr lang="en-US" dirty="0" err="1"/>
              <a:t>washVeggies</a:t>
            </a:r>
            <a:r>
              <a:rPr lang="en-US" dirty="0"/>
              <a:t> = () =&gt; {</a:t>
            </a:r>
          </a:p>
          <a:p>
            <a:r>
              <a:rPr lang="en-US" dirty="0"/>
              <a:t>    console.log('Start washing!');</a:t>
            </a:r>
          </a:p>
          <a:p>
            <a:r>
              <a:rPr lang="en-US" dirty="0"/>
              <a:t>    const start = </a:t>
            </a:r>
            <a:r>
              <a:rPr lang="en-US" dirty="0" err="1"/>
              <a:t>Date.now</a:t>
            </a:r>
            <a:r>
              <a:rPr lang="en-US" dirty="0"/>
              <a:t>();            // Get a reference of the current time.</a:t>
            </a:r>
          </a:p>
          <a:p>
            <a:r>
              <a:rPr lang="en-US" dirty="0"/>
              <a:t>    while (</a:t>
            </a:r>
            <a:r>
              <a:rPr lang="en-US" dirty="0" err="1"/>
              <a:t>Date.now</a:t>
            </a:r>
            <a:r>
              <a:rPr lang="en-US" dirty="0"/>
              <a:t>() &lt; start + 2000) {} // </a:t>
            </a:r>
            <a:r>
              <a:rPr lang="en-US" dirty="0" err="1"/>
              <a:t>continuosly</a:t>
            </a:r>
            <a:r>
              <a:rPr lang="en-US" dirty="0"/>
              <a:t> checks if 2000 milliseconds has passed.</a:t>
            </a:r>
          </a:p>
          <a:p>
            <a:r>
              <a:rPr lang="en-US" dirty="0"/>
              <a:t>    console.log('Veggies washed!');</a:t>
            </a:r>
          </a:p>
          <a:p>
            <a:r>
              <a:rPr lang="en-US" dirty="0"/>
              <a:t>};</a:t>
            </a:r>
          </a:p>
        </p:txBody>
      </p:sp>
      <p:sp>
        <p:nvSpPr>
          <p:cNvPr id="160" name="TextBox 159">
            <a:extLst>
              <a:ext uri="{FF2B5EF4-FFF2-40B4-BE49-F238E27FC236}">
                <a16:creationId xmlns:a16="http://schemas.microsoft.com/office/drawing/2014/main" id="{CB80F9C3-450E-4561-BB84-B91973156B6A}"/>
              </a:ext>
            </a:extLst>
          </p:cNvPr>
          <p:cNvSpPr txBox="1"/>
          <p:nvPr/>
        </p:nvSpPr>
        <p:spPr>
          <a:xfrm>
            <a:off x="606988" y="3701621"/>
            <a:ext cx="9002921" cy="2192908"/>
          </a:xfrm>
          <a:prstGeom prst="rect">
            <a:avLst/>
          </a:prstGeom>
          <a:noFill/>
        </p:spPr>
        <p:txBody>
          <a:bodyPr wrap="square" rtlCol="0">
            <a:spAutoFit/>
          </a:bodyPr>
          <a:lstStyle/>
          <a:p>
            <a:r>
              <a:rPr lang="en-US" sz="1050" dirty="0">
                <a:latin typeface="Consolas" panose="020B0609020204030204" pitchFamily="49" charset="0"/>
              </a:rPr>
              <a:t>async function </a:t>
            </a:r>
            <a:r>
              <a:rPr lang="en-US" sz="1050" dirty="0" err="1">
                <a:latin typeface="Consolas" panose="020B0609020204030204" pitchFamily="49" charset="0"/>
              </a:rPr>
              <a:t>make_burger</a:t>
            </a:r>
            <a:r>
              <a:rPr lang="en-US" sz="1050" dirty="0">
                <a:latin typeface="Consolas" panose="020B0609020204030204" pitchFamily="49" charset="0"/>
              </a:rPr>
              <a:t>(</a:t>
            </a:r>
            <a:r>
              <a:rPr lang="en-US" sz="1050" dirty="0" err="1">
                <a:latin typeface="Consolas" panose="020B0609020204030204" pitchFamily="49" charset="0"/>
              </a:rPr>
              <a:t>frozen_patty</a:t>
            </a:r>
            <a:r>
              <a:rPr lang="en-US" sz="1050" dirty="0">
                <a:latin typeface="Consolas" panose="020B0609020204030204" pitchFamily="49" charset="0"/>
              </a:rPr>
              <a:t>, bun) {</a:t>
            </a:r>
          </a:p>
          <a:p>
            <a:r>
              <a:rPr lang="en-US" sz="1050" dirty="0">
                <a:latin typeface="Consolas" panose="020B0609020204030204" pitchFamily="49" charset="0"/>
              </a:rPr>
              <a:t>  task1 = </a:t>
            </a:r>
            <a:r>
              <a:rPr lang="en-US" sz="1050" dirty="0" err="1">
                <a:latin typeface="Consolas" panose="020B0609020204030204" pitchFamily="49" charset="0"/>
              </a:rPr>
              <a:t>defrost_patty</a:t>
            </a:r>
            <a:r>
              <a:rPr lang="en-US" sz="1050" dirty="0">
                <a:latin typeface="Consolas" panose="020B0609020204030204" pitchFamily="49" charset="0"/>
              </a:rPr>
              <a:t>(</a:t>
            </a:r>
            <a:r>
              <a:rPr lang="en-US" sz="1050" dirty="0" err="1">
                <a:latin typeface="Consolas" panose="020B0609020204030204" pitchFamily="49" charset="0"/>
              </a:rPr>
              <a:t>frozen_patty</a:t>
            </a:r>
            <a:r>
              <a:rPr lang="en-US" sz="1050" dirty="0">
                <a:latin typeface="Consolas" panose="020B0609020204030204" pitchFamily="49" charset="0"/>
              </a:rPr>
              <a:t>);          // 30m  (returns a "patty")</a:t>
            </a:r>
          </a:p>
          <a:p>
            <a:r>
              <a:rPr lang="en-US" sz="1050" dirty="0">
                <a:latin typeface="Consolas" panose="020B0609020204030204" pitchFamily="49" charset="0"/>
              </a:rPr>
              <a:t>  task2 = </a:t>
            </a:r>
            <a:r>
              <a:rPr lang="en-US" sz="1050" dirty="0" err="1">
                <a:latin typeface="Consolas" panose="020B0609020204030204" pitchFamily="49" charset="0"/>
              </a:rPr>
              <a:t>preheat_griddle</a:t>
            </a:r>
            <a:r>
              <a:rPr lang="en-US" sz="1050" dirty="0">
                <a:latin typeface="Consolas" panose="020B0609020204030204" pitchFamily="49" charset="0"/>
              </a:rPr>
              <a:t>();  	      // 10m  (doesn't return value)</a:t>
            </a:r>
          </a:p>
          <a:p>
            <a:r>
              <a:rPr lang="en-US" sz="1050" dirty="0">
                <a:latin typeface="Consolas" panose="020B0609020204030204" pitchFamily="49" charset="0"/>
              </a:rPr>
              <a:t>  </a:t>
            </a:r>
            <a:r>
              <a:rPr lang="en-US" sz="1050" dirty="0" err="1">
                <a:latin typeface="Consolas" panose="020B0609020204030204" pitchFamily="49" charset="0"/>
              </a:rPr>
              <a:t>defrosted_patty</a:t>
            </a:r>
            <a:r>
              <a:rPr lang="en-US" sz="1050" dirty="0">
                <a:latin typeface="Consolas" panose="020B0609020204030204" pitchFamily="49" charset="0"/>
              </a:rPr>
              <a:t> = await task1;</a:t>
            </a:r>
          </a:p>
          <a:p>
            <a:r>
              <a:rPr lang="en-US" sz="1050" dirty="0">
                <a:latin typeface="Consolas" panose="020B0609020204030204" pitchFamily="49" charset="0"/>
              </a:rPr>
              <a:t>  await task2;</a:t>
            </a:r>
          </a:p>
          <a:p>
            <a:r>
              <a:rPr lang="en-US" sz="1050" dirty="0">
                <a:latin typeface="Consolas" panose="020B0609020204030204" pitchFamily="49" charset="0"/>
              </a:rPr>
              <a:t>  </a:t>
            </a:r>
          </a:p>
          <a:p>
            <a:r>
              <a:rPr lang="en-US" sz="1050" dirty="0">
                <a:latin typeface="Consolas" panose="020B0609020204030204" pitchFamily="49" charset="0"/>
              </a:rPr>
              <a:t>  task3 = </a:t>
            </a:r>
            <a:r>
              <a:rPr lang="en-US" sz="1050" dirty="0" err="1">
                <a:latin typeface="Consolas" panose="020B0609020204030204" pitchFamily="49" charset="0"/>
              </a:rPr>
              <a:t>fry_patty</a:t>
            </a:r>
            <a:r>
              <a:rPr lang="en-US" sz="1050" dirty="0">
                <a:latin typeface="Consolas" panose="020B0609020204030204" pitchFamily="49" charset="0"/>
              </a:rPr>
              <a:t>(</a:t>
            </a:r>
            <a:r>
              <a:rPr lang="en-US" sz="1050" dirty="0" err="1">
                <a:latin typeface="Consolas" panose="020B0609020204030204" pitchFamily="49" charset="0"/>
              </a:rPr>
              <a:t>defrosted_patty</a:t>
            </a:r>
            <a:r>
              <a:rPr lang="en-US" sz="1050" dirty="0">
                <a:latin typeface="Consolas" panose="020B0609020204030204" pitchFamily="49" charset="0"/>
              </a:rPr>
              <a:t>);              // 5m</a:t>
            </a:r>
          </a:p>
          <a:p>
            <a:r>
              <a:rPr lang="en-US" sz="1050" dirty="0">
                <a:latin typeface="Consolas" panose="020B0609020204030204" pitchFamily="49" charset="0"/>
              </a:rPr>
              <a:t>  task4 = toast(bun);              // 5m</a:t>
            </a:r>
          </a:p>
          <a:p>
            <a:r>
              <a:rPr lang="en-US" sz="1050" dirty="0">
                <a:latin typeface="Consolas" panose="020B0609020204030204" pitchFamily="49" charset="0"/>
              </a:rPr>
              <a:t>  </a:t>
            </a:r>
            <a:r>
              <a:rPr lang="en-US" sz="1050" dirty="0" err="1">
                <a:latin typeface="Consolas" panose="020B0609020204030204" pitchFamily="49" charset="0"/>
              </a:rPr>
              <a:t>fried_patty</a:t>
            </a:r>
            <a:r>
              <a:rPr lang="en-US" sz="1050" dirty="0">
                <a:latin typeface="Consolas" panose="020B0609020204030204" pitchFamily="49" charset="0"/>
              </a:rPr>
              <a:t> = await task3;</a:t>
            </a:r>
          </a:p>
          <a:p>
            <a:r>
              <a:rPr lang="en-US" sz="1050" dirty="0">
                <a:latin typeface="Consolas" panose="020B0609020204030204" pitchFamily="49" charset="0"/>
              </a:rPr>
              <a:t>  </a:t>
            </a:r>
            <a:r>
              <a:rPr lang="en-US" sz="1050" dirty="0" err="1">
                <a:latin typeface="Consolas" panose="020B0609020204030204" pitchFamily="49" charset="0"/>
              </a:rPr>
              <a:t>toasted_bun</a:t>
            </a:r>
            <a:r>
              <a:rPr lang="en-US" sz="1050" dirty="0">
                <a:latin typeface="Consolas" panose="020B0609020204030204" pitchFamily="49" charset="0"/>
              </a:rPr>
              <a:t> = await task4;</a:t>
            </a:r>
          </a:p>
          <a:p>
            <a:r>
              <a:rPr lang="en-US" sz="1050" dirty="0">
                <a:latin typeface="Consolas" panose="020B0609020204030204" pitchFamily="49" charset="0"/>
              </a:rPr>
              <a:t>  burger = </a:t>
            </a:r>
            <a:r>
              <a:rPr lang="en-US" sz="1050" dirty="0" err="1">
                <a:latin typeface="Consolas" panose="020B0609020204030204" pitchFamily="49" charset="0"/>
              </a:rPr>
              <a:t>assemble_burger</a:t>
            </a:r>
            <a:r>
              <a:rPr lang="en-US" sz="1050" dirty="0">
                <a:latin typeface="Consolas" panose="020B0609020204030204" pitchFamily="49" charset="0"/>
              </a:rPr>
              <a:t>(</a:t>
            </a:r>
            <a:r>
              <a:rPr lang="en-US" sz="1050" dirty="0" err="1">
                <a:latin typeface="Consolas" panose="020B0609020204030204" pitchFamily="49" charset="0"/>
              </a:rPr>
              <a:t>fried_patty</a:t>
            </a:r>
            <a:r>
              <a:rPr lang="en-US" sz="1050" dirty="0">
                <a:latin typeface="Consolas" panose="020B0609020204030204" pitchFamily="49" charset="0"/>
              </a:rPr>
              <a:t>, </a:t>
            </a:r>
            <a:r>
              <a:rPr lang="en-US" sz="1050" dirty="0" err="1">
                <a:latin typeface="Consolas" panose="020B0609020204030204" pitchFamily="49" charset="0"/>
              </a:rPr>
              <a:t>toasted_bun</a:t>
            </a:r>
            <a:r>
              <a:rPr lang="en-US" sz="1050" dirty="0">
                <a:latin typeface="Consolas" panose="020B0609020204030204" pitchFamily="49" charset="0"/>
              </a:rPr>
              <a:t>);            // 3m</a:t>
            </a:r>
          </a:p>
          <a:p>
            <a:r>
              <a:rPr lang="en-US" sz="1050" dirty="0">
                <a:latin typeface="Consolas" panose="020B0609020204030204" pitchFamily="49" charset="0"/>
              </a:rPr>
              <a:t>  return burger;</a:t>
            </a:r>
          </a:p>
          <a:p>
            <a:r>
              <a:rPr lang="en-US" sz="1050" dirty="0">
                <a:latin typeface="Consolas" panose="020B0609020204030204" pitchFamily="49" charset="0"/>
              </a:rPr>
              <a:t>}</a:t>
            </a:r>
          </a:p>
        </p:txBody>
      </p:sp>
    </p:spTree>
    <p:extLst>
      <p:ext uri="{BB962C8B-B14F-4D97-AF65-F5344CB8AC3E}">
        <p14:creationId xmlns:p14="http://schemas.microsoft.com/office/powerpoint/2010/main" val="2093696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6" grpId="0"/>
      <p:bldP spid="16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Box 18">
            <a:extLst>
              <a:ext uri="{FF2B5EF4-FFF2-40B4-BE49-F238E27FC236}">
                <a16:creationId xmlns:a16="http://schemas.microsoft.com/office/drawing/2014/main" id="{38661CB0-A23F-4398-82BB-77FA841F8F04}"/>
              </a:ext>
            </a:extLst>
          </p:cNvPr>
          <p:cNvSpPr txBox="1">
            <a:spLocks noChangeArrowheads="1"/>
          </p:cNvSpPr>
          <p:nvPr/>
        </p:nvSpPr>
        <p:spPr bwMode="auto">
          <a:xfrm>
            <a:off x="2698401" y="1823241"/>
            <a:ext cx="6683830" cy="1631216"/>
          </a:xfrm>
          <a:prstGeom prst="rect">
            <a:avLst/>
          </a:prstGeom>
          <a:solidFill>
            <a:schemeClr val="accent4">
              <a:lumMod val="20000"/>
              <a:lumOff val="80000"/>
            </a:schemeClr>
          </a:solidFill>
          <a:ln>
            <a:solidFill>
              <a:schemeClr val="tx1"/>
            </a:solidFill>
          </a:ln>
          <a:effectLst/>
        </p:spPr>
        <p:txBody>
          <a:bodyPr wrap="square">
            <a:spAutoFit/>
          </a:bodyPr>
          <a:lstStyle/>
          <a:p>
            <a:r>
              <a:rPr lang="en-US" altLang="en-US" sz="2000" dirty="0">
                <a:latin typeface="Consolas" panose="020B0609020204030204" pitchFamily="49" charset="0"/>
              </a:rPr>
              <a:t>void </a:t>
            </a:r>
            <a:r>
              <a:rPr lang="en-US" altLang="en-US" sz="2000" dirty="0" err="1">
                <a:latin typeface="Consolas" panose="020B0609020204030204" pitchFamily="49" charset="0"/>
              </a:rPr>
              <a:t>assign_letter_grade</a:t>
            </a:r>
            <a:r>
              <a:rPr lang="en-US" altLang="en-US" sz="2000" dirty="0">
                <a:latin typeface="Consolas" panose="020B0609020204030204" pitchFamily="49" charset="0"/>
              </a:rPr>
              <a:t>(</a:t>
            </a:r>
            <a:r>
              <a:rPr lang="en-US" altLang="en-US" sz="2000" dirty="0" err="1">
                <a:latin typeface="Consolas" panose="020B0609020204030204" pitchFamily="49" charset="0"/>
              </a:rPr>
              <a:t>CourseResults</a:t>
            </a:r>
            <a:r>
              <a:rPr lang="en-US" altLang="en-US" sz="2000" dirty="0">
                <a:latin typeface="Consolas" panose="020B0609020204030204" pitchFamily="49" charset="0"/>
              </a:rPr>
              <a:t> *</a:t>
            </a:r>
            <a:r>
              <a:rPr lang="en-US" altLang="en-US" sz="2000" dirty="0" err="1">
                <a:latin typeface="Consolas" panose="020B0609020204030204" pitchFamily="49" charset="0"/>
              </a:rPr>
              <a:t>ptr</a:t>
            </a:r>
            <a:r>
              <a:rPr lang="en-US" altLang="en-US" sz="2000" dirty="0">
                <a:latin typeface="Consolas" panose="020B0609020204030204" pitchFamily="49" charset="0"/>
              </a:rPr>
              <a:t>) {</a:t>
            </a:r>
          </a:p>
          <a:p>
            <a:r>
              <a:rPr lang="en-US" altLang="en-US" sz="2000" dirty="0">
                <a:latin typeface="Consolas" panose="020B0609020204030204" pitchFamily="49" charset="0"/>
              </a:rPr>
              <a:t>  if (</a:t>
            </a:r>
            <a:r>
              <a:rPr lang="en-US" altLang="en-US" sz="2000" dirty="0" err="1">
                <a:latin typeface="Consolas" panose="020B0609020204030204" pitchFamily="49" charset="0"/>
              </a:rPr>
              <a:t>ptr</a:t>
            </a:r>
            <a:r>
              <a:rPr lang="en-US" altLang="en-US" sz="2000" dirty="0">
                <a:latin typeface="Consolas" panose="020B0609020204030204" pitchFamily="49" charset="0"/>
              </a:rPr>
              <a:t> != </a:t>
            </a:r>
            <a:r>
              <a:rPr lang="en-US" altLang="en-US" sz="2000" dirty="0" err="1">
                <a:solidFill>
                  <a:srgbClr val="FF0000"/>
                </a:solidFill>
                <a:latin typeface="Consolas" panose="020B0609020204030204" pitchFamily="49" charset="0"/>
              </a:rPr>
              <a:t>nullptr</a:t>
            </a:r>
            <a:r>
              <a:rPr lang="en-US" altLang="en-US" sz="2000" dirty="0">
                <a:latin typeface="Consolas" panose="020B0609020204030204" pitchFamily="49" charset="0"/>
              </a:rPr>
              <a:t> &amp;&amp; </a:t>
            </a:r>
            <a:r>
              <a:rPr lang="en-US" altLang="en-US" sz="2000" dirty="0" err="1">
                <a:solidFill>
                  <a:srgbClr val="7030A0"/>
                </a:solidFill>
                <a:latin typeface="Consolas" panose="020B0609020204030204" pitchFamily="49" charset="0"/>
              </a:rPr>
              <a:t>ptr</a:t>
            </a:r>
            <a:r>
              <a:rPr lang="en-US" altLang="en-US" sz="2000" dirty="0">
                <a:solidFill>
                  <a:srgbClr val="7030A0"/>
                </a:solidFill>
                <a:latin typeface="Consolas" panose="020B0609020204030204" pitchFamily="49" charset="0"/>
              </a:rPr>
              <a:t>-&gt;score &gt; 95</a:t>
            </a:r>
            <a:r>
              <a:rPr lang="en-US" altLang="en-US" sz="2000" dirty="0">
                <a:latin typeface="Consolas" panose="020B0609020204030204" pitchFamily="49" charset="0"/>
              </a:rPr>
              <a:t>) </a:t>
            </a:r>
          </a:p>
          <a:p>
            <a:r>
              <a:rPr lang="en-US" altLang="en-US" sz="2000" dirty="0">
                <a:latin typeface="Consolas" panose="020B0609020204030204" pitchFamily="49" charset="0"/>
              </a:rPr>
              <a:t>     </a:t>
            </a:r>
            <a:r>
              <a:rPr lang="en-US" altLang="en-US" sz="2000" dirty="0" err="1">
                <a:latin typeface="Consolas" panose="020B0609020204030204" pitchFamily="49" charset="0"/>
              </a:rPr>
              <a:t>ptr</a:t>
            </a:r>
            <a:r>
              <a:rPr lang="en-US" altLang="en-US" sz="2000" dirty="0">
                <a:latin typeface="Consolas" panose="020B0609020204030204" pitchFamily="49" charset="0"/>
              </a:rPr>
              <a:t>-&gt;grade = "A+";     </a:t>
            </a:r>
          </a:p>
          <a:p>
            <a:r>
              <a:rPr lang="en-US" altLang="en-US" sz="2000" dirty="0">
                <a:latin typeface="Consolas" panose="020B0609020204030204" pitchFamily="49" charset="0"/>
              </a:rPr>
              <a:t>  ...</a:t>
            </a:r>
          </a:p>
          <a:p>
            <a:r>
              <a:rPr lang="en-US" altLang="en-US" sz="2000" dirty="0">
                <a:latin typeface="Consolas" panose="020B0609020204030204" pitchFamily="49" charset="0"/>
              </a:rPr>
              <a:t>}</a:t>
            </a:r>
          </a:p>
        </p:txBody>
      </p:sp>
      <p:sp>
        <p:nvSpPr>
          <p:cNvPr id="109581" name="Text Box 13">
            <a:extLst>
              <a:ext uri="{FF2B5EF4-FFF2-40B4-BE49-F238E27FC236}">
                <a16:creationId xmlns:a16="http://schemas.microsoft.com/office/drawing/2014/main" id="{C468F087-B69E-439D-8214-85C406E15CA8}"/>
              </a:ext>
            </a:extLst>
          </p:cNvPr>
          <p:cNvSpPr txBox="1">
            <a:spLocks noChangeArrowheads="1"/>
          </p:cNvSpPr>
          <p:nvPr/>
        </p:nvSpPr>
        <p:spPr bwMode="auto">
          <a:xfrm>
            <a:off x="1962194" y="991709"/>
            <a:ext cx="8242300"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2400" dirty="0">
                <a:cs typeface="Times New Roman" panose="02020603050405020304" pitchFamily="18" charset="0"/>
              </a:rPr>
              <a:t>Here's a typical use of short-circuiting:</a:t>
            </a:r>
          </a:p>
        </p:txBody>
      </p:sp>
      <p:sp>
        <p:nvSpPr>
          <p:cNvPr id="32" name="Rectangle 2">
            <a:extLst>
              <a:ext uri="{FF2B5EF4-FFF2-40B4-BE49-F238E27FC236}">
                <a16:creationId xmlns:a16="http://schemas.microsoft.com/office/drawing/2014/main" id="{DAEBAE90-BE02-4ABB-B92B-1B443F9C12A0}"/>
              </a:ext>
            </a:extLst>
          </p:cNvPr>
          <p:cNvSpPr txBox="1">
            <a:spLocks noChangeArrowheads="1"/>
          </p:cNvSpPr>
          <p:nvPr/>
        </p:nvSpPr>
        <p:spPr>
          <a:xfrm>
            <a:off x="2197144" y="-194869"/>
            <a:ext cx="7772400" cy="1143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200" kern="1200">
                <a:solidFill>
                  <a:schemeClr val="tx1"/>
                </a:solidFill>
                <a:latin typeface="Corbel" panose="020B0503020204020204" pitchFamily="34" charset="0"/>
                <a:ea typeface="+mj-ea"/>
                <a:cs typeface="+mj-cs"/>
              </a:defRPr>
            </a:lvl1pPr>
          </a:lstStyle>
          <a:p>
            <a:r>
              <a:rPr lang="en-US" altLang="en-US"/>
              <a:t>Short Circuiting</a:t>
            </a:r>
            <a:endParaRPr lang="en-US" altLang="en-US" dirty="0"/>
          </a:p>
        </p:txBody>
      </p:sp>
      <p:sp>
        <p:nvSpPr>
          <p:cNvPr id="23" name="Speech Bubble: Rectangle with Corners Rounded 22">
            <a:extLst>
              <a:ext uri="{FF2B5EF4-FFF2-40B4-BE49-F238E27FC236}">
                <a16:creationId xmlns:a16="http://schemas.microsoft.com/office/drawing/2014/main" id="{758942C8-8D0D-4438-98CA-B6948B946244}"/>
              </a:ext>
            </a:extLst>
          </p:cNvPr>
          <p:cNvSpPr/>
          <p:nvPr/>
        </p:nvSpPr>
        <p:spPr>
          <a:xfrm>
            <a:off x="146933" y="71160"/>
            <a:ext cx="3004429" cy="1460368"/>
          </a:xfrm>
          <a:prstGeom prst="wedgeRoundRectCallout">
            <a:avLst>
              <a:gd name="adj1" fmla="val 80754"/>
              <a:gd name="adj2" fmla="val 97672"/>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If the user passed in a </a:t>
            </a:r>
            <a:r>
              <a:rPr lang="en-US" sz="2000" dirty="0" err="1">
                <a:solidFill>
                  <a:schemeClr val="accent2">
                    <a:lumMod val="40000"/>
                    <a:lumOff val="60000"/>
                  </a:schemeClr>
                </a:solidFill>
                <a:latin typeface="Corbel" panose="020B0503020204020204" pitchFamily="34" charset="0"/>
              </a:rPr>
              <a:t>nullptr</a:t>
            </a:r>
            <a:r>
              <a:rPr lang="en-US" sz="2000" dirty="0">
                <a:solidFill>
                  <a:schemeClr val="bg1"/>
                </a:solidFill>
                <a:latin typeface="Corbel" panose="020B0503020204020204" pitchFamily="34" charset="0"/>
              </a:rPr>
              <a:t>, then we abort evaluating the </a:t>
            </a:r>
            <a:r>
              <a:rPr lang="en-US" sz="2000" dirty="0">
                <a:solidFill>
                  <a:srgbClr val="E6D6F2"/>
                </a:solidFill>
                <a:latin typeface="Corbel" panose="020B0503020204020204" pitchFamily="34" charset="0"/>
              </a:rPr>
              <a:t>later part </a:t>
            </a:r>
            <a:r>
              <a:rPr lang="en-US" sz="2000" dirty="0">
                <a:solidFill>
                  <a:schemeClr val="bg1"/>
                </a:solidFill>
                <a:latin typeface="Corbel" panose="020B0503020204020204" pitchFamily="34" charset="0"/>
              </a:rPr>
              <a:t>of the expression.</a:t>
            </a:r>
          </a:p>
        </p:txBody>
      </p:sp>
      <p:grpSp>
        <p:nvGrpSpPr>
          <p:cNvPr id="25" name="Group 10">
            <a:extLst>
              <a:ext uri="{FF2B5EF4-FFF2-40B4-BE49-F238E27FC236}">
                <a16:creationId xmlns:a16="http://schemas.microsoft.com/office/drawing/2014/main" id="{2507655F-60DF-4C28-8A33-4F5A1FFBAB8F}"/>
              </a:ext>
            </a:extLst>
          </p:cNvPr>
          <p:cNvGrpSpPr>
            <a:grpSpLocks/>
          </p:cNvGrpSpPr>
          <p:nvPr/>
        </p:nvGrpSpPr>
        <p:grpSpPr bwMode="auto">
          <a:xfrm>
            <a:off x="6078459" y="2210816"/>
            <a:ext cx="2198817" cy="299980"/>
            <a:chOff x="2208" y="1584"/>
            <a:chExt cx="2208" cy="336"/>
          </a:xfrm>
        </p:grpSpPr>
        <p:sp>
          <p:nvSpPr>
            <p:cNvPr id="26" name="Line 11">
              <a:extLst>
                <a:ext uri="{FF2B5EF4-FFF2-40B4-BE49-F238E27FC236}">
                  <a16:creationId xmlns:a16="http://schemas.microsoft.com/office/drawing/2014/main" id="{BF835837-EFB5-4A53-A165-2DF7376C7EB9}"/>
                </a:ext>
              </a:extLst>
            </p:cNvPr>
            <p:cNvSpPr>
              <a:spLocks noChangeShapeType="1"/>
            </p:cNvSpPr>
            <p:nvPr/>
          </p:nvSpPr>
          <p:spPr bwMode="auto">
            <a:xfrm>
              <a:off x="2208" y="1584"/>
              <a:ext cx="2208" cy="33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7" name="Line 12">
              <a:extLst>
                <a:ext uri="{FF2B5EF4-FFF2-40B4-BE49-F238E27FC236}">
                  <a16:creationId xmlns:a16="http://schemas.microsoft.com/office/drawing/2014/main" id="{BDDA5AB1-A6B0-4D33-B5A1-EE9DB7E6D513}"/>
                </a:ext>
              </a:extLst>
            </p:cNvPr>
            <p:cNvSpPr>
              <a:spLocks noChangeShapeType="1"/>
            </p:cNvSpPr>
            <p:nvPr/>
          </p:nvSpPr>
          <p:spPr bwMode="auto">
            <a:xfrm flipV="1">
              <a:off x="2208" y="1584"/>
              <a:ext cx="2208" cy="28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sp>
        <p:nvSpPr>
          <p:cNvPr id="28" name="Speech Bubble: Rectangle with Corners Rounded 27">
            <a:extLst>
              <a:ext uri="{FF2B5EF4-FFF2-40B4-BE49-F238E27FC236}">
                <a16:creationId xmlns:a16="http://schemas.microsoft.com/office/drawing/2014/main" id="{926BD52F-2015-4076-91DC-F315895A8F86}"/>
              </a:ext>
            </a:extLst>
          </p:cNvPr>
          <p:cNvSpPr/>
          <p:nvPr/>
        </p:nvSpPr>
        <p:spPr>
          <a:xfrm>
            <a:off x="4916919" y="3621986"/>
            <a:ext cx="3511280" cy="1303537"/>
          </a:xfrm>
          <a:prstGeom prst="wedgeRoundRectCallout">
            <a:avLst>
              <a:gd name="adj1" fmla="val 15963"/>
              <a:gd name="adj2" fmla="val -138685"/>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If the language didn't have short circuiting, and the user passed in </a:t>
            </a:r>
            <a:r>
              <a:rPr lang="en-US" sz="2000" dirty="0" err="1">
                <a:solidFill>
                  <a:schemeClr val="accent2">
                    <a:lumMod val="40000"/>
                    <a:lumOff val="60000"/>
                  </a:schemeClr>
                </a:solidFill>
                <a:latin typeface="Corbel" panose="020B0503020204020204" pitchFamily="34" charset="0"/>
              </a:rPr>
              <a:t>nullptr</a:t>
            </a:r>
            <a:r>
              <a:rPr lang="en-US" sz="2000" dirty="0">
                <a:solidFill>
                  <a:schemeClr val="bg1"/>
                </a:solidFill>
                <a:latin typeface="Corbel" panose="020B0503020204020204" pitchFamily="34" charset="0"/>
              </a:rPr>
              <a:t>...</a:t>
            </a:r>
          </a:p>
        </p:txBody>
      </p:sp>
      <p:sp>
        <p:nvSpPr>
          <p:cNvPr id="29" name="Speech Bubble: Rectangle with Corners Rounded 28">
            <a:extLst>
              <a:ext uri="{FF2B5EF4-FFF2-40B4-BE49-F238E27FC236}">
                <a16:creationId xmlns:a16="http://schemas.microsoft.com/office/drawing/2014/main" id="{F18E72B1-0C81-4FB6-841F-761A2D3B58F7}"/>
              </a:ext>
            </a:extLst>
          </p:cNvPr>
          <p:cNvSpPr/>
          <p:nvPr/>
        </p:nvSpPr>
        <p:spPr>
          <a:xfrm>
            <a:off x="8974507" y="3077432"/>
            <a:ext cx="3004429" cy="746892"/>
          </a:xfrm>
          <a:prstGeom prst="wedgeRoundRectCallout">
            <a:avLst>
              <a:gd name="adj1" fmla="val -105698"/>
              <a:gd name="adj2" fmla="val -129082"/>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code would crash!</a:t>
            </a:r>
          </a:p>
        </p:txBody>
      </p:sp>
      <p:sp>
        <p:nvSpPr>
          <p:cNvPr id="30" name="Speech Bubble: Rectangle with Corners Rounded 29">
            <a:extLst>
              <a:ext uri="{FF2B5EF4-FFF2-40B4-BE49-F238E27FC236}">
                <a16:creationId xmlns:a16="http://schemas.microsoft.com/office/drawing/2014/main" id="{9011908F-F64A-4770-8D1D-251F51D7907D}"/>
              </a:ext>
            </a:extLst>
          </p:cNvPr>
          <p:cNvSpPr/>
          <p:nvPr/>
        </p:nvSpPr>
        <p:spPr>
          <a:xfrm>
            <a:off x="598093" y="4394341"/>
            <a:ext cx="3004429" cy="833020"/>
          </a:xfrm>
          <a:prstGeom prst="wedgeRoundRectCallout">
            <a:avLst>
              <a:gd name="adj1" fmla="val 31703"/>
              <a:gd name="adj2" fmla="val -219478"/>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And just continue with the following code.</a:t>
            </a:r>
          </a:p>
        </p:txBody>
      </p:sp>
      <p:sp>
        <p:nvSpPr>
          <p:cNvPr id="31" name="Line 21">
            <a:extLst>
              <a:ext uri="{FF2B5EF4-FFF2-40B4-BE49-F238E27FC236}">
                <a16:creationId xmlns:a16="http://schemas.microsoft.com/office/drawing/2014/main" id="{01553CB6-C0B7-4284-901F-70E4875C4D56}"/>
              </a:ext>
            </a:extLst>
          </p:cNvPr>
          <p:cNvSpPr>
            <a:spLocks noChangeShapeType="1"/>
          </p:cNvSpPr>
          <p:nvPr/>
        </p:nvSpPr>
        <p:spPr bwMode="auto">
          <a:xfrm>
            <a:off x="2610610" y="2334968"/>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3" name="Line 21">
            <a:extLst>
              <a:ext uri="{FF2B5EF4-FFF2-40B4-BE49-F238E27FC236}">
                <a16:creationId xmlns:a16="http://schemas.microsoft.com/office/drawing/2014/main" id="{13ED3A00-86D3-4623-ACB2-E50BED453298}"/>
              </a:ext>
            </a:extLst>
          </p:cNvPr>
          <p:cNvSpPr>
            <a:spLocks noChangeShapeType="1"/>
          </p:cNvSpPr>
          <p:nvPr/>
        </p:nvSpPr>
        <p:spPr bwMode="auto">
          <a:xfrm>
            <a:off x="2576579" y="2957884"/>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1" name="TextBox 40">
            <a:extLst>
              <a:ext uri="{FF2B5EF4-FFF2-40B4-BE49-F238E27FC236}">
                <a16:creationId xmlns:a16="http://schemas.microsoft.com/office/drawing/2014/main" id="{343EDC33-4BC6-461D-8E43-D8A0E3CF14B8}"/>
              </a:ext>
            </a:extLst>
          </p:cNvPr>
          <p:cNvSpPr txBox="1"/>
          <p:nvPr/>
        </p:nvSpPr>
        <p:spPr>
          <a:xfrm>
            <a:off x="1235476" y="6319722"/>
            <a:ext cx="10058400" cy="461665"/>
          </a:xfrm>
          <a:prstGeom prst="rect">
            <a:avLst/>
          </a:prstGeom>
          <a:noFill/>
        </p:spPr>
        <p:txBody>
          <a:bodyPr wrap="square" rtlCol="0">
            <a:spAutoFit/>
          </a:bodyPr>
          <a:lstStyle/>
          <a:p>
            <a:pPr algn="ctr"/>
            <a:r>
              <a:rPr lang="en-US" sz="2400" dirty="0"/>
              <a:t>This can actually make our code much simpler/less wordy!</a:t>
            </a:r>
          </a:p>
        </p:txBody>
      </p:sp>
      <p:sp>
        <p:nvSpPr>
          <p:cNvPr id="42" name="Text Box 18">
            <a:extLst>
              <a:ext uri="{FF2B5EF4-FFF2-40B4-BE49-F238E27FC236}">
                <a16:creationId xmlns:a16="http://schemas.microsoft.com/office/drawing/2014/main" id="{40C23B10-9852-4CF4-8DFB-2FBF79DF4754}"/>
              </a:ext>
            </a:extLst>
          </p:cNvPr>
          <p:cNvSpPr txBox="1">
            <a:spLocks noChangeArrowheads="1"/>
          </p:cNvSpPr>
          <p:nvPr/>
        </p:nvSpPr>
        <p:spPr bwMode="auto">
          <a:xfrm>
            <a:off x="2576579" y="3801242"/>
            <a:ext cx="7082326" cy="2554545"/>
          </a:xfrm>
          <a:prstGeom prst="rect">
            <a:avLst/>
          </a:prstGeom>
          <a:solidFill>
            <a:schemeClr val="accent4">
              <a:lumMod val="20000"/>
              <a:lumOff val="80000"/>
            </a:schemeClr>
          </a:solidFill>
          <a:ln>
            <a:solidFill>
              <a:schemeClr val="tx1"/>
            </a:solidFill>
          </a:ln>
          <a:effectLst/>
        </p:spPr>
        <p:txBody>
          <a:bodyPr wrap="square">
            <a:spAutoFit/>
          </a:bodyPr>
          <a:lstStyle/>
          <a:p>
            <a:r>
              <a:rPr lang="en-US" altLang="en-US" sz="2000" dirty="0">
                <a:latin typeface="Consolas" panose="020B0609020204030204" pitchFamily="49" charset="0"/>
              </a:rPr>
              <a:t>// without short circuiting</a:t>
            </a:r>
          </a:p>
          <a:p>
            <a:r>
              <a:rPr lang="en-US" altLang="en-US" sz="2000" dirty="0">
                <a:latin typeface="Consolas" panose="020B0609020204030204" pitchFamily="49" charset="0"/>
              </a:rPr>
              <a:t>void </a:t>
            </a:r>
            <a:r>
              <a:rPr lang="en-US" altLang="en-US" sz="2000" dirty="0" err="1">
                <a:latin typeface="Consolas" panose="020B0609020204030204" pitchFamily="49" charset="0"/>
              </a:rPr>
              <a:t>assign_letter_grade</a:t>
            </a:r>
            <a:r>
              <a:rPr lang="en-US" altLang="en-US" sz="2000" dirty="0">
                <a:latin typeface="Consolas" panose="020B0609020204030204" pitchFamily="49" charset="0"/>
              </a:rPr>
              <a:t>(</a:t>
            </a:r>
            <a:r>
              <a:rPr lang="en-US" altLang="en-US" sz="2000" dirty="0" err="1">
                <a:latin typeface="Consolas" panose="020B0609020204030204" pitchFamily="49" charset="0"/>
              </a:rPr>
              <a:t>CourseResults</a:t>
            </a:r>
            <a:r>
              <a:rPr lang="en-US" altLang="en-US" sz="2000" dirty="0">
                <a:latin typeface="Consolas" panose="020B0609020204030204" pitchFamily="49" charset="0"/>
              </a:rPr>
              <a:t> *</a:t>
            </a:r>
            <a:r>
              <a:rPr lang="en-US" altLang="en-US" sz="2000" dirty="0" err="1">
                <a:latin typeface="Consolas" panose="020B0609020204030204" pitchFamily="49" charset="0"/>
              </a:rPr>
              <a:t>ptr</a:t>
            </a:r>
            <a:r>
              <a:rPr lang="en-US" altLang="en-US" sz="2000" dirty="0">
                <a:latin typeface="Consolas" panose="020B0609020204030204" pitchFamily="49" charset="0"/>
              </a:rPr>
              <a:t>) {</a:t>
            </a:r>
          </a:p>
          <a:p>
            <a:r>
              <a:rPr lang="en-US" altLang="en-US" sz="2000" dirty="0">
                <a:latin typeface="Consolas" panose="020B0609020204030204" pitchFamily="49" charset="0"/>
              </a:rPr>
              <a:t>  if (</a:t>
            </a:r>
            <a:r>
              <a:rPr lang="en-US" altLang="en-US" sz="2000" dirty="0" err="1">
                <a:latin typeface="Consolas" panose="020B0609020204030204" pitchFamily="49" charset="0"/>
              </a:rPr>
              <a:t>ptr</a:t>
            </a:r>
            <a:r>
              <a:rPr lang="en-US" altLang="en-US" sz="2000" dirty="0">
                <a:latin typeface="Consolas" panose="020B0609020204030204" pitchFamily="49" charset="0"/>
              </a:rPr>
              <a:t> != </a:t>
            </a:r>
            <a:r>
              <a:rPr lang="en-US" altLang="en-US" sz="2000" dirty="0" err="1">
                <a:solidFill>
                  <a:srgbClr val="FF0000"/>
                </a:solidFill>
                <a:latin typeface="Consolas" panose="020B0609020204030204" pitchFamily="49" charset="0"/>
              </a:rPr>
              <a:t>nullptr</a:t>
            </a:r>
            <a:r>
              <a:rPr lang="en-US" altLang="en-US" sz="2000" dirty="0">
                <a:latin typeface="Consolas" panose="020B0609020204030204" pitchFamily="49" charset="0"/>
              </a:rPr>
              <a:t>) </a:t>
            </a:r>
            <a:r>
              <a:rPr lang="en-US" altLang="en-US" sz="2000" dirty="0">
                <a:solidFill>
                  <a:srgbClr val="00B050"/>
                </a:solidFill>
                <a:latin typeface="Consolas" panose="020B0609020204030204" pitchFamily="49" charset="0"/>
              </a:rPr>
              <a:t>{</a:t>
            </a:r>
          </a:p>
          <a:p>
            <a:r>
              <a:rPr lang="en-US" altLang="en-US" sz="2000" dirty="0">
                <a:solidFill>
                  <a:srgbClr val="00B050"/>
                </a:solidFill>
                <a:latin typeface="Consolas" panose="020B0609020204030204" pitchFamily="49" charset="0"/>
              </a:rPr>
              <a:t>     if (</a:t>
            </a:r>
            <a:r>
              <a:rPr lang="en-US" altLang="en-US" sz="2000" dirty="0" err="1">
                <a:solidFill>
                  <a:srgbClr val="7030A0"/>
                </a:solidFill>
                <a:latin typeface="Consolas" panose="020B0609020204030204" pitchFamily="49" charset="0"/>
              </a:rPr>
              <a:t>ptr</a:t>
            </a:r>
            <a:r>
              <a:rPr lang="en-US" altLang="en-US" sz="2000" dirty="0">
                <a:solidFill>
                  <a:srgbClr val="7030A0"/>
                </a:solidFill>
                <a:latin typeface="Consolas" panose="020B0609020204030204" pitchFamily="49" charset="0"/>
              </a:rPr>
              <a:t>-&gt;score &gt; 95</a:t>
            </a:r>
            <a:r>
              <a:rPr lang="en-US" altLang="en-US" sz="2000" dirty="0">
                <a:solidFill>
                  <a:srgbClr val="00B050"/>
                </a:solidFill>
                <a:latin typeface="Consolas" panose="020B0609020204030204" pitchFamily="49" charset="0"/>
              </a:rPr>
              <a:t>)</a:t>
            </a:r>
            <a:r>
              <a:rPr lang="en-US" altLang="en-US" sz="2000" dirty="0">
                <a:solidFill>
                  <a:srgbClr val="7030A0"/>
                </a:solidFill>
                <a:latin typeface="Consolas" panose="020B0609020204030204" pitchFamily="49" charset="0"/>
              </a:rPr>
              <a:t> </a:t>
            </a:r>
          </a:p>
          <a:p>
            <a:r>
              <a:rPr lang="en-US" altLang="en-US" sz="2000" dirty="0">
                <a:latin typeface="Consolas" panose="020B0609020204030204" pitchFamily="49" charset="0"/>
              </a:rPr>
              <a:t>        </a:t>
            </a:r>
            <a:r>
              <a:rPr lang="en-US" altLang="en-US" sz="2000" dirty="0" err="1">
                <a:latin typeface="Consolas" panose="020B0609020204030204" pitchFamily="49" charset="0"/>
              </a:rPr>
              <a:t>ptr</a:t>
            </a:r>
            <a:r>
              <a:rPr lang="en-US" altLang="en-US" sz="2000" dirty="0">
                <a:latin typeface="Consolas" panose="020B0609020204030204" pitchFamily="49" charset="0"/>
              </a:rPr>
              <a:t>-&gt;grade = "A+";     </a:t>
            </a:r>
          </a:p>
          <a:p>
            <a:r>
              <a:rPr lang="en-US" altLang="en-US" sz="2000" dirty="0">
                <a:solidFill>
                  <a:srgbClr val="00B050"/>
                </a:solidFill>
                <a:latin typeface="Consolas" panose="020B0609020204030204" pitchFamily="49" charset="0"/>
              </a:rPr>
              <a:t>  }</a:t>
            </a:r>
          </a:p>
          <a:p>
            <a:r>
              <a:rPr lang="en-US" altLang="en-US" sz="2000" dirty="0">
                <a:latin typeface="Consolas" panose="020B0609020204030204" pitchFamily="49" charset="0"/>
              </a:rPr>
              <a:t>  ...</a:t>
            </a:r>
          </a:p>
          <a:p>
            <a:r>
              <a:rPr lang="en-US" altLang="en-US" sz="2000" dirty="0">
                <a:latin typeface="Consolas" panose="020B0609020204030204" pitchFamily="49" charset="0"/>
              </a:rPr>
              <a:t>}</a:t>
            </a:r>
          </a:p>
        </p:txBody>
      </p:sp>
      <p:sp>
        <p:nvSpPr>
          <p:cNvPr id="4" name="Arrow: Down 3">
            <a:extLst>
              <a:ext uri="{FF2B5EF4-FFF2-40B4-BE49-F238E27FC236}">
                <a16:creationId xmlns:a16="http://schemas.microsoft.com/office/drawing/2014/main" id="{E3576C0A-F9FA-4C13-81D6-64BA02CA15ED}"/>
              </a:ext>
            </a:extLst>
          </p:cNvPr>
          <p:cNvSpPr/>
          <p:nvPr/>
        </p:nvSpPr>
        <p:spPr>
          <a:xfrm>
            <a:off x="5012265" y="2930245"/>
            <a:ext cx="1882066" cy="967802"/>
          </a:xfrm>
          <a:prstGeom prst="down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Speech Bubble: Rectangle with Corners Rounded 42">
            <a:extLst>
              <a:ext uri="{FF2B5EF4-FFF2-40B4-BE49-F238E27FC236}">
                <a16:creationId xmlns:a16="http://schemas.microsoft.com/office/drawing/2014/main" id="{52DDAF4A-0B35-480F-903C-82AAE85A25EF}"/>
              </a:ext>
            </a:extLst>
          </p:cNvPr>
          <p:cNvSpPr/>
          <p:nvPr/>
        </p:nvSpPr>
        <p:spPr>
          <a:xfrm>
            <a:off x="8157084" y="4546818"/>
            <a:ext cx="3004429" cy="1420870"/>
          </a:xfrm>
          <a:prstGeom prst="wedgeRoundRectCallout">
            <a:avLst>
              <a:gd name="adj1" fmla="val -125495"/>
              <a:gd name="adj2" fmla="val -43623"/>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We'd have to introduce a second </a:t>
            </a:r>
            <a:r>
              <a:rPr lang="en-US" sz="2000" dirty="0">
                <a:solidFill>
                  <a:schemeClr val="accent6">
                    <a:lumMod val="20000"/>
                    <a:lumOff val="80000"/>
                  </a:schemeClr>
                </a:solidFill>
                <a:latin typeface="Corbel" panose="020B0503020204020204" pitchFamily="34" charset="0"/>
              </a:rPr>
              <a:t>if statement</a:t>
            </a:r>
            <a:r>
              <a:rPr lang="en-US" sz="2000" dirty="0">
                <a:solidFill>
                  <a:schemeClr val="bg1"/>
                </a:solidFill>
                <a:latin typeface="Corbel" panose="020B0503020204020204" pitchFamily="34" charset="0"/>
              </a:rPr>
              <a:t>, perhaps with additional </a:t>
            </a:r>
            <a:r>
              <a:rPr lang="en-US" sz="2000" dirty="0">
                <a:solidFill>
                  <a:schemeClr val="accent6">
                    <a:lumMod val="20000"/>
                    <a:lumOff val="80000"/>
                  </a:schemeClr>
                </a:solidFill>
                <a:latin typeface="Corbel" panose="020B0503020204020204" pitchFamily="34" charset="0"/>
              </a:rPr>
              <a:t>nesting of blocks</a:t>
            </a:r>
            <a:r>
              <a:rPr lang="en-US" sz="2000" dirty="0">
                <a:solidFill>
                  <a:schemeClr val="bg1"/>
                </a:solidFill>
                <a:latin typeface="Corbel" panose="020B0503020204020204" pitchFamily="34" charset="0"/>
              </a:rPr>
              <a:t>. Yuck!</a:t>
            </a:r>
          </a:p>
        </p:txBody>
      </p:sp>
    </p:spTree>
    <p:extLst>
      <p:ext uri="{BB962C8B-B14F-4D97-AF65-F5344CB8AC3E}">
        <p14:creationId xmlns:p14="http://schemas.microsoft.com/office/powerpoint/2010/main" val="2162466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5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down)">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wipe(left)">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down)">
                                      <p:cBhvr>
                                        <p:cTn id="29" dur="500"/>
                                        <p:tgtEl>
                                          <p:spTgt spid="30"/>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31"/>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nodeType="clickEffect">
                                  <p:stCondLst>
                                    <p:cond delay="0"/>
                                  </p:stCondLst>
                                  <p:childTnLst>
                                    <p:set>
                                      <p:cBhvr>
                                        <p:cTn id="41" dur="1" fill="hold">
                                          <p:stCondLst>
                                            <p:cond delay="0"/>
                                          </p:stCondLst>
                                        </p:cTn>
                                        <p:tgtEl>
                                          <p:spTgt spid="33"/>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30"/>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23"/>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wipe(down)">
                                      <p:cBhvr>
                                        <p:cTn id="52" dur="500"/>
                                        <p:tgtEl>
                                          <p:spTgt spid="2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25"/>
                                        </p:tgtEl>
                                      </p:cBhvr>
                                    </p:animEffect>
                                    <p:set>
                                      <p:cBhvr>
                                        <p:cTn id="57" dur="1" fill="hold">
                                          <p:stCondLst>
                                            <p:cond delay="499"/>
                                          </p:stCondLst>
                                        </p:cTn>
                                        <p:tgtEl>
                                          <p:spTgt spid="25"/>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wipe(down)">
                                      <p:cBhvr>
                                        <p:cTn id="62" dur="500"/>
                                        <p:tgtEl>
                                          <p:spTgt spid="29"/>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29"/>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28"/>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4"/>
                                        </p:tgtEl>
                                        <p:attrNameLst>
                                          <p:attrName>style.visibility</p:attrName>
                                        </p:attrNameLst>
                                      </p:cBhvr>
                                      <p:to>
                                        <p:strVal val="visible"/>
                                      </p:to>
                                    </p:set>
                                    <p:animEffect transition="in" filter="wipe(up)">
                                      <p:cBhvr>
                                        <p:cTn id="77" dur="500"/>
                                        <p:tgtEl>
                                          <p:spTgt spid="4"/>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42"/>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43"/>
                                        </p:tgtEl>
                                        <p:attrNameLst>
                                          <p:attrName>style.visibility</p:attrName>
                                        </p:attrNameLst>
                                      </p:cBhvr>
                                      <p:to>
                                        <p:strVal val="visible"/>
                                      </p:to>
                                    </p:set>
                                    <p:animEffect transition="in" filter="wipe(down)">
                                      <p:cBhvr>
                                        <p:cTn id="86" dur="500"/>
                                        <p:tgtEl>
                                          <p:spTgt spid="43"/>
                                        </p:tgtEl>
                                      </p:cBhvr>
                                    </p:animEffec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09581" grpId="0"/>
      <p:bldP spid="23" grpId="0" animBg="1"/>
      <p:bldP spid="23" grpId="1" animBg="1"/>
      <p:bldP spid="28" grpId="0" animBg="1"/>
      <p:bldP spid="28" grpId="1" animBg="1"/>
      <p:bldP spid="29" grpId="0" animBg="1"/>
      <p:bldP spid="29" grpId="1" animBg="1"/>
      <p:bldP spid="30" grpId="0" animBg="1"/>
      <p:bldP spid="30" grpId="1" animBg="1"/>
      <p:bldP spid="41" grpId="0"/>
      <p:bldP spid="42" grpId="0" animBg="1"/>
      <p:bldP spid="4" grpId="0" animBg="1"/>
      <p:bldP spid="43" grpId="0" animBg="1"/>
      <p:bldP spid="43" grpId="1"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p:txBody>
          <a:bodyPr/>
          <a:lstStyle/>
          <a:p>
            <a:r>
              <a:rPr lang="en-US" dirty="0"/>
              <a:t>Async/Await</a:t>
            </a:r>
          </a:p>
        </p:txBody>
      </p:sp>
      <p:sp>
        <p:nvSpPr>
          <p:cNvPr id="156" name="TextBox 155">
            <a:extLst>
              <a:ext uri="{FF2B5EF4-FFF2-40B4-BE49-F238E27FC236}">
                <a16:creationId xmlns:a16="http://schemas.microsoft.com/office/drawing/2014/main" id="{13A6E0FD-5E2B-4C18-B906-36BC55185037}"/>
              </a:ext>
            </a:extLst>
          </p:cNvPr>
          <p:cNvSpPr txBox="1"/>
          <p:nvPr/>
        </p:nvSpPr>
        <p:spPr>
          <a:xfrm>
            <a:off x="1337637" y="5901407"/>
            <a:ext cx="9002921" cy="707886"/>
          </a:xfrm>
          <a:prstGeom prst="rect">
            <a:avLst/>
          </a:prstGeom>
          <a:noFill/>
        </p:spPr>
        <p:txBody>
          <a:bodyPr wrap="square" rtlCol="0">
            <a:spAutoFit/>
          </a:bodyPr>
          <a:lstStyle/>
          <a:p>
            <a:r>
              <a:rPr lang="en-US" sz="2000" dirty="0">
                <a:latin typeface="Consolas" panose="020B0609020204030204" pitchFamily="49" charset="0"/>
              </a:rPr>
              <a:t>what are the rules when something runs in the background</a:t>
            </a:r>
          </a:p>
          <a:p>
            <a:r>
              <a:rPr lang="en-US" sz="2000" dirty="0">
                <a:latin typeface="Consolas" panose="020B0609020204030204" pitchFamily="49" charset="0"/>
              </a:rPr>
              <a:t>what are the rules when something blocks</a:t>
            </a:r>
          </a:p>
        </p:txBody>
      </p:sp>
      <p:sp>
        <p:nvSpPr>
          <p:cNvPr id="159" name="TextBox 158">
            <a:extLst>
              <a:ext uri="{FF2B5EF4-FFF2-40B4-BE49-F238E27FC236}">
                <a16:creationId xmlns:a16="http://schemas.microsoft.com/office/drawing/2014/main" id="{0E374480-5839-471E-8079-7DC14A6A5703}"/>
              </a:ext>
            </a:extLst>
          </p:cNvPr>
          <p:cNvSpPr txBox="1"/>
          <p:nvPr/>
        </p:nvSpPr>
        <p:spPr>
          <a:xfrm>
            <a:off x="6715615" y="1780279"/>
            <a:ext cx="6095128" cy="2308324"/>
          </a:xfrm>
          <a:prstGeom prst="rect">
            <a:avLst/>
          </a:prstGeom>
          <a:noFill/>
        </p:spPr>
        <p:txBody>
          <a:bodyPr wrap="square">
            <a:spAutoFit/>
          </a:bodyPr>
          <a:lstStyle/>
          <a:p>
            <a:r>
              <a:rPr lang="en-US" dirty="0"/>
              <a:t>const </a:t>
            </a:r>
            <a:r>
              <a:rPr lang="en-US" dirty="0" err="1"/>
              <a:t>washVeggies</a:t>
            </a:r>
            <a:r>
              <a:rPr lang="en-US" dirty="0"/>
              <a:t> = () =&gt; {</a:t>
            </a:r>
          </a:p>
          <a:p>
            <a:r>
              <a:rPr lang="en-US" dirty="0"/>
              <a:t>    console.log('Start washing!');</a:t>
            </a:r>
          </a:p>
          <a:p>
            <a:r>
              <a:rPr lang="en-US" dirty="0"/>
              <a:t>    const start = </a:t>
            </a:r>
            <a:r>
              <a:rPr lang="en-US" dirty="0" err="1"/>
              <a:t>Date.now</a:t>
            </a:r>
            <a:r>
              <a:rPr lang="en-US" dirty="0"/>
              <a:t>();            // Get a reference of the current time.</a:t>
            </a:r>
          </a:p>
          <a:p>
            <a:r>
              <a:rPr lang="en-US" dirty="0"/>
              <a:t>    while (</a:t>
            </a:r>
            <a:r>
              <a:rPr lang="en-US" dirty="0" err="1"/>
              <a:t>Date.now</a:t>
            </a:r>
            <a:r>
              <a:rPr lang="en-US" dirty="0"/>
              <a:t>() &lt; start + 2000) {} // </a:t>
            </a:r>
            <a:r>
              <a:rPr lang="en-US" dirty="0" err="1"/>
              <a:t>continuosly</a:t>
            </a:r>
            <a:r>
              <a:rPr lang="en-US" dirty="0"/>
              <a:t> checks if 2000 milliseconds has passed.</a:t>
            </a:r>
          </a:p>
          <a:p>
            <a:r>
              <a:rPr lang="en-US" dirty="0"/>
              <a:t>    console.log('Veggies washed!');</a:t>
            </a:r>
          </a:p>
          <a:p>
            <a:r>
              <a:rPr lang="en-US" dirty="0"/>
              <a:t>};</a:t>
            </a:r>
          </a:p>
        </p:txBody>
      </p:sp>
    </p:spTree>
    <p:extLst>
      <p:ext uri="{BB962C8B-B14F-4D97-AF65-F5344CB8AC3E}">
        <p14:creationId xmlns:p14="http://schemas.microsoft.com/office/powerpoint/2010/main" val="323148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96DA3-25F0-4EAC-9DB7-34FBE2779476}"/>
              </a:ext>
            </a:extLst>
          </p:cNvPr>
          <p:cNvSpPr>
            <a:spLocks noGrp="1"/>
          </p:cNvSpPr>
          <p:nvPr>
            <p:ph type="title"/>
          </p:nvPr>
        </p:nvSpPr>
        <p:spPr/>
        <p:txBody>
          <a:bodyPr/>
          <a:lstStyle/>
          <a:p>
            <a:r>
              <a:rPr lang="en-US" dirty="0"/>
              <a:t>Callbacks In (One) Other Language</a:t>
            </a:r>
          </a:p>
        </p:txBody>
      </p:sp>
      <p:sp>
        <p:nvSpPr>
          <p:cNvPr id="6" name="TextBox 5">
            <a:extLst>
              <a:ext uri="{FF2B5EF4-FFF2-40B4-BE49-F238E27FC236}">
                <a16:creationId xmlns:a16="http://schemas.microsoft.com/office/drawing/2014/main" id="{736CFF44-571F-45CD-AA3F-B8BDAF69D1C5}"/>
              </a:ext>
            </a:extLst>
          </p:cNvPr>
          <p:cNvSpPr txBox="1"/>
          <p:nvPr/>
        </p:nvSpPr>
        <p:spPr>
          <a:xfrm>
            <a:off x="2775780" y="1224128"/>
            <a:ext cx="6854333" cy="5078313"/>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 Swift</a:t>
            </a:r>
          </a:p>
          <a:p>
            <a:r>
              <a:rPr lang="en-US" dirty="0" err="1">
                <a:latin typeface="Consolas" panose="020B0609020204030204" pitchFamily="49" charset="0"/>
              </a:rPr>
              <a:t>func</a:t>
            </a:r>
            <a:r>
              <a:rPr lang="en-US" dirty="0">
                <a:latin typeface="Consolas" panose="020B0609020204030204" pitchFamily="49" charset="0"/>
              </a:rPr>
              <a:t> </a:t>
            </a:r>
            <a:r>
              <a:rPr lang="en-US" dirty="0" err="1">
                <a:latin typeface="Consolas" panose="020B0609020204030204" pitchFamily="49" charset="0"/>
              </a:rPr>
              <a:t>createOurButton</a:t>
            </a:r>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let </a:t>
            </a:r>
            <a:r>
              <a:rPr lang="en-US" dirty="0" err="1">
                <a:latin typeface="Consolas" panose="020B0609020204030204" pitchFamily="49" charset="0"/>
              </a:rPr>
              <a:t>myFirstButton</a:t>
            </a:r>
            <a:r>
              <a:rPr lang="en-US" dirty="0">
                <a:latin typeface="Consolas" panose="020B0609020204030204" pitchFamily="49" charset="0"/>
              </a:rPr>
              <a:t> = </a:t>
            </a:r>
            <a:r>
              <a:rPr lang="en-US" dirty="0" err="1">
                <a:latin typeface="Consolas" panose="020B0609020204030204" pitchFamily="49" charset="0"/>
              </a:rPr>
              <a:t>UIButton</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myFirstButton.setTitle</a:t>
            </a:r>
            <a:r>
              <a:rPr lang="en-US" dirty="0">
                <a:latin typeface="Consolas" panose="020B0609020204030204" pitchFamily="49" charset="0"/>
              </a:rPr>
              <a:t>("Click Me", for: .normal)</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myFirstButton.addTarget</a:t>
            </a:r>
            <a:r>
              <a:rPr lang="en-US" dirty="0">
                <a:latin typeface="Consolas" panose="020B0609020204030204" pitchFamily="49" charset="0"/>
              </a:rPr>
              <a:t>(self, </a:t>
            </a:r>
          </a:p>
          <a:p>
            <a:r>
              <a:rPr lang="en-US" dirty="0">
                <a:latin typeface="Consolas" panose="020B0609020204030204" pitchFamily="49" charset="0"/>
              </a:rPr>
              <a:t>                          action: #selector(</a:t>
            </a:r>
            <a:r>
              <a:rPr lang="en-US" dirty="0">
                <a:solidFill>
                  <a:srgbClr val="FF0000"/>
                </a:solidFill>
                <a:latin typeface="Consolas" panose="020B0609020204030204" pitchFamily="49" charset="0"/>
              </a:rPr>
              <a:t>pressed</a:t>
            </a:r>
            <a:r>
              <a:rPr lang="en-US" dirty="0">
                <a:latin typeface="Consolas" panose="020B0609020204030204" pitchFamily="49" charset="0"/>
              </a:rPr>
              <a:t>),</a:t>
            </a:r>
          </a:p>
          <a:p>
            <a:r>
              <a:rPr lang="en-US" dirty="0">
                <a:latin typeface="Consolas" panose="020B0609020204030204" pitchFamily="49" charset="0"/>
              </a:rPr>
              <a:t>                          for: </a:t>
            </a:r>
            <a:r>
              <a:rPr lang="en-US" dirty="0">
                <a:solidFill>
                  <a:srgbClr val="0070C0"/>
                </a:solidFill>
                <a:latin typeface="Consolas" panose="020B0609020204030204" pitchFamily="49" charset="0"/>
              </a:rPr>
              <a:t>.</a:t>
            </a:r>
            <a:r>
              <a:rPr lang="en-US" dirty="0" err="1">
                <a:solidFill>
                  <a:srgbClr val="0070C0"/>
                </a:solidFill>
                <a:latin typeface="Consolas" panose="020B0609020204030204" pitchFamily="49" charset="0"/>
              </a:rPr>
              <a:t>touchUpInside</a:t>
            </a:r>
            <a:r>
              <a:rPr lang="en-US" dirty="0">
                <a:latin typeface="Consolas" panose="020B0609020204030204" pitchFamily="49" charset="0"/>
              </a:rPr>
              <a:t>)</a:t>
            </a:r>
          </a:p>
          <a:p>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@objc </a:t>
            </a:r>
            <a:r>
              <a:rPr lang="en-US" dirty="0" err="1">
                <a:latin typeface="Consolas" panose="020B0609020204030204" pitchFamily="49" charset="0"/>
              </a:rPr>
              <a:t>func</a:t>
            </a:r>
            <a:r>
              <a:rPr lang="en-US" dirty="0">
                <a:latin typeface="Consolas" panose="020B0609020204030204" pitchFamily="49" charset="0"/>
              </a:rPr>
              <a:t> </a:t>
            </a:r>
            <a:r>
              <a:rPr lang="en-US" dirty="0">
                <a:solidFill>
                  <a:srgbClr val="FF0000"/>
                </a:solidFill>
                <a:latin typeface="Consolas" panose="020B0609020204030204" pitchFamily="49" charset="0"/>
              </a:rPr>
              <a:t>pressed()</a:t>
            </a:r>
            <a:r>
              <a:rPr lang="en-US" dirty="0">
                <a:latin typeface="Consolas" panose="020B0609020204030204" pitchFamily="49" charset="0"/>
              </a:rPr>
              <a:t> {</a:t>
            </a:r>
          </a:p>
          <a:p>
            <a:r>
              <a:rPr lang="en-US" dirty="0">
                <a:latin typeface="Consolas" panose="020B0609020204030204" pitchFamily="49" charset="0"/>
              </a:rPr>
              <a:t>  var </a:t>
            </a:r>
            <a:r>
              <a:rPr lang="en-US" dirty="0" err="1">
                <a:latin typeface="Consolas" panose="020B0609020204030204" pitchFamily="49" charset="0"/>
              </a:rPr>
              <a:t>alertView</a:t>
            </a:r>
            <a:r>
              <a:rPr lang="en-US" dirty="0">
                <a:latin typeface="Consolas" panose="020B0609020204030204" pitchFamily="49" charset="0"/>
              </a:rPr>
              <a:t> = </a:t>
            </a:r>
            <a:r>
              <a:rPr lang="en-US" dirty="0" err="1">
                <a:latin typeface="Consolas" panose="020B0609020204030204" pitchFamily="49" charset="0"/>
              </a:rPr>
              <a:t>UIAlertView</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alertView.addButtonWithTitle</a:t>
            </a:r>
            <a:r>
              <a:rPr lang="en-US" dirty="0">
                <a:latin typeface="Consolas" panose="020B0609020204030204" pitchFamily="49" charset="0"/>
              </a:rPr>
              <a:t>("Ok")</a:t>
            </a:r>
          </a:p>
          <a:p>
            <a:r>
              <a:rPr lang="en-US" dirty="0">
                <a:latin typeface="Consolas" panose="020B0609020204030204" pitchFamily="49" charset="0"/>
              </a:rPr>
              <a:t>  </a:t>
            </a:r>
            <a:r>
              <a:rPr lang="en-US" dirty="0" err="1">
                <a:latin typeface="Consolas" panose="020B0609020204030204" pitchFamily="49" charset="0"/>
              </a:rPr>
              <a:t>alertView.title</a:t>
            </a:r>
            <a:r>
              <a:rPr lang="en-US" dirty="0">
                <a:latin typeface="Consolas" panose="020B0609020204030204" pitchFamily="49" charset="0"/>
              </a:rPr>
              <a:t> = "Get Excited!"</a:t>
            </a:r>
          </a:p>
          <a:p>
            <a:r>
              <a:rPr lang="en-US" dirty="0">
                <a:latin typeface="Consolas" panose="020B0609020204030204" pitchFamily="49" charset="0"/>
              </a:rPr>
              <a:t>  </a:t>
            </a:r>
            <a:r>
              <a:rPr lang="en-US" dirty="0" err="1">
                <a:latin typeface="Consolas" panose="020B0609020204030204" pitchFamily="49" charset="0"/>
              </a:rPr>
              <a:t>alertView.message</a:t>
            </a:r>
            <a:r>
              <a:rPr lang="en-US" dirty="0">
                <a:latin typeface="Consolas" panose="020B0609020204030204" pitchFamily="49" charset="0"/>
              </a:rPr>
              <a:t> = "The callback was called!"</a:t>
            </a:r>
          </a:p>
          <a:p>
            <a:r>
              <a:rPr lang="en-US" dirty="0">
                <a:latin typeface="Consolas" panose="020B0609020204030204" pitchFamily="49" charset="0"/>
              </a:rPr>
              <a:t>  </a:t>
            </a:r>
            <a:r>
              <a:rPr lang="en-US" dirty="0" err="1">
                <a:latin typeface="Consolas" panose="020B0609020204030204" pitchFamily="49" charset="0"/>
              </a:rPr>
              <a:t>alertView.show</a:t>
            </a:r>
            <a:r>
              <a:rPr lang="en-US" dirty="0">
                <a:latin typeface="Consolas" panose="020B0609020204030204" pitchFamily="49" charset="0"/>
              </a:rPr>
              <a:t>()</a:t>
            </a:r>
          </a:p>
          <a:p>
            <a:r>
              <a:rPr lang="en-US" dirty="0">
                <a:latin typeface="Consolas" panose="020B0609020204030204" pitchFamily="49" charset="0"/>
              </a:rPr>
              <a:t>}</a:t>
            </a:r>
          </a:p>
        </p:txBody>
      </p:sp>
      <p:sp>
        <p:nvSpPr>
          <p:cNvPr id="7" name="Speech Bubble: Rectangle with Corners Rounded 6">
            <a:extLst>
              <a:ext uri="{FF2B5EF4-FFF2-40B4-BE49-F238E27FC236}">
                <a16:creationId xmlns:a16="http://schemas.microsoft.com/office/drawing/2014/main" id="{806035FD-3087-425E-BFBC-E1EF688B4640}"/>
              </a:ext>
            </a:extLst>
          </p:cNvPr>
          <p:cNvSpPr/>
          <p:nvPr/>
        </p:nvSpPr>
        <p:spPr>
          <a:xfrm>
            <a:off x="9293061" y="887780"/>
            <a:ext cx="2783758" cy="1067719"/>
          </a:xfrm>
          <a:prstGeom prst="wedgeRoundRectCallout">
            <a:avLst>
              <a:gd name="adj1" fmla="val -74679"/>
              <a:gd name="adj2" fmla="val 171152"/>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Here's how we specify our </a:t>
            </a:r>
            <a:r>
              <a:rPr lang="en-US" sz="2000" dirty="0">
                <a:solidFill>
                  <a:schemeClr val="accent2">
                    <a:lumMod val="40000"/>
                    <a:lumOff val="60000"/>
                  </a:schemeClr>
                </a:solidFill>
                <a:latin typeface="Corbel" panose="020B0503020204020204" pitchFamily="34" charset="0"/>
              </a:rPr>
              <a:t>callback</a:t>
            </a:r>
            <a:r>
              <a:rPr lang="en-US" sz="2000" dirty="0">
                <a:solidFill>
                  <a:schemeClr val="bg1"/>
                </a:solidFill>
                <a:latin typeface="Corbel" panose="020B0503020204020204" pitchFamily="34" charset="0"/>
              </a:rPr>
              <a:t> function.</a:t>
            </a:r>
            <a:endParaRPr lang="en-US" sz="2000" dirty="0">
              <a:solidFill>
                <a:schemeClr val="accent2">
                  <a:lumMod val="20000"/>
                  <a:lumOff val="80000"/>
                </a:schemeClr>
              </a:solidFill>
              <a:latin typeface="Corbel" panose="020B0503020204020204" pitchFamily="34" charset="0"/>
            </a:endParaRPr>
          </a:p>
        </p:txBody>
      </p:sp>
      <p:sp>
        <p:nvSpPr>
          <p:cNvPr id="8" name="Speech Bubble: Rectangle with Corners Rounded 7">
            <a:extLst>
              <a:ext uri="{FF2B5EF4-FFF2-40B4-BE49-F238E27FC236}">
                <a16:creationId xmlns:a16="http://schemas.microsoft.com/office/drawing/2014/main" id="{4AD63565-3953-4801-91F5-6EC12DE504D0}"/>
              </a:ext>
            </a:extLst>
          </p:cNvPr>
          <p:cNvSpPr/>
          <p:nvPr/>
        </p:nvSpPr>
        <p:spPr>
          <a:xfrm>
            <a:off x="9211440" y="4006426"/>
            <a:ext cx="2783758" cy="1067719"/>
          </a:xfrm>
          <a:prstGeom prst="wedgeRoundRectCallout">
            <a:avLst>
              <a:gd name="adj1" fmla="val -110825"/>
              <a:gd name="adj2" fmla="val -71929"/>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It's called if we click and release on the button.</a:t>
            </a:r>
            <a:endParaRPr lang="en-US" sz="2000" dirty="0">
              <a:solidFill>
                <a:schemeClr val="accent2">
                  <a:lumMod val="20000"/>
                  <a:lumOff val="80000"/>
                </a:schemeClr>
              </a:solidFill>
              <a:latin typeface="Corbel" panose="020B0503020204020204" pitchFamily="34" charset="0"/>
            </a:endParaRPr>
          </a:p>
        </p:txBody>
      </p:sp>
    </p:spTree>
    <p:extLst>
      <p:ext uri="{BB962C8B-B14F-4D97-AF65-F5344CB8AC3E}">
        <p14:creationId xmlns:p14="http://schemas.microsoft.com/office/powerpoint/2010/main" val="15242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F1F2DE19-9A48-4ABC-84F7-777ED2793AFE}"/>
              </a:ext>
            </a:extLst>
          </p:cNvPr>
          <p:cNvSpPr txBox="1"/>
          <p:nvPr/>
        </p:nvSpPr>
        <p:spPr>
          <a:xfrm>
            <a:off x="5409487" y="2775077"/>
            <a:ext cx="6467982" cy="3123932"/>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function </a:t>
            </a:r>
            <a:r>
              <a:rPr lang="en-US" dirty="0" err="1">
                <a:latin typeface="Consolas" panose="020B0609020204030204" pitchFamily="49" charset="0"/>
              </a:rPr>
              <a:t>display_sorted_filtered_data</a:t>
            </a:r>
            <a:r>
              <a:rPr lang="en-US" dirty="0">
                <a:latin typeface="Consolas" panose="020B0609020204030204" pitchFamily="49" charset="0"/>
              </a:rPr>
              <a:t>(</a:t>
            </a:r>
            <a:r>
              <a:rPr lang="en-US" dirty="0" err="1">
                <a:latin typeface="Consolas" panose="020B0609020204030204" pitchFamily="49" charset="0"/>
              </a:rPr>
              <a:t>url</a:t>
            </a:r>
            <a:r>
              <a:rPr lang="en-US" dirty="0">
                <a:latin typeface="Consolas" panose="020B0609020204030204" pitchFamily="49" charset="0"/>
              </a:rPr>
              <a:t>) {</a:t>
            </a:r>
          </a:p>
          <a:p>
            <a:r>
              <a:rPr lang="en-US" dirty="0">
                <a:latin typeface="Consolas" panose="020B0609020204030204" pitchFamily="49" charset="0"/>
              </a:rPr>
              <a:t>  h1 = </a:t>
            </a:r>
            <a:r>
              <a:rPr lang="en-US" dirty="0" err="1">
                <a:latin typeface="Consolas" panose="020B0609020204030204" pitchFamily="49" charset="0"/>
              </a:rPr>
              <a:t>launch_async</a:t>
            </a:r>
            <a:r>
              <a:rPr lang="en-US" dirty="0">
                <a:latin typeface="Consolas" panose="020B0609020204030204" pitchFamily="49" charset="0"/>
              </a:rPr>
              <a:t> </a:t>
            </a:r>
            <a:r>
              <a:rPr lang="en-US" dirty="0" err="1">
                <a:solidFill>
                  <a:srgbClr val="C00000"/>
                </a:solidFill>
                <a:latin typeface="Consolas" panose="020B0609020204030204" pitchFamily="49" charset="0"/>
              </a:rPr>
              <a:t>download_data</a:t>
            </a:r>
            <a:r>
              <a:rPr lang="en-US" dirty="0">
                <a:solidFill>
                  <a:srgbClr val="C00000"/>
                </a:solidFill>
                <a:latin typeface="Consolas" panose="020B0609020204030204" pitchFamily="49" charset="0"/>
              </a:rPr>
              <a:t>(</a:t>
            </a:r>
            <a:r>
              <a:rPr lang="en-US" dirty="0" err="1">
                <a:solidFill>
                  <a:srgbClr val="C00000"/>
                </a:solidFill>
                <a:latin typeface="Consolas" panose="020B0609020204030204" pitchFamily="49" charset="0"/>
              </a:rPr>
              <a:t>url</a:t>
            </a:r>
            <a:r>
              <a:rPr lang="en-US" dirty="0">
                <a:solidFill>
                  <a:srgbClr val="C00000"/>
                </a:solidFill>
                <a:latin typeface="Consolas" panose="020B0609020204030204" pitchFamily="49" charset="0"/>
              </a:rPr>
              <a:t>)</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downloaded_data</a:t>
            </a:r>
            <a:r>
              <a:rPr lang="en-US" dirty="0">
                <a:latin typeface="Consolas" panose="020B0609020204030204" pitchFamily="49" charset="0"/>
              </a:rPr>
              <a:t> = await h1;  </a:t>
            </a:r>
          </a:p>
          <a:p>
            <a:r>
              <a:rPr lang="en-US" sz="1050" dirty="0">
                <a:latin typeface="Consolas" panose="020B0609020204030204" pitchFamily="49" charset="0"/>
              </a:rPr>
              <a:t>           </a:t>
            </a:r>
          </a:p>
          <a:p>
            <a:r>
              <a:rPr lang="en-US" dirty="0">
                <a:latin typeface="Consolas" panose="020B0609020204030204" pitchFamily="49" charset="0"/>
              </a:rPr>
              <a:t>  h2 = </a:t>
            </a:r>
            <a:r>
              <a:rPr lang="en-US" dirty="0" err="1">
                <a:latin typeface="Consolas" panose="020B0609020204030204" pitchFamily="49" charset="0"/>
              </a:rPr>
              <a:t>launch_async</a:t>
            </a:r>
            <a:r>
              <a:rPr lang="en-US" dirty="0">
                <a:latin typeface="Consolas" panose="020B0609020204030204" pitchFamily="49" charset="0"/>
              </a:rPr>
              <a:t> </a:t>
            </a:r>
            <a:r>
              <a:rPr lang="en-US" dirty="0" err="1">
                <a:solidFill>
                  <a:srgbClr val="0070C0"/>
                </a:solidFill>
                <a:latin typeface="Consolas" panose="020B0609020204030204" pitchFamily="49" charset="0"/>
              </a:rPr>
              <a:t>filter_data</a:t>
            </a:r>
            <a:r>
              <a:rPr lang="en-US" dirty="0">
                <a:solidFill>
                  <a:srgbClr val="0070C0"/>
                </a:solidFill>
                <a:latin typeface="Consolas" panose="020B0609020204030204" pitchFamily="49" charset="0"/>
              </a:rPr>
              <a:t>(</a:t>
            </a:r>
            <a:r>
              <a:rPr lang="en-US" dirty="0" err="1">
                <a:solidFill>
                  <a:srgbClr val="0070C0"/>
                </a:solidFill>
                <a:latin typeface="Consolas" panose="020B0609020204030204" pitchFamily="49" charset="0"/>
              </a:rPr>
              <a:t>downloaded_data</a:t>
            </a:r>
            <a:r>
              <a:rPr lang="en-US" dirty="0">
                <a:solidFill>
                  <a:srgbClr val="0070C0"/>
                </a:solidFill>
                <a:latin typeface="Consolas" panose="020B0609020204030204" pitchFamily="49" charset="0"/>
              </a:rPr>
              <a:t>)</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filtered_data</a:t>
            </a:r>
            <a:r>
              <a:rPr lang="en-US" dirty="0">
                <a:latin typeface="Consolas" panose="020B0609020204030204" pitchFamily="49" charset="0"/>
              </a:rPr>
              <a:t> = await h2;</a:t>
            </a:r>
          </a:p>
          <a:p>
            <a:endParaRPr lang="en-US" sz="1050" dirty="0">
              <a:latin typeface="Consolas" panose="020B0609020204030204" pitchFamily="49" charset="0"/>
            </a:endParaRPr>
          </a:p>
          <a:p>
            <a:r>
              <a:rPr lang="en-US" dirty="0">
                <a:latin typeface="Consolas" panose="020B0609020204030204" pitchFamily="49" charset="0"/>
              </a:rPr>
              <a:t>  h3 = </a:t>
            </a:r>
            <a:r>
              <a:rPr lang="en-US" dirty="0" err="1">
                <a:latin typeface="Consolas" panose="020B0609020204030204" pitchFamily="49" charset="0"/>
              </a:rPr>
              <a:t>launch_async</a:t>
            </a:r>
            <a:r>
              <a:rPr lang="en-US" dirty="0">
                <a:latin typeface="Consolas" panose="020B0609020204030204" pitchFamily="49" charset="0"/>
              </a:rPr>
              <a:t> </a:t>
            </a:r>
            <a:r>
              <a:rPr lang="en-US" dirty="0" err="1">
                <a:solidFill>
                  <a:srgbClr val="00863D"/>
                </a:solidFill>
                <a:latin typeface="Consolas" panose="020B0609020204030204" pitchFamily="49" charset="0"/>
              </a:rPr>
              <a:t>sort_data</a:t>
            </a:r>
            <a:r>
              <a:rPr lang="en-US" dirty="0">
                <a:solidFill>
                  <a:srgbClr val="00863D"/>
                </a:solidFill>
                <a:latin typeface="Consolas" panose="020B0609020204030204" pitchFamily="49" charset="0"/>
              </a:rPr>
              <a:t>(</a:t>
            </a:r>
            <a:r>
              <a:rPr lang="en-US" dirty="0" err="1">
                <a:solidFill>
                  <a:srgbClr val="00863D"/>
                </a:solidFill>
                <a:latin typeface="Consolas" panose="020B0609020204030204" pitchFamily="49" charset="0"/>
              </a:rPr>
              <a:t>filtered_data</a:t>
            </a:r>
            <a:r>
              <a:rPr lang="en-US" dirty="0">
                <a:solidFill>
                  <a:srgbClr val="00863D"/>
                </a:solidFill>
                <a:latin typeface="Consolas" panose="020B0609020204030204" pitchFamily="49" charset="0"/>
              </a:rPr>
              <a:t>)</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sorted_data</a:t>
            </a:r>
            <a:r>
              <a:rPr lang="en-US" dirty="0">
                <a:latin typeface="Consolas" panose="020B0609020204030204" pitchFamily="49" charset="0"/>
              </a:rPr>
              <a:t> = await h3;</a:t>
            </a:r>
          </a:p>
          <a:p>
            <a:endParaRPr lang="en-US" sz="1050" dirty="0">
              <a:latin typeface="Consolas" panose="020B0609020204030204" pitchFamily="49" charset="0"/>
            </a:endParaRPr>
          </a:p>
          <a:p>
            <a:r>
              <a:rPr lang="en-US" dirty="0">
                <a:latin typeface="Consolas" panose="020B0609020204030204" pitchFamily="49" charset="0"/>
              </a:rPr>
              <a:t>  </a:t>
            </a:r>
            <a:r>
              <a:rPr lang="en-US" dirty="0" err="1">
                <a:solidFill>
                  <a:srgbClr val="7030A0"/>
                </a:solidFill>
                <a:latin typeface="Consolas" panose="020B0609020204030204" pitchFamily="49" charset="0"/>
              </a:rPr>
              <a:t>update_ui</a:t>
            </a:r>
            <a:r>
              <a:rPr lang="en-US" dirty="0">
                <a:solidFill>
                  <a:srgbClr val="7030A0"/>
                </a:solidFill>
                <a:latin typeface="Consolas" panose="020B0609020204030204" pitchFamily="49" charset="0"/>
              </a:rPr>
              <a:t>(</a:t>
            </a:r>
            <a:r>
              <a:rPr lang="en-US" dirty="0" err="1">
                <a:solidFill>
                  <a:srgbClr val="7030A0"/>
                </a:solidFill>
                <a:latin typeface="Consolas" panose="020B0609020204030204" pitchFamily="49" charset="0"/>
              </a:rPr>
              <a:t>sorted_data</a:t>
            </a:r>
            <a:r>
              <a:rPr lang="en-US" dirty="0">
                <a:solidFill>
                  <a:srgbClr val="7030A0"/>
                </a:solidFill>
                <a:latin typeface="Consolas" panose="020B0609020204030204" pitchFamily="49" charset="0"/>
              </a:rPr>
              <a:t>)</a:t>
            </a:r>
            <a:r>
              <a:rPr lang="en-US" dirty="0">
                <a:latin typeface="Consolas" panose="020B0609020204030204" pitchFamily="49" charset="0"/>
              </a:rPr>
              <a:t>;</a:t>
            </a:r>
          </a:p>
          <a:p>
            <a:r>
              <a:rPr lang="en-US" dirty="0">
                <a:latin typeface="Consolas" panose="020B0609020204030204" pitchFamily="49" charset="0"/>
              </a:rPr>
              <a:t>}</a:t>
            </a:r>
          </a:p>
        </p:txBody>
      </p:sp>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p:txBody>
          <a:bodyPr/>
          <a:lstStyle/>
          <a:p>
            <a:r>
              <a:rPr lang="en-US" dirty="0"/>
              <a:t>Async/Await</a:t>
            </a:r>
          </a:p>
        </p:txBody>
      </p:sp>
      <p:sp>
        <p:nvSpPr>
          <p:cNvPr id="11" name="TextBox 10">
            <a:extLst>
              <a:ext uri="{FF2B5EF4-FFF2-40B4-BE49-F238E27FC236}">
                <a16:creationId xmlns:a16="http://schemas.microsoft.com/office/drawing/2014/main" id="{E5C8A715-1F8C-4B86-9C6E-F79CC09E8A19}"/>
              </a:ext>
            </a:extLst>
          </p:cNvPr>
          <p:cNvSpPr txBox="1"/>
          <p:nvPr/>
        </p:nvSpPr>
        <p:spPr>
          <a:xfrm>
            <a:off x="857352" y="1002153"/>
            <a:ext cx="10477296" cy="400110"/>
          </a:xfrm>
          <a:prstGeom prst="rect">
            <a:avLst/>
          </a:prstGeom>
          <a:noFill/>
        </p:spPr>
        <p:txBody>
          <a:bodyPr wrap="square" rtlCol="0">
            <a:spAutoFit/>
          </a:bodyPr>
          <a:lstStyle/>
          <a:p>
            <a:pPr algn="ctr"/>
            <a:r>
              <a:rPr lang="en-US" sz="2000" dirty="0"/>
              <a:t>The </a:t>
            </a:r>
            <a:r>
              <a:rPr lang="en-US" sz="2000" dirty="0">
                <a:solidFill>
                  <a:srgbClr val="FF0000"/>
                </a:solidFill>
              </a:rPr>
              <a:t>Async</a:t>
            </a:r>
            <a:r>
              <a:rPr lang="en-US" sz="2000" dirty="0"/>
              <a:t>/</a:t>
            </a:r>
            <a:r>
              <a:rPr lang="en-US" sz="2000" dirty="0">
                <a:solidFill>
                  <a:srgbClr val="0070C0"/>
                </a:solidFill>
              </a:rPr>
              <a:t>Await</a:t>
            </a:r>
            <a:r>
              <a:rPr lang="en-US" sz="2000" dirty="0"/>
              <a:t> model is yet another approach for concurrent programming with easier syntax.</a:t>
            </a:r>
          </a:p>
        </p:txBody>
      </p:sp>
      <p:sp>
        <p:nvSpPr>
          <p:cNvPr id="7" name="TextBox 6">
            <a:extLst>
              <a:ext uri="{FF2B5EF4-FFF2-40B4-BE49-F238E27FC236}">
                <a16:creationId xmlns:a16="http://schemas.microsoft.com/office/drawing/2014/main" id="{C82780F8-D555-48C0-BB92-B8DCE1C6D9F1}"/>
              </a:ext>
            </a:extLst>
          </p:cNvPr>
          <p:cNvSpPr txBox="1"/>
          <p:nvPr/>
        </p:nvSpPr>
        <p:spPr>
          <a:xfrm>
            <a:off x="914400" y="1470870"/>
            <a:ext cx="10477296" cy="400110"/>
          </a:xfrm>
          <a:prstGeom prst="rect">
            <a:avLst/>
          </a:prstGeom>
          <a:noFill/>
        </p:spPr>
        <p:txBody>
          <a:bodyPr wrap="square" rtlCol="0">
            <a:spAutoFit/>
          </a:bodyPr>
          <a:lstStyle/>
          <a:p>
            <a:pPr algn="ctr"/>
            <a:r>
              <a:rPr lang="en-US" sz="2000" dirty="0"/>
              <a:t>When you use this paradigm, there are two phases for executing tasks.</a:t>
            </a:r>
          </a:p>
        </p:txBody>
      </p:sp>
      <p:sp>
        <p:nvSpPr>
          <p:cNvPr id="3" name="Rectangle 2">
            <a:extLst>
              <a:ext uri="{FF2B5EF4-FFF2-40B4-BE49-F238E27FC236}">
                <a16:creationId xmlns:a16="http://schemas.microsoft.com/office/drawing/2014/main" id="{C2B7E8CD-15DB-4FEA-B820-EC79BA40E4E2}"/>
              </a:ext>
            </a:extLst>
          </p:cNvPr>
          <p:cNvSpPr/>
          <p:nvPr/>
        </p:nvSpPr>
        <p:spPr>
          <a:xfrm>
            <a:off x="424601" y="2385385"/>
            <a:ext cx="4686094" cy="1853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40000"/>
                    <a:lumOff val="60000"/>
                  </a:schemeClr>
                </a:solidFill>
              </a:rPr>
              <a:t>Launch the Async Function</a:t>
            </a:r>
          </a:p>
          <a:p>
            <a:pPr algn="ctr"/>
            <a:endParaRPr lang="en-US" sz="2400" dirty="0">
              <a:solidFill>
                <a:schemeClr val="accent2">
                  <a:lumMod val="40000"/>
                  <a:lumOff val="60000"/>
                </a:schemeClr>
              </a:solidFill>
            </a:endParaRPr>
          </a:p>
          <a:p>
            <a:pPr algn="ctr"/>
            <a:r>
              <a:rPr lang="en-US" sz="2000" dirty="0"/>
              <a:t>You request execution of one or more functions in the background and obtain </a:t>
            </a:r>
            <a:r>
              <a:rPr lang="en-US" sz="2000" dirty="0">
                <a:solidFill>
                  <a:srgbClr val="E6CDFF"/>
                </a:solidFill>
              </a:rPr>
              <a:t>handle(s) </a:t>
            </a:r>
            <a:r>
              <a:rPr lang="en-US" sz="2000" dirty="0"/>
              <a:t>to the pending </a:t>
            </a:r>
            <a:r>
              <a:rPr lang="en-US" sz="2000" dirty="0">
                <a:solidFill>
                  <a:schemeClr val="accent2">
                    <a:lumMod val="40000"/>
                    <a:lumOff val="60000"/>
                  </a:schemeClr>
                </a:solidFill>
              </a:rPr>
              <a:t>task(s)</a:t>
            </a:r>
            <a:r>
              <a:rPr lang="en-US" sz="2000" dirty="0"/>
              <a:t>.</a:t>
            </a:r>
          </a:p>
        </p:txBody>
      </p:sp>
      <p:sp>
        <p:nvSpPr>
          <p:cNvPr id="9" name="Rectangle 8">
            <a:extLst>
              <a:ext uri="{FF2B5EF4-FFF2-40B4-BE49-F238E27FC236}">
                <a16:creationId xmlns:a16="http://schemas.microsoft.com/office/drawing/2014/main" id="{170A892E-AAFF-4BE0-B005-29EABEBDE166}"/>
              </a:ext>
            </a:extLst>
          </p:cNvPr>
          <p:cNvSpPr/>
          <p:nvPr/>
        </p:nvSpPr>
        <p:spPr>
          <a:xfrm>
            <a:off x="424601" y="4460505"/>
            <a:ext cx="4686094" cy="1853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32F4F1"/>
                </a:solidFill>
              </a:rPr>
              <a:t>Wait for Completion</a:t>
            </a:r>
          </a:p>
          <a:p>
            <a:pPr algn="ctr"/>
            <a:endParaRPr lang="en-US" sz="2400" dirty="0"/>
          </a:p>
          <a:p>
            <a:pPr algn="ctr"/>
            <a:r>
              <a:rPr lang="en-US" sz="2000" dirty="0"/>
              <a:t>You may optionally </a:t>
            </a:r>
            <a:r>
              <a:rPr lang="en-US" sz="2000" dirty="0">
                <a:solidFill>
                  <a:srgbClr val="32F4F1"/>
                </a:solidFill>
              </a:rPr>
              <a:t>wait </a:t>
            </a:r>
            <a:r>
              <a:rPr lang="en-US" sz="2000" dirty="0"/>
              <a:t>for your task(s) to complete their execution, and then obtain their </a:t>
            </a:r>
            <a:r>
              <a:rPr lang="en-US" sz="2000" dirty="0">
                <a:solidFill>
                  <a:schemeClr val="accent6">
                    <a:lumMod val="40000"/>
                    <a:lumOff val="60000"/>
                  </a:schemeClr>
                </a:solidFill>
              </a:rPr>
              <a:t>result</a:t>
            </a:r>
            <a:r>
              <a:rPr lang="en-US" sz="2000" dirty="0"/>
              <a:t>.</a:t>
            </a:r>
          </a:p>
        </p:txBody>
      </p:sp>
      <p:sp>
        <p:nvSpPr>
          <p:cNvPr id="38" name="TextBox 37">
            <a:extLst>
              <a:ext uri="{FF2B5EF4-FFF2-40B4-BE49-F238E27FC236}">
                <a16:creationId xmlns:a16="http://schemas.microsoft.com/office/drawing/2014/main" id="{47A1A5B7-E830-4E1C-A586-855739052EE3}"/>
              </a:ext>
            </a:extLst>
          </p:cNvPr>
          <p:cNvSpPr txBox="1"/>
          <p:nvPr/>
        </p:nvSpPr>
        <p:spPr>
          <a:xfrm>
            <a:off x="5409486" y="2775077"/>
            <a:ext cx="6467982" cy="3416320"/>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function </a:t>
            </a:r>
            <a:r>
              <a:rPr lang="en-US" dirty="0" err="1">
                <a:latin typeface="Consolas" panose="020B0609020204030204" pitchFamily="49" charset="0"/>
              </a:rPr>
              <a:t>display_sorted_filtered_data</a:t>
            </a:r>
            <a:r>
              <a:rPr lang="en-US" dirty="0">
                <a:latin typeface="Consolas" panose="020B0609020204030204" pitchFamily="49" charset="0"/>
              </a:rPr>
              <a:t>(</a:t>
            </a:r>
            <a:r>
              <a:rPr lang="en-US" dirty="0" err="1">
                <a:latin typeface="Consolas" panose="020B0609020204030204" pitchFamily="49" charset="0"/>
              </a:rPr>
              <a:t>url</a:t>
            </a:r>
            <a:r>
              <a:rPr lang="en-US" dirty="0">
                <a:latin typeface="Consolas" panose="020B0609020204030204" pitchFamily="49" charset="0"/>
              </a:rPr>
              <a:t>) {</a:t>
            </a:r>
          </a:p>
          <a:p>
            <a:r>
              <a:rPr lang="en-US" dirty="0">
                <a:solidFill>
                  <a:srgbClr val="00863D"/>
                </a:solidFill>
                <a:latin typeface="Consolas" panose="020B0609020204030204" pitchFamily="49" charset="0"/>
              </a:rPr>
              <a:t>  </a:t>
            </a:r>
            <a:r>
              <a:rPr lang="en-US" dirty="0">
                <a:latin typeface="Consolas" panose="020B0609020204030204" pitchFamily="49" charset="0"/>
              </a:rPr>
              <a:t>data</a:t>
            </a:r>
            <a:r>
              <a:rPr lang="en-US" dirty="0">
                <a:solidFill>
                  <a:srgbClr val="00863D"/>
                </a:solidFill>
                <a:latin typeface="Consolas" panose="020B0609020204030204" pitchFamily="49" charset="0"/>
              </a:rPr>
              <a:t> </a:t>
            </a:r>
            <a:r>
              <a:rPr lang="en-US" dirty="0">
                <a:latin typeface="Consolas" panose="020B0609020204030204" pitchFamily="49" charset="0"/>
              </a:rPr>
              <a:t>=</a:t>
            </a:r>
            <a:r>
              <a:rPr lang="en-US" dirty="0">
                <a:solidFill>
                  <a:srgbClr val="0070C0"/>
                </a:solidFill>
                <a:latin typeface="Consolas" panose="020B0609020204030204" pitchFamily="49" charset="0"/>
              </a:rPr>
              <a:t> </a:t>
            </a:r>
            <a:r>
              <a:rPr lang="en-US" dirty="0">
                <a:solidFill>
                  <a:srgbClr val="FF0000"/>
                </a:solidFill>
                <a:latin typeface="Consolas" panose="020B0609020204030204" pitchFamily="49" charset="0"/>
              </a:rPr>
              <a:t>await </a:t>
            </a:r>
            <a:r>
              <a:rPr lang="en-US" dirty="0" err="1">
                <a:solidFill>
                  <a:srgbClr val="FF0000"/>
                </a:solidFill>
                <a:latin typeface="Consolas" panose="020B0609020204030204" pitchFamily="49" charset="0"/>
              </a:rPr>
              <a:t>launch_async</a:t>
            </a:r>
            <a:r>
              <a:rPr lang="en-US" dirty="0">
                <a:solidFill>
                  <a:srgbClr val="FF0000"/>
                </a:solidFill>
                <a:latin typeface="Consolas" panose="020B0609020204030204" pitchFamily="49" charset="0"/>
              </a:rPr>
              <a:t> </a:t>
            </a:r>
            <a:r>
              <a:rPr lang="en-US" dirty="0" err="1">
                <a:solidFill>
                  <a:srgbClr val="C00000"/>
                </a:solidFill>
                <a:latin typeface="Consolas" panose="020B0609020204030204" pitchFamily="49" charset="0"/>
              </a:rPr>
              <a:t>download_data</a:t>
            </a:r>
            <a:r>
              <a:rPr lang="en-US" dirty="0">
                <a:solidFill>
                  <a:srgbClr val="C00000"/>
                </a:solidFill>
                <a:latin typeface="Consolas" panose="020B0609020204030204" pitchFamily="49" charset="0"/>
              </a:rPr>
              <a:t>(</a:t>
            </a:r>
            <a:r>
              <a:rPr lang="en-US" dirty="0" err="1">
                <a:solidFill>
                  <a:srgbClr val="C00000"/>
                </a:solidFill>
                <a:latin typeface="Consolas" panose="020B0609020204030204" pitchFamily="49" charset="0"/>
              </a:rPr>
              <a:t>url</a:t>
            </a:r>
            <a:r>
              <a:rPr lang="en-US" dirty="0">
                <a:solidFill>
                  <a:srgbClr val="C00000"/>
                </a:solidFill>
                <a:latin typeface="Consolas" panose="020B0609020204030204" pitchFamily="49" charset="0"/>
              </a:rPr>
              <a:t>)</a:t>
            </a:r>
            <a:r>
              <a:rPr lang="en-US" dirty="0">
                <a:latin typeface="Consolas" panose="020B0609020204030204" pitchFamily="49" charset="0"/>
              </a:rPr>
              <a:t>;</a:t>
            </a:r>
          </a:p>
          <a:p>
            <a:r>
              <a:rPr lang="en-US" dirty="0">
                <a:solidFill>
                  <a:srgbClr val="00863D"/>
                </a:solidFill>
                <a:latin typeface="Consolas" panose="020B0609020204030204" pitchFamily="49" charset="0"/>
              </a:rPr>
              <a:t>  </a:t>
            </a:r>
            <a:r>
              <a:rPr lang="en-US" dirty="0" err="1">
                <a:latin typeface="Consolas" panose="020B0609020204030204" pitchFamily="49" charset="0"/>
              </a:rPr>
              <a:t>fdata</a:t>
            </a:r>
            <a:r>
              <a:rPr lang="en-US" dirty="0">
                <a:latin typeface="Consolas" panose="020B0609020204030204" pitchFamily="49" charset="0"/>
              </a:rPr>
              <a:t> =</a:t>
            </a:r>
            <a:r>
              <a:rPr lang="en-US" dirty="0">
                <a:solidFill>
                  <a:srgbClr val="0070C0"/>
                </a:solidFill>
                <a:latin typeface="Consolas" panose="020B0609020204030204" pitchFamily="49" charset="0"/>
              </a:rPr>
              <a:t> </a:t>
            </a:r>
            <a:r>
              <a:rPr lang="en-US" dirty="0">
                <a:solidFill>
                  <a:srgbClr val="FF0000"/>
                </a:solidFill>
                <a:latin typeface="Consolas" panose="020B0609020204030204" pitchFamily="49" charset="0"/>
              </a:rPr>
              <a:t>await </a:t>
            </a:r>
            <a:r>
              <a:rPr lang="en-US" dirty="0" err="1">
                <a:solidFill>
                  <a:srgbClr val="FF0000"/>
                </a:solidFill>
                <a:latin typeface="Consolas" panose="020B0609020204030204" pitchFamily="49" charset="0"/>
              </a:rPr>
              <a:t>launch_async</a:t>
            </a:r>
            <a:r>
              <a:rPr lang="en-US" dirty="0">
                <a:solidFill>
                  <a:srgbClr val="FF0000"/>
                </a:solidFill>
                <a:latin typeface="Consolas" panose="020B0609020204030204" pitchFamily="49" charset="0"/>
              </a:rPr>
              <a:t> </a:t>
            </a:r>
            <a:r>
              <a:rPr lang="en-US" dirty="0" err="1">
                <a:solidFill>
                  <a:srgbClr val="0070C0"/>
                </a:solidFill>
                <a:latin typeface="Consolas" panose="020B0609020204030204" pitchFamily="49" charset="0"/>
              </a:rPr>
              <a:t>filter_data</a:t>
            </a:r>
            <a:r>
              <a:rPr lang="en-US" dirty="0">
                <a:solidFill>
                  <a:srgbClr val="0070C0"/>
                </a:solidFill>
                <a:latin typeface="Consolas" panose="020B0609020204030204" pitchFamily="49" charset="0"/>
              </a:rPr>
              <a:t>(data)</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sdata</a:t>
            </a:r>
            <a:r>
              <a:rPr lang="en-US" dirty="0">
                <a:latin typeface="Consolas" panose="020B0609020204030204" pitchFamily="49" charset="0"/>
              </a:rPr>
              <a:t> =</a:t>
            </a:r>
            <a:r>
              <a:rPr lang="en-US" dirty="0">
                <a:solidFill>
                  <a:srgbClr val="0070C0"/>
                </a:solidFill>
                <a:latin typeface="Consolas" panose="020B0609020204030204" pitchFamily="49" charset="0"/>
              </a:rPr>
              <a:t> </a:t>
            </a:r>
            <a:r>
              <a:rPr lang="en-US" dirty="0">
                <a:solidFill>
                  <a:srgbClr val="FF0000"/>
                </a:solidFill>
                <a:latin typeface="Consolas" panose="020B0609020204030204" pitchFamily="49" charset="0"/>
              </a:rPr>
              <a:t>await </a:t>
            </a:r>
            <a:r>
              <a:rPr lang="en-US" dirty="0" err="1">
                <a:solidFill>
                  <a:srgbClr val="FF0000"/>
                </a:solidFill>
                <a:latin typeface="Consolas" panose="020B0609020204030204" pitchFamily="49" charset="0"/>
              </a:rPr>
              <a:t>launch_async</a:t>
            </a:r>
            <a:r>
              <a:rPr lang="en-US" dirty="0">
                <a:solidFill>
                  <a:srgbClr val="FF0000"/>
                </a:solidFill>
                <a:latin typeface="Consolas" panose="020B0609020204030204" pitchFamily="49" charset="0"/>
              </a:rPr>
              <a:t> </a:t>
            </a:r>
            <a:r>
              <a:rPr lang="en-US" dirty="0" err="1">
                <a:solidFill>
                  <a:srgbClr val="00B050"/>
                </a:solidFill>
                <a:latin typeface="Consolas" panose="020B0609020204030204" pitchFamily="49" charset="0"/>
              </a:rPr>
              <a:t>sort_data</a:t>
            </a:r>
            <a:r>
              <a:rPr lang="en-US" dirty="0">
                <a:solidFill>
                  <a:srgbClr val="00B050"/>
                </a:solidFill>
                <a:latin typeface="Consolas" panose="020B0609020204030204" pitchFamily="49" charset="0"/>
              </a:rPr>
              <a:t>(</a:t>
            </a:r>
            <a:r>
              <a:rPr lang="en-US" dirty="0" err="1">
                <a:solidFill>
                  <a:srgbClr val="00B050"/>
                </a:solidFill>
                <a:latin typeface="Consolas" panose="020B0609020204030204" pitchFamily="49" charset="0"/>
              </a:rPr>
              <a:t>fdata</a:t>
            </a:r>
            <a:r>
              <a:rPr lang="en-US" dirty="0">
                <a:solidFill>
                  <a:srgbClr val="00B050"/>
                </a:solidFill>
                <a:latin typeface="Consolas" panose="020B0609020204030204" pitchFamily="49" charset="0"/>
              </a:rPr>
              <a:t>)</a:t>
            </a:r>
            <a:r>
              <a:rPr lang="en-US" dirty="0">
                <a:latin typeface="Consolas" panose="020B0609020204030204" pitchFamily="49" charset="0"/>
              </a:rPr>
              <a:t>;</a:t>
            </a:r>
            <a:r>
              <a:rPr lang="en-US" dirty="0">
                <a:solidFill>
                  <a:srgbClr val="C00000"/>
                </a:solidFill>
                <a:latin typeface="Consolas" panose="020B0609020204030204" pitchFamily="49" charset="0"/>
              </a:rPr>
              <a:t>       </a:t>
            </a:r>
          </a:p>
          <a:p>
            <a:r>
              <a:rPr lang="en-US" dirty="0">
                <a:latin typeface="Consolas" panose="020B0609020204030204" pitchFamily="49" charset="0"/>
              </a:rPr>
              <a:t>  </a:t>
            </a:r>
            <a:r>
              <a:rPr lang="en-US" dirty="0" err="1">
                <a:solidFill>
                  <a:srgbClr val="7030A0"/>
                </a:solidFill>
                <a:latin typeface="Consolas" panose="020B0609020204030204" pitchFamily="49" charset="0"/>
              </a:rPr>
              <a:t>update_ui</a:t>
            </a:r>
            <a:r>
              <a:rPr lang="en-US" dirty="0">
                <a:solidFill>
                  <a:srgbClr val="7030A0"/>
                </a:solidFill>
                <a:latin typeface="Consolas" panose="020B0609020204030204" pitchFamily="49" charset="0"/>
              </a:rPr>
              <a:t>(</a:t>
            </a:r>
            <a:r>
              <a:rPr lang="en-US" dirty="0" err="1">
                <a:solidFill>
                  <a:srgbClr val="7030A0"/>
                </a:solidFill>
                <a:latin typeface="Consolas" panose="020B0609020204030204" pitchFamily="49" charset="0"/>
              </a:rPr>
              <a:t>sdata</a:t>
            </a:r>
            <a:r>
              <a:rPr lang="en-US" dirty="0">
                <a:solidFill>
                  <a:srgbClr val="7030A0"/>
                </a:solidFill>
                <a:latin typeface="Consolas" panose="020B0609020204030204" pitchFamily="49" charset="0"/>
              </a:rPr>
              <a:t>)</a:t>
            </a:r>
            <a:r>
              <a:rPr lang="en-US" dirty="0">
                <a:latin typeface="Consolas" panose="020B0609020204030204" pitchFamily="49" charset="0"/>
              </a:rPr>
              <a:t>;</a:t>
            </a:r>
          </a:p>
          <a:p>
            <a:r>
              <a:rPr lang="en-US" dirty="0">
                <a:latin typeface="Consolas" panose="020B0609020204030204" pitchFamily="49" charset="0"/>
              </a:rPr>
              <a:t>}</a:t>
            </a:r>
          </a:p>
          <a:p>
            <a:br>
              <a:rPr lang="en-US" dirty="0">
                <a:latin typeface="Consolas" panose="020B0609020204030204" pitchFamily="49" charset="0"/>
              </a:rPr>
            </a:br>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p:txBody>
      </p:sp>
      <p:sp>
        <p:nvSpPr>
          <p:cNvPr id="39" name="Speech Bubble: Rectangle with Corners Rounded 38">
            <a:extLst>
              <a:ext uri="{FF2B5EF4-FFF2-40B4-BE49-F238E27FC236}">
                <a16:creationId xmlns:a16="http://schemas.microsoft.com/office/drawing/2014/main" id="{C7D3297E-6CBE-49D5-A437-D7242B684724}"/>
              </a:ext>
            </a:extLst>
          </p:cNvPr>
          <p:cNvSpPr/>
          <p:nvPr/>
        </p:nvSpPr>
        <p:spPr>
          <a:xfrm>
            <a:off x="6700406" y="1519763"/>
            <a:ext cx="2429741" cy="1067719"/>
          </a:xfrm>
          <a:prstGeom prst="wedgeRoundRectCallout">
            <a:avLst>
              <a:gd name="adj1" fmla="val -84280"/>
              <a:gd name="adj2" fmla="val 100858"/>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We can also leave out the handles, for even simpler syntax.</a:t>
            </a:r>
          </a:p>
        </p:txBody>
      </p:sp>
      <p:sp>
        <p:nvSpPr>
          <p:cNvPr id="41" name="Speech Bubble: Rectangle with Corners Rounded 40">
            <a:extLst>
              <a:ext uri="{FF2B5EF4-FFF2-40B4-BE49-F238E27FC236}">
                <a16:creationId xmlns:a16="http://schemas.microsoft.com/office/drawing/2014/main" id="{DB4BFBF9-1266-483E-AE57-FD64FD04C6E8}"/>
              </a:ext>
            </a:extLst>
          </p:cNvPr>
          <p:cNvSpPr/>
          <p:nvPr/>
        </p:nvSpPr>
        <p:spPr>
          <a:xfrm>
            <a:off x="8558591" y="5017097"/>
            <a:ext cx="3318877" cy="1067719"/>
          </a:xfrm>
          <a:prstGeom prst="wedgeRoundRectCallout">
            <a:avLst>
              <a:gd name="adj1" fmla="val -80710"/>
              <a:gd name="adj2" fmla="val -154232"/>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has the same semantics as Promises, but much more readable syntax.</a:t>
            </a:r>
          </a:p>
        </p:txBody>
      </p:sp>
      <p:sp>
        <p:nvSpPr>
          <p:cNvPr id="14" name="Speech Bubble: Rectangle with Corners Rounded 13">
            <a:extLst>
              <a:ext uri="{FF2B5EF4-FFF2-40B4-BE49-F238E27FC236}">
                <a16:creationId xmlns:a16="http://schemas.microsoft.com/office/drawing/2014/main" id="{3AA3349B-B55D-4AF7-B85C-66C74CD6B45A}"/>
              </a:ext>
            </a:extLst>
          </p:cNvPr>
          <p:cNvSpPr/>
          <p:nvPr/>
        </p:nvSpPr>
        <p:spPr>
          <a:xfrm>
            <a:off x="8229293" y="4708852"/>
            <a:ext cx="3890989" cy="1067719"/>
          </a:xfrm>
          <a:prstGeom prst="wedgeRoundRectCallout">
            <a:avLst>
              <a:gd name="adj1" fmla="val -51130"/>
              <a:gd name="adj2" fmla="val -146904"/>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Await suspends execution of our current function until the async task finishes and returns a result.</a:t>
            </a:r>
          </a:p>
        </p:txBody>
      </p:sp>
      <p:sp>
        <p:nvSpPr>
          <p:cNvPr id="42" name="Speech Bubble: Rectangle with Corners Rounded 41">
            <a:extLst>
              <a:ext uri="{FF2B5EF4-FFF2-40B4-BE49-F238E27FC236}">
                <a16:creationId xmlns:a16="http://schemas.microsoft.com/office/drawing/2014/main" id="{C9AA7AE0-84EA-4FAD-BE1E-A619AD8A12CA}"/>
              </a:ext>
            </a:extLst>
          </p:cNvPr>
          <p:cNvSpPr/>
          <p:nvPr/>
        </p:nvSpPr>
        <p:spPr>
          <a:xfrm>
            <a:off x="8764126" y="5574907"/>
            <a:ext cx="3318877" cy="1067719"/>
          </a:xfrm>
          <a:prstGeom prst="wedgeRoundRectCallout">
            <a:avLst>
              <a:gd name="adj1" fmla="val -49878"/>
              <a:gd name="adj2" fmla="val -120087"/>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 code looks synchronous, but in fact it's asynchronous!</a:t>
            </a:r>
          </a:p>
        </p:txBody>
      </p:sp>
      <p:sp>
        <p:nvSpPr>
          <p:cNvPr id="12" name="Speech Bubble: Rectangle with Corners Rounded 11">
            <a:extLst>
              <a:ext uri="{FF2B5EF4-FFF2-40B4-BE49-F238E27FC236}">
                <a16:creationId xmlns:a16="http://schemas.microsoft.com/office/drawing/2014/main" id="{0469DA3D-4074-40C0-8847-55B30EB6AD1E}"/>
              </a:ext>
            </a:extLst>
          </p:cNvPr>
          <p:cNvSpPr/>
          <p:nvPr/>
        </p:nvSpPr>
        <p:spPr>
          <a:xfrm>
            <a:off x="8966932" y="1498538"/>
            <a:ext cx="3073752" cy="1067719"/>
          </a:xfrm>
          <a:prstGeom prst="wedgeRoundRectCallout">
            <a:avLst>
              <a:gd name="adj1" fmla="val -84280"/>
              <a:gd name="adj2" fmla="val 100858"/>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launches the task(s) in the background.</a:t>
            </a:r>
          </a:p>
        </p:txBody>
      </p:sp>
      <p:sp>
        <p:nvSpPr>
          <p:cNvPr id="13" name="Speech Bubble: Rectangle with Corners Rounded 12">
            <a:extLst>
              <a:ext uri="{FF2B5EF4-FFF2-40B4-BE49-F238E27FC236}">
                <a16:creationId xmlns:a16="http://schemas.microsoft.com/office/drawing/2014/main" id="{B507A9DB-5E1A-4B3C-9150-5B02C7707D46}"/>
              </a:ext>
            </a:extLst>
          </p:cNvPr>
          <p:cNvSpPr/>
          <p:nvPr/>
        </p:nvSpPr>
        <p:spPr>
          <a:xfrm>
            <a:off x="8547488" y="3842797"/>
            <a:ext cx="3589142" cy="1067719"/>
          </a:xfrm>
          <a:prstGeom prst="wedgeRoundRectCallout">
            <a:avLst>
              <a:gd name="adj1" fmla="val -117325"/>
              <a:gd name="adj2" fmla="val -76835"/>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After launch, the current function continues running immediately.</a:t>
            </a:r>
          </a:p>
        </p:txBody>
      </p:sp>
      <p:sp>
        <p:nvSpPr>
          <p:cNvPr id="136" name="}">
            <a:extLst>
              <a:ext uri="{FF2B5EF4-FFF2-40B4-BE49-F238E27FC236}">
                <a16:creationId xmlns:a16="http://schemas.microsoft.com/office/drawing/2014/main" id="{2EEFD348-0606-47FC-873E-7147C46D7FA0}"/>
              </a:ext>
            </a:extLst>
          </p:cNvPr>
          <p:cNvSpPr>
            <a:spLocks noChangeShapeType="1"/>
          </p:cNvSpPr>
          <p:nvPr/>
        </p:nvSpPr>
        <p:spPr bwMode="auto">
          <a:xfrm>
            <a:off x="5263599" y="3235304"/>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137" name="}">
            <a:extLst>
              <a:ext uri="{FF2B5EF4-FFF2-40B4-BE49-F238E27FC236}">
                <a16:creationId xmlns:a16="http://schemas.microsoft.com/office/drawing/2014/main" id="{8C999E1F-BE88-44B5-8315-ACBC2E656A9B}"/>
              </a:ext>
            </a:extLst>
          </p:cNvPr>
          <p:cNvSpPr>
            <a:spLocks noChangeShapeType="1"/>
          </p:cNvSpPr>
          <p:nvPr/>
        </p:nvSpPr>
        <p:spPr bwMode="auto">
          <a:xfrm>
            <a:off x="5263599" y="3517526"/>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34" name="Speech Bubble: Rectangle with Corners Rounded 33">
            <a:extLst>
              <a:ext uri="{FF2B5EF4-FFF2-40B4-BE49-F238E27FC236}">
                <a16:creationId xmlns:a16="http://schemas.microsoft.com/office/drawing/2014/main" id="{89B14469-4D92-4CDA-A570-7B06FA927E5E}"/>
              </a:ext>
            </a:extLst>
          </p:cNvPr>
          <p:cNvSpPr/>
          <p:nvPr/>
        </p:nvSpPr>
        <p:spPr>
          <a:xfrm>
            <a:off x="5409485" y="5294421"/>
            <a:ext cx="2869011" cy="1067719"/>
          </a:xfrm>
          <a:prstGeom prst="wedgeRoundRectCallout">
            <a:avLst>
              <a:gd name="adj1" fmla="val -34370"/>
              <a:gd name="adj2" fmla="val -176672"/>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Once we get a result, the thread continues executing.</a:t>
            </a:r>
          </a:p>
        </p:txBody>
      </p:sp>
      <p:sp>
        <p:nvSpPr>
          <p:cNvPr id="138" name="}">
            <a:extLst>
              <a:ext uri="{FF2B5EF4-FFF2-40B4-BE49-F238E27FC236}">
                <a16:creationId xmlns:a16="http://schemas.microsoft.com/office/drawing/2014/main" id="{BEE91225-32EA-401A-A86E-B5DD2D18DBD8}"/>
              </a:ext>
            </a:extLst>
          </p:cNvPr>
          <p:cNvSpPr>
            <a:spLocks noChangeShapeType="1"/>
          </p:cNvSpPr>
          <p:nvPr/>
        </p:nvSpPr>
        <p:spPr bwMode="auto">
          <a:xfrm>
            <a:off x="5263599" y="3906992"/>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grpSp>
        <p:nvGrpSpPr>
          <p:cNvPr id="152" name="Group 151">
            <a:extLst>
              <a:ext uri="{FF2B5EF4-FFF2-40B4-BE49-F238E27FC236}">
                <a16:creationId xmlns:a16="http://schemas.microsoft.com/office/drawing/2014/main" id="{3B3908A5-AD70-47F0-AA6F-4BADA3351E6A}"/>
              </a:ext>
            </a:extLst>
          </p:cNvPr>
          <p:cNvGrpSpPr/>
          <p:nvPr/>
        </p:nvGrpSpPr>
        <p:grpSpPr>
          <a:xfrm>
            <a:off x="4623825" y="522833"/>
            <a:ext cx="6982233" cy="1574344"/>
            <a:chOff x="4623825" y="522833"/>
            <a:chExt cx="6982233" cy="1574344"/>
          </a:xfrm>
        </p:grpSpPr>
        <p:grpSp>
          <p:nvGrpSpPr>
            <p:cNvPr id="145" name="Group 144">
              <a:extLst>
                <a:ext uri="{FF2B5EF4-FFF2-40B4-BE49-F238E27FC236}">
                  <a16:creationId xmlns:a16="http://schemas.microsoft.com/office/drawing/2014/main" id="{FEE699D9-ADAD-400D-A237-5022B53E9B18}"/>
                </a:ext>
              </a:extLst>
            </p:cNvPr>
            <p:cNvGrpSpPr/>
            <p:nvPr/>
          </p:nvGrpSpPr>
          <p:grpSpPr>
            <a:xfrm>
              <a:off x="4623825" y="522833"/>
              <a:ext cx="6982233" cy="1574344"/>
              <a:chOff x="4623825" y="522833"/>
              <a:chExt cx="6982233" cy="1574344"/>
            </a:xfrm>
          </p:grpSpPr>
          <p:grpSp>
            <p:nvGrpSpPr>
              <p:cNvPr id="127" name="Group 126">
                <a:extLst>
                  <a:ext uri="{FF2B5EF4-FFF2-40B4-BE49-F238E27FC236}">
                    <a16:creationId xmlns:a16="http://schemas.microsoft.com/office/drawing/2014/main" id="{E2445103-19A0-4B81-994C-0DD573489204}"/>
                  </a:ext>
                </a:extLst>
              </p:cNvPr>
              <p:cNvGrpSpPr/>
              <p:nvPr/>
            </p:nvGrpSpPr>
            <p:grpSpPr>
              <a:xfrm>
                <a:off x="4623825" y="522833"/>
                <a:ext cx="6982233" cy="1574344"/>
                <a:chOff x="4704570" y="433619"/>
                <a:chExt cx="6982233" cy="1574344"/>
              </a:xfrm>
            </p:grpSpPr>
            <p:grpSp>
              <p:nvGrpSpPr>
                <p:cNvPr id="4" name="Group 3">
                  <a:extLst>
                    <a:ext uri="{FF2B5EF4-FFF2-40B4-BE49-F238E27FC236}">
                      <a16:creationId xmlns:a16="http://schemas.microsoft.com/office/drawing/2014/main" id="{BF6D5AEF-D0DA-46A5-8355-22E0A7923F64}"/>
                    </a:ext>
                  </a:extLst>
                </p:cNvPr>
                <p:cNvGrpSpPr/>
                <p:nvPr/>
              </p:nvGrpSpPr>
              <p:grpSpPr>
                <a:xfrm>
                  <a:off x="4704570" y="433619"/>
                  <a:ext cx="6982233" cy="1574344"/>
                  <a:chOff x="2621769" y="1412748"/>
                  <a:chExt cx="6982233" cy="1574344"/>
                </a:xfrm>
              </p:grpSpPr>
              <p:grpSp>
                <p:nvGrpSpPr>
                  <p:cNvPr id="52" name="Group 51">
                    <a:extLst>
                      <a:ext uri="{FF2B5EF4-FFF2-40B4-BE49-F238E27FC236}">
                        <a16:creationId xmlns:a16="http://schemas.microsoft.com/office/drawing/2014/main" id="{E13F63C7-55B8-48C5-9705-7070A7868D2D}"/>
                      </a:ext>
                    </a:extLst>
                  </p:cNvPr>
                  <p:cNvGrpSpPr/>
                  <p:nvPr/>
                </p:nvGrpSpPr>
                <p:grpSpPr>
                  <a:xfrm>
                    <a:off x="2621769" y="1412748"/>
                    <a:ext cx="6982233" cy="1574344"/>
                    <a:chOff x="3773003" y="8337071"/>
                    <a:chExt cx="6982233" cy="1574344"/>
                  </a:xfrm>
                </p:grpSpPr>
                <p:sp>
                  <p:nvSpPr>
                    <p:cNvPr id="53" name="Rectangle 52">
                      <a:extLst>
                        <a:ext uri="{FF2B5EF4-FFF2-40B4-BE49-F238E27FC236}">
                          <a16:creationId xmlns:a16="http://schemas.microsoft.com/office/drawing/2014/main" id="{9799EC74-4861-4DBF-9D97-304B5570E0F5}"/>
                        </a:ext>
                      </a:extLst>
                    </p:cNvPr>
                    <p:cNvSpPr/>
                    <p:nvPr/>
                  </p:nvSpPr>
                  <p:spPr>
                    <a:xfrm>
                      <a:off x="3808337" y="8366528"/>
                      <a:ext cx="6946899" cy="154488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54" name="Picture 53">
                      <a:extLst>
                        <a:ext uri="{FF2B5EF4-FFF2-40B4-BE49-F238E27FC236}">
                          <a16:creationId xmlns:a16="http://schemas.microsoft.com/office/drawing/2014/main" id="{1D183848-1715-432A-9B95-E22BCD044FF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3773003" y="8337071"/>
                      <a:ext cx="568256" cy="723086"/>
                    </a:xfrm>
                    <a:prstGeom prst="rect">
                      <a:avLst/>
                    </a:prstGeom>
                  </p:spPr>
                </p:pic>
                <p:cxnSp>
                  <p:nvCxnSpPr>
                    <p:cNvPr id="55" name="Straight Arrow Connector 54">
                      <a:extLst>
                        <a:ext uri="{FF2B5EF4-FFF2-40B4-BE49-F238E27FC236}">
                          <a16:creationId xmlns:a16="http://schemas.microsoft.com/office/drawing/2014/main" id="{D9651634-F25B-4828-A864-AC15815368D8}"/>
                        </a:ext>
                      </a:extLst>
                    </p:cNvPr>
                    <p:cNvCxnSpPr>
                      <a:cxnSpLocks/>
                    </p:cNvCxnSpPr>
                    <p:nvPr/>
                  </p:nvCxnSpPr>
                  <p:spPr>
                    <a:xfrm>
                      <a:off x="4094230" y="8791913"/>
                      <a:ext cx="6526539" cy="0"/>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C2E9EAB2-6B8B-4CD1-86F6-2B5086DF1269}"/>
                        </a:ext>
                      </a:extLst>
                    </p:cNvPr>
                    <p:cNvGrpSpPr/>
                    <p:nvPr/>
                  </p:nvGrpSpPr>
                  <p:grpSpPr>
                    <a:xfrm>
                      <a:off x="3773003" y="9120786"/>
                      <a:ext cx="6847766" cy="723086"/>
                      <a:chOff x="3773003" y="9120786"/>
                      <a:chExt cx="6847766" cy="723086"/>
                    </a:xfrm>
                  </p:grpSpPr>
                  <p:pic>
                    <p:nvPicPr>
                      <p:cNvPr id="57" name="Picture 56">
                        <a:extLst>
                          <a:ext uri="{FF2B5EF4-FFF2-40B4-BE49-F238E27FC236}">
                            <a16:creationId xmlns:a16="http://schemas.microsoft.com/office/drawing/2014/main" id="{78EC7DCD-4C08-4B48-8256-95E61314542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3773003" y="9120786"/>
                        <a:ext cx="568256" cy="723086"/>
                      </a:xfrm>
                      <a:prstGeom prst="rect">
                        <a:avLst/>
                      </a:prstGeom>
                    </p:spPr>
                  </p:pic>
                  <p:cxnSp>
                    <p:nvCxnSpPr>
                      <p:cNvPr id="58" name="Straight Arrow Connector 57">
                        <a:extLst>
                          <a:ext uri="{FF2B5EF4-FFF2-40B4-BE49-F238E27FC236}">
                            <a16:creationId xmlns:a16="http://schemas.microsoft.com/office/drawing/2014/main" id="{67F68200-6F68-4932-B215-1810785FDA99}"/>
                          </a:ext>
                        </a:extLst>
                      </p:cNvPr>
                      <p:cNvCxnSpPr>
                        <a:cxnSpLocks/>
                      </p:cNvCxnSpPr>
                      <p:nvPr/>
                    </p:nvCxnSpPr>
                    <p:spPr>
                      <a:xfrm>
                        <a:off x="4094230" y="9575628"/>
                        <a:ext cx="6526539" cy="0"/>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9" name="Group 58">
                    <a:extLst>
                      <a:ext uri="{FF2B5EF4-FFF2-40B4-BE49-F238E27FC236}">
                        <a16:creationId xmlns:a16="http://schemas.microsoft.com/office/drawing/2014/main" id="{DF9114DB-4350-491F-AC3A-62152444472D}"/>
                      </a:ext>
                    </a:extLst>
                  </p:cNvPr>
                  <p:cNvGrpSpPr/>
                  <p:nvPr/>
                </p:nvGrpSpPr>
                <p:grpSpPr>
                  <a:xfrm>
                    <a:off x="3298114" y="1698107"/>
                    <a:ext cx="6133024" cy="1069721"/>
                    <a:chOff x="3298114" y="1698107"/>
                    <a:chExt cx="6133024" cy="1069721"/>
                  </a:xfrm>
                </p:grpSpPr>
                <p:grpSp>
                  <p:nvGrpSpPr>
                    <p:cNvPr id="60" name="Group 59">
                      <a:extLst>
                        <a:ext uri="{FF2B5EF4-FFF2-40B4-BE49-F238E27FC236}">
                          <a16:creationId xmlns:a16="http://schemas.microsoft.com/office/drawing/2014/main" id="{9F2BBAEB-50C9-46A0-8D95-D3C0D026E045}"/>
                        </a:ext>
                      </a:extLst>
                    </p:cNvPr>
                    <p:cNvGrpSpPr/>
                    <p:nvPr/>
                  </p:nvGrpSpPr>
                  <p:grpSpPr>
                    <a:xfrm>
                      <a:off x="3298114" y="1698107"/>
                      <a:ext cx="6133024" cy="1069721"/>
                      <a:chOff x="3298114" y="1698107"/>
                      <a:chExt cx="6133024" cy="1069721"/>
                    </a:xfrm>
                  </p:grpSpPr>
                  <p:grpSp>
                    <p:nvGrpSpPr>
                      <p:cNvPr id="62" name="Group 61">
                        <a:extLst>
                          <a:ext uri="{FF2B5EF4-FFF2-40B4-BE49-F238E27FC236}">
                            <a16:creationId xmlns:a16="http://schemas.microsoft.com/office/drawing/2014/main" id="{222F676E-FA48-418A-8814-ED9CD77C0BB5}"/>
                          </a:ext>
                        </a:extLst>
                      </p:cNvPr>
                      <p:cNvGrpSpPr/>
                      <p:nvPr/>
                    </p:nvGrpSpPr>
                    <p:grpSpPr>
                      <a:xfrm>
                        <a:off x="3298114" y="1698107"/>
                        <a:ext cx="6133024" cy="1069721"/>
                        <a:chOff x="3211676" y="977449"/>
                        <a:chExt cx="6133024" cy="1069721"/>
                      </a:xfrm>
                    </p:grpSpPr>
                    <p:grpSp>
                      <p:nvGrpSpPr>
                        <p:cNvPr id="66" name="Group 65">
                          <a:extLst>
                            <a:ext uri="{FF2B5EF4-FFF2-40B4-BE49-F238E27FC236}">
                              <a16:creationId xmlns:a16="http://schemas.microsoft.com/office/drawing/2014/main" id="{E16F0444-43E5-4286-BBF9-BAD8EBBB6D49}"/>
                            </a:ext>
                          </a:extLst>
                        </p:cNvPr>
                        <p:cNvGrpSpPr/>
                        <p:nvPr/>
                      </p:nvGrpSpPr>
                      <p:grpSpPr>
                        <a:xfrm>
                          <a:off x="7159938" y="1710378"/>
                          <a:ext cx="2184762" cy="336792"/>
                          <a:chOff x="10364759" y="5098467"/>
                          <a:chExt cx="2184762" cy="336792"/>
                        </a:xfrm>
                      </p:grpSpPr>
                      <p:sp>
                        <p:nvSpPr>
                          <p:cNvPr id="79" name="Rectangle 78">
                            <a:extLst>
                              <a:ext uri="{FF2B5EF4-FFF2-40B4-BE49-F238E27FC236}">
                                <a16:creationId xmlns:a16="http://schemas.microsoft.com/office/drawing/2014/main" id="{0CD2CD0A-7924-4105-A833-134D821F1975}"/>
                              </a:ext>
                            </a:extLst>
                          </p:cNvPr>
                          <p:cNvSpPr/>
                          <p:nvPr/>
                        </p:nvSpPr>
                        <p:spPr>
                          <a:xfrm>
                            <a:off x="10364759" y="5098467"/>
                            <a:ext cx="273512" cy="331392"/>
                          </a:xfrm>
                          <a:prstGeom prst="rect">
                            <a:avLst/>
                          </a:prstGeom>
                          <a:solidFill>
                            <a:srgbClr val="7F7F7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A</a:t>
                            </a:r>
                          </a:p>
                        </p:txBody>
                      </p:sp>
                      <p:sp>
                        <p:nvSpPr>
                          <p:cNvPr id="81" name="Rectangle 80">
                            <a:extLst>
                              <a:ext uri="{FF2B5EF4-FFF2-40B4-BE49-F238E27FC236}">
                                <a16:creationId xmlns:a16="http://schemas.microsoft.com/office/drawing/2014/main" id="{7809CDCB-7BF1-4B17-9BBF-D96D667F889A}"/>
                              </a:ext>
                            </a:extLst>
                          </p:cNvPr>
                          <p:cNvSpPr/>
                          <p:nvPr/>
                        </p:nvSpPr>
                        <p:spPr>
                          <a:xfrm>
                            <a:off x="11834478" y="5103867"/>
                            <a:ext cx="715043" cy="331392"/>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PLOT</a:t>
                            </a:r>
                          </a:p>
                        </p:txBody>
                      </p:sp>
                    </p:grpSp>
                    <p:sp>
                      <p:nvSpPr>
                        <p:cNvPr id="67" name="Rectangle 66">
                          <a:extLst>
                            <a:ext uri="{FF2B5EF4-FFF2-40B4-BE49-F238E27FC236}">
                              <a16:creationId xmlns:a16="http://schemas.microsoft.com/office/drawing/2014/main" id="{6D87BDC8-6CC6-49F0-8EA0-EF41B4903CEC}"/>
                            </a:ext>
                          </a:extLst>
                        </p:cNvPr>
                        <p:cNvSpPr/>
                        <p:nvPr/>
                      </p:nvSpPr>
                      <p:spPr>
                        <a:xfrm>
                          <a:off x="3689476" y="978034"/>
                          <a:ext cx="1641922" cy="331392"/>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DOWNLOAD</a:t>
                          </a:r>
                        </a:p>
                      </p:txBody>
                    </p:sp>
                    <p:sp>
                      <p:nvSpPr>
                        <p:cNvPr id="68" name="Rectangle 67">
                          <a:extLst>
                            <a:ext uri="{FF2B5EF4-FFF2-40B4-BE49-F238E27FC236}">
                              <a16:creationId xmlns:a16="http://schemas.microsoft.com/office/drawing/2014/main" id="{2528FBE1-A357-4B0F-A1DC-B080CB1FA0CF}"/>
                            </a:ext>
                          </a:extLst>
                        </p:cNvPr>
                        <p:cNvSpPr/>
                        <p:nvPr/>
                      </p:nvSpPr>
                      <p:spPr>
                        <a:xfrm>
                          <a:off x="6105395" y="977449"/>
                          <a:ext cx="859419" cy="331392"/>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FILTER</a:t>
                          </a:r>
                        </a:p>
                      </p:txBody>
                    </p:sp>
                    <p:sp>
                      <p:nvSpPr>
                        <p:cNvPr id="69" name="Rectangle 68">
                          <a:extLst>
                            <a:ext uri="{FF2B5EF4-FFF2-40B4-BE49-F238E27FC236}">
                              <a16:creationId xmlns:a16="http://schemas.microsoft.com/office/drawing/2014/main" id="{F1F4BD8C-144B-49D7-9EF0-D51BBA6CD3C7}"/>
                            </a:ext>
                          </a:extLst>
                        </p:cNvPr>
                        <p:cNvSpPr/>
                        <p:nvPr/>
                      </p:nvSpPr>
                      <p:spPr>
                        <a:xfrm>
                          <a:off x="7677068" y="980740"/>
                          <a:ext cx="745632" cy="331392"/>
                        </a:xfrm>
                        <a:prstGeom prst="rect">
                          <a:avLst/>
                        </a:prstGeom>
                        <a:solidFill>
                          <a:srgbClr val="00863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SORT</a:t>
                          </a:r>
                        </a:p>
                      </p:txBody>
                    </p:sp>
                    <p:sp>
                      <p:nvSpPr>
                        <p:cNvPr id="70" name="Rectangle 69">
                          <a:extLst>
                            <a:ext uri="{FF2B5EF4-FFF2-40B4-BE49-F238E27FC236}">
                              <a16:creationId xmlns:a16="http://schemas.microsoft.com/office/drawing/2014/main" id="{DE6AD467-2938-432E-B92B-5B078C08B52A}"/>
                            </a:ext>
                          </a:extLst>
                        </p:cNvPr>
                        <p:cNvSpPr/>
                        <p:nvPr/>
                      </p:nvSpPr>
                      <p:spPr>
                        <a:xfrm>
                          <a:off x="3211676" y="1715778"/>
                          <a:ext cx="293873" cy="331392"/>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L</a:t>
                          </a:r>
                        </a:p>
                      </p:txBody>
                    </p:sp>
                    <p:cxnSp>
                      <p:nvCxnSpPr>
                        <p:cNvPr id="71" name="Straight Arrow Connector 70">
                          <a:extLst>
                            <a:ext uri="{FF2B5EF4-FFF2-40B4-BE49-F238E27FC236}">
                              <a16:creationId xmlns:a16="http://schemas.microsoft.com/office/drawing/2014/main" id="{BF00F3F5-B8E8-4812-9B39-4162FC7D106B}"/>
                            </a:ext>
                          </a:extLst>
                        </p:cNvPr>
                        <p:cNvCxnSpPr>
                          <a:cxnSpLocks/>
                          <a:stCxn id="70" idx="3"/>
                          <a:endCxn id="67" idx="1"/>
                        </p:cNvCxnSpPr>
                        <p:nvPr/>
                      </p:nvCxnSpPr>
                      <p:spPr>
                        <a:xfrm flipV="1">
                          <a:off x="3505549" y="1143730"/>
                          <a:ext cx="183927" cy="7377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CBD35294-CACF-4758-B075-13B20B137CD9}"/>
                            </a:ext>
                          </a:extLst>
                        </p:cNvPr>
                        <p:cNvCxnSpPr>
                          <a:cxnSpLocks/>
                        </p:cNvCxnSpPr>
                        <p:nvPr/>
                      </p:nvCxnSpPr>
                      <p:spPr>
                        <a:xfrm flipV="1">
                          <a:off x="7542601" y="1121381"/>
                          <a:ext cx="118784" cy="59477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43678733-7484-4595-82A3-05BEE2E67938}"/>
                            </a:ext>
                          </a:extLst>
                        </p:cNvPr>
                        <p:cNvSpPr/>
                        <p:nvPr/>
                      </p:nvSpPr>
                      <p:spPr>
                        <a:xfrm>
                          <a:off x="5349862" y="1715778"/>
                          <a:ext cx="271601" cy="331392"/>
                        </a:xfrm>
                        <a:prstGeom prst="rect">
                          <a:avLst/>
                        </a:prstGeom>
                        <a:solidFill>
                          <a:srgbClr val="7F7F7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a:t>
                          </a:r>
                        </a:p>
                      </p:txBody>
                    </p:sp>
                    <p:cxnSp>
                      <p:nvCxnSpPr>
                        <p:cNvPr id="74" name="Straight Arrow Connector 73">
                          <a:extLst>
                            <a:ext uri="{FF2B5EF4-FFF2-40B4-BE49-F238E27FC236}">
                              <a16:creationId xmlns:a16="http://schemas.microsoft.com/office/drawing/2014/main" id="{01C9C1CB-1041-403E-88A6-8DB9A911E5A0}"/>
                            </a:ext>
                          </a:extLst>
                        </p:cNvPr>
                        <p:cNvCxnSpPr>
                          <a:cxnSpLocks/>
                          <a:stCxn id="67" idx="3"/>
                          <a:endCxn id="73" idx="0"/>
                        </p:cNvCxnSpPr>
                        <p:nvPr/>
                      </p:nvCxnSpPr>
                      <p:spPr>
                        <a:xfrm>
                          <a:off x="5331398" y="1143730"/>
                          <a:ext cx="154265" cy="5720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FC4ED8BF-F3A3-4976-9019-2A0E1DB3AA50}"/>
                            </a:ext>
                          </a:extLst>
                        </p:cNvPr>
                        <p:cNvCxnSpPr>
                          <a:cxnSpLocks/>
                        </p:cNvCxnSpPr>
                        <p:nvPr/>
                      </p:nvCxnSpPr>
                      <p:spPr>
                        <a:xfrm flipV="1">
                          <a:off x="5903765" y="1284950"/>
                          <a:ext cx="228148" cy="613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09737287-8880-4AC0-9265-26C7F3217550}"/>
                            </a:ext>
                          </a:extLst>
                        </p:cNvPr>
                        <p:cNvCxnSpPr>
                          <a:cxnSpLocks/>
                          <a:endCxn id="79" idx="0"/>
                        </p:cNvCxnSpPr>
                        <p:nvPr/>
                      </p:nvCxnSpPr>
                      <p:spPr>
                        <a:xfrm>
                          <a:off x="6961300" y="1153030"/>
                          <a:ext cx="335394" cy="5573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65" name="Rectangle 64">
                        <a:extLst>
                          <a:ext uri="{FF2B5EF4-FFF2-40B4-BE49-F238E27FC236}">
                            <a16:creationId xmlns:a16="http://schemas.microsoft.com/office/drawing/2014/main" id="{FFA2A012-7E47-435B-9BD8-8FE98BACCD53}"/>
                          </a:ext>
                        </a:extLst>
                      </p:cNvPr>
                      <p:cNvSpPr/>
                      <p:nvPr/>
                    </p:nvSpPr>
                    <p:spPr>
                      <a:xfrm>
                        <a:off x="8441628" y="2436436"/>
                        <a:ext cx="273512" cy="331392"/>
                      </a:xfrm>
                      <a:prstGeom prst="rect">
                        <a:avLst/>
                      </a:prstGeom>
                      <a:solidFill>
                        <a:srgbClr val="7F7F7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A</a:t>
                        </a:r>
                      </a:p>
                    </p:txBody>
                  </p:sp>
                </p:grpSp>
                <p:cxnSp>
                  <p:nvCxnSpPr>
                    <p:cNvPr id="61" name="Straight Arrow Connector 60">
                      <a:extLst>
                        <a:ext uri="{FF2B5EF4-FFF2-40B4-BE49-F238E27FC236}">
                          <a16:creationId xmlns:a16="http://schemas.microsoft.com/office/drawing/2014/main" id="{2EF09B25-6F44-4BC6-94C8-5776387DFA3E}"/>
                        </a:ext>
                      </a:extLst>
                    </p:cNvPr>
                    <p:cNvCxnSpPr>
                      <a:cxnSpLocks/>
                      <a:stCxn id="69" idx="3"/>
                      <a:endCxn id="65" idx="0"/>
                    </p:cNvCxnSpPr>
                    <p:nvPr/>
                  </p:nvCxnSpPr>
                  <p:spPr>
                    <a:xfrm>
                      <a:off x="8509138" y="1867094"/>
                      <a:ext cx="69246" cy="5693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sp>
              <p:nvSpPr>
                <p:cNvPr id="120" name="TextBox 119">
                  <a:extLst>
                    <a:ext uri="{FF2B5EF4-FFF2-40B4-BE49-F238E27FC236}">
                      <a16:creationId xmlns:a16="http://schemas.microsoft.com/office/drawing/2014/main" id="{7F9DF0CA-B0F0-42D5-AA0F-25DE3B74F816}"/>
                    </a:ext>
                  </a:extLst>
                </p:cNvPr>
                <p:cNvSpPr txBox="1"/>
                <p:nvPr/>
              </p:nvSpPr>
              <p:spPr>
                <a:xfrm>
                  <a:off x="5642347" y="1364562"/>
                  <a:ext cx="1951175" cy="369332"/>
                </a:xfrm>
                <a:prstGeom prst="rect">
                  <a:avLst/>
                </a:prstGeom>
                <a:noFill/>
              </p:spPr>
              <p:txBody>
                <a:bodyPr wrap="none" rtlCol="0">
                  <a:spAutoFit/>
                </a:bodyPr>
                <a:lstStyle/>
                <a:p>
                  <a:r>
                    <a:rPr lang="en-US" dirty="0"/>
                    <a:t>&lt;function paused&gt;</a:t>
                  </a:r>
                </a:p>
              </p:txBody>
            </p:sp>
          </p:grpSp>
          <p:sp>
            <p:nvSpPr>
              <p:cNvPr id="144" name="Rectangle 143">
                <a:extLst>
                  <a:ext uri="{FF2B5EF4-FFF2-40B4-BE49-F238E27FC236}">
                    <a16:creationId xmlns:a16="http://schemas.microsoft.com/office/drawing/2014/main" id="{5BC621B5-8108-45AB-9E9B-EFC95EE9AE96}"/>
                  </a:ext>
                </a:extLst>
              </p:cNvPr>
              <p:cNvSpPr/>
              <p:nvPr/>
            </p:nvSpPr>
            <p:spPr>
              <a:xfrm>
                <a:off x="7726325" y="1546521"/>
                <a:ext cx="271601" cy="331392"/>
              </a:xfrm>
              <a:prstGeom prst="rect">
                <a:avLst/>
              </a:prstGeom>
              <a:solidFill>
                <a:srgbClr val="7F7F7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L</a:t>
                </a:r>
              </a:p>
            </p:txBody>
          </p:sp>
        </p:grpSp>
        <p:sp>
          <p:nvSpPr>
            <p:cNvPr id="149" name="Rectangle 148">
              <a:extLst>
                <a:ext uri="{FF2B5EF4-FFF2-40B4-BE49-F238E27FC236}">
                  <a16:creationId xmlns:a16="http://schemas.microsoft.com/office/drawing/2014/main" id="{42C97673-0E58-4766-BDC4-6731D01C4BAC}"/>
                </a:ext>
              </a:extLst>
            </p:cNvPr>
            <p:cNvSpPr/>
            <p:nvPr/>
          </p:nvSpPr>
          <p:spPr>
            <a:xfrm>
              <a:off x="9544411" y="1546521"/>
              <a:ext cx="271601" cy="331392"/>
            </a:xfrm>
            <a:prstGeom prst="rect">
              <a:avLst/>
            </a:prstGeom>
            <a:solidFill>
              <a:srgbClr val="7F7F7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L</a:t>
              </a:r>
            </a:p>
          </p:txBody>
        </p:sp>
      </p:grpSp>
      <p:sp>
        <p:nvSpPr>
          <p:cNvPr id="154" name="Speech Bubble: Rectangle with Corners Rounded 153">
            <a:extLst>
              <a:ext uri="{FF2B5EF4-FFF2-40B4-BE49-F238E27FC236}">
                <a16:creationId xmlns:a16="http://schemas.microsoft.com/office/drawing/2014/main" id="{24D768AF-C098-4E6C-A888-BE503D8DE6C9}"/>
              </a:ext>
            </a:extLst>
          </p:cNvPr>
          <p:cNvSpPr/>
          <p:nvPr/>
        </p:nvSpPr>
        <p:spPr>
          <a:xfrm>
            <a:off x="8106333" y="4608020"/>
            <a:ext cx="3589142" cy="1067719"/>
          </a:xfrm>
          <a:prstGeom prst="wedgeRoundRectCallout">
            <a:avLst>
              <a:gd name="adj1" fmla="val -83696"/>
              <a:gd name="adj2" fmla="val -82218"/>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provides the same semantics as our promise-based code!</a:t>
            </a:r>
          </a:p>
        </p:txBody>
      </p:sp>
    </p:spTree>
    <p:extLst>
      <p:ext uri="{BB962C8B-B14F-4D97-AF65-F5344CB8AC3E}">
        <p14:creationId xmlns:p14="http://schemas.microsoft.com/office/powerpoint/2010/main" val="1128213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down)">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36"/>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3"/>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2"/>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0">
                                            <p:txEl>
                                              <p:pRg st="2" end="2"/>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0">
                                            <p:txEl>
                                              <p:pRg st="3" end="3"/>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wipe(down)">
                                      <p:cBhvr>
                                        <p:cTn id="71" dur="500"/>
                                        <p:tgtEl>
                                          <p:spTgt spid="14"/>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wipe(down)">
                                      <p:cBhvr>
                                        <p:cTn id="76" dur="500"/>
                                        <p:tgtEl>
                                          <p:spTgt spid="34"/>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nodeType="clickEffect">
                                  <p:stCondLst>
                                    <p:cond delay="0"/>
                                  </p:stCondLst>
                                  <p:childTnLst>
                                    <p:set>
                                      <p:cBhvr>
                                        <p:cTn id="80" dur="1" fill="hold">
                                          <p:stCondLst>
                                            <p:cond delay="0"/>
                                          </p:stCondLst>
                                        </p:cTn>
                                        <p:tgtEl>
                                          <p:spTgt spid="137"/>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3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34"/>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14"/>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nodeType="clickEffect">
                                  <p:stCondLst>
                                    <p:cond delay="0"/>
                                  </p:stCondLst>
                                  <p:childTnLst>
                                    <p:set>
                                      <p:cBhvr>
                                        <p:cTn id="94" dur="1" fill="hold">
                                          <p:stCondLst>
                                            <p:cond delay="0"/>
                                          </p:stCondLst>
                                        </p:cTn>
                                        <p:tgtEl>
                                          <p:spTgt spid="138"/>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30">
                                            <p:txEl>
                                              <p:pRg st="4" end="4"/>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30">
                                            <p:txEl>
                                              <p:pRg st="5" end="5"/>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30">
                                            <p:txEl>
                                              <p:pRg st="7" end="7"/>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30">
                                            <p:txEl>
                                              <p:pRg st="8" end="8"/>
                                            </p:txEl>
                                          </p:spTgt>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30">
                                            <p:txEl>
                                              <p:pRg st="10" end="10"/>
                                            </p:tx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42"/>
                                        </p:tgtEl>
                                        <p:attrNameLst>
                                          <p:attrName>style.visibility</p:attrName>
                                        </p:attrNameLst>
                                      </p:cBhvr>
                                      <p:to>
                                        <p:strVal val="visible"/>
                                      </p:to>
                                    </p:set>
                                    <p:animEffect transition="in" filter="wipe(down)">
                                      <p:cBhvr>
                                        <p:cTn id="119" dur="500"/>
                                        <p:tgtEl>
                                          <p:spTgt spid="42"/>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nodeType="clickEffect">
                                  <p:stCondLst>
                                    <p:cond delay="0"/>
                                  </p:stCondLst>
                                  <p:childTnLst>
                                    <p:set>
                                      <p:cBhvr>
                                        <p:cTn id="123" dur="1" fill="hold">
                                          <p:stCondLst>
                                            <p:cond delay="0"/>
                                          </p:stCondLst>
                                        </p:cTn>
                                        <p:tgtEl>
                                          <p:spTgt spid="152"/>
                                        </p:tgtEl>
                                        <p:attrNameLst>
                                          <p:attrName>style.visibility</p:attrName>
                                        </p:attrNameLst>
                                      </p:cBhvr>
                                      <p:to>
                                        <p:strVal val="visible"/>
                                      </p:to>
                                    </p:set>
                                    <p:animEffect transition="in" filter="wipe(left)">
                                      <p:cBhvr>
                                        <p:cTn id="124" dur="500"/>
                                        <p:tgtEl>
                                          <p:spTgt spid="152"/>
                                        </p:tgtEl>
                                      </p:cBhvr>
                                    </p:animEffect>
                                  </p:childTnLst>
                                </p:cTn>
                              </p:par>
                            </p:childTnLst>
                          </p:cTn>
                        </p:par>
                      </p:childTnLst>
                    </p:cTn>
                  </p:par>
                  <p:par>
                    <p:cTn id="125" fill="hold">
                      <p:stCondLst>
                        <p:cond delay="indefinite"/>
                      </p:stCondLst>
                      <p:childTnLst>
                        <p:par>
                          <p:cTn id="126" fill="hold">
                            <p:stCondLst>
                              <p:cond delay="0"/>
                            </p:stCondLst>
                            <p:childTnLst>
                              <p:par>
                                <p:cTn id="127" presetID="1" presetClass="exit" presetSubtype="0" fill="hold" nodeType="clickEffect">
                                  <p:stCondLst>
                                    <p:cond delay="0"/>
                                  </p:stCondLst>
                                  <p:childTnLst>
                                    <p:set>
                                      <p:cBhvr>
                                        <p:cTn id="128" dur="1" fill="hold">
                                          <p:stCondLst>
                                            <p:cond delay="0"/>
                                          </p:stCondLst>
                                        </p:cTn>
                                        <p:tgtEl>
                                          <p:spTgt spid="152"/>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1" nodeType="clickEffect">
                                  <p:stCondLst>
                                    <p:cond delay="0"/>
                                  </p:stCondLst>
                                  <p:childTnLst>
                                    <p:set>
                                      <p:cBhvr>
                                        <p:cTn id="132" dur="1" fill="hold">
                                          <p:stCondLst>
                                            <p:cond delay="0"/>
                                          </p:stCondLst>
                                        </p:cTn>
                                        <p:tgtEl>
                                          <p:spTgt spid="42"/>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22" presetClass="entr" presetSubtype="4" fill="hold" grpId="0" nodeType="clickEffect">
                                  <p:stCondLst>
                                    <p:cond delay="0"/>
                                  </p:stCondLst>
                                  <p:childTnLst>
                                    <p:set>
                                      <p:cBhvr>
                                        <p:cTn id="136" dur="1" fill="hold">
                                          <p:stCondLst>
                                            <p:cond delay="0"/>
                                          </p:stCondLst>
                                        </p:cTn>
                                        <p:tgtEl>
                                          <p:spTgt spid="39"/>
                                        </p:tgtEl>
                                        <p:attrNameLst>
                                          <p:attrName>style.visibility</p:attrName>
                                        </p:attrNameLst>
                                      </p:cBhvr>
                                      <p:to>
                                        <p:strVal val="visible"/>
                                      </p:to>
                                    </p:set>
                                    <p:animEffect transition="in" filter="wipe(down)">
                                      <p:cBhvr>
                                        <p:cTn id="137" dur="500"/>
                                        <p:tgtEl>
                                          <p:spTgt spid="39"/>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1" fill="hold" grpId="0" nodeType="clickEffect">
                                  <p:stCondLst>
                                    <p:cond delay="0"/>
                                  </p:stCondLst>
                                  <p:childTnLst>
                                    <p:set>
                                      <p:cBhvr>
                                        <p:cTn id="141" dur="1" fill="hold">
                                          <p:stCondLst>
                                            <p:cond delay="0"/>
                                          </p:stCondLst>
                                        </p:cTn>
                                        <p:tgtEl>
                                          <p:spTgt spid="38"/>
                                        </p:tgtEl>
                                        <p:attrNameLst>
                                          <p:attrName>style.visibility</p:attrName>
                                        </p:attrNameLst>
                                      </p:cBhvr>
                                      <p:to>
                                        <p:strVal val="visible"/>
                                      </p:to>
                                    </p:set>
                                    <p:animEffect transition="in" filter="wipe(up)">
                                      <p:cBhvr>
                                        <p:cTn id="142" dur="500"/>
                                        <p:tgtEl>
                                          <p:spTgt spid="38"/>
                                        </p:tgtEl>
                                      </p:cBhvr>
                                    </p:animEffec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grpId="1" nodeType="clickEffect">
                                  <p:stCondLst>
                                    <p:cond delay="0"/>
                                  </p:stCondLst>
                                  <p:childTnLst>
                                    <p:set>
                                      <p:cBhvr>
                                        <p:cTn id="146" dur="1" fill="hold">
                                          <p:stCondLst>
                                            <p:cond delay="0"/>
                                          </p:stCondLst>
                                        </p:cTn>
                                        <p:tgtEl>
                                          <p:spTgt spid="39"/>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22" presetClass="entr" presetSubtype="4" fill="hold" grpId="0" nodeType="clickEffect">
                                  <p:stCondLst>
                                    <p:cond delay="0"/>
                                  </p:stCondLst>
                                  <p:childTnLst>
                                    <p:set>
                                      <p:cBhvr>
                                        <p:cTn id="150" dur="1" fill="hold">
                                          <p:stCondLst>
                                            <p:cond delay="0"/>
                                          </p:stCondLst>
                                        </p:cTn>
                                        <p:tgtEl>
                                          <p:spTgt spid="41"/>
                                        </p:tgtEl>
                                        <p:attrNameLst>
                                          <p:attrName>style.visibility</p:attrName>
                                        </p:attrNameLst>
                                      </p:cBhvr>
                                      <p:to>
                                        <p:strVal val="visible"/>
                                      </p:to>
                                    </p:set>
                                    <p:animEffect transition="in" filter="wipe(down)">
                                      <p:cBhvr>
                                        <p:cTn id="151" dur="500"/>
                                        <p:tgtEl>
                                          <p:spTgt spid="41"/>
                                        </p:tgtEl>
                                      </p:cBhvr>
                                    </p:animEffect>
                                  </p:childTnLst>
                                </p:cTn>
                              </p:par>
                              <p:par>
                                <p:cTn id="152" presetID="1" presetClass="exit" presetSubtype="0" fill="hold" grpId="1" nodeType="withEffect">
                                  <p:stCondLst>
                                    <p:cond delay="0"/>
                                  </p:stCondLst>
                                  <p:childTnLst>
                                    <p:set>
                                      <p:cBhvr>
                                        <p:cTn id="153" dur="1" fill="hold">
                                          <p:stCondLst>
                                            <p:cond delay="0"/>
                                          </p:stCondLst>
                                        </p:cTn>
                                        <p:tgtEl>
                                          <p:spTgt spid="41"/>
                                        </p:tgtEl>
                                        <p:attrNameLst>
                                          <p:attrName>style.visibility</p:attrName>
                                        </p:attrNameLst>
                                      </p:cBhvr>
                                      <p:to>
                                        <p:strVal val="hidden"/>
                                      </p:to>
                                    </p:set>
                                  </p:childTnLst>
                                </p:cTn>
                              </p:par>
                            </p:childTnLst>
                          </p:cTn>
                        </p:par>
                      </p:childTnLst>
                    </p:cTn>
                  </p:par>
                  <p:par>
                    <p:cTn id="154" fill="hold">
                      <p:stCondLst>
                        <p:cond delay="indefinite"/>
                      </p:stCondLst>
                      <p:childTnLst>
                        <p:par>
                          <p:cTn id="155" fill="hold">
                            <p:stCondLst>
                              <p:cond delay="0"/>
                            </p:stCondLst>
                            <p:childTnLst>
                              <p:par>
                                <p:cTn id="156" presetID="22" presetClass="entr" presetSubtype="4" fill="hold" grpId="0" nodeType="clickEffect">
                                  <p:stCondLst>
                                    <p:cond delay="0"/>
                                  </p:stCondLst>
                                  <p:childTnLst>
                                    <p:set>
                                      <p:cBhvr>
                                        <p:cTn id="157" dur="1" fill="hold">
                                          <p:stCondLst>
                                            <p:cond delay="0"/>
                                          </p:stCondLst>
                                        </p:cTn>
                                        <p:tgtEl>
                                          <p:spTgt spid="154"/>
                                        </p:tgtEl>
                                        <p:attrNameLst>
                                          <p:attrName>style.visibility</p:attrName>
                                        </p:attrNameLst>
                                      </p:cBhvr>
                                      <p:to>
                                        <p:strVal val="visible"/>
                                      </p:to>
                                    </p:set>
                                    <p:animEffect transition="in" filter="wipe(down)">
                                      <p:cBhvr>
                                        <p:cTn id="158" dur="500"/>
                                        <p:tgtEl>
                                          <p:spTgt spid="154"/>
                                        </p:tgtEl>
                                      </p:cBhvr>
                                    </p:animEffec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1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uiExpand="1" build="p" animBg="1"/>
      <p:bldP spid="11" grpId="0"/>
      <p:bldP spid="7" grpId="0"/>
      <p:bldP spid="3" grpId="0" animBg="1"/>
      <p:bldP spid="9" grpId="0" animBg="1"/>
      <p:bldP spid="38" grpId="0" animBg="1"/>
      <p:bldP spid="39" grpId="0" animBg="1"/>
      <p:bldP spid="39" grpId="1" animBg="1"/>
      <p:bldP spid="41" grpId="0" animBg="1"/>
      <p:bldP spid="41" grpId="1" animBg="1"/>
      <p:bldP spid="14" grpId="0" animBg="1"/>
      <p:bldP spid="14" grpId="1" animBg="1"/>
      <p:bldP spid="42" grpId="0" animBg="1"/>
      <p:bldP spid="42" grpId="1" animBg="1"/>
      <p:bldP spid="12" grpId="0" animBg="1"/>
      <p:bldP spid="12" grpId="1" animBg="1"/>
      <p:bldP spid="13" grpId="0" animBg="1"/>
      <p:bldP spid="13" grpId="1" animBg="1"/>
      <p:bldP spid="34" grpId="0" animBg="1"/>
      <p:bldP spid="34" grpId="1" animBg="1"/>
      <p:bldP spid="154" grpId="0" animBg="1"/>
      <p:bldP spid="154" grpId="1"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2E58232-FF8E-4183-9238-1750BB95DCE3}"/>
              </a:ext>
            </a:extLst>
          </p:cNvPr>
          <p:cNvSpPr txBox="1"/>
          <p:nvPr/>
        </p:nvSpPr>
        <p:spPr>
          <a:xfrm>
            <a:off x="5398201" y="3288565"/>
            <a:ext cx="6452869" cy="3200876"/>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async function run(data1, data2, data3) {</a:t>
            </a:r>
          </a:p>
          <a:p>
            <a:r>
              <a:rPr lang="en-US" dirty="0">
                <a:solidFill>
                  <a:srgbClr val="FF0000"/>
                </a:solidFill>
                <a:latin typeface="Consolas" panose="020B0609020204030204" pitchFamily="49" charset="0"/>
              </a:rPr>
              <a:t>  </a:t>
            </a:r>
            <a:r>
              <a:rPr lang="en-US" dirty="0">
                <a:solidFill>
                  <a:srgbClr val="0070C0"/>
                </a:solidFill>
                <a:latin typeface="Consolas" panose="020B0609020204030204" pitchFamily="49" charset="0"/>
              </a:rPr>
              <a:t>h1</a:t>
            </a:r>
            <a:r>
              <a:rPr lang="en-US" dirty="0">
                <a:solidFill>
                  <a:srgbClr val="7030A0"/>
                </a:solidFill>
                <a:latin typeface="Consolas" panose="020B0609020204030204" pitchFamily="49" charset="0"/>
              </a:rPr>
              <a:t> = </a:t>
            </a:r>
            <a:r>
              <a:rPr lang="en-US" dirty="0" err="1">
                <a:solidFill>
                  <a:srgbClr val="7030A0"/>
                </a:solidFill>
                <a:latin typeface="Consolas" panose="020B0609020204030204" pitchFamily="49" charset="0"/>
              </a:rPr>
              <a:t>launch_async</a:t>
            </a:r>
            <a:r>
              <a:rPr lang="en-US" dirty="0">
                <a:solidFill>
                  <a:srgbClr val="7030A0"/>
                </a:solidFill>
                <a:latin typeface="Consolas" panose="020B0609020204030204" pitchFamily="49" charset="0"/>
              </a:rPr>
              <a:t> </a:t>
            </a:r>
            <a:r>
              <a:rPr lang="en-US" dirty="0">
                <a:solidFill>
                  <a:srgbClr val="0070C0"/>
                </a:solidFill>
                <a:latin typeface="Consolas" panose="020B0609020204030204" pitchFamily="49" charset="0"/>
              </a:rPr>
              <a:t>task1(data1)</a:t>
            </a:r>
            <a:r>
              <a:rPr lang="en-US" dirty="0">
                <a:solidFill>
                  <a:srgbClr val="7030A0"/>
                </a:solidFill>
                <a:latin typeface="Consolas" panose="020B0609020204030204" pitchFamily="49" charset="0"/>
              </a:rPr>
              <a:t>;</a:t>
            </a:r>
            <a:r>
              <a:rPr lang="en-US" dirty="0">
                <a:latin typeface="Consolas" panose="020B0609020204030204" pitchFamily="49" charset="0"/>
              </a:rPr>
              <a:t>         </a:t>
            </a:r>
            <a:r>
              <a:rPr lang="en-US" dirty="0">
                <a:solidFill>
                  <a:srgbClr val="7030A0"/>
                </a:solidFill>
                <a:latin typeface="Consolas" panose="020B0609020204030204" pitchFamily="49" charset="0"/>
              </a:rPr>
              <a:t>// A</a:t>
            </a:r>
          </a:p>
          <a:p>
            <a:r>
              <a:rPr lang="en-US" dirty="0">
                <a:solidFill>
                  <a:srgbClr val="7030A0"/>
                </a:solidFill>
                <a:latin typeface="Consolas" panose="020B0609020204030204" pitchFamily="49" charset="0"/>
              </a:rPr>
              <a:t>  </a:t>
            </a:r>
            <a:r>
              <a:rPr lang="en-US" dirty="0">
                <a:solidFill>
                  <a:srgbClr val="00863D"/>
                </a:solidFill>
                <a:latin typeface="Consolas" panose="020B0609020204030204" pitchFamily="49" charset="0"/>
              </a:rPr>
              <a:t>h2 </a:t>
            </a:r>
            <a:r>
              <a:rPr lang="en-US" dirty="0">
                <a:solidFill>
                  <a:srgbClr val="7030A0"/>
                </a:solidFill>
                <a:latin typeface="Consolas" panose="020B0609020204030204" pitchFamily="49" charset="0"/>
              </a:rPr>
              <a:t>= </a:t>
            </a:r>
            <a:r>
              <a:rPr lang="en-US" dirty="0" err="1">
                <a:solidFill>
                  <a:srgbClr val="7030A0"/>
                </a:solidFill>
                <a:latin typeface="Consolas" panose="020B0609020204030204" pitchFamily="49" charset="0"/>
              </a:rPr>
              <a:t>launch_async</a:t>
            </a:r>
            <a:r>
              <a:rPr lang="en-US" dirty="0">
                <a:solidFill>
                  <a:srgbClr val="7030A0"/>
                </a:solidFill>
                <a:latin typeface="Consolas" panose="020B0609020204030204" pitchFamily="49" charset="0"/>
              </a:rPr>
              <a:t> </a:t>
            </a:r>
            <a:r>
              <a:rPr lang="en-US" dirty="0">
                <a:solidFill>
                  <a:srgbClr val="00863D"/>
                </a:solidFill>
                <a:latin typeface="Consolas" panose="020B0609020204030204" pitchFamily="49" charset="0"/>
              </a:rPr>
              <a:t>task2(data2)</a:t>
            </a:r>
            <a:r>
              <a:rPr lang="en-US" dirty="0">
                <a:solidFill>
                  <a:srgbClr val="7030A0"/>
                </a:solidFill>
                <a:latin typeface="Consolas" panose="020B0609020204030204" pitchFamily="49" charset="0"/>
              </a:rPr>
              <a:t>;</a:t>
            </a:r>
            <a:r>
              <a:rPr lang="en-US" dirty="0">
                <a:latin typeface="Consolas" panose="020B0609020204030204" pitchFamily="49" charset="0"/>
              </a:rPr>
              <a:t>         </a:t>
            </a:r>
            <a:r>
              <a:rPr lang="en-US" dirty="0">
                <a:solidFill>
                  <a:srgbClr val="7030A0"/>
                </a:solidFill>
                <a:latin typeface="Consolas" panose="020B0609020204030204" pitchFamily="49" charset="0"/>
              </a:rPr>
              <a:t>// B</a:t>
            </a:r>
          </a:p>
          <a:p>
            <a:r>
              <a:rPr lang="en-US" dirty="0">
                <a:solidFill>
                  <a:srgbClr val="7030A0"/>
                </a:solidFill>
                <a:latin typeface="Consolas" panose="020B0609020204030204" pitchFamily="49" charset="0"/>
              </a:rPr>
              <a:t>  </a:t>
            </a:r>
            <a:r>
              <a:rPr lang="en-US" dirty="0">
                <a:solidFill>
                  <a:srgbClr val="C00000"/>
                </a:solidFill>
                <a:latin typeface="Consolas" panose="020B0609020204030204" pitchFamily="49" charset="0"/>
              </a:rPr>
              <a:t>h3</a:t>
            </a:r>
            <a:r>
              <a:rPr lang="en-US" dirty="0">
                <a:solidFill>
                  <a:srgbClr val="7030A0"/>
                </a:solidFill>
                <a:latin typeface="Consolas" panose="020B0609020204030204" pitchFamily="49" charset="0"/>
              </a:rPr>
              <a:t> = </a:t>
            </a:r>
            <a:r>
              <a:rPr lang="en-US" dirty="0" err="1">
                <a:solidFill>
                  <a:srgbClr val="7030A0"/>
                </a:solidFill>
                <a:latin typeface="Consolas" panose="020B0609020204030204" pitchFamily="49" charset="0"/>
              </a:rPr>
              <a:t>launch_async</a:t>
            </a:r>
            <a:r>
              <a:rPr lang="en-US" dirty="0">
                <a:solidFill>
                  <a:srgbClr val="7030A0"/>
                </a:solidFill>
                <a:latin typeface="Consolas" panose="020B0609020204030204" pitchFamily="49" charset="0"/>
              </a:rPr>
              <a:t> </a:t>
            </a:r>
            <a:r>
              <a:rPr lang="en-US" dirty="0">
                <a:solidFill>
                  <a:srgbClr val="C00000"/>
                </a:solidFill>
                <a:latin typeface="Consolas" panose="020B0609020204030204" pitchFamily="49" charset="0"/>
              </a:rPr>
              <a:t>task3(data3)</a:t>
            </a:r>
            <a:r>
              <a:rPr lang="en-US" dirty="0">
                <a:solidFill>
                  <a:srgbClr val="7030A0"/>
                </a:solidFill>
                <a:latin typeface="Consolas" panose="020B0609020204030204" pitchFamily="49" charset="0"/>
              </a:rPr>
              <a:t>;</a:t>
            </a:r>
            <a:r>
              <a:rPr lang="en-US" dirty="0">
                <a:latin typeface="Consolas" panose="020B0609020204030204" pitchFamily="49" charset="0"/>
              </a:rPr>
              <a:t>         </a:t>
            </a:r>
            <a:r>
              <a:rPr lang="en-US" dirty="0">
                <a:solidFill>
                  <a:srgbClr val="7030A0"/>
                </a:solidFill>
                <a:latin typeface="Consolas" panose="020B0609020204030204" pitchFamily="49" charset="0"/>
              </a:rPr>
              <a:t>// C</a:t>
            </a:r>
          </a:p>
          <a:p>
            <a:endParaRPr lang="en-US" sz="1100" dirty="0">
              <a:latin typeface="Consolas" panose="020B0609020204030204" pitchFamily="49" charset="0"/>
            </a:endParaRPr>
          </a:p>
          <a:p>
            <a:r>
              <a:rPr lang="en-US" dirty="0">
                <a:solidFill>
                  <a:srgbClr val="002060"/>
                </a:solidFill>
                <a:latin typeface="Consolas" panose="020B0609020204030204" pitchFamily="49" charset="0"/>
              </a:rPr>
              <a:t>  </a:t>
            </a:r>
            <a:r>
              <a:rPr lang="en-US" dirty="0">
                <a:solidFill>
                  <a:srgbClr val="7030A0"/>
                </a:solidFill>
                <a:latin typeface="Consolas" panose="020B0609020204030204" pitchFamily="49" charset="0"/>
              </a:rPr>
              <a:t>... // Do other stuff in the meanwhile...</a:t>
            </a:r>
          </a:p>
          <a:p>
            <a:endParaRPr lang="en-US" sz="1100" dirty="0">
              <a:latin typeface="Consolas" panose="020B0609020204030204" pitchFamily="49" charset="0"/>
            </a:endParaRPr>
          </a:p>
          <a:p>
            <a:r>
              <a:rPr lang="en-US" dirty="0">
                <a:solidFill>
                  <a:srgbClr val="7030A0"/>
                </a:solidFill>
                <a:latin typeface="Consolas" panose="020B0609020204030204" pitchFamily="49" charset="0"/>
              </a:rPr>
              <a:t>  </a:t>
            </a:r>
            <a:r>
              <a:rPr lang="en-US" dirty="0">
                <a:solidFill>
                  <a:srgbClr val="0070C0"/>
                </a:solidFill>
                <a:latin typeface="Consolas" panose="020B0609020204030204" pitchFamily="49" charset="0"/>
              </a:rPr>
              <a:t>result1</a:t>
            </a:r>
            <a:r>
              <a:rPr lang="en-US" dirty="0">
                <a:solidFill>
                  <a:srgbClr val="7030A0"/>
                </a:solidFill>
                <a:latin typeface="Consolas" panose="020B0609020204030204" pitchFamily="49" charset="0"/>
              </a:rPr>
              <a:t> = await </a:t>
            </a:r>
            <a:r>
              <a:rPr lang="en-US" dirty="0">
                <a:solidFill>
                  <a:srgbClr val="0070C0"/>
                </a:solidFill>
                <a:latin typeface="Consolas" panose="020B0609020204030204" pitchFamily="49" charset="0"/>
              </a:rPr>
              <a:t>h1</a:t>
            </a:r>
            <a:r>
              <a:rPr lang="en-US" dirty="0">
                <a:latin typeface="Consolas" panose="020B0609020204030204" pitchFamily="49" charset="0"/>
              </a:rPr>
              <a:t>;</a:t>
            </a:r>
            <a:r>
              <a:rPr lang="en-US" dirty="0">
                <a:solidFill>
                  <a:srgbClr val="0070C0"/>
                </a:solidFill>
                <a:latin typeface="Consolas" panose="020B0609020204030204" pitchFamily="49" charset="0"/>
              </a:rPr>
              <a:t>                     </a:t>
            </a:r>
            <a:r>
              <a:rPr lang="en-US" dirty="0">
                <a:solidFill>
                  <a:srgbClr val="7030A0"/>
                </a:solidFill>
                <a:latin typeface="Consolas" panose="020B0609020204030204" pitchFamily="49" charset="0"/>
              </a:rPr>
              <a:t>// D</a:t>
            </a:r>
          </a:p>
          <a:p>
            <a:r>
              <a:rPr lang="en-US" dirty="0">
                <a:solidFill>
                  <a:srgbClr val="7030A0"/>
                </a:solidFill>
                <a:latin typeface="Consolas" panose="020B0609020204030204" pitchFamily="49" charset="0"/>
              </a:rPr>
              <a:t>  </a:t>
            </a:r>
            <a:r>
              <a:rPr lang="en-US" dirty="0">
                <a:solidFill>
                  <a:srgbClr val="00863D"/>
                </a:solidFill>
                <a:latin typeface="Consolas" panose="020B0609020204030204" pitchFamily="49" charset="0"/>
              </a:rPr>
              <a:t>result2</a:t>
            </a:r>
            <a:r>
              <a:rPr lang="en-US" dirty="0">
                <a:solidFill>
                  <a:srgbClr val="7030A0"/>
                </a:solidFill>
                <a:latin typeface="Consolas" panose="020B0609020204030204" pitchFamily="49" charset="0"/>
              </a:rPr>
              <a:t> = await </a:t>
            </a:r>
            <a:r>
              <a:rPr lang="en-US" dirty="0">
                <a:solidFill>
                  <a:srgbClr val="00863D"/>
                </a:solidFill>
                <a:latin typeface="Consolas" panose="020B0609020204030204" pitchFamily="49" charset="0"/>
              </a:rPr>
              <a:t>h2</a:t>
            </a:r>
            <a:r>
              <a:rPr lang="en-US" dirty="0">
                <a:latin typeface="Consolas" panose="020B0609020204030204" pitchFamily="49" charset="0"/>
              </a:rPr>
              <a:t>;</a:t>
            </a:r>
            <a:r>
              <a:rPr lang="en-US" dirty="0">
                <a:solidFill>
                  <a:srgbClr val="0070C0"/>
                </a:solidFill>
                <a:latin typeface="Consolas" panose="020B0609020204030204" pitchFamily="49" charset="0"/>
              </a:rPr>
              <a:t>  </a:t>
            </a:r>
            <a:r>
              <a:rPr lang="en-US" dirty="0">
                <a:solidFill>
                  <a:srgbClr val="7030A0"/>
                </a:solidFill>
                <a:latin typeface="Consolas" panose="020B0609020204030204" pitchFamily="49" charset="0"/>
              </a:rPr>
              <a:t>                   // E</a:t>
            </a:r>
          </a:p>
          <a:p>
            <a:r>
              <a:rPr lang="en-US" dirty="0">
                <a:solidFill>
                  <a:srgbClr val="00B050"/>
                </a:solidFill>
                <a:latin typeface="Consolas" panose="020B0609020204030204" pitchFamily="49" charset="0"/>
              </a:rPr>
              <a:t>  </a:t>
            </a:r>
            <a:r>
              <a:rPr lang="en-US" dirty="0">
                <a:solidFill>
                  <a:srgbClr val="C00000"/>
                </a:solidFill>
                <a:latin typeface="Consolas" panose="020B0609020204030204" pitchFamily="49" charset="0"/>
              </a:rPr>
              <a:t>result3</a:t>
            </a:r>
            <a:r>
              <a:rPr lang="en-US" dirty="0">
                <a:solidFill>
                  <a:srgbClr val="7030A0"/>
                </a:solidFill>
                <a:latin typeface="Consolas" panose="020B0609020204030204" pitchFamily="49" charset="0"/>
              </a:rPr>
              <a:t> = await </a:t>
            </a:r>
            <a:r>
              <a:rPr lang="en-US" dirty="0">
                <a:solidFill>
                  <a:srgbClr val="C00000"/>
                </a:solidFill>
                <a:latin typeface="Consolas" panose="020B0609020204030204" pitchFamily="49" charset="0"/>
              </a:rPr>
              <a:t>h3</a:t>
            </a:r>
            <a:r>
              <a:rPr lang="en-US" dirty="0">
                <a:latin typeface="Consolas" panose="020B0609020204030204" pitchFamily="49" charset="0"/>
              </a:rPr>
              <a:t>;</a:t>
            </a:r>
            <a:r>
              <a:rPr lang="en-US" dirty="0">
                <a:solidFill>
                  <a:srgbClr val="0070C0"/>
                </a:solidFill>
                <a:latin typeface="Consolas" panose="020B0609020204030204" pitchFamily="49" charset="0"/>
              </a:rPr>
              <a:t>  </a:t>
            </a:r>
            <a:r>
              <a:rPr lang="en-US" dirty="0">
                <a:solidFill>
                  <a:srgbClr val="7030A0"/>
                </a:solidFill>
                <a:latin typeface="Consolas" panose="020B0609020204030204" pitchFamily="49" charset="0"/>
              </a:rPr>
              <a:t>                   // F</a:t>
            </a:r>
          </a:p>
          <a:p>
            <a:r>
              <a:rPr lang="en-US" dirty="0">
                <a:solidFill>
                  <a:srgbClr val="7030A0"/>
                </a:solidFill>
                <a:latin typeface="Consolas" panose="020B0609020204030204" pitchFamily="49" charset="0"/>
              </a:rPr>
              <a:t>  </a:t>
            </a:r>
            <a:r>
              <a:rPr lang="en-US" dirty="0" err="1">
                <a:solidFill>
                  <a:srgbClr val="7030A0"/>
                </a:solidFill>
                <a:latin typeface="Consolas" panose="020B0609020204030204" pitchFamily="49" charset="0"/>
              </a:rPr>
              <a:t>use_results</a:t>
            </a:r>
            <a:r>
              <a:rPr lang="en-US" dirty="0">
                <a:solidFill>
                  <a:srgbClr val="7030A0"/>
                </a:solidFill>
                <a:latin typeface="Consolas" panose="020B0609020204030204" pitchFamily="49" charset="0"/>
              </a:rPr>
              <a:t>(</a:t>
            </a:r>
            <a:r>
              <a:rPr lang="en-US" dirty="0">
                <a:solidFill>
                  <a:srgbClr val="0070C0"/>
                </a:solidFill>
                <a:latin typeface="Consolas" panose="020B0609020204030204" pitchFamily="49" charset="0"/>
              </a:rPr>
              <a:t>result1</a:t>
            </a:r>
            <a:r>
              <a:rPr lang="en-US" dirty="0">
                <a:latin typeface="Consolas" panose="020B0609020204030204" pitchFamily="49" charset="0"/>
              </a:rPr>
              <a:t>, </a:t>
            </a:r>
            <a:r>
              <a:rPr lang="en-US" dirty="0">
                <a:solidFill>
                  <a:srgbClr val="00863D"/>
                </a:solidFill>
                <a:latin typeface="Consolas" panose="020B0609020204030204" pitchFamily="49" charset="0"/>
              </a:rPr>
              <a:t>result2</a:t>
            </a:r>
            <a:r>
              <a:rPr lang="en-US" dirty="0">
                <a:latin typeface="Consolas" panose="020B0609020204030204" pitchFamily="49" charset="0"/>
              </a:rPr>
              <a:t>, </a:t>
            </a:r>
            <a:r>
              <a:rPr lang="en-US" dirty="0">
                <a:solidFill>
                  <a:srgbClr val="C00000"/>
                </a:solidFill>
                <a:latin typeface="Consolas" panose="020B0609020204030204" pitchFamily="49" charset="0"/>
              </a:rPr>
              <a:t>result3</a:t>
            </a:r>
            <a:r>
              <a:rPr lang="en-US" dirty="0">
                <a:solidFill>
                  <a:srgbClr val="7030A0"/>
                </a:solidFill>
                <a:latin typeface="Consolas" panose="020B0609020204030204" pitchFamily="49" charset="0"/>
              </a:rPr>
              <a:t>)</a:t>
            </a:r>
            <a:r>
              <a:rPr lang="en-US" dirty="0">
                <a:latin typeface="Consolas" panose="020B0609020204030204" pitchFamily="49" charset="0"/>
              </a:rPr>
              <a:t>; </a:t>
            </a:r>
            <a:r>
              <a:rPr lang="en-US" dirty="0">
                <a:solidFill>
                  <a:srgbClr val="7030A0"/>
                </a:solidFill>
                <a:latin typeface="Consolas" panose="020B0609020204030204" pitchFamily="49" charset="0"/>
              </a:rPr>
              <a:t>// G</a:t>
            </a:r>
          </a:p>
          <a:p>
            <a:r>
              <a:rPr lang="en-US" dirty="0">
                <a:latin typeface="Consolas" panose="020B0609020204030204" pitchFamily="49" charset="0"/>
              </a:rPr>
              <a:t>}</a:t>
            </a:r>
          </a:p>
        </p:txBody>
      </p:sp>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a:xfrm>
            <a:off x="611925" y="-76200"/>
            <a:ext cx="10363200" cy="1143000"/>
          </a:xfrm>
        </p:spPr>
        <p:txBody>
          <a:bodyPr/>
          <a:lstStyle/>
          <a:p>
            <a:r>
              <a:rPr lang="en-US" dirty="0"/>
              <a:t>Async/Await</a:t>
            </a:r>
          </a:p>
        </p:txBody>
      </p:sp>
      <p:sp>
        <p:nvSpPr>
          <p:cNvPr id="11" name="TextBox 10">
            <a:extLst>
              <a:ext uri="{FF2B5EF4-FFF2-40B4-BE49-F238E27FC236}">
                <a16:creationId xmlns:a16="http://schemas.microsoft.com/office/drawing/2014/main" id="{E5C8A715-1F8C-4B86-9C6E-F79CC09E8A19}"/>
              </a:ext>
            </a:extLst>
          </p:cNvPr>
          <p:cNvSpPr txBox="1"/>
          <p:nvPr/>
        </p:nvSpPr>
        <p:spPr>
          <a:xfrm>
            <a:off x="674206" y="720544"/>
            <a:ext cx="3974664" cy="1015663"/>
          </a:xfrm>
          <a:prstGeom prst="rect">
            <a:avLst/>
          </a:prstGeom>
          <a:noFill/>
        </p:spPr>
        <p:txBody>
          <a:bodyPr wrap="square" rtlCol="0">
            <a:spAutoFit/>
          </a:bodyPr>
          <a:lstStyle/>
          <a:p>
            <a:pPr algn="ctr"/>
            <a:r>
              <a:rPr lang="en-US" sz="2000" dirty="0"/>
              <a:t>Of course, there's no reason you must immediately await tasks like in our previous example.</a:t>
            </a:r>
          </a:p>
        </p:txBody>
      </p:sp>
      <p:sp>
        <p:nvSpPr>
          <p:cNvPr id="7" name="TextBox 6">
            <a:extLst>
              <a:ext uri="{FF2B5EF4-FFF2-40B4-BE49-F238E27FC236}">
                <a16:creationId xmlns:a16="http://schemas.microsoft.com/office/drawing/2014/main" id="{C82780F8-D555-48C0-BB92-B8DCE1C6D9F1}"/>
              </a:ext>
            </a:extLst>
          </p:cNvPr>
          <p:cNvSpPr txBox="1"/>
          <p:nvPr/>
        </p:nvSpPr>
        <p:spPr>
          <a:xfrm>
            <a:off x="34014" y="1855993"/>
            <a:ext cx="5181600" cy="400110"/>
          </a:xfrm>
          <a:prstGeom prst="rect">
            <a:avLst/>
          </a:prstGeom>
          <a:noFill/>
        </p:spPr>
        <p:txBody>
          <a:bodyPr wrap="square" rtlCol="0">
            <a:spAutoFit/>
          </a:bodyPr>
          <a:lstStyle/>
          <a:p>
            <a:pPr algn="ctr"/>
            <a:r>
              <a:rPr lang="en-US" sz="2000" dirty="0"/>
              <a:t>Let's see.</a:t>
            </a:r>
          </a:p>
        </p:txBody>
      </p:sp>
      <p:grpSp>
        <p:nvGrpSpPr>
          <p:cNvPr id="4" name="Group 3">
            <a:extLst>
              <a:ext uri="{FF2B5EF4-FFF2-40B4-BE49-F238E27FC236}">
                <a16:creationId xmlns:a16="http://schemas.microsoft.com/office/drawing/2014/main" id="{E1974E2F-044C-4954-8E1A-C4CDB327D587}"/>
              </a:ext>
            </a:extLst>
          </p:cNvPr>
          <p:cNvGrpSpPr/>
          <p:nvPr/>
        </p:nvGrpSpPr>
        <p:grpSpPr>
          <a:xfrm>
            <a:off x="424601" y="2385385"/>
            <a:ext cx="4686094" cy="3928370"/>
            <a:chOff x="424601" y="2385385"/>
            <a:chExt cx="4686094" cy="3928370"/>
          </a:xfrm>
        </p:grpSpPr>
        <p:sp>
          <p:nvSpPr>
            <p:cNvPr id="3" name="Rectangle 2">
              <a:extLst>
                <a:ext uri="{FF2B5EF4-FFF2-40B4-BE49-F238E27FC236}">
                  <a16:creationId xmlns:a16="http://schemas.microsoft.com/office/drawing/2014/main" id="{C2B7E8CD-15DB-4FEA-B820-EC79BA40E4E2}"/>
                </a:ext>
              </a:extLst>
            </p:cNvPr>
            <p:cNvSpPr/>
            <p:nvPr/>
          </p:nvSpPr>
          <p:spPr>
            <a:xfrm>
              <a:off x="424601" y="2385385"/>
              <a:ext cx="4686094" cy="1853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40000"/>
                      <a:lumOff val="60000"/>
                    </a:schemeClr>
                  </a:solidFill>
                </a:rPr>
                <a:t>Launch the Async Function</a:t>
              </a:r>
            </a:p>
            <a:p>
              <a:pPr algn="ctr"/>
              <a:endParaRPr lang="en-US" sz="2800" dirty="0">
                <a:solidFill>
                  <a:schemeClr val="accent2">
                    <a:lumMod val="40000"/>
                    <a:lumOff val="60000"/>
                  </a:schemeClr>
                </a:solidFill>
              </a:endParaRPr>
            </a:p>
            <a:p>
              <a:pPr algn="ctr"/>
              <a:r>
                <a:rPr lang="en-US" sz="2000" dirty="0"/>
                <a:t>You request execution of one or more functions in the background and obtain </a:t>
              </a:r>
              <a:r>
                <a:rPr lang="en-US" sz="2000" dirty="0">
                  <a:solidFill>
                    <a:srgbClr val="E6CDFF"/>
                  </a:solidFill>
                </a:rPr>
                <a:t>handle(s) </a:t>
              </a:r>
              <a:r>
                <a:rPr lang="en-US" sz="2000" dirty="0"/>
                <a:t>to the pending </a:t>
              </a:r>
              <a:r>
                <a:rPr lang="en-US" sz="2000" dirty="0">
                  <a:solidFill>
                    <a:schemeClr val="accent2">
                      <a:lumMod val="40000"/>
                      <a:lumOff val="60000"/>
                    </a:schemeClr>
                  </a:solidFill>
                </a:rPr>
                <a:t>task(s)</a:t>
              </a:r>
              <a:r>
                <a:rPr lang="en-US" sz="2000" dirty="0"/>
                <a:t>.</a:t>
              </a:r>
            </a:p>
          </p:txBody>
        </p:sp>
        <p:sp>
          <p:nvSpPr>
            <p:cNvPr id="9" name="Rectangle 8">
              <a:extLst>
                <a:ext uri="{FF2B5EF4-FFF2-40B4-BE49-F238E27FC236}">
                  <a16:creationId xmlns:a16="http://schemas.microsoft.com/office/drawing/2014/main" id="{170A892E-AAFF-4BE0-B005-29EABEBDE166}"/>
                </a:ext>
              </a:extLst>
            </p:cNvPr>
            <p:cNvSpPr/>
            <p:nvPr/>
          </p:nvSpPr>
          <p:spPr>
            <a:xfrm>
              <a:off x="424601" y="4460505"/>
              <a:ext cx="4686094" cy="1853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32F4F1"/>
                  </a:solidFill>
                </a:rPr>
                <a:t>Wait for Completion</a:t>
              </a:r>
            </a:p>
            <a:p>
              <a:pPr algn="ctr"/>
              <a:endParaRPr lang="en-US" sz="2800" dirty="0"/>
            </a:p>
            <a:p>
              <a:pPr algn="ctr"/>
              <a:r>
                <a:rPr lang="en-US" sz="2000" dirty="0"/>
                <a:t>You may optionally </a:t>
              </a:r>
              <a:r>
                <a:rPr lang="en-US" sz="2000" dirty="0">
                  <a:solidFill>
                    <a:srgbClr val="32F4F1"/>
                  </a:solidFill>
                </a:rPr>
                <a:t>wait </a:t>
              </a:r>
              <a:r>
                <a:rPr lang="en-US" sz="2000" dirty="0"/>
                <a:t>for your task(s) to complete their execution, and then obtain their </a:t>
              </a:r>
              <a:r>
                <a:rPr lang="en-US" sz="2000" dirty="0">
                  <a:solidFill>
                    <a:schemeClr val="accent6">
                      <a:lumMod val="40000"/>
                      <a:lumOff val="60000"/>
                    </a:schemeClr>
                  </a:solidFill>
                </a:rPr>
                <a:t>result</a:t>
              </a:r>
              <a:r>
                <a:rPr lang="en-US" sz="2000" dirty="0"/>
                <a:t>.</a:t>
              </a:r>
            </a:p>
          </p:txBody>
        </p:sp>
      </p:grpSp>
      <p:grpSp>
        <p:nvGrpSpPr>
          <p:cNvPr id="145" name="Group 144">
            <a:extLst>
              <a:ext uri="{FF2B5EF4-FFF2-40B4-BE49-F238E27FC236}">
                <a16:creationId xmlns:a16="http://schemas.microsoft.com/office/drawing/2014/main" id="{676A7FB6-0086-4E80-A808-4AA8FC819F16}"/>
              </a:ext>
            </a:extLst>
          </p:cNvPr>
          <p:cNvGrpSpPr/>
          <p:nvPr/>
        </p:nvGrpSpPr>
        <p:grpSpPr>
          <a:xfrm>
            <a:off x="5110695" y="211419"/>
            <a:ext cx="6833705" cy="2926771"/>
            <a:chOff x="5110695" y="211419"/>
            <a:chExt cx="6833705" cy="2926771"/>
          </a:xfrm>
        </p:grpSpPr>
        <p:grpSp>
          <p:nvGrpSpPr>
            <p:cNvPr id="23" name="Group 22">
              <a:extLst>
                <a:ext uri="{FF2B5EF4-FFF2-40B4-BE49-F238E27FC236}">
                  <a16:creationId xmlns:a16="http://schemas.microsoft.com/office/drawing/2014/main" id="{57A7D5C8-5E3A-4B60-AD5D-6D8BA42EE779}"/>
                </a:ext>
              </a:extLst>
            </p:cNvPr>
            <p:cNvGrpSpPr/>
            <p:nvPr/>
          </p:nvGrpSpPr>
          <p:grpSpPr>
            <a:xfrm>
              <a:off x="5110695" y="211419"/>
              <a:ext cx="6833705" cy="2926771"/>
              <a:chOff x="5317998" y="3709805"/>
              <a:chExt cx="6833705" cy="2926771"/>
            </a:xfrm>
          </p:grpSpPr>
          <p:grpSp>
            <p:nvGrpSpPr>
              <p:cNvPr id="24" name="Group 23">
                <a:extLst>
                  <a:ext uri="{FF2B5EF4-FFF2-40B4-BE49-F238E27FC236}">
                    <a16:creationId xmlns:a16="http://schemas.microsoft.com/office/drawing/2014/main" id="{C2DBAC49-A338-43A5-9877-935319C4B86C}"/>
                  </a:ext>
                </a:extLst>
              </p:cNvPr>
              <p:cNvGrpSpPr/>
              <p:nvPr/>
            </p:nvGrpSpPr>
            <p:grpSpPr>
              <a:xfrm>
                <a:off x="5317998" y="3709805"/>
                <a:ext cx="6833705" cy="2926771"/>
                <a:chOff x="5311422" y="352793"/>
                <a:chExt cx="6833705" cy="2926771"/>
              </a:xfrm>
            </p:grpSpPr>
            <p:grpSp>
              <p:nvGrpSpPr>
                <p:cNvPr id="51" name="Group 50">
                  <a:extLst>
                    <a:ext uri="{FF2B5EF4-FFF2-40B4-BE49-F238E27FC236}">
                      <a16:creationId xmlns:a16="http://schemas.microsoft.com/office/drawing/2014/main" id="{78BB47AB-970B-479E-A207-0EDB3D396333}"/>
                    </a:ext>
                  </a:extLst>
                </p:cNvPr>
                <p:cNvGrpSpPr/>
                <p:nvPr/>
              </p:nvGrpSpPr>
              <p:grpSpPr>
                <a:xfrm>
                  <a:off x="5311422" y="352793"/>
                  <a:ext cx="6833705" cy="2926771"/>
                  <a:chOff x="3773003" y="7675666"/>
                  <a:chExt cx="6988158" cy="2926771"/>
                </a:xfrm>
              </p:grpSpPr>
              <p:sp>
                <p:nvSpPr>
                  <p:cNvPr id="54" name="Rectangle 53">
                    <a:extLst>
                      <a:ext uri="{FF2B5EF4-FFF2-40B4-BE49-F238E27FC236}">
                        <a16:creationId xmlns:a16="http://schemas.microsoft.com/office/drawing/2014/main" id="{3E826F4A-59BD-4908-89AD-FAA8ECE19D0C}"/>
                      </a:ext>
                    </a:extLst>
                  </p:cNvPr>
                  <p:cNvSpPr/>
                  <p:nvPr/>
                </p:nvSpPr>
                <p:spPr>
                  <a:xfrm>
                    <a:off x="3814262" y="7675666"/>
                    <a:ext cx="6946899" cy="292677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5" name="Picture 54">
                    <a:extLst>
                      <a:ext uri="{FF2B5EF4-FFF2-40B4-BE49-F238E27FC236}">
                        <a16:creationId xmlns:a16="http://schemas.microsoft.com/office/drawing/2014/main" id="{8B0A589D-369F-4909-B8FF-CF711F5B700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3773003" y="8337071"/>
                    <a:ext cx="568256" cy="723086"/>
                  </a:xfrm>
                  <a:prstGeom prst="rect">
                    <a:avLst/>
                  </a:prstGeom>
                </p:spPr>
              </p:pic>
              <p:cxnSp>
                <p:nvCxnSpPr>
                  <p:cNvPr id="56" name="Straight Arrow Connector 55">
                    <a:extLst>
                      <a:ext uri="{FF2B5EF4-FFF2-40B4-BE49-F238E27FC236}">
                        <a16:creationId xmlns:a16="http://schemas.microsoft.com/office/drawing/2014/main" id="{D58685A7-5EE3-4429-B617-E48EA2E1B385}"/>
                      </a:ext>
                    </a:extLst>
                  </p:cNvPr>
                  <p:cNvCxnSpPr>
                    <a:cxnSpLocks/>
                  </p:cNvCxnSpPr>
                  <p:nvPr/>
                </p:nvCxnSpPr>
                <p:spPr>
                  <a:xfrm>
                    <a:off x="4094230" y="8791913"/>
                    <a:ext cx="6526539" cy="0"/>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A249326E-F37E-437E-991D-9693FFD85F4A}"/>
                      </a:ext>
                    </a:extLst>
                  </p:cNvPr>
                  <p:cNvGrpSpPr/>
                  <p:nvPr/>
                </p:nvGrpSpPr>
                <p:grpSpPr>
                  <a:xfrm>
                    <a:off x="3773003" y="9120786"/>
                    <a:ext cx="6847766" cy="723086"/>
                    <a:chOff x="3773003" y="9120786"/>
                    <a:chExt cx="6847766" cy="723086"/>
                  </a:xfrm>
                </p:grpSpPr>
                <p:pic>
                  <p:nvPicPr>
                    <p:cNvPr id="58" name="Picture 57">
                      <a:extLst>
                        <a:ext uri="{FF2B5EF4-FFF2-40B4-BE49-F238E27FC236}">
                          <a16:creationId xmlns:a16="http://schemas.microsoft.com/office/drawing/2014/main" id="{9E8E2A33-1F91-45BC-90C7-4DB1CC49FAB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3773003" y="9120786"/>
                      <a:ext cx="568256" cy="723086"/>
                    </a:xfrm>
                    <a:prstGeom prst="rect">
                      <a:avLst/>
                    </a:prstGeom>
                  </p:spPr>
                </p:pic>
                <p:cxnSp>
                  <p:nvCxnSpPr>
                    <p:cNvPr id="59" name="Straight Arrow Connector 58">
                      <a:extLst>
                        <a:ext uri="{FF2B5EF4-FFF2-40B4-BE49-F238E27FC236}">
                          <a16:creationId xmlns:a16="http://schemas.microsoft.com/office/drawing/2014/main" id="{2D18C5CD-45BB-48CD-B776-76E3CAF95152}"/>
                        </a:ext>
                      </a:extLst>
                    </p:cNvPr>
                    <p:cNvCxnSpPr>
                      <a:cxnSpLocks/>
                    </p:cNvCxnSpPr>
                    <p:nvPr/>
                  </p:nvCxnSpPr>
                  <p:spPr>
                    <a:xfrm>
                      <a:off x="4094230" y="9575628"/>
                      <a:ext cx="6526539" cy="0"/>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52" name="Picture 51">
                  <a:extLst>
                    <a:ext uri="{FF2B5EF4-FFF2-40B4-BE49-F238E27FC236}">
                      <a16:creationId xmlns:a16="http://schemas.microsoft.com/office/drawing/2014/main" id="{41457A05-52A8-4AC9-945B-741E8B5ECA8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5317193" y="352793"/>
                  <a:ext cx="555696" cy="723086"/>
                </a:xfrm>
                <a:prstGeom prst="rect">
                  <a:avLst/>
                </a:prstGeom>
              </p:spPr>
            </p:pic>
            <p:cxnSp>
              <p:nvCxnSpPr>
                <p:cNvPr id="53" name="Straight Arrow Connector 52">
                  <a:extLst>
                    <a:ext uri="{FF2B5EF4-FFF2-40B4-BE49-F238E27FC236}">
                      <a16:creationId xmlns:a16="http://schemas.microsoft.com/office/drawing/2014/main" id="{6416A5A3-88BA-475B-9028-D909C3DA9D5C}"/>
                    </a:ext>
                  </a:extLst>
                </p:cNvPr>
                <p:cNvCxnSpPr>
                  <a:cxnSpLocks/>
                </p:cNvCxnSpPr>
                <p:nvPr/>
              </p:nvCxnSpPr>
              <p:spPr>
                <a:xfrm>
                  <a:off x="5669508" y="797560"/>
                  <a:ext cx="6382289" cy="0"/>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grpSp>
          <p:pic>
            <p:nvPicPr>
              <p:cNvPr id="27" name="Picture 26">
                <a:extLst>
                  <a:ext uri="{FF2B5EF4-FFF2-40B4-BE49-F238E27FC236}">
                    <a16:creationId xmlns:a16="http://schemas.microsoft.com/office/drawing/2014/main" id="{C2B618F7-CF42-4F0B-8A55-1434F7686D1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5322550" y="5899210"/>
                <a:ext cx="555696" cy="723086"/>
              </a:xfrm>
              <a:prstGeom prst="rect">
                <a:avLst/>
              </a:prstGeom>
            </p:spPr>
          </p:pic>
          <p:cxnSp>
            <p:nvCxnSpPr>
              <p:cNvPr id="39" name="Straight Arrow Connector 38">
                <a:extLst>
                  <a:ext uri="{FF2B5EF4-FFF2-40B4-BE49-F238E27FC236}">
                    <a16:creationId xmlns:a16="http://schemas.microsoft.com/office/drawing/2014/main" id="{DA5F2CD6-EAF5-4778-94AC-42EC7AED66B9}"/>
                  </a:ext>
                </a:extLst>
              </p:cNvPr>
              <p:cNvCxnSpPr>
                <a:cxnSpLocks/>
              </p:cNvCxnSpPr>
              <p:nvPr/>
            </p:nvCxnSpPr>
            <p:spPr>
              <a:xfrm>
                <a:off x="5636677" y="6354052"/>
                <a:ext cx="6382289" cy="0"/>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9A673076-9781-43F2-BB72-751FB7C9DB7A}"/>
                  </a:ext>
                </a:extLst>
              </p:cNvPr>
              <p:cNvSpPr/>
              <p:nvPr/>
            </p:nvSpPr>
            <p:spPr>
              <a:xfrm>
                <a:off x="7271339" y="4007162"/>
                <a:ext cx="3270941" cy="331392"/>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mj-lt"/>
                  </a:rPr>
                  <a:t>task3</a:t>
                </a:r>
                <a:endParaRPr lang="en-US" dirty="0">
                  <a:solidFill>
                    <a:schemeClr val="bg1"/>
                  </a:solidFill>
                </a:endParaRPr>
              </a:p>
            </p:txBody>
          </p:sp>
        </p:grpSp>
        <p:sp>
          <p:nvSpPr>
            <p:cNvPr id="62" name="Rectangle 61">
              <a:extLst>
                <a:ext uri="{FF2B5EF4-FFF2-40B4-BE49-F238E27FC236}">
                  <a16:creationId xmlns:a16="http://schemas.microsoft.com/office/drawing/2014/main" id="{C0AF7C0D-07FD-46F9-85ED-CF6A8EE94A8A}"/>
                </a:ext>
              </a:extLst>
            </p:cNvPr>
            <p:cNvSpPr/>
            <p:nvPr/>
          </p:nvSpPr>
          <p:spPr>
            <a:xfrm>
              <a:off x="6431936" y="2658464"/>
              <a:ext cx="385303" cy="331392"/>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a:t>
              </a:r>
            </a:p>
          </p:txBody>
        </p:sp>
        <p:cxnSp>
          <p:nvCxnSpPr>
            <p:cNvPr id="84" name="Straight Arrow Connector 83">
              <a:extLst>
                <a:ext uri="{FF2B5EF4-FFF2-40B4-BE49-F238E27FC236}">
                  <a16:creationId xmlns:a16="http://schemas.microsoft.com/office/drawing/2014/main" id="{4A78BDEF-BF4F-45BB-9A3F-D36C16173B6C}"/>
                </a:ext>
              </a:extLst>
            </p:cNvPr>
            <p:cNvCxnSpPr>
              <a:cxnSpLocks/>
              <a:endCxn id="47" idx="1"/>
            </p:cNvCxnSpPr>
            <p:nvPr/>
          </p:nvCxnSpPr>
          <p:spPr>
            <a:xfrm flipV="1">
              <a:off x="6817239" y="674472"/>
              <a:ext cx="246797" cy="19839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03DB3E3D-6563-40EB-B7F0-68C22A256214}"/>
                </a:ext>
              </a:extLst>
            </p:cNvPr>
            <p:cNvCxnSpPr>
              <a:cxnSpLocks/>
              <a:endCxn id="109" idx="0"/>
            </p:cNvCxnSpPr>
            <p:nvPr/>
          </p:nvCxnSpPr>
          <p:spPr>
            <a:xfrm>
              <a:off x="8775144" y="1327666"/>
              <a:ext cx="953375" cy="13307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4B8563D6-D5B2-4977-B890-1343B91749C7}"/>
                </a:ext>
              </a:extLst>
            </p:cNvPr>
            <p:cNvSpPr/>
            <p:nvPr/>
          </p:nvSpPr>
          <p:spPr>
            <a:xfrm>
              <a:off x="9559927" y="2658464"/>
              <a:ext cx="337184" cy="331392"/>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a:t>
              </a:r>
            </a:p>
          </p:txBody>
        </p:sp>
        <p:cxnSp>
          <p:nvCxnSpPr>
            <p:cNvPr id="110" name="Straight Arrow Connector 109">
              <a:extLst>
                <a:ext uri="{FF2B5EF4-FFF2-40B4-BE49-F238E27FC236}">
                  <a16:creationId xmlns:a16="http://schemas.microsoft.com/office/drawing/2014/main" id="{43E8A05E-64CC-48AB-AD6C-176DEA90BFC1}"/>
                </a:ext>
              </a:extLst>
            </p:cNvPr>
            <p:cNvCxnSpPr>
              <a:cxnSpLocks/>
              <a:stCxn id="118" idx="3"/>
              <a:endCxn id="129" idx="0"/>
            </p:cNvCxnSpPr>
            <p:nvPr/>
          </p:nvCxnSpPr>
          <p:spPr>
            <a:xfrm>
              <a:off x="9167662" y="2113122"/>
              <a:ext cx="237651" cy="5453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3E398CE8-95EF-4D4A-AD86-DBC5BDE628F6}"/>
                </a:ext>
              </a:extLst>
            </p:cNvPr>
            <p:cNvCxnSpPr>
              <a:cxnSpLocks/>
              <a:stCxn id="47" idx="3"/>
            </p:cNvCxnSpPr>
            <p:nvPr/>
          </p:nvCxnSpPr>
          <p:spPr>
            <a:xfrm>
              <a:off x="10334977" y="674472"/>
              <a:ext cx="442109" cy="20017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CCF58868-3E7E-43C2-811E-28CAED3FAD93}"/>
                </a:ext>
              </a:extLst>
            </p:cNvPr>
            <p:cNvSpPr/>
            <p:nvPr/>
          </p:nvSpPr>
          <p:spPr>
            <a:xfrm>
              <a:off x="10970804" y="2658464"/>
              <a:ext cx="555696" cy="331392"/>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G</a:t>
              </a:r>
            </a:p>
          </p:txBody>
        </p:sp>
        <p:sp>
          <p:nvSpPr>
            <p:cNvPr id="114" name="Rectangle 113">
              <a:extLst>
                <a:ext uri="{FF2B5EF4-FFF2-40B4-BE49-F238E27FC236}">
                  <a16:creationId xmlns:a16="http://schemas.microsoft.com/office/drawing/2014/main" id="{6DB14A72-99A4-48FE-923C-DDDEF7997E93}"/>
                </a:ext>
              </a:extLst>
            </p:cNvPr>
            <p:cNvSpPr/>
            <p:nvPr/>
          </p:nvSpPr>
          <p:spPr>
            <a:xfrm>
              <a:off x="6861667" y="2658464"/>
              <a:ext cx="1320021" cy="331392"/>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Other Stuff</a:t>
              </a:r>
            </a:p>
          </p:txBody>
        </p:sp>
        <p:sp>
          <p:nvSpPr>
            <p:cNvPr id="115" name="Rectangle 114">
              <a:extLst>
                <a:ext uri="{FF2B5EF4-FFF2-40B4-BE49-F238E27FC236}">
                  <a16:creationId xmlns:a16="http://schemas.microsoft.com/office/drawing/2014/main" id="{75339E44-ED00-4699-9BD0-82E9B7D736C3}"/>
                </a:ext>
              </a:extLst>
            </p:cNvPr>
            <p:cNvSpPr/>
            <p:nvPr/>
          </p:nvSpPr>
          <p:spPr>
            <a:xfrm>
              <a:off x="5610053" y="2658464"/>
              <a:ext cx="385303" cy="331392"/>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a:t>
              </a:r>
            </a:p>
          </p:txBody>
        </p:sp>
        <p:sp>
          <p:nvSpPr>
            <p:cNvPr id="116" name="Rectangle 115">
              <a:extLst>
                <a:ext uri="{FF2B5EF4-FFF2-40B4-BE49-F238E27FC236}">
                  <a16:creationId xmlns:a16="http://schemas.microsoft.com/office/drawing/2014/main" id="{EB91274F-56F1-4381-A46B-37062DF58C1D}"/>
                </a:ext>
              </a:extLst>
            </p:cNvPr>
            <p:cNvSpPr/>
            <p:nvPr/>
          </p:nvSpPr>
          <p:spPr>
            <a:xfrm>
              <a:off x="6020979" y="2658464"/>
              <a:ext cx="385303" cy="331392"/>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a:t>
              </a:r>
            </a:p>
          </p:txBody>
        </p:sp>
        <p:cxnSp>
          <p:nvCxnSpPr>
            <p:cNvPr id="117" name="Straight Arrow Connector 116">
              <a:extLst>
                <a:ext uri="{FF2B5EF4-FFF2-40B4-BE49-F238E27FC236}">
                  <a16:creationId xmlns:a16="http://schemas.microsoft.com/office/drawing/2014/main" id="{42B3323C-7AD2-406D-9ADE-D37659F2721A}"/>
                </a:ext>
              </a:extLst>
            </p:cNvPr>
            <p:cNvCxnSpPr>
              <a:cxnSpLocks/>
              <a:endCxn id="118" idx="1"/>
            </p:cNvCxnSpPr>
            <p:nvPr/>
          </p:nvCxnSpPr>
          <p:spPr>
            <a:xfrm flipV="1">
              <a:off x="5987755" y="2113122"/>
              <a:ext cx="186850" cy="533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8" name="Rectangle 117">
              <a:extLst>
                <a:ext uri="{FF2B5EF4-FFF2-40B4-BE49-F238E27FC236}">
                  <a16:creationId xmlns:a16="http://schemas.microsoft.com/office/drawing/2014/main" id="{2F52BDC2-1917-4360-BC3A-A4ED620F304D}"/>
                </a:ext>
              </a:extLst>
            </p:cNvPr>
            <p:cNvSpPr/>
            <p:nvPr/>
          </p:nvSpPr>
          <p:spPr>
            <a:xfrm>
              <a:off x="6174605" y="1947426"/>
              <a:ext cx="2993057" cy="331392"/>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j-lt"/>
                </a:rPr>
                <a:t>task1</a:t>
              </a:r>
            </a:p>
          </p:txBody>
        </p:sp>
        <p:cxnSp>
          <p:nvCxnSpPr>
            <p:cNvPr id="119" name="Straight Arrow Connector 118">
              <a:extLst>
                <a:ext uri="{FF2B5EF4-FFF2-40B4-BE49-F238E27FC236}">
                  <a16:creationId xmlns:a16="http://schemas.microsoft.com/office/drawing/2014/main" id="{731FF26E-2E54-4E27-AB5B-41D5792DC7EF}"/>
                </a:ext>
              </a:extLst>
            </p:cNvPr>
            <p:cNvCxnSpPr>
              <a:cxnSpLocks/>
              <a:endCxn id="120" idx="1"/>
            </p:cNvCxnSpPr>
            <p:nvPr/>
          </p:nvCxnSpPr>
          <p:spPr>
            <a:xfrm flipV="1">
              <a:off x="6413772" y="1353026"/>
              <a:ext cx="241116" cy="1305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B970CDCA-28E2-4710-85C5-A800DA7F3458}"/>
                </a:ext>
              </a:extLst>
            </p:cNvPr>
            <p:cNvSpPr/>
            <p:nvPr/>
          </p:nvSpPr>
          <p:spPr>
            <a:xfrm>
              <a:off x="6654888" y="1187330"/>
              <a:ext cx="2120256" cy="331392"/>
            </a:xfrm>
            <a:prstGeom prst="rect">
              <a:avLst/>
            </a:prstGeom>
            <a:solidFill>
              <a:srgbClr val="00863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mj-lt"/>
                </a:rPr>
                <a:t>task2</a:t>
              </a:r>
            </a:p>
          </p:txBody>
        </p:sp>
        <p:sp>
          <p:nvSpPr>
            <p:cNvPr id="129" name="Rectangle 128">
              <a:extLst>
                <a:ext uri="{FF2B5EF4-FFF2-40B4-BE49-F238E27FC236}">
                  <a16:creationId xmlns:a16="http://schemas.microsoft.com/office/drawing/2014/main" id="{266B4568-CBA1-43C8-AEDA-8D3DB2B7C02A}"/>
                </a:ext>
              </a:extLst>
            </p:cNvPr>
            <p:cNvSpPr/>
            <p:nvPr/>
          </p:nvSpPr>
          <p:spPr>
            <a:xfrm>
              <a:off x="9281849" y="2658464"/>
              <a:ext cx="246927" cy="331392"/>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a:t>
              </a:r>
            </a:p>
          </p:txBody>
        </p:sp>
        <p:sp>
          <p:nvSpPr>
            <p:cNvPr id="138" name="Rectangle 137">
              <a:extLst>
                <a:ext uri="{FF2B5EF4-FFF2-40B4-BE49-F238E27FC236}">
                  <a16:creationId xmlns:a16="http://schemas.microsoft.com/office/drawing/2014/main" id="{F7912BD9-7D38-4D78-8174-FC2BF7EF3D3B}"/>
                </a:ext>
              </a:extLst>
            </p:cNvPr>
            <p:cNvSpPr/>
            <p:nvPr/>
          </p:nvSpPr>
          <p:spPr>
            <a:xfrm>
              <a:off x="10608113" y="2658464"/>
              <a:ext cx="309331" cy="331392"/>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a:t>
              </a:r>
            </a:p>
          </p:txBody>
        </p:sp>
        <p:sp>
          <p:nvSpPr>
            <p:cNvPr id="142" name="TextBox 141">
              <a:extLst>
                <a:ext uri="{FF2B5EF4-FFF2-40B4-BE49-F238E27FC236}">
                  <a16:creationId xmlns:a16="http://schemas.microsoft.com/office/drawing/2014/main" id="{528D2C7F-4F3C-47A6-8B3F-690F408F83D2}"/>
                </a:ext>
              </a:extLst>
            </p:cNvPr>
            <p:cNvSpPr txBox="1"/>
            <p:nvPr/>
          </p:nvSpPr>
          <p:spPr>
            <a:xfrm>
              <a:off x="8585937" y="2539037"/>
              <a:ext cx="367408" cy="369332"/>
            </a:xfrm>
            <a:prstGeom prst="rect">
              <a:avLst/>
            </a:prstGeom>
            <a:noFill/>
          </p:spPr>
          <p:txBody>
            <a:bodyPr wrap="none" rtlCol="0">
              <a:spAutoFit/>
            </a:bodyPr>
            <a:lstStyle/>
            <a:p>
              <a:r>
                <a:rPr lang="en-US" dirty="0"/>
                <a:t>...</a:t>
              </a:r>
            </a:p>
          </p:txBody>
        </p:sp>
        <p:sp>
          <p:nvSpPr>
            <p:cNvPr id="143" name="TextBox 142">
              <a:extLst>
                <a:ext uri="{FF2B5EF4-FFF2-40B4-BE49-F238E27FC236}">
                  <a16:creationId xmlns:a16="http://schemas.microsoft.com/office/drawing/2014/main" id="{7BF97CDF-5F1D-4DC5-AB85-6DD35156C2C3}"/>
                </a:ext>
              </a:extLst>
            </p:cNvPr>
            <p:cNvSpPr txBox="1"/>
            <p:nvPr/>
          </p:nvSpPr>
          <p:spPr>
            <a:xfrm>
              <a:off x="10089613" y="2539037"/>
              <a:ext cx="367408" cy="369332"/>
            </a:xfrm>
            <a:prstGeom prst="rect">
              <a:avLst/>
            </a:prstGeom>
            <a:noFill/>
          </p:spPr>
          <p:txBody>
            <a:bodyPr wrap="none" rtlCol="0">
              <a:spAutoFit/>
            </a:bodyPr>
            <a:lstStyle/>
            <a:p>
              <a:r>
                <a:rPr lang="en-US" dirty="0"/>
                <a:t>...</a:t>
              </a:r>
            </a:p>
          </p:txBody>
        </p:sp>
      </p:grpSp>
      <p:sp>
        <p:nvSpPr>
          <p:cNvPr id="148" name="Speech Bubble: Rectangle with Corners Rounded 147">
            <a:extLst>
              <a:ext uri="{FF2B5EF4-FFF2-40B4-BE49-F238E27FC236}">
                <a16:creationId xmlns:a16="http://schemas.microsoft.com/office/drawing/2014/main" id="{FC3AF11C-C81A-4450-B93F-68483408ABDC}"/>
              </a:ext>
            </a:extLst>
          </p:cNvPr>
          <p:cNvSpPr/>
          <p:nvPr/>
        </p:nvSpPr>
        <p:spPr>
          <a:xfrm>
            <a:off x="6624587" y="5667954"/>
            <a:ext cx="4152499" cy="1067719"/>
          </a:xfrm>
          <a:prstGeom prst="wedgeRoundRectCallout">
            <a:avLst>
              <a:gd name="adj1" fmla="val -65576"/>
              <a:gd name="adj2" fmla="val -167863"/>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immediately launches all three tasks in the background without waiting for them to finish.</a:t>
            </a:r>
          </a:p>
        </p:txBody>
      </p:sp>
      <p:sp>
        <p:nvSpPr>
          <p:cNvPr id="149" name="Speech Bubble: Rectangle with Corners Rounded 148">
            <a:extLst>
              <a:ext uri="{FF2B5EF4-FFF2-40B4-BE49-F238E27FC236}">
                <a16:creationId xmlns:a16="http://schemas.microsoft.com/office/drawing/2014/main" id="{8E9015B7-4589-40DC-86CC-FA2F4E51E151}"/>
              </a:ext>
            </a:extLst>
          </p:cNvPr>
          <p:cNvSpPr/>
          <p:nvPr/>
        </p:nvSpPr>
        <p:spPr>
          <a:xfrm>
            <a:off x="7791901" y="3235312"/>
            <a:ext cx="3886293" cy="1067719"/>
          </a:xfrm>
          <a:prstGeom prst="wedgeRoundRectCallout">
            <a:avLst>
              <a:gd name="adj1" fmla="val -96500"/>
              <a:gd name="adj2" fmla="val 82207"/>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Execution proceeds immediately to the next statements...</a:t>
            </a:r>
          </a:p>
        </p:txBody>
      </p:sp>
      <p:sp>
        <p:nvSpPr>
          <p:cNvPr id="150" name="Speech Bubble: Rectangle with Corners Rounded 149">
            <a:extLst>
              <a:ext uri="{FF2B5EF4-FFF2-40B4-BE49-F238E27FC236}">
                <a16:creationId xmlns:a16="http://schemas.microsoft.com/office/drawing/2014/main" id="{CA0B824D-8D31-4E8F-96A9-85D8129A7C40}"/>
              </a:ext>
            </a:extLst>
          </p:cNvPr>
          <p:cNvSpPr/>
          <p:nvPr/>
        </p:nvSpPr>
        <p:spPr>
          <a:xfrm>
            <a:off x="2549871" y="3136104"/>
            <a:ext cx="3151977" cy="1067719"/>
          </a:xfrm>
          <a:prstGeom prst="wedgeRoundRectCallout">
            <a:avLst>
              <a:gd name="adj1" fmla="val 50944"/>
              <a:gd name="adj2" fmla="val 145337"/>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Now we wait for our three tasks to complete!</a:t>
            </a:r>
          </a:p>
        </p:txBody>
      </p:sp>
      <p:sp>
        <p:nvSpPr>
          <p:cNvPr id="151" name="Speech Bubble: Rectangle with Corners Rounded 150">
            <a:extLst>
              <a:ext uri="{FF2B5EF4-FFF2-40B4-BE49-F238E27FC236}">
                <a16:creationId xmlns:a16="http://schemas.microsoft.com/office/drawing/2014/main" id="{096429B8-645C-4437-9D04-DBB4C1E407A4}"/>
              </a:ext>
            </a:extLst>
          </p:cNvPr>
          <p:cNvSpPr/>
          <p:nvPr/>
        </p:nvSpPr>
        <p:spPr>
          <a:xfrm>
            <a:off x="1518352" y="5961888"/>
            <a:ext cx="3151977" cy="885726"/>
          </a:xfrm>
          <a:prstGeom prst="wedgeRoundRectCallout">
            <a:avLst>
              <a:gd name="adj1" fmla="val 83933"/>
              <a:gd name="adj2" fmla="val -46679"/>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Once all three finish, we can use their results.</a:t>
            </a:r>
          </a:p>
        </p:txBody>
      </p:sp>
    </p:spTree>
    <p:extLst>
      <p:ext uri="{BB962C8B-B14F-4D97-AF65-F5344CB8AC3E}">
        <p14:creationId xmlns:p14="http://schemas.microsoft.com/office/powerpoint/2010/main" val="381114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48"/>
                                        </p:tgtEl>
                                        <p:attrNameLst>
                                          <p:attrName>style.visibility</p:attrName>
                                        </p:attrNameLst>
                                      </p:cBhvr>
                                      <p:to>
                                        <p:strVal val="visible"/>
                                      </p:to>
                                    </p:set>
                                    <p:animEffect transition="in" filter="wipe(down)">
                                      <p:cBhvr>
                                        <p:cTn id="37" dur="500"/>
                                        <p:tgtEl>
                                          <p:spTgt spid="148"/>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148"/>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149"/>
                                        </p:tgtEl>
                                        <p:attrNameLst>
                                          <p:attrName>style.visibility</p:attrName>
                                        </p:attrNameLst>
                                      </p:cBhvr>
                                      <p:to>
                                        <p:strVal val="visible"/>
                                      </p:to>
                                    </p:set>
                                    <p:animEffect transition="in" filter="wipe(down)">
                                      <p:cBhvr>
                                        <p:cTn id="46" dur="500"/>
                                        <p:tgtEl>
                                          <p:spTgt spid="149"/>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49"/>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150"/>
                                        </p:tgtEl>
                                        <p:attrNameLst>
                                          <p:attrName>style.visibility</p:attrName>
                                        </p:attrNameLst>
                                      </p:cBhvr>
                                      <p:to>
                                        <p:strVal val="visible"/>
                                      </p:to>
                                    </p:set>
                                    <p:animEffect transition="in" filter="wipe(down)">
                                      <p:cBhvr>
                                        <p:cTn id="59" dur="500"/>
                                        <p:tgtEl>
                                          <p:spTgt spid="150"/>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xit" presetSubtype="0" fill="hold" grpId="1" nodeType="clickEffect">
                                  <p:stCondLst>
                                    <p:cond delay="0"/>
                                  </p:stCondLst>
                                  <p:childTnLst>
                                    <p:set>
                                      <p:cBhvr>
                                        <p:cTn id="75" dur="1" fill="hold">
                                          <p:stCondLst>
                                            <p:cond delay="0"/>
                                          </p:stCondLst>
                                        </p:cTn>
                                        <p:tgtEl>
                                          <p:spTgt spid="150"/>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151"/>
                                        </p:tgtEl>
                                        <p:attrNameLst>
                                          <p:attrName>style.visibility</p:attrName>
                                        </p:attrNameLst>
                                      </p:cBhvr>
                                      <p:to>
                                        <p:strVal val="visible"/>
                                      </p:to>
                                    </p:set>
                                    <p:animEffect transition="in" filter="wipe(down)">
                                      <p:cBhvr>
                                        <p:cTn id="80" dur="500"/>
                                        <p:tgtEl>
                                          <p:spTgt spid="151"/>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151"/>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145"/>
                                        </p:tgtEl>
                                        <p:attrNameLst>
                                          <p:attrName>style.visibility</p:attrName>
                                        </p:attrNameLst>
                                      </p:cBhvr>
                                      <p:to>
                                        <p:strVal val="visible"/>
                                      </p:to>
                                    </p:set>
                                    <p:animEffect transition="in" filter="wipe(left)">
                                      <p:cBhvr>
                                        <p:cTn id="93"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animBg="1"/>
      <p:bldP spid="11" grpId="0"/>
      <p:bldP spid="7" grpId="0"/>
      <p:bldP spid="148" grpId="0" animBg="1"/>
      <p:bldP spid="148" grpId="1" animBg="1"/>
      <p:bldP spid="149" grpId="0" animBg="1"/>
      <p:bldP spid="149" grpId="1" animBg="1"/>
      <p:bldP spid="150" grpId="0" animBg="1"/>
      <p:bldP spid="150" grpId="1" animBg="1"/>
      <p:bldP spid="151" grpId="0" animBg="1"/>
      <p:bldP spid="151"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2E58232-FF8E-4183-9238-1750BB95DCE3}"/>
              </a:ext>
            </a:extLst>
          </p:cNvPr>
          <p:cNvSpPr txBox="1"/>
          <p:nvPr/>
        </p:nvSpPr>
        <p:spPr>
          <a:xfrm>
            <a:off x="5398201" y="3192612"/>
            <a:ext cx="6697843" cy="3139321"/>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async function run(data1, data2, data3) {</a:t>
            </a:r>
          </a:p>
          <a:p>
            <a:r>
              <a:rPr lang="en-US" dirty="0">
                <a:solidFill>
                  <a:srgbClr val="FF0000"/>
                </a:solidFill>
                <a:latin typeface="Consolas" panose="020B0609020204030204" pitchFamily="49" charset="0"/>
              </a:rPr>
              <a:t>  </a:t>
            </a:r>
            <a:r>
              <a:rPr lang="en-US" dirty="0">
                <a:solidFill>
                  <a:srgbClr val="C00000"/>
                </a:solidFill>
                <a:latin typeface="Consolas" panose="020B0609020204030204" pitchFamily="49" charset="0"/>
              </a:rPr>
              <a:t>h1</a:t>
            </a:r>
            <a:r>
              <a:rPr lang="en-US" dirty="0">
                <a:solidFill>
                  <a:srgbClr val="FF0000"/>
                </a:solidFill>
                <a:latin typeface="Consolas" panose="020B0609020204030204" pitchFamily="49" charset="0"/>
              </a:rPr>
              <a:t> = </a:t>
            </a:r>
            <a:r>
              <a:rPr lang="en-US" dirty="0" err="1">
                <a:solidFill>
                  <a:srgbClr val="FF0000"/>
                </a:solidFill>
                <a:latin typeface="Consolas" panose="020B0609020204030204" pitchFamily="49" charset="0"/>
              </a:rPr>
              <a:t>launch_async</a:t>
            </a:r>
            <a:r>
              <a:rPr lang="en-US" dirty="0">
                <a:solidFill>
                  <a:srgbClr val="FF0000"/>
                </a:solidFill>
                <a:latin typeface="Consolas" panose="020B0609020204030204" pitchFamily="49" charset="0"/>
              </a:rPr>
              <a:t> </a:t>
            </a:r>
            <a:r>
              <a:rPr lang="en-US" dirty="0">
                <a:solidFill>
                  <a:srgbClr val="C00000"/>
                </a:solidFill>
                <a:latin typeface="Consolas" panose="020B0609020204030204" pitchFamily="49" charset="0"/>
              </a:rPr>
              <a:t>task1(data1)</a:t>
            </a:r>
            <a:r>
              <a:rPr lang="en-US" dirty="0">
                <a:latin typeface="Consolas" panose="020B0609020204030204" pitchFamily="49" charset="0"/>
              </a:rPr>
              <a:t>;</a:t>
            </a:r>
          </a:p>
          <a:p>
            <a:r>
              <a:rPr lang="en-US" dirty="0">
                <a:solidFill>
                  <a:srgbClr val="FF0000"/>
                </a:solidFill>
                <a:latin typeface="Consolas" panose="020B0609020204030204" pitchFamily="49" charset="0"/>
              </a:rPr>
              <a:t> </a:t>
            </a:r>
            <a:r>
              <a:rPr lang="en-US" dirty="0">
                <a:solidFill>
                  <a:srgbClr val="7030A0"/>
                </a:solidFill>
                <a:latin typeface="Consolas" panose="020B0609020204030204" pitchFamily="49" charset="0"/>
              </a:rPr>
              <a:t> h2 </a:t>
            </a:r>
            <a:r>
              <a:rPr lang="en-US" dirty="0">
                <a:solidFill>
                  <a:srgbClr val="FF0000"/>
                </a:solidFill>
                <a:latin typeface="Consolas" panose="020B0609020204030204" pitchFamily="49" charset="0"/>
              </a:rPr>
              <a:t>= </a:t>
            </a:r>
            <a:r>
              <a:rPr lang="en-US" dirty="0" err="1">
                <a:solidFill>
                  <a:srgbClr val="FF0000"/>
                </a:solidFill>
                <a:latin typeface="Consolas" panose="020B0609020204030204" pitchFamily="49" charset="0"/>
              </a:rPr>
              <a:t>launch_async</a:t>
            </a:r>
            <a:r>
              <a:rPr lang="en-US" dirty="0">
                <a:solidFill>
                  <a:srgbClr val="FF0000"/>
                </a:solidFill>
                <a:latin typeface="Consolas" panose="020B0609020204030204" pitchFamily="49" charset="0"/>
              </a:rPr>
              <a:t> </a:t>
            </a:r>
            <a:r>
              <a:rPr lang="en-US" dirty="0">
                <a:solidFill>
                  <a:srgbClr val="7030A0"/>
                </a:solidFill>
                <a:latin typeface="Consolas" panose="020B0609020204030204" pitchFamily="49" charset="0"/>
              </a:rPr>
              <a:t>task2(data2)</a:t>
            </a:r>
            <a:r>
              <a:rPr lang="en-US" dirty="0">
                <a:latin typeface="Consolas" panose="020B0609020204030204" pitchFamily="49" charset="0"/>
              </a:rPr>
              <a:t>;</a:t>
            </a:r>
            <a:br>
              <a:rPr lang="en-US" dirty="0">
                <a:solidFill>
                  <a:srgbClr val="FF0000"/>
                </a:solidFill>
                <a:latin typeface="Consolas" panose="020B0609020204030204" pitchFamily="49" charset="0"/>
              </a:rPr>
            </a:br>
            <a:r>
              <a:rPr lang="en-US" dirty="0">
                <a:solidFill>
                  <a:srgbClr val="00B050"/>
                </a:solidFill>
                <a:latin typeface="Consolas" panose="020B0609020204030204" pitchFamily="49" charset="0"/>
              </a:rPr>
              <a:t>  h3 </a:t>
            </a:r>
            <a:r>
              <a:rPr lang="en-US" dirty="0">
                <a:solidFill>
                  <a:srgbClr val="FF0000"/>
                </a:solidFill>
                <a:latin typeface="Consolas" panose="020B0609020204030204" pitchFamily="49" charset="0"/>
              </a:rPr>
              <a:t>= </a:t>
            </a:r>
            <a:r>
              <a:rPr lang="en-US" dirty="0" err="1">
                <a:solidFill>
                  <a:srgbClr val="FF0000"/>
                </a:solidFill>
                <a:latin typeface="Consolas" panose="020B0609020204030204" pitchFamily="49" charset="0"/>
              </a:rPr>
              <a:t>launch_async</a:t>
            </a:r>
            <a:r>
              <a:rPr lang="en-US" dirty="0">
                <a:solidFill>
                  <a:srgbClr val="FF0000"/>
                </a:solidFill>
                <a:latin typeface="Consolas" panose="020B0609020204030204" pitchFamily="49" charset="0"/>
              </a:rPr>
              <a:t> </a:t>
            </a:r>
            <a:r>
              <a:rPr lang="en-US" dirty="0">
                <a:solidFill>
                  <a:srgbClr val="00B050"/>
                </a:solidFill>
                <a:latin typeface="Consolas" panose="020B0609020204030204" pitchFamily="49" charset="0"/>
              </a:rPr>
              <a:t>task3(data3)</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  ... // Do other stuff in the meanwhile...</a:t>
            </a:r>
          </a:p>
          <a:p>
            <a:endParaRPr lang="en-US" dirty="0">
              <a:latin typeface="Consolas" panose="020B0609020204030204" pitchFamily="49" charset="0"/>
            </a:endParaRPr>
          </a:p>
          <a:p>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await_all</a:t>
            </a:r>
            <a:r>
              <a:rPr lang="en-US" dirty="0">
                <a:solidFill>
                  <a:srgbClr val="0070C0"/>
                </a:solidFill>
                <a:latin typeface="Consolas" panose="020B0609020204030204" pitchFamily="49" charset="0"/>
              </a:rPr>
              <a:t> [</a:t>
            </a:r>
            <a:r>
              <a:rPr lang="en-US" dirty="0">
                <a:solidFill>
                  <a:srgbClr val="C00000"/>
                </a:solidFill>
                <a:latin typeface="Consolas" panose="020B0609020204030204" pitchFamily="49" charset="0"/>
              </a:rPr>
              <a:t>h1</a:t>
            </a:r>
            <a:r>
              <a:rPr lang="en-US" dirty="0">
                <a:solidFill>
                  <a:srgbClr val="0070C0"/>
                </a:solidFill>
                <a:latin typeface="Consolas" panose="020B0609020204030204" pitchFamily="49" charset="0"/>
              </a:rPr>
              <a:t>, </a:t>
            </a:r>
            <a:r>
              <a:rPr lang="en-US" dirty="0">
                <a:solidFill>
                  <a:srgbClr val="7030A0"/>
                </a:solidFill>
                <a:latin typeface="Consolas" panose="020B0609020204030204" pitchFamily="49" charset="0"/>
              </a:rPr>
              <a:t>h2</a:t>
            </a:r>
            <a:r>
              <a:rPr lang="en-US" dirty="0">
                <a:solidFill>
                  <a:srgbClr val="0070C0"/>
                </a:solidFill>
                <a:latin typeface="Consolas" panose="020B0609020204030204" pitchFamily="49" charset="0"/>
              </a:rPr>
              <a:t>, </a:t>
            </a:r>
            <a:r>
              <a:rPr lang="en-US" dirty="0">
                <a:solidFill>
                  <a:srgbClr val="00B050"/>
                </a:solidFill>
                <a:latin typeface="Consolas" panose="020B0609020204030204" pitchFamily="49" charset="0"/>
              </a:rPr>
              <a:t>h3</a:t>
            </a:r>
            <a:r>
              <a:rPr lang="en-US" dirty="0">
                <a:solidFill>
                  <a:srgbClr val="0070C0"/>
                </a:solidFill>
                <a:latin typeface="Consolas" panose="020B0609020204030204" pitchFamily="49" charset="0"/>
              </a:rPr>
              <a:t>]</a:t>
            </a:r>
            <a:r>
              <a:rPr lang="en-US" dirty="0">
                <a:latin typeface="Consolas" panose="020B0609020204030204" pitchFamily="49" charset="0"/>
              </a:rPr>
              <a:t>;</a:t>
            </a:r>
            <a:r>
              <a:rPr lang="en-US" dirty="0">
                <a:solidFill>
                  <a:srgbClr val="0070C0"/>
                </a:solidFill>
                <a:latin typeface="Consolas" panose="020B0609020204030204" pitchFamily="49" charset="0"/>
              </a:rPr>
              <a:t> </a:t>
            </a:r>
          </a:p>
          <a:p>
            <a:r>
              <a:rPr lang="en-US" dirty="0">
                <a:solidFill>
                  <a:srgbClr val="0070C0"/>
                </a:solidFill>
                <a:latin typeface="Consolas" panose="020B0609020204030204" pitchFamily="49" charset="0"/>
              </a:rPr>
              <a:t> </a:t>
            </a:r>
            <a:endParaRPr lang="en-US" dirty="0">
              <a:latin typeface="Consolas" panose="020B0609020204030204" pitchFamily="49" charset="0"/>
            </a:endParaRPr>
          </a:p>
          <a:p>
            <a:r>
              <a:rPr lang="en-US" dirty="0">
                <a:latin typeface="Consolas" panose="020B0609020204030204" pitchFamily="49" charset="0"/>
              </a:rPr>
              <a:t>  ... // Continue here once task1-task3 finish</a:t>
            </a:r>
          </a:p>
          <a:p>
            <a:r>
              <a:rPr lang="en-US" dirty="0">
                <a:latin typeface="Consolas" panose="020B0609020204030204" pitchFamily="49" charset="0"/>
              </a:rPr>
              <a:t>}</a:t>
            </a:r>
          </a:p>
        </p:txBody>
      </p:sp>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a:xfrm>
            <a:off x="611925" y="-76200"/>
            <a:ext cx="10363200" cy="1143000"/>
          </a:xfrm>
        </p:spPr>
        <p:txBody>
          <a:bodyPr/>
          <a:lstStyle/>
          <a:p>
            <a:r>
              <a:rPr lang="en-US" dirty="0"/>
              <a:t>Async/Await</a:t>
            </a:r>
          </a:p>
        </p:txBody>
      </p:sp>
      <p:sp>
        <p:nvSpPr>
          <p:cNvPr id="11" name="TextBox 10">
            <a:extLst>
              <a:ext uri="{FF2B5EF4-FFF2-40B4-BE49-F238E27FC236}">
                <a16:creationId xmlns:a16="http://schemas.microsoft.com/office/drawing/2014/main" id="{E5C8A715-1F8C-4B86-9C6E-F79CC09E8A19}"/>
              </a:ext>
            </a:extLst>
          </p:cNvPr>
          <p:cNvSpPr txBox="1"/>
          <p:nvPr/>
        </p:nvSpPr>
        <p:spPr>
          <a:xfrm>
            <a:off x="1919111" y="982091"/>
            <a:ext cx="9056014" cy="707886"/>
          </a:xfrm>
          <a:prstGeom prst="rect">
            <a:avLst/>
          </a:prstGeom>
          <a:noFill/>
        </p:spPr>
        <p:txBody>
          <a:bodyPr wrap="square" rtlCol="0">
            <a:spAutoFit/>
          </a:bodyPr>
          <a:lstStyle/>
          <a:p>
            <a:pPr algn="ctr"/>
            <a:r>
              <a:rPr lang="en-US" sz="2000" dirty="0"/>
              <a:t>Most languages also allow you to wait on multiple handles at the same time before proceeding, almost like a fork-join.</a:t>
            </a:r>
          </a:p>
        </p:txBody>
      </p:sp>
      <p:grpSp>
        <p:nvGrpSpPr>
          <p:cNvPr id="4" name="Group 3">
            <a:extLst>
              <a:ext uri="{FF2B5EF4-FFF2-40B4-BE49-F238E27FC236}">
                <a16:creationId xmlns:a16="http://schemas.microsoft.com/office/drawing/2014/main" id="{E1974E2F-044C-4954-8E1A-C4CDB327D587}"/>
              </a:ext>
            </a:extLst>
          </p:cNvPr>
          <p:cNvGrpSpPr/>
          <p:nvPr/>
        </p:nvGrpSpPr>
        <p:grpSpPr>
          <a:xfrm>
            <a:off x="424601" y="2385385"/>
            <a:ext cx="4686094" cy="3928370"/>
            <a:chOff x="424601" y="2385385"/>
            <a:chExt cx="4686094" cy="3928370"/>
          </a:xfrm>
        </p:grpSpPr>
        <p:sp>
          <p:nvSpPr>
            <p:cNvPr id="3" name="Rectangle 2">
              <a:extLst>
                <a:ext uri="{FF2B5EF4-FFF2-40B4-BE49-F238E27FC236}">
                  <a16:creationId xmlns:a16="http://schemas.microsoft.com/office/drawing/2014/main" id="{C2B7E8CD-15DB-4FEA-B820-EC79BA40E4E2}"/>
                </a:ext>
              </a:extLst>
            </p:cNvPr>
            <p:cNvSpPr/>
            <p:nvPr/>
          </p:nvSpPr>
          <p:spPr>
            <a:xfrm>
              <a:off x="424601" y="2385385"/>
              <a:ext cx="4686094" cy="1853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40000"/>
                      <a:lumOff val="60000"/>
                    </a:schemeClr>
                  </a:solidFill>
                </a:rPr>
                <a:t>Launch the Async Function</a:t>
              </a:r>
            </a:p>
            <a:p>
              <a:pPr algn="ctr"/>
              <a:endParaRPr lang="en-US" sz="2800" dirty="0">
                <a:solidFill>
                  <a:schemeClr val="accent2">
                    <a:lumMod val="40000"/>
                    <a:lumOff val="60000"/>
                  </a:schemeClr>
                </a:solidFill>
              </a:endParaRPr>
            </a:p>
            <a:p>
              <a:pPr algn="ctr"/>
              <a:r>
                <a:rPr lang="en-US" sz="2000" dirty="0"/>
                <a:t>You request execution of one or more functions in the background and obtain </a:t>
              </a:r>
              <a:r>
                <a:rPr lang="en-US" sz="2000" dirty="0">
                  <a:solidFill>
                    <a:srgbClr val="E6CDFF"/>
                  </a:solidFill>
                </a:rPr>
                <a:t>handle(s) </a:t>
              </a:r>
              <a:r>
                <a:rPr lang="en-US" sz="2000" dirty="0"/>
                <a:t>to the pending </a:t>
              </a:r>
              <a:r>
                <a:rPr lang="en-US" sz="2000" dirty="0">
                  <a:solidFill>
                    <a:schemeClr val="accent2">
                      <a:lumMod val="40000"/>
                      <a:lumOff val="60000"/>
                    </a:schemeClr>
                  </a:solidFill>
                </a:rPr>
                <a:t>task(s)</a:t>
              </a:r>
              <a:r>
                <a:rPr lang="en-US" sz="2000" dirty="0"/>
                <a:t>.</a:t>
              </a:r>
            </a:p>
          </p:txBody>
        </p:sp>
        <p:sp>
          <p:nvSpPr>
            <p:cNvPr id="9" name="Rectangle 8">
              <a:extLst>
                <a:ext uri="{FF2B5EF4-FFF2-40B4-BE49-F238E27FC236}">
                  <a16:creationId xmlns:a16="http://schemas.microsoft.com/office/drawing/2014/main" id="{170A892E-AAFF-4BE0-B005-29EABEBDE166}"/>
                </a:ext>
              </a:extLst>
            </p:cNvPr>
            <p:cNvSpPr/>
            <p:nvPr/>
          </p:nvSpPr>
          <p:spPr>
            <a:xfrm>
              <a:off x="424601" y="4460505"/>
              <a:ext cx="4686094" cy="1853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32F4F1"/>
                  </a:solidFill>
                </a:rPr>
                <a:t>Wait for Completion</a:t>
              </a:r>
            </a:p>
            <a:p>
              <a:pPr algn="ctr"/>
              <a:endParaRPr lang="en-US" sz="2800" dirty="0"/>
            </a:p>
            <a:p>
              <a:pPr algn="ctr"/>
              <a:r>
                <a:rPr lang="en-US" sz="2000" dirty="0"/>
                <a:t>You may optionally </a:t>
              </a:r>
              <a:r>
                <a:rPr lang="en-US" sz="2000" dirty="0">
                  <a:solidFill>
                    <a:srgbClr val="32F4F1"/>
                  </a:solidFill>
                </a:rPr>
                <a:t>wait </a:t>
              </a:r>
              <a:r>
                <a:rPr lang="en-US" sz="2000" dirty="0"/>
                <a:t>for your task(s) to complete their execution, and then obtain their </a:t>
              </a:r>
              <a:r>
                <a:rPr lang="en-US" sz="2000" dirty="0">
                  <a:solidFill>
                    <a:schemeClr val="accent6">
                      <a:lumMod val="40000"/>
                      <a:lumOff val="60000"/>
                    </a:schemeClr>
                  </a:solidFill>
                </a:rPr>
                <a:t>result</a:t>
              </a:r>
              <a:r>
                <a:rPr lang="en-US" sz="2000" dirty="0"/>
                <a:t>.</a:t>
              </a:r>
            </a:p>
          </p:txBody>
        </p:sp>
      </p:grpSp>
    </p:spTree>
    <p:extLst>
      <p:ext uri="{BB962C8B-B14F-4D97-AF65-F5344CB8AC3E}">
        <p14:creationId xmlns:p14="http://schemas.microsoft.com/office/powerpoint/2010/main" val="3761189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5A00A4EC-4FDC-41D6-9484-357D266BE82E}"/>
              </a:ext>
            </a:extLst>
          </p:cNvPr>
          <p:cNvGrpSpPr/>
          <p:nvPr/>
        </p:nvGrpSpPr>
        <p:grpSpPr>
          <a:xfrm>
            <a:off x="5317998" y="3709805"/>
            <a:ext cx="6827911" cy="2952156"/>
            <a:chOff x="5317998" y="3709805"/>
            <a:chExt cx="6827911" cy="2952156"/>
          </a:xfrm>
        </p:grpSpPr>
        <p:grpSp>
          <p:nvGrpSpPr>
            <p:cNvPr id="91" name="Group 90">
              <a:extLst>
                <a:ext uri="{FF2B5EF4-FFF2-40B4-BE49-F238E27FC236}">
                  <a16:creationId xmlns:a16="http://schemas.microsoft.com/office/drawing/2014/main" id="{15DC791E-6D44-40A1-93A3-9ACAC3B07571}"/>
                </a:ext>
              </a:extLst>
            </p:cNvPr>
            <p:cNvGrpSpPr/>
            <p:nvPr/>
          </p:nvGrpSpPr>
          <p:grpSpPr>
            <a:xfrm>
              <a:off x="5317998" y="3709805"/>
              <a:ext cx="6827911" cy="2952156"/>
              <a:chOff x="5317998" y="3709805"/>
              <a:chExt cx="6827911" cy="2952156"/>
            </a:xfrm>
          </p:grpSpPr>
          <p:grpSp>
            <p:nvGrpSpPr>
              <p:cNvPr id="3" name="Group 2">
                <a:extLst>
                  <a:ext uri="{FF2B5EF4-FFF2-40B4-BE49-F238E27FC236}">
                    <a16:creationId xmlns:a16="http://schemas.microsoft.com/office/drawing/2014/main" id="{3D9A0665-9E71-4227-8406-C9484DE4328D}"/>
                  </a:ext>
                </a:extLst>
              </p:cNvPr>
              <p:cNvGrpSpPr/>
              <p:nvPr/>
            </p:nvGrpSpPr>
            <p:grpSpPr>
              <a:xfrm>
                <a:off x="5317998" y="3709805"/>
                <a:ext cx="6827911" cy="2952156"/>
                <a:chOff x="5311422" y="352793"/>
                <a:chExt cx="6827911" cy="2952156"/>
              </a:xfrm>
            </p:grpSpPr>
            <p:grpSp>
              <p:nvGrpSpPr>
                <p:cNvPr id="25" name="Group 24">
                  <a:extLst>
                    <a:ext uri="{FF2B5EF4-FFF2-40B4-BE49-F238E27FC236}">
                      <a16:creationId xmlns:a16="http://schemas.microsoft.com/office/drawing/2014/main" id="{1C062AA2-3F06-4FE5-9C53-E7F1A7262F23}"/>
                    </a:ext>
                  </a:extLst>
                </p:cNvPr>
                <p:cNvGrpSpPr/>
                <p:nvPr/>
              </p:nvGrpSpPr>
              <p:grpSpPr>
                <a:xfrm>
                  <a:off x="5311422" y="378178"/>
                  <a:ext cx="6827911" cy="2926771"/>
                  <a:chOff x="3773003" y="7701051"/>
                  <a:chExt cx="6982233" cy="2926771"/>
                </a:xfrm>
              </p:grpSpPr>
              <p:sp>
                <p:nvSpPr>
                  <p:cNvPr id="26" name="Rectangle 25">
                    <a:extLst>
                      <a:ext uri="{FF2B5EF4-FFF2-40B4-BE49-F238E27FC236}">
                        <a16:creationId xmlns:a16="http://schemas.microsoft.com/office/drawing/2014/main" id="{5C857ABD-CD95-4D7D-B9D3-2433E14FEE81}"/>
                      </a:ext>
                    </a:extLst>
                  </p:cNvPr>
                  <p:cNvSpPr/>
                  <p:nvPr/>
                </p:nvSpPr>
                <p:spPr>
                  <a:xfrm>
                    <a:off x="3808337" y="7701051"/>
                    <a:ext cx="6946899" cy="292677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D58136E9-4D36-4B50-BEF7-E491917AEC1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3773003" y="8337071"/>
                    <a:ext cx="568256" cy="723086"/>
                  </a:xfrm>
                  <a:prstGeom prst="rect">
                    <a:avLst/>
                  </a:prstGeom>
                </p:spPr>
              </p:pic>
              <p:cxnSp>
                <p:nvCxnSpPr>
                  <p:cNvPr id="28" name="Straight Arrow Connector 27">
                    <a:extLst>
                      <a:ext uri="{FF2B5EF4-FFF2-40B4-BE49-F238E27FC236}">
                        <a16:creationId xmlns:a16="http://schemas.microsoft.com/office/drawing/2014/main" id="{63DB972D-AEFB-4A2D-B4FC-4CFBF6B0B0E9}"/>
                      </a:ext>
                    </a:extLst>
                  </p:cNvPr>
                  <p:cNvCxnSpPr>
                    <a:cxnSpLocks/>
                  </p:cNvCxnSpPr>
                  <p:nvPr/>
                </p:nvCxnSpPr>
                <p:spPr>
                  <a:xfrm>
                    <a:off x="4094230" y="8791913"/>
                    <a:ext cx="6526539" cy="0"/>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8FE39B6B-0C0B-4A00-AD41-47A20FEDF11E}"/>
                      </a:ext>
                    </a:extLst>
                  </p:cNvPr>
                  <p:cNvGrpSpPr/>
                  <p:nvPr/>
                </p:nvGrpSpPr>
                <p:grpSpPr>
                  <a:xfrm>
                    <a:off x="3773003" y="9120786"/>
                    <a:ext cx="6847766" cy="723086"/>
                    <a:chOff x="3773003" y="9120786"/>
                    <a:chExt cx="6847766" cy="723086"/>
                  </a:xfrm>
                </p:grpSpPr>
                <p:pic>
                  <p:nvPicPr>
                    <p:cNvPr id="30" name="Picture 29">
                      <a:extLst>
                        <a:ext uri="{FF2B5EF4-FFF2-40B4-BE49-F238E27FC236}">
                          <a16:creationId xmlns:a16="http://schemas.microsoft.com/office/drawing/2014/main" id="{5346F6F0-007A-408C-9C8F-ECB4F625077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3773003" y="9120786"/>
                      <a:ext cx="568256" cy="723086"/>
                    </a:xfrm>
                    <a:prstGeom prst="rect">
                      <a:avLst/>
                    </a:prstGeom>
                  </p:spPr>
                </p:pic>
                <p:cxnSp>
                  <p:nvCxnSpPr>
                    <p:cNvPr id="31" name="Straight Arrow Connector 30">
                      <a:extLst>
                        <a:ext uri="{FF2B5EF4-FFF2-40B4-BE49-F238E27FC236}">
                          <a16:creationId xmlns:a16="http://schemas.microsoft.com/office/drawing/2014/main" id="{DE6F1F44-049F-4755-BABD-841C494EF288}"/>
                        </a:ext>
                      </a:extLst>
                    </p:cNvPr>
                    <p:cNvCxnSpPr>
                      <a:cxnSpLocks/>
                    </p:cNvCxnSpPr>
                    <p:nvPr/>
                  </p:nvCxnSpPr>
                  <p:spPr>
                    <a:xfrm>
                      <a:off x="4094230" y="9575628"/>
                      <a:ext cx="6526539" cy="0"/>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62" name="Picture 61">
                  <a:extLst>
                    <a:ext uri="{FF2B5EF4-FFF2-40B4-BE49-F238E27FC236}">
                      <a16:creationId xmlns:a16="http://schemas.microsoft.com/office/drawing/2014/main" id="{727F743F-198A-431B-B4D9-25DB6E220D3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5317193" y="352793"/>
                  <a:ext cx="555696" cy="723086"/>
                </a:xfrm>
                <a:prstGeom prst="rect">
                  <a:avLst/>
                </a:prstGeom>
              </p:spPr>
            </p:pic>
            <p:cxnSp>
              <p:nvCxnSpPr>
                <p:cNvPr id="63" name="Straight Arrow Connector 62">
                  <a:extLst>
                    <a:ext uri="{FF2B5EF4-FFF2-40B4-BE49-F238E27FC236}">
                      <a16:creationId xmlns:a16="http://schemas.microsoft.com/office/drawing/2014/main" id="{A6A7659D-E573-4865-A9CC-48402005263E}"/>
                    </a:ext>
                  </a:extLst>
                </p:cNvPr>
                <p:cNvCxnSpPr>
                  <a:cxnSpLocks/>
                </p:cNvCxnSpPr>
                <p:nvPr/>
              </p:nvCxnSpPr>
              <p:spPr>
                <a:xfrm>
                  <a:off x="5631320" y="807635"/>
                  <a:ext cx="6382289" cy="0"/>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grpSp>
          <p:pic>
            <p:nvPicPr>
              <p:cNvPr id="55" name="Picture 54">
                <a:extLst>
                  <a:ext uri="{FF2B5EF4-FFF2-40B4-BE49-F238E27FC236}">
                    <a16:creationId xmlns:a16="http://schemas.microsoft.com/office/drawing/2014/main" id="{0A9F9CFB-528C-4387-8D41-AFD77D54A0B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5322550" y="5899210"/>
                <a:ext cx="555696" cy="723086"/>
              </a:xfrm>
              <a:prstGeom prst="rect">
                <a:avLst/>
              </a:prstGeom>
            </p:spPr>
          </p:pic>
          <p:cxnSp>
            <p:nvCxnSpPr>
              <p:cNvPr id="56" name="Straight Arrow Connector 55">
                <a:extLst>
                  <a:ext uri="{FF2B5EF4-FFF2-40B4-BE49-F238E27FC236}">
                    <a16:creationId xmlns:a16="http://schemas.microsoft.com/office/drawing/2014/main" id="{CD059401-4761-42CB-BEC3-07A7A0EE0110}"/>
                  </a:ext>
                </a:extLst>
              </p:cNvPr>
              <p:cNvCxnSpPr>
                <a:cxnSpLocks/>
              </p:cNvCxnSpPr>
              <p:nvPr/>
            </p:nvCxnSpPr>
            <p:spPr>
              <a:xfrm>
                <a:off x="5636677" y="6354052"/>
                <a:ext cx="6382289" cy="0"/>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6A72BC5-6050-4E53-BA54-D93B4EBBC52B}"/>
                  </a:ext>
                </a:extLst>
              </p:cNvPr>
              <p:cNvCxnSpPr/>
              <p:nvPr/>
            </p:nvCxnSpPr>
            <p:spPr>
              <a:xfrm flipV="1">
                <a:off x="6373052" y="5592731"/>
                <a:ext cx="217056" cy="5688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89EB3E3-312F-4A76-83D7-4ADACA81E2B0}"/>
                  </a:ext>
                </a:extLst>
              </p:cNvPr>
              <p:cNvSpPr/>
              <p:nvPr/>
            </p:nvSpPr>
            <p:spPr>
              <a:xfrm>
                <a:off x="5817356" y="6156952"/>
                <a:ext cx="555696" cy="331392"/>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a:t>
                </a:r>
              </a:p>
            </p:txBody>
          </p:sp>
          <p:sp>
            <p:nvSpPr>
              <p:cNvPr id="59" name="Rectangle 58">
                <a:extLst>
                  <a:ext uri="{FF2B5EF4-FFF2-40B4-BE49-F238E27FC236}">
                    <a16:creationId xmlns:a16="http://schemas.microsoft.com/office/drawing/2014/main" id="{94339026-39ED-42D8-A026-21F9ED9A12E8}"/>
                  </a:ext>
                </a:extLst>
              </p:cNvPr>
              <p:cNvSpPr/>
              <p:nvPr/>
            </p:nvSpPr>
            <p:spPr>
              <a:xfrm>
                <a:off x="6616347" y="5462733"/>
                <a:ext cx="555696" cy="331392"/>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a:t>
                </a:r>
              </a:p>
            </p:txBody>
          </p:sp>
          <p:cxnSp>
            <p:nvCxnSpPr>
              <p:cNvPr id="60" name="Straight Arrow Connector 59">
                <a:extLst>
                  <a:ext uri="{FF2B5EF4-FFF2-40B4-BE49-F238E27FC236}">
                    <a16:creationId xmlns:a16="http://schemas.microsoft.com/office/drawing/2014/main" id="{6A9E68F7-8107-49B0-89A6-004DF1096807}"/>
                  </a:ext>
                </a:extLst>
              </p:cNvPr>
              <p:cNvCxnSpPr>
                <a:cxnSpLocks/>
              </p:cNvCxnSpPr>
              <p:nvPr/>
            </p:nvCxnSpPr>
            <p:spPr>
              <a:xfrm flipV="1">
                <a:off x="7172043" y="4833807"/>
                <a:ext cx="243295" cy="61229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E66104DE-3C1E-49AB-B4FB-D3B8147D0744}"/>
                  </a:ext>
                </a:extLst>
              </p:cNvPr>
              <p:cNvSpPr/>
              <p:nvPr/>
            </p:nvSpPr>
            <p:spPr>
              <a:xfrm>
                <a:off x="7415336" y="4680072"/>
                <a:ext cx="3868839" cy="331392"/>
              </a:xfrm>
              <a:prstGeom prst="rect">
                <a:avLst/>
              </a:prstGeom>
              <a:solidFill>
                <a:srgbClr val="00863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Consolas" panose="020B0609020204030204" pitchFamily="49" charset="0"/>
                  </a:rPr>
                  <a:t>doesnt_return_value()</a:t>
                </a:r>
                <a:endParaRPr lang="en-US" dirty="0">
                  <a:solidFill>
                    <a:schemeClr val="bg1"/>
                  </a:solidFill>
                </a:endParaRPr>
              </a:p>
            </p:txBody>
          </p:sp>
          <p:sp>
            <p:nvSpPr>
              <p:cNvPr id="64" name="Rectangle 63">
                <a:extLst>
                  <a:ext uri="{FF2B5EF4-FFF2-40B4-BE49-F238E27FC236}">
                    <a16:creationId xmlns:a16="http://schemas.microsoft.com/office/drawing/2014/main" id="{F8B32FE3-3B2B-4D8E-BED5-096104A7C420}"/>
                  </a:ext>
                </a:extLst>
              </p:cNvPr>
              <p:cNvSpPr/>
              <p:nvPr/>
            </p:nvSpPr>
            <p:spPr>
              <a:xfrm>
                <a:off x="7210211" y="5462733"/>
                <a:ext cx="607691" cy="331392"/>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a:t>
                </a:r>
              </a:p>
            </p:txBody>
          </p:sp>
          <p:cxnSp>
            <p:nvCxnSpPr>
              <p:cNvPr id="65" name="Straight Arrow Connector 64">
                <a:extLst>
                  <a:ext uri="{FF2B5EF4-FFF2-40B4-BE49-F238E27FC236}">
                    <a16:creationId xmlns:a16="http://schemas.microsoft.com/office/drawing/2014/main" id="{DFF832F3-35D2-43EE-B6B8-0BB1DC5A0B12}"/>
                  </a:ext>
                </a:extLst>
              </p:cNvPr>
              <p:cNvCxnSpPr>
                <a:cxnSpLocks/>
                <a:endCxn id="66" idx="1"/>
              </p:cNvCxnSpPr>
              <p:nvPr/>
            </p:nvCxnSpPr>
            <p:spPr>
              <a:xfrm flipV="1">
                <a:off x="7833027" y="4172858"/>
                <a:ext cx="426287" cy="12732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7E48A6AB-D0D6-439A-A405-D403C47A0F95}"/>
                  </a:ext>
                </a:extLst>
              </p:cNvPr>
              <p:cNvSpPr/>
              <p:nvPr/>
            </p:nvSpPr>
            <p:spPr>
              <a:xfrm>
                <a:off x="8259314" y="4007162"/>
                <a:ext cx="2601529" cy="331392"/>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bg1"/>
                    </a:solidFill>
                    <a:latin typeface="Consolas" panose="020B0609020204030204" pitchFamily="49" charset="0"/>
                  </a:rPr>
                  <a:t>does_return_value</a:t>
                </a:r>
                <a:r>
                  <a:rPr lang="en-US" dirty="0">
                    <a:solidFill>
                      <a:schemeClr val="bg1"/>
                    </a:solidFill>
                    <a:latin typeface="Consolas" panose="020B0609020204030204" pitchFamily="49" charset="0"/>
                  </a:rPr>
                  <a:t>()</a:t>
                </a:r>
                <a:endParaRPr lang="en-US" dirty="0">
                  <a:solidFill>
                    <a:schemeClr val="bg1"/>
                  </a:solidFill>
                </a:endParaRPr>
              </a:p>
            </p:txBody>
          </p:sp>
          <p:cxnSp>
            <p:nvCxnSpPr>
              <p:cNvPr id="67" name="Straight Arrow Connector 66">
                <a:extLst>
                  <a:ext uri="{FF2B5EF4-FFF2-40B4-BE49-F238E27FC236}">
                    <a16:creationId xmlns:a16="http://schemas.microsoft.com/office/drawing/2014/main" id="{C12272CF-C75C-4771-99ED-59C2CB0D9B3E}"/>
                  </a:ext>
                </a:extLst>
              </p:cNvPr>
              <p:cNvCxnSpPr>
                <a:cxnSpLocks/>
                <a:endCxn id="92" idx="0"/>
              </p:cNvCxnSpPr>
              <p:nvPr/>
            </p:nvCxnSpPr>
            <p:spPr>
              <a:xfrm>
                <a:off x="10853311" y="4311682"/>
                <a:ext cx="235243" cy="11448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D6608989-447B-4597-A649-6755AEBD5127}"/>
                  </a:ext>
                </a:extLst>
              </p:cNvPr>
              <p:cNvSpPr/>
              <p:nvPr/>
            </p:nvSpPr>
            <p:spPr>
              <a:xfrm>
                <a:off x="6408902" y="6156952"/>
                <a:ext cx="555696" cy="331392"/>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a:t>
                </a:r>
              </a:p>
            </p:txBody>
          </p:sp>
        </p:grpSp>
        <p:sp>
          <p:nvSpPr>
            <p:cNvPr id="92" name="Rectangle 91">
              <a:extLst>
                <a:ext uri="{FF2B5EF4-FFF2-40B4-BE49-F238E27FC236}">
                  <a16:creationId xmlns:a16="http://schemas.microsoft.com/office/drawing/2014/main" id="{405F4C5A-EB3D-4E42-BC40-6CCF271C8EA3}"/>
                </a:ext>
              </a:extLst>
            </p:cNvPr>
            <p:cNvSpPr/>
            <p:nvPr/>
          </p:nvSpPr>
          <p:spPr>
            <a:xfrm>
              <a:off x="10936226" y="5456536"/>
              <a:ext cx="304656" cy="331392"/>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a:t>
              </a:r>
            </a:p>
          </p:txBody>
        </p:sp>
      </p:grpSp>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p:txBody>
          <a:bodyPr/>
          <a:lstStyle/>
          <a:p>
            <a:r>
              <a:rPr lang="en-US" dirty="0"/>
              <a:t>Async/Await in Different Languages: JavaScript</a:t>
            </a:r>
          </a:p>
        </p:txBody>
      </p:sp>
      <p:sp>
        <p:nvSpPr>
          <p:cNvPr id="17" name="TextBox 16">
            <a:extLst>
              <a:ext uri="{FF2B5EF4-FFF2-40B4-BE49-F238E27FC236}">
                <a16:creationId xmlns:a16="http://schemas.microsoft.com/office/drawing/2014/main" id="{0E0C1501-F344-4F8E-828B-19BAE0347E40}"/>
              </a:ext>
            </a:extLst>
          </p:cNvPr>
          <p:cNvSpPr txBox="1"/>
          <p:nvPr/>
        </p:nvSpPr>
        <p:spPr>
          <a:xfrm>
            <a:off x="414022" y="1029650"/>
            <a:ext cx="4835311" cy="5632311"/>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 JavaScript async/await</a:t>
            </a:r>
          </a:p>
          <a:p>
            <a:r>
              <a:rPr lang="en-US" dirty="0">
                <a:solidFill>
                  <a:srgbClr val="00863D"/>
                </a:solidFill>
                <a:latin typeface="Consolas" panose="020B0609020204030204" pitchFamily="49" charset="0"/>
              </a:rPr>
              <a:t>async function </a:t>
            </a:r>
            <a:r>
              <a:rPr lang="en-US" dirty="0" err="1">
                <a:solidFill>
                  <a:srgbClr val="00863D"/>
                </a:solidFill>
                <a:latin typeface="Consolas" panose="020B0609020204030204" pitchFamily="49" charset="0"/>
              </a:rPr>
              <a:t>doesnt_return_value</a:t>
            </a:r>
            <a:r>
              <a:rPr lang="en-US" dirty="0">
                <a:solidFill>
                  <a:srgbClr val="00863D"/>
                </a:solidFill>
                <a:latin typeface="Consolas" panose="020B0609020204030204" pitchFamily="49" charset="0"/>
              </a:rPr>
              <a:t>() {</a:t>
            </a:r>
          </a:p>
          <a:p>
            <a:r>
              <a:rPr lang="en-US" dirty="0">
                <a:solidFill>
                  <a:srgbClr val="00863D"/>
                </a:solidFill>
                <a:latin typeface="Consolas" panose="020B0609020204030204" pitchFamily="49" charset="0"/>
              </a:rPr>
              <a:t>  // async code that doesn't</a:t>
            </a:r>
          </a:p>
          <a:p>
            <a:r>
              <a:rPr lang="en-US" dirty="0">
                <a:solidFill>
                  <a:srgbClr val="00863D"/>
                </a:solidFill>
                <a:latin typeface="Consolas" panose="020B0609020204030204" pitchFamily="49" charset="0"/>
              </a:rPr>
              <a:t>  // need to return a result</a:t>
            </a:r>
          </a:p>
          <a:p>
            <a:r>
              <a:rPr lang="en-US" dirty="0">
                <a:solidFill>
                  <a:srgbClr val="00863D"/>
                </a:solidFill>
                <a:latin typeface="Consolas" panose="020B0609020204030204" pitchFamily="49" charset="0"/>
              </a:rPr>
              <a:t>}</a:t>
            </a:r>
          </a:p>
          <a:p>
            <a:endParaRPr lang="en-US" dirty="0">
              <a:latin typeface="Consolas" panose="020B0609020204030204" pitchFamily="49" charset="0"/>
            </a:endParaRPr>
          </a:p>
          <a:p>
            <a:r>
              <a:rPr lang="en-US" dirty="0">
                <a:solidFill>
                  <a:srgbClr val="C00000"/>
                </a:solidFill>
                <a:latin typeface="Consolas" panose="020B0609020204030204" pitchFamily="49" charset="0"/>
              </a:rPr>
              <a:t>async function </a:t>
            </a:r>
            <a:r>
              <a:rPr lang="en-US" dirty="0" err="1">
                <a:solidFill>
                  <a:srgbClr val="C00000"/>
                </a:solidFill>
                <a:latin typeface="Consolas" panose="020B0609020204030204" pitchFamily="49" charset="0"/>
              </a:rPr>
              <a:t>does_return_value</a:t>
            </a:r>
            <a:r>
              <a:rPr lang="en-US" dirty="0">
                <a:solidFill>
                  <a:srgbClr val="C00000"/>
                </a:solidFill>
                <a:latin typeface="Consolas" panose="020B0609020204030204" pitchFamily="49" charset="0"/>
              </a:rPr>
              <a:t>() {</a:t>
            </a:r>
          </a:p>
          <a:p>
            <a:r>
              <a:rPr lang="en-US" dirty="0">
                <a:solidFill>
                  <a:srgbClr val="C00000"/>
                </a:solidFill>
                <a:latin typeface="Consolas" panose="020B0609020204030204" pitchFamily="49" charset="0"/>
              </a:rPr>
              <a:t> // async code that produces a result</a:t>
            </a:r>
          </a:p>
          <a:p>
            <a:r>
              <a:rPr lang="en-US" dirty="0">
                <a:solidFill>
                  <a:srgbClr val="C00000"/>
                </a:solidFill>
                <a:latin typeface="Consolas" panose="020B0609020204030204" pitchFamily="49" charset="0"/>
              </a:rPr>
              <a:t> return </a:t>
            </a:r>
            <a:r>
              <a:rPr lang="en-US" dirty="0" err="1">
                <a:solidFill>
                  <a:srgbClr val="C00000"/>
                </a:solidFill>
                <a:latin typeface="Consolas" panose="020B0609020204030204" pitchFamily="49" charset="0"/>
              </a:rPr>
              <a:t>some_result</a:t>
            </a:r>
            <a:r>
              <a:rPr lang="en-US" dirty="0">
                <a:solidFill>
                  <a:srgbClr val="C00000"/>
                </a:solidFill>
                <a:latin typeface="Consolas" panose="020B0609020204030204" pitchFamily="49" charset="0"/>
              </a:rPr>
              <a:t>;</a:t>
            </a:r>
          </a:p>
          <a:p>
            <a:r>
              <a:rPr lang="en-US" dirty="0">
                <a:solidFill>
                  <a:srgbClr val="C00000"/>
                </a:solidFill>
                <a:latin typeface="Consolas" panose="020B0609020204030204" pitchFamily="49" charset="0"/>
              </a:rPr>
              <a:t>}</a:t>
            </a:r>
          </a:p>
          <a:p>
            <a:endParaRPr lang="en-US" dirty="0">
              <a:latin typeface="Consolas" panose="020B0609020204030204" pitchFamily="49" charset="0"/>
            </a:endParaRPr>
          </a:p>
          <a:p>
            <a:r>
              <a:rPr lang="en-US" dirty="0">
                <a:solidFill>
                  <a:srgbClr val="0070C0"/>
                </a:solidFill>
                <a:latin typeface="Consolas" panose="020B0609020204030204" pitchFamily="49" charset="0"/>
              </a:rPr>
              <a:t>async function example() {</a:t>
            </a:r>
          </a:p>
          <a:p>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doesnt_return_value</a:t>
            </a:r>
            <a:r>
              <a:rPr lang="en-US" dirty="0">
                <a:solidFill>
                  <a:srgbClr val="0070C0"/>
                </a:solidFill>
                <a:latin typeface="Consolas" panose="020B0609020204030204" pitchFamily="49" charset="0"/>
              </a:rPr>
              <a:t>();         // C        </a:t>
            </a:r>
          </a:p>
          <a:p>
            <a:r>
              <a:rPr lang="en-US" dirty="0">
                <a:solidFill>
                  <a:srgbClr val="0070C0"/>
                </a:solidFill>
                <a:latin typeface="Consolas" panose="020B0609020204030204" pitchFamily="49" charset="0"/>
              </a:rPr>
              <a:t>  h = </a:t>
            </a:r>
            <a:r>
              <a:rPr lang="en-US" dirty="0" err="1">
                <a:solidFill>
                  <a:srgbClr val="0070C0"/>
                </a:solidFill>
                <a:latin typeface="Consolas" panose="020B0609020204030204" pitchFamily="49" charset="0"/>
              </a:rPr>
              <a:t>does_return_value</a:t>
            </a:r>
            <a:r>
              <a:rPr lang="en-US" dirty="0">
                <a:solidFill>
                  <a:srgbClr val="0070C0"/>
                </a:solidFill>
                <a:latin typeface="Consolas" panose="020B0609020204030204" pitchFamily="49" charset="0"/>
              </a:rPr>
              <a:t>();       // D</a:t>
            </a:r>
          </a:p>
          <a:p>
            <a:r>
              <a:rPr lang="en-US" dirty="0">
                <a:solidFill>
                  <a:srgbClr val="0070C0"/>
                </a:solidFill>
                <a:latin typeface="Consolas" panose="020B0609020204030204" pitchFamily="49" charset="0"/>
              </a:rPr>
              <a:t>  r = await h;                   // E</a:t>
            </a:r>
          </a:p>
          <a:p>
            <a:r>
              <a:rPr lang="en-US" dirty="0">
                <a:solidFill>
                  <a:srgbClr val="0070C0"/>
                </a:solidFill>
                <a:latin typeface="Consolas" panose="020B0609020204030204" pitchFamily="49" charset="0"/>
              </a:rPr>
              <a:t>}</a:t>
            </a:r>
          </a:p>
          <a:p>
            <a:endParaRPr lang="en-US" dirty="0">
              <a:latin typeface="Consolas" panose="020B0609020204030204" pitchFamily="49" charset="0"/>
            </a:endParaRPr>
          </a:p>
          <a:p>
            <a:r>
              <a:rPr lang="en-US" dirty="0">
                <a:solidFill>
                  <a:srgbClr val="7030A0"/>
                </a:solidFill>
                <a:latin typeface="Consolas" panose="020B0609020204030204" pitchFamily="49" charset="0"/>
              </a:rPr>
              <a:t>example();       // A</a:t>
            </a:r>
          </a:p>
          <a:p>
            <a:r>
              <a:rPr lang="en-US" dirty="0" err="1">
                <a:solidFill>
                  <a:srgbClr val="7030A0"/>
                </a:solidFill>
                <a:latin typeface="Consolas" panose="020B0609020204030204" pitchFamily="49" charset="0"/>
              </a:rPr>
              <a:t>other_stuff</a:t>
            </a:r>
            <a:r>
              <a:rPr lang="en-US" dirty="0">
                <a:solidFill>
                  <a:srgbClr val="7030A0"/>
                </a:solidFill>
                <a:latin typeface="Consolas" panose="020B0609020204030204" pitchFamily="49" charset="0"/>
              </a:rPr>
              <a:t>();   // B</a:t>
            </a:r>
          </a:p>
        </p:txBody>
      </p:sp>
      <p:sp>
        <p:nvSpPr>
          <p:cNvPr id="76" name="Speech Bubble: Rectangle with Corners Rounded 75">
            <a:extLst>
              <a:ext uri="{FF2B5EF4-FFF2-40B4-BE49-F238E27FC236}">
                <a16:creationId xmlns:a16="http://schemas.microsoft.com/office/drawing/2014/main" id="{A0DF7E14-56AA-43E9-83FC-FB1196578DC6}"/>
              </a:ext>
            </a:extLst>
          </p:cNvPr>
          <p:cNvSpPr/>
          <p:nvPr/>
        </p:nvSpPr>
        <p:spPr>
          <a:xfrm>
            <a:off x="3233713" y="5154925"/>
            <a:ext cx="2176783" cy="1067018"/>
          </a:xfrm>
          <a:prstGeom prst="wedgeRoundRectCallout">
            <a:avLst>
              <a:gd name="adj1" fmla="val -119886"/>
              <a:gd name="adj2" fmla="val 46497"/>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Calling an async function without await...</a:t>
            </a:r>
          </a:p>
        </p:txBody>
      </p:sp>
      <p:sp>
        <p:nvSpPr>
          <p:cNvPr id="77" name="Speech Bubble: Rectangle with Corners Rounded 76">
            <a:extLst>
              <a:ext uri="{FF2B5EF4-FFF2-40B4-BE49-F238E27FC236}">
                <a16:creationId xmlns:a16="http://schemas.microsoft.com/office/drawing/2014/main" id="{456E63DB-24C9-482C-A1CA-8A533DCCB103}"/>
              </a:ext>
            </a:extLst>
          </p:cNvPr>
          <p:cNvSpPr/>
          <p:nvPr/>
        </p:nvSpPr>
        <p:spPr>
          <a:xfrm>
            <a:off x="8663852" y="5752428"/>
            <a:ext cx="2176783" cy="1067018"/>
          </a:xfrm>
          <a:prstGeom prst="wedgeRoundRectCallout">
            <a:avLst>
              <a:gd name="adj1" fmla="val -133111"/>
              <a:gd name="adj2" fmla="val -50309"/>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Causes it to run in the background until completion.</a:t>
            </a:r>
          </a:p>
        </p:txBody>
      </p:sp>
      <p:sp>
        <p:nvSpPr>
          <p:cNvPr id="78" name="Speech Bubble: Rectangle with Corners Rounded 77">
            <a:extLst>
              <a:ext uri="{FF2B5EF4-FFF2-40B4-BE49-F238E27FC236}">
                <a16:creationId xmlns:a16="http://schemas.microsoft.com/office/drawing/2014/main" id="{08977FE3-C318-4DFE-868F-3F4BE9C3CAC1}"/>
              </a:ext>
            </a:extLst>
          </p:cNvPr>
          <p:cNvSpPr/>
          <p:nvPr/>
        </p:nvSpPr>
        <p:spPr>
          <a:xfrm>
            <a:off x="2686887" y="4449450"/>
            <a:ext cx="2176783" cy="1067018"/>
          </a:xfrm>
          <a:prstGeom prst="wedgeRoundRectCallout">
            <a:avLst>
              <a:gd name="adj1" fmla="val -93178"/>
              <a:gd name="adj2" fmla="val 122143"/>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Execution then immediately continues...</a:t>
            </a:r>
          </a:p>
        </p:txBody>
      </p:sp>
      <p:sp>
        <p:nvSpPr>
          <p:cNvPr id="79" name="Speech Bubble: Rectangle with Corners Rounded 78">
            <a:extLst>
              <a:ext uri="{FF2B5EF4-FFF2-40B4-BE49-F238E27FC236}">
                <a16:creationId xmlns:a16="http://schemas.microsoft.com/office/drawing/2014/main" id="{17139374-E639-442B-9246-FA255D818568}"/>
              </a:ext>
            </a:extLst>
          </p:cNvPr>
          <p:cNvSpPr/>
          <p:nvPr/>
        </p:nvSpPr>
        <p:spPr>
          <a:xfrm>
            <a:off x="8713687" y="5243883"/>
            <a:ext cx="2176783" cy="1067018"/>
          </a:xfrm>
          <a:prstGeom prst="wedgeRoundRectCallout">
            <a:avLst>
              <a:gd name="adj1" fmla="val -136222"/>
              <a:gd name="adj2" fmla="val 49671"/>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with the next line of code...</a:t>
            </a:r>
          </a:p>
        </p:txBody>
      </p:sp>
      <p:sp>
        <p:nvSpPr>
          <p:cNvPr id="81" name="Speech Bubble: Rectangle with Corners Rounded 80">
            <a:extLst>
              <a:ext uri="{FF2B5EF4-FFF2-40B4-BE49-F238E27FC236}">
                <a16:creationId xmlns:a16="http://schemas.microsoft.com/office/drawing/2014/main" id="{DDD08A9A-A818-4827-A6EE-ACBECE3BBFCC}"/>
              </a:ext>
            </a:extLst>
          </p:cNvPr>
          <p:cNvSpPr/>
          <p:nvPr/>
        </p:nvSpPr>
        <p:spPr>
          <a:xfrm>
            <a:off x="4923189" y="3715765"/>
            <a:ext cx="2176783" cy="1067018"/>
          </a:xfrm>
          <a:prstGeom prst="wedgeRoundRectCallout">
            <a:avLst>
              <a:gd name="adj1" fmla="val -119886"/>
              <a:gd name="adj2" fmla="val 46497"/>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Again, calling an async function without await...</a:t>
            </a:r>
          </a:p>
        </p:txBody>
      </p:sp>
      <p:sp>
        <p:nvSpPr>
          <p:cNvPr id="82" name="Speech Bubble: Rectangle with Corners Rounded 81">
            <a:extLst>
              <a:ext uri="{FF2B5EF4-FFF2-40B4-BE49-F238E27FC236}">
                <a16:creationId xmlns:a16="http://schemas.microsoft.com/office/drawing/2014/main" id="{E3C1E421-0CFA-413E-A753-4CC8D09F5B42}"/>
              </a:ext>
            </a:extLst>
          </p:cNvPr>
          <p:cNvSpPr/>
          <p:nvPr/>
        </p:nvSpPr>
        <p:spPr>
          <a:xfrm>
            <a:off x="9773458" y="2758317"/>
            <a:ext cx="2176783" cy="1067018"/>
          </a:xfrm>
          <a:prstGeom prst="wedgeRoundRectCallout">
            <a:avLst>
              <a:gd name="adj1" fmla="val -144002"/>
              <a:gd name="adj2" fmla="val 134838"/>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Causes it to run in the background until completion.</a:t>
            </a:r>
          </a:p>
        </p:txBody>
      </p:sp>
      <p:sp>
        <p:nvSpPr>
          <p:cNvPr id="84" name="Speech Bubble: Rectangle with Corners Rounded 83">
            <a:extLst>
              <a:ext uri="{FF2B5EF4-FFF2-40B4-BE49-F238E27FC236}">
                <a16:creationId xmlns:a16="http://schemas.microsoft.com/office/drawing/2014/main" id="{63AF9BA4-2F73-4B10-874E-BCE8A960AEC1}"/>
              </a:ext>
            </a:extLst>
          </p:cNvPr>
          <p:cNvSpPr/>
          <p:nvPr/>
        </p:nvSpPr>
        <p:spPr>
          <a:xfrm>
            <a:off x="5119510" y="2560572"/>
            <a:ext cx="2064085" cy="1067018"/>
          </a:xfrm>
          <a:prstGeom prst="wedgeRoundRectCallout">
            <a:avLst>
              <a:gd name="adj1" fmla="val 76664"/>
              <a:gd name="adj2" fmla="val 221064"/>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Blocks the function...</a:t>
            </a:r>
          </a:p>
        </p:txBody>
      </p:sp>
      <p:sp>
        <p:nvSpPr>
          <p:cNvPr id="85" name="Speech Bubble: Rectangle with Corners Rounded 84">
            <a:extLst>
              <a:ext uri="{FF2B5EF4-FFF2-40B4-BE49-F238E27FC236}">
                <a16:creationId xmlns:a16="http://schemas.microsoft.com/office/drawing/2014/main" id="{784BAB6B-CACD-49CD-8AFB-192D8B99BB14}"/>
              </a:ext>
            </a:extLst>
          </p:cNvPr>
          <p:cNvSpPr/>
          <p:nvPr/>
        </p:nvSpPr>
        <p:spPr>
          <a:xfrm>
            <a:off x="8259314" y="1124099"/>
            <a:ext cx="2064085" cy="1067018"/>
          </a:xfrm>
          <a:prstGeom prst="wedgeRoundRectCallout">
            <a:avLst>
              <a:gd name="adj1" fmla="val 76664"/>
              <a:gd name="adj2" fmla="val 221064"/>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Until the result is available...</a:t>
            </a:r>
          </a:p>
        </p:txBody>
      </p:sp>
      <p:sp>
        <p:nvSpPr>
          <p:cNvPr id="86" name="Speech Bubble: Rectangle with Corners Rounded 85">
            <a:extLst>
              <a:ext uri="{FF2B5EF4-FFF2-40B4-BE49-F238E27FC236}">
                <a16:creationId xmlns:a16="http://schemas.microsoft.com/office/drawing/2014/main" id="{6D0FB2A6-F189-40E4-8A3A-3190E47CE823}"/>
              </a:ext>
            </a:extLst>
          </p:cNvPr>
          <p:cNvSpPr/>
          <p:nvPr/>
        </p:nvSpPr>
        <p:spPr>
          <a:xfrm>
            <a:off x="3955700" y="5587251"/>
            <a:ext cx="2994126" cy="1067018"/>
          </a:xfrm>
          <a:prstGeom prst="wedgeRoundRectCallout">
            <a:avLst>
              <a:gd name="adj1" fmla="val -96760"/>
              <a:gd name="adj2" fmla="val -87338"/>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With execution immediately continuing on the next line of code...</a:t>
            </a:r>
          </a:p>
        </p:txBody>
      </p:sp>
      <p:sp>
        <p:nvSpPr>
          <p:cNvPr id="87" name="Speech Bubble: Rectangle with Corners Rounded 86">
            <a:extLst>
              <a:ext uri="{FF2B5EF4-FFF2-40B4-BE49-F238E27FC236}">
                <a16:creationId xmlns:a16="http://schemas.microsoft.com/office/drawing/2014/main" id="{C9639497-3936-4FF6-AE8F-03A1E6196AA8}"/>
              </a:ext>
            </a:extLst>
          </p:cNvPr>
          <p:cNvSpPr/>
          <p:nvPr/>
        </p:nvSpPr>
        <p:spPr>
          <a:xfrm>
            <a:off x="76386" y="2668172"/>
            <a:ext cx="2064085" cy="1067018"/>
          </a:xfrm>
          <a:prstGeom prst="wedgeRoundRectCallout">
            <a:avLst>
              <a:gd name="adj1" fmla="val 31816"/>
              <a:gd name="adj2" fmla="val 193557"/>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And only then does it continue executing...</a:t>
            </a:r>
          </a:p>
        </p:txBody>
      </p:sp>
      <p:sp>
        <p:nvSpPr>
          <p:cNvPr id="88" name="Speech Bubble: Rectangle with Corners Rounded 87">
            <a:extLst>
              <a:ext uri="{FF2B5EF4-FFF2-40B4-BE49-F238E27FC236}">
                <a16:creationId xmlns:a16="http://schemas.microsoft.com/office/drawing/2014/main" id="{2CCCC515-2FB7-4C7E-9821-B08D79B1411C}"/>
              </a:ext>
            </a:extLst>
          </p:cNvPr>
          <p:cNvSpPr/>
          <p:nvPr/>
        </p:nvSpPr>
        <p:spPr>
          <a:xfrm>
            <a:off x="1464919" y="39019"/>
            <a:ext cx="4284792" cy="1067018"/>
          </a:xfrm>
          <a:prstGeom prst="wedgeRoundRectCallout">
            <a:avLst>
              <a:gd name="adj1" fmla="val -63610"/>
              <a:gd name="adj2" fmla="val 79295"/>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In JavaScript we define async functions using the async keyword.</a:t>
            </a:r>
          </a:p>
        </p:txBody>
      </p:sp>
      <p:sp>
        <p:nvSpPr>
          <p:cNvPr id="89" name="Speech Bubble: Rectangle with Corners Rounded 88">
            <a:extLst>
              <a:ext uri="{FF2B5EF4-FFF2-40B4-BE49-F238E27FC236}">
                <a16:creationId xmlns:a16="http://schemas.microsoft.com/office/drawing/2014/main" id="{E9114B3F-B60D-4AFD-9B2D-FA061CBF55D0}"/>
              </a:ext>
            </a:extLst>
          </p:cNvPr>
          <p:cNvSpPr/>
          <p:nvPr/>
        </p:nvSpPr>
        <p:spPr>
          <a:xfrm>
            <a:off x="4753252" y="3410054"/>
            <a:ext cx="4284792" cy="1067018"/>
          </a:xfrm>
          <a:prstGeom prst="wedgeRoundRectCallout">
            <a:avLst>
              <a:gd name="adj1" fmla="val -80340"/>
              <a:gd name="adj2" fmla="val 80882"/>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Calling an async function automatically launches it in the background.</a:t>
            </a:r>
          </a:p>
        </p:txBody>
      </p:sp>
      <p:sp>
        <p:nvSpPr>
          <p:cNvPr id="90" name="Speech Bubble: Rectangle with Corners Rounded 89">
            <a:extLst>
              <a:ext uri="{FF2B5EF4-FFF2-40B4-BE49-F238E27FC236}">
                <a16:creationId xmlns:a16="http://schemas.microsoft.com/office/drawing/2014/main" id="{CEA12598-901D-4D44-A7D4-0B332864F8C2}"/>
              </a:ext>
            </a:extLst>
          </p:cNvPr>
          <p:cNvSpPr/>
          <p:nvPr/>
        </p:nvSpPr>
        <p:spPr>
          <a:xfrm>
            <a:off x="2610856" y="5437301"/>
            <a:ext cx="4835310" cy="1067018"/>
          </a:xfrm>
          <a:prstGeom prst="wedgeRoundRectCallout">
            <a:avLst>
              <a:gd name="adj1" fmla="val -76125"/>
              <a:gd name="adj2" fmla="val -77287"/>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An async function returns a handle that tracks its progress – we can use await on it.</a:t>
            </a:r>
          </a:p>
        </p:txBody>
      </p:sp>
      <p:sp>
        <p:nvSpPr>
          <p:cNvPr id="83" name="Speech Bubble: Rectangle with Corners Rounded 82">
            <a:extLst>
              <a:ext uri="{FF2B5EF4-FFF2-40B4-BE49-F238E27FC236}">
                <a16:creationId xmlns:a16="http://schemas.microsoft.com/office/drawing/2014/main" id="{FB6FD774-FF9D-4CD5-9485-372D3E0301DA}"/>
              </a:ext>
            </a:extLst>
          </p:cNvPr>
          <p:cNvSpPr/>
          <p:nvPr/>
        </p:nvSpPr>
        <p:spPr>
          <a:xfrm>
            <a:off x="3009368" y="3770713"/>
            <a:ext cx="2855713" cy="1067018"/>
          </a:xfrm>
          <a:prstGeom prst="wedgeRoundRectCallout">
            <a:avLst>
              <a:gd name="adj1" fmla="val -88657"/>
              <a:gd name="adj2" fmla="val 88816"/>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However, calling await on a handle...</a:t>
            </a:r>
          </a:p>
        </p:txBody>
      </p:sp>
    </p:spTree>
    <p:extLst>
      <p:ext uri="{BB962C8B-B14F-4D97-AF65-F5344CB8AC3E}">
        <p14:creationId xmlns:p14="http://schemas.microsoft.com/office/powerpoint/2010/main" val="1179782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88"/>
                                        </p:tgtEl>
                                        <p:attrNameLst>
                                          <p:attrName>style.visibility</p:attrName>
                                        </p:attrNameLst>
                                      </p:cBhvr>
                                      <p:to>
                                        <p:strVal val="visible"/>
                                      </p:to>
                                    </p:set>
                                    <p:animEffect transition="in" filter="wipe(down)">
                                      <p:cBhvr>
                                        <p:cTn id="11" dur="500"/>
                                        <p:tgtEl>
                                          <p:spTgt spid="8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88"/>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89"/>
                                        </p:tgtEl>
                                        <p:attrNameLst>
                                          <p:attrName>style.visibility</p:attrName>
                                        </p:attrNameLst>
                                      </p:cBhvr>
                                      <p:to>
                                        <p:strVal val="visible"/>
                                      </p:to>
                                    </p:set>
                                    <p:animEffect transition="in" filter="wipe(down)">
                                      <p:cBhvr>
                                        <p:cTn id="20" dur="500"/>
                                        <p:tgtEl>
                                          <p:spTgt spid="89"/>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8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90"/>
                                        </p:tgtEl>
                                        <p:attrNameLst>
                                          <p:attrName>style.visibility</p:attrName>
                                        </p:attrNameLst>
                                      </p:cBhvr>
                                      <p:to>
                                        <p:strVal val="visible"/>
                                      </p:to>
                                    </p:set>
                                    <p:animEffect transition="in" filter="wipe(down)">
                                      <p:cBhvr>
                                        <p:cTn id="29" dur="500"/>
                                        <p:tgtEl>
                                          <p:spTgt spid="90"/>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90"/>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93"/>
                                        </p:tgtEl>
                                        <p:attrNameLst>
                                          <p:attrName>style.visibility</p:attrName>
                                        </p:attrNameLst>
                                      </p:cBhvr>
                                      <p:to>
                                        <p:strVal val="visible"/>
                                      </p:to>
                                    </p:set>
                                    <p:animEffect transition="in" filter="wipe(left)">
                                      <p:cBhvr>
                                        <p:cTn id="38" dur="500"/>
                                        <p:tgtEl>
                                          <p:spTgt spid="9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76"/>
                                        </p:tgtEl>
                                        <p:attrNameLst>
                                          <p:attrName>style.visibility</p:attrName>
                                        </p:attrNameLst>
                                      </p:cBhvr>
                                      <p:to>
                                        <p:strVal val="visible"/>
                                      </p:to>
                                    </p:set>
                                    <p:animEffect transition="in" filter="wipe(down)">
                                      <p:cBhvr>
                                        <p:cTn id="43" dur="500"/>
                                        <p:tgtEl>
                                          <p:spTgt spid="76"/>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path" presetSubtype="0" accel="50000" decel="50000" fill="hold" grpId="2" nodeType="clickEffect">
                                  <p:stCondLst>
                                    <p:cond delay="0"/>
                                  </p:stCondLst>
                                  <p:childTnLst>
                                    <p:animMotion origin="layout" path="M 2.91667E-6 1.85185E-6 L 0.09427 -0.25486 " pathEditMode="relative" rAng="0" ptsTypes="AA">
                                      <p:cBhvr>
                                        <p:cTn id="47" dur="2000" fill="hold"/>
                                        <p:tgtEl>
                                          <p:spTgt spid="76"/>
                                        </p:tgtEl>
                                        <p:attrNameLst>
                                          <p:attrName>ppt_x</p:attrName>
                                          <p:attrName>ppt_y</p:attrName>
                                        </p:attrNameLst>
                                      </p:cBhvr>
                                      <p:rCtr x="4714" y="-12755"/>
                                    </p:animMotion>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wipe(down)">
                                      <p:cBhvr>
                                        <p:cTn id="52" dur="500"/>
                                        <p:tgtEl>
                                          <p:spTgt spid="77"/>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77"/>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76"/>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78"/>
                                        </p:tgtEl>
                                        <p:attrNameLst>
                                          <p:attrName>style.visibility</p:attrName>
                                        </p:attrNameLst>
                                      </p:cBhvr>
                                      <p:to>
                                        <p:strVal val="visible"/>
                                      </p:to>
                                    </p:set>
                                    <p:animEffect transition="in" filter="wipe(down)">
                                      <p:cBhvr>
                                        <p:cTn id="63" dur="500"/>
                                        <p:tgtEl>
                                          <p:spTgt spid="7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79"/>
                                        </p:tgtEl>
                                        <p:attrNameLst>
                                          <p:attrName>style.visibility</p:attrName>
                                        </p:attrNameLst>
                                      </p:cBhvr>
                                      <p:to>
                                        <p:strVal val="visible"/>
                                      </p:to>
                                    </p:set>
                                    <p:animEffect transition="in" filter="wipe(down)">
                                      <p:cBhvr>
                                        <p:cTn id="68" dur="500"/>
                                        <p:tgtEl>
                                          <p:spTgt spid="79"/>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79"/>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78"/>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81"/>
                                        </p:tgtEl>
                                        <p:attrNameLst>
                                          <p:attrName>style.visibility</p:attrName>
                                        </p:attrNameLst>
                                      </p:cBhvr>
                                      <p:to>
                                        <p:strVal val="visible"/>
                                      </p:to>
                                    </p:set>
                                    <p:animEffect transition="in" filter="wipe(down)">
                                      <p:cBhvr>
                                        <p:cTn id="79" dur="500"/>
                                        <p:tgtEl>
                                          <p:spTgt spid="81"/>
                                        </p:tgtEl>
                                      </p:cBhvr>
                                    </p:animEffect>
                                  </p:childTnLst>
                                </p:cTn>
                              </p:par>
                            </p:childTnLst>
                          </p:cTn>
                        </p:par>
                      </p:childTnLst>
                    </p:cTn>
                  </p:par>
                  <p:par>
                    <p:cTn id="80" fill="hold">
                      <p:stCondLst>
                        <p:cond delay="indefinite"/>
                      </p:stCondLst>
                      <p:childTnLst>
                        <p:par>
                          <p:cTn id="81" fill="hold">
                            <p:stCondLst>
                              <p:cond delay="0"/>
                            </p:stCondLst>
                            <p:childTnLst>
                              <p:par>
                                <p:cTn id="82" presetID="42" presetClass="path" presetSubtype="0" accel="50000" decel="50000" fill="hold" grpId="2" nodeType="clickEffect">
                                  <p:stCondLst>
                                    <p:cond delay="0"/>
                                  </p:stCondLst>
                                  <p:childTnLst>
                                    <p:animMotion origin="layout" path="M 1.25E-6 4.07407E-6 L 0.12005 -0.47639 " pathEditMode="relative" rAng="0" ptsTypes="AA">
                                      <p:cBhvr>
                                        <p:cTn id="83" dur="2000" fill="hold"/>
                                        <p:tgtEl>
                                          <p:spTgt spid="81"/>
                                        </p:tgtEl>
                                        <p:attrNameLst>
                                          <p:attrName>ppt_x</p:attrName>
                                          <p:attrName>ppt_y</p:attrName>
                                        </p:attrNameLst>
                                      </p:cBhvr>
                                      <p:rCtr x="6003" y="-23819"/>
                                    </p:animMotion>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82"/>
                                        </p:tgtEl>
                                        <p:attrNameLst>
                                          <p:attrName>style.visibility</p:attrName>
                                        </p:attrNameLst>
                                      </p:cBhvr>
                                      <p:to>
                                        <p:strVal val="visible"/>
                                      </p:to>
                                    </p:set>
                                    <p:animEffect transition="in" filter="wipe(down)">
                                      <p:cBhvr>
                                        <p:cTn id="88" dur="500"/>
                                        <p:tgtEl>
                                          <p:spTgt spid="82"/>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grpId="0" nodeType="clickEffect">
                                  <p:stCondLst>
                                    <p:cond delay="0"/>
                                  </p:stCondLst>
                                  <p:childTnLst>
                                    <p:set>
                                      <p:cBhvr>
                                        <p:cTn id="92" dur="1" fill="hold">
                                          <p:stCondLst>
                                            <p:cond delay="0"/>
                                          </p:stCondLst>
                                        </p:cTn>
                                        <p:tgtEl>
                                          <p:spTgt spid="86"/>
                                        </p:tgtEl>
                                        <p:attrNameLst>
                                          <p:attrName>style.visibility</p:attrName>
                                        </p:attrNameLst>
                                      </p:cBhvr>
                                      <p:to>
                                        <p:strVal val="visible"/>
                                      </p:to>
                                    </p:set>
                                    <p:animEffect transition="in" filter="wipe(down)">
                                      <p:cBhvr>
                                        <p:cTn id="93" dur="500"/>
                                        <p:tgtEl>
                                          <p:spTgt spid="86"/>
                                        </p:tgtEl>
                                      </p:cBhvr>
                                    </p:animEffect>
                                  </p:childTnLst>
                                </p:cTn>
                              </p:par>
                            </p:childTnLst>
                          </p:cTn>
                        </p:par>
                      </p:childTnLst>
                    </p:cTn>
                  </p:par>
                  <p:par>
                    <p:cTn id="94" fill="hold">
                      <p:stCondLst>
                        <p:cond delay="indefinite"/>
                      </p:stCondLst>
                      <p:childTnLst>
                        <p:par>
                          <p:cTn id="95" fill="hold">
                            <p:stCondLst>
                              <p:cond delay="0"/>
                            </p:stCondLst>
                            <p:childTnLst>
                              <p:par>
                                <p:cTn id="96" presetID="42" presetClass="path" presetSubtype="0" accel="50000" decel="50000" fill="hold" grpId="2" nodeType="clickEffect">
                                  <p:stCondLst>
                                    <p:cond delay="0"/>
                                  </p:stCondLst>
                                  <p:childTnLst>
                                    <p:animMotion origin="layout" path="M 4.375E-6 -2.59259E-6 L 0.42031 0.04653 " pathEditMode="relative" rAng="0" ptsTypes="AA">
                                      <p:cBhvr>
                                        <p:cTn id="97" dur="2000" fill="hold"/>
                                        <p:tgtEl>
                                          <p:spTgt spid="86"/>
                                        </p:tgtEl>
                                        <p:attrNameLst>
                                          <p:attrName>ppt_x</p:attrName>
                                          <p:attrName>ppt_y</p:attrName>
                                        </p:attrNameLst>
                                      </p:cBhvr>
                                      <p:rCtr x="21016" y="2315"/>
                                    </p:animMotion>
                                  </p:childTnLst>
                                </p:cTn>
                              </p:par>
                            </p:childTnLst>
                          </p:cTn>
                        </p:par>
                      </p:childTnLst>
                    </p:cTn>
                  </p:par>
                  <p:par>
                    <p:cTn id="98" fill="hold">
                      <p:stCondLst>
                        <p:cond delay="indefinite"/>
                      </p:stCondLst>
                      <p:childTnLst>
                        <p:par>
                          <p:cTn id="99" fill="hold">
                            <p:stCondLst>
                              <p:cond delay="0"/>
                            </p:stCondLst>
                            <p:childTnLst>
                              <p:par>
                                <p:cTn id="100" presetID="1" presetClass="exit" presetSubtype="0" fill="hold" grpId="1" nodeType="clickEffect">
                                  <p:stCondLst>
                                    <p:cond delay="0"/>
                                  </p:stCondLst>
                                  <p:childTnLst>
                                    <p:set>
                                      <p:cBhvr>
                                        <p:cTn id="101" dur="1" fill="hold">
                                          <p:stCondLst>
                                            <p:cond delay="0"/>
                                          </p:stCondLst>
                                        </p:cTn>
                                        <p:tgtEl>
                                          <p:spTgt spid="86"/>
                                        </p:tgtEl>
                                        <p:attrNameLst>
                                          <p:attrName>style.visibility</p:attrName>
                                        </p:attrNameLst>
                                      </p:cBhvr>
                                      <p:to>
                                        <p:strVal val="hidden"/>
                                      </p:to>
                                    </p:set>
                                  </p:childTnLst>
                                </p:cTn>
                              </p:par>
                              <p:par>
                                <p:cTn id="102" presetID="1" presetClass="exit" presetSubtype="0" fill="hold" grpId="1" nodeType="withEffect">
                                  <p:stCondLst>
                                    <p:cond delay="0"/>
                                  </p:stCondLst>
                                  <p:childTnLst>
                                    <p:set>
                                      <p:cBhvr>
                                        <p:cTn id="103" dur="1" fill="hold">
                                          <p:stCondLst>
                                            <p:cond delay="0"/>
                                          </p:stCondLst>
                                        </p:cTn>
                                        <p:tgtEl>
                                          <p:spTgt spid="82"/>
                                        </p:tgtEl>
                                        <p:attrNameLst>
                                          <p:attrName>style.visibility</p:attrName>
                                        </p:attrNameLst>
                                      </p:cBhvr>
                                      <p:to>
                                        <p:strVal val="hidden"/>
                                      </p:to>
                                    </p:set>
                                  </p:childTnLst>
                                </p:cTn>
                              </p:par>
                              <p:par>
                                <p:cTn id="104" presetID="1" presetClass="exit" presetSubtype="0" fill="hold" grpId="1" nodeType="withEffect">
                                  <p:stCondLst>
                                    <p:cond delay="0"/>
                                  </p:stCondLst>
                                  <p:childTnLst>
                                    <p:set>
                                      <p:cBhvr>
                                        <p:cTn id="105" dur="1" fill="hold">
                                          <p:stCondLst>
                                            <p:cond delay="0"/>
                                          </p:stCondLst>
                                        </p:cTn>
                                        <p:tgtEl>
                                          <p:spTgt spid="81"/>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22" presetClass="entr" presetSubtype="4" fill="hold" grpId="0" nodeType="clickEffect">
                                  <p:stCondLst>
                                    <p:cond delay="0"/>
                                  </p:stCondLst>
                                  <p:childTnLst>
                                    <p:set>
                                      <p:cBhvr>
                                        <p:cTn id="109" dur="1" fill="hold">
                                          <p:stCondLst>
                                            <p:cond delay="0"/>
                                          </p:stCondLst>
                                        </p:cTn>
                                        <p:tgtEl>
                                          <p:spTgt spid="83"/>
                                        </p:tgtEl>
                                        <p:attrNameLst>
                                          <p:attrName>style.visibility</p:attrName>
                                        </p:attrNameLst>
                                      </p:cBhvr>
                                      <p:to>
                                        <p:strVal val="visible"/>
                                      </p:to>
                                    </p:set>
                                    <p:animEffect transition="in" filter="wipe(down)">
                                      <p:cBhvr>
                                        <p:cTn id="110" dur="500"/>
                                        <p:tgtEl>
                                          <p:spTgt spid="83"/>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grpId="0" nodeType="clickEffect">
                                  <p:stCondLst>
                                    <p:cond delay="0"/>
                                  </p:stCondLst>
                                  <p:childTnLst>
                                    <p:set>
                                      <p:cBhvr>
                                        <p:cTn id="114" dur="1" fill="hold">
                                          <p:stCondLst>
                                            <p:cond delay="0"/>
                                          </p:stCondLst>
                                        </p:cTn>
                                        <p:tgtEl>
                                          <p:spTgt spid="84"/>
                                        </p:tgtEl>
                                        <p:attrNameLst>
                                          <p:attrName>style.visibility</p:attrName>
                                        </p:attrNameLst>
                                      </p:cBhvr>
                                      <p:to>
                                        <p:strVal val="visible"/>
                                      </p:to>
                                    </p:set>
                                    <p:animEffect transition="in" filter="wipe(down)">
                                      <p:cBhvr>
                                        <p:cTn id="115" dur="500"/>
                                        <p:tgtEl>
                                          <p:spTgt spid="84"/>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grpId="0" nodeType="clickEffect">
                                  <p:stCondLst>
                                    <p:cond delay="0"/>
                                  </p:stCondLst>
                                  <p:childTnLst>
                                    <p:set>
                                      <p:cBhvr>
                                        <p:cTn id="119" dur="1" fill="hold">
                                          <p:stCondLst>
                                            <p:cond delay="0"/>
                                          </p:stCondLst>
                                        </p:cTn>
                                        <p:tgtEl>
                                          <p:spTgt spid="85"/>
                                        </p:tgtEl>
                                        <p:attrNameLst>
                                          <p:attrName>style.visibility</p:attrName>
                                        </p:attrNameLst>
                                      </p:cBhvr>
                                      <p:to>
                                        <p:strVal val="visible"/>
                                      </p:to>
                                    </p:set>
                                    <p:animEffect transition="in" filter="wipe(down)">
                                      <p:cBhvr>
                                        <p:cTn id="120" dur="500"/>
                                        <p:tgtEl>
                                          <p:spTgt spid="85"/>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4" fill="hold" grpId="0" nodeType="clickEffect">
                                  <p:stCondLst>
                                    <p:cond delay="0"/>
                                  </p:stCondLst>
                                  <p:childTnLst>
                                    <p:set>
                                      <p:cBhvr>
                                        <p:cTn id="124" dur="1" fill="hold">
                                          <p:stCondLst>
                                            <p:cond delay="0"/>
                                          </p:stCondLst>
                                        </p:cTn>
                                        <p:tgtEl>
                                          <p:spTgt spid="87"/>
                                        </p:tgtEl>
                                        <p:attrNameLst>
                                          <p:attrName>style.visibility</p:attrName>
                                        </p:attrNameLst>
                                      </p:cBhvr>
                                      <p:to>
                                        <p:strVal val="visible"/>
                                      </p:to>
                                    </p:set>
                                    <p:animEffect transition="in" filter="wipe(down)">
                                      <p:cBhvr>
                                        <p:cTn id="125" dur="500"/>
                                        <p:tgtEl>
                                          <p:spTgt spid="87"/>
                                        </p:tgtEl>
                                      </p:cBhvr>
                                    </p:animEffect>
                                  </p:childTnLst>
                                </p:cTn>
                              </p:par>
                            </p:childTnLst>
                          </p:cTn>
                        </p:par>
                      </p:childTnLst>
                    </p:cTn>
                  </p:par>
                  <p:par>
                    <p:cTn id="126" fill="hold">
                      <p:stCondLst>
                        <p:cond delay="indefinite"/>
                      </p:stCondLst>
                      <p:childTnLst>
                        <p:par>
                          <p:cTn id="127" fill="hold">
                            <p:stCondLst>
                              <p:cond delay="0"/>
                            </p:stCondLst>
                            <p:childTnLst>
                              <p:par>
                                <p:cTn id="128" presetID="42" presetClass="path" presetSubtype="0" accel="50000" decel="50000" fill="hold" grpId="2" nodeType="clickEffect">
                                  <p:stCondLst>
                                    <p:cond delay="0"/>
                                  </p:stCondLst>
                                  <p:childTnLst>
                                    <p:animMotion origin="layout" path="M 4.58333E-6 1.85185E-6 L 0.77005 0.02153 " pathEditMode="relative" rAng="0" ptsTypes="AA">
                                      <p:cBhvr>
                                        <p:cTn id="129" dur="2000" fill="hold"/>
                                        <p:tgtEl>
                                          <p:spTgt spid="87"/>
                                        </p:tgtEl>
                                        <p:attrNameLst>
                                          <p:attrName>ppt_x</p:attrName>
                                          <p:attrName>ppt_y</p:attrName>
                                        </p:attrNameLst>
                                      </p:cBhvr>
                                      <p:rCtr x="38503" y="1065"/>
                                    </p:animMotion>
                                  </p:childTnLst>
                                </p:cTn>
                              </p:par>
                            </p:childTnLst>
                          </p:cTn>
                        </p:par>
                      </p:childTnLst>
                    </p:cTn>
                  </p:par>
                  <p:par>
                    <p:cTn id="130" fill="hold">
                      <p:stCondLst>
                        <p:cond delay="indefinite"/>
                      </p:stCondLst>
                      <p:childTnLst>
                        <p:par>
                          <p:cTn id="131" fill="hold">
                            <p:stCondLst>
                              <p:cond delay="0"/>
                            </p:stCondLst>
                            <p:childTnLst>
                              <p:par>
                                <p:cTn id="132" presetID="1" presetClass="exit" presetSubtype="0" fill="hold" grpId="1" nodeType="clickEffect">
                                  <p:stCondLst>
                                    <p:cond delay="0"/>
                                  </p:stCondLst>
                                  <p:childTnLst>
                                    <p:set>
                                      <p:cBhvr>
                                        <p:cTn id="133" dur="1" fill="hold">
                                          <p:stCondLst>
                                            <p:cond delay="0"/>
                                          </p:stCondLst>
                                        </p:cTn>
                                        <p:tgtEl>
                                          <p:spTgt spid="87"/>
                                        </p:tgtEl>
                                        <p:attrNameLst>
                                          <p:attrName>style.visibility</p:attrName>
                                        </p:attrNameLst>
                                      </p:cBhvr>
                                      <p:to>
                                        <p:strVal val="hidden"/>
                                      </p:to>
                                    </p:set>
                                  </p:childTnLst>
                                </p:cTn>
                              </p:par>
                              <p:par>
                                <p:cTn id="134" presetID="1" presetClass="exit" presetSubtype="0" fill="hold" grpId="1" nodeType="withEffect">
                                  <p:stCondLst>
                                    <p:cond delay="0"/>
                                  </p:stCondLst>
                                  <p:childTnLst>
                                    <p:set>
                                      <p:cBhvr>
                                        <p:cTn id="135" dur="1" fill="hold">
                                          <p:stCondLst>
                                            <p:cond delay="0"/>
                                          </p:stCondLst>
                                        </p:cTn>
                                        <p:tgtEl>
                                          <p:spTgt spid="85"/>
                                        </p:tgtEl>
                                        <p:attrNameLst>
                                          <p:attrName>style.visibility</p:attrName>
                                        </p:attrNameLst>
                                      </p:cBhvr>
                                      <p:to>
                                        <p:strVal val="hidden"/>
                                      </p:to>
                                    </p:set>
                                  </p:childTnLst>
                                </p:cTn>
                              </p:par>
                              <p:par>
                                <p:cTn id="136" presetID="1" presetClass="exit" presetSubtype="0" fill="hold" grpId="1" nodeType="withEffect">
                                  <p:stCondLst>
                                    <p:cond delay="0"/>
                                  </p:stCondLst>
                                  <p:childTnLst>
                                    <p:set>
                                      <p:cBhvr>
                                        <p:cTn id="137" dur="1" fill="hold">
                                          <p:stCondLst>
                                            <p:cond delay="0"/>
                                          </p:stCondLst>
                                        </p:cTn>
                                        <p:tgtEl>
                                          <p:spTgt spid="84"/>
                                        </p:tgtEl>
                                        <p:attrNameLst>
                                          <p:attrName>style.visibility</p:attrName>
                                        </p:attrNameLst>
                                      </p:cBhvr>
                                      <p:to>
                                        <p:strVal val="hidden"/>
                                      </p:to>
                                    </p:set>
                                  </p:childTnLst>
                                </p:cTn>
                              </p:par>
                              <p:par>
                                <p:cTn id="138" presetID="1" presetClass="exit" presetSubtype="0" fill="hold" grpId="1" nodeType="withEffect">
                                  <p:stCondLst>
                                    <p:cond delay="0"/>
                                  </p:stCondLst>
                                  <p:childTnLst>
                                    <p:set>
                                      <p:cBhvr>
                                        <p:cTn id="139" dur="1" fill="hold">
                                          <p:stCondLst>
                                            <p:cond delay="0"/>
                                          </p:stCondLst>
                                        </p:cTn>
                                        <p:tgtEl>
                                          <p:spTgt spid="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76" grpId="0" animBg="1"/>
      <p:bldP spid="76" grpId="1" animBg="1"/>
      <p:bldP spid="76" grpId="2" animBg="1"/>
      <p:bldP spid="77" grpId="0" animBg="1"/>
      <p:bldP spid="77" grpId="1" animBg="1"/>
      <p:bldP spid="78" grpId="0" animBg="1"/>
      <p:bldP spid="78" grpId="1" animBg="1"/>
      <p:bldP spid="79" grpId="0" animBg="1"/>
      <p:bldP spid="79" grpId="1" animBg="1"/>
      <p:bldP spid="81" grpId="0" animBg="1"/>
      <p:bldP spid="81" grpId="1" animBg="1"/>
      <p:bldP spid="81" grpId="2" animBg="1"/>
      <p:bldP spid="82" grpId="0" animBg="1"/>
      <p:bldP spid="82" grpId="1" animBg="1"/>
      <p:bldP spid="84" grpId="0" animBg="1"/>
      <p:bldP spid="84" grpId="1" animBg="1"/>
      <p:bldP spid="85" grpId="0" animBg="1"/>
      <p:bldP spid="85" grpId="1" animBg="1"/>
      <p:bldP spid="86" grpId="0" animBg="1"/>
      <p:bldP spid="86" grpId="1" animBg="1"/>
      <p:bldP spid="86" grpId="2" animBg="1"/>
      <p:bldP spid="87" grpId="0" animBg="1"/>
      <p:bldP spid="87" grpId="1" animBg="1"/>
      <p:bldP spid="87" grpId="2" animBg="1"/>
      <p:bldP spid="88" grpId="0" animBg="1"/>
      <p:bldP spid="88" grpId="1" animBg="1"/>
      <p:bldP spid="89" grpId="0" animBg="1"/>
      <p:bldP spid="89" grpId="1" animBg="1"/>
      <p:bldP spid="90" grpId="0" animBg="1"/>
      <p:bldP spid="90" grpId="1" animBg="1"/>
      <p:bldP spid="83" grpId="0" animBg="1"/>
      <p:bldP spid="83" grpId="1"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p:txBody>
          <a:bodyPr/>
          <a:lstStyle/>
          <a:p>
            <a:r>
              <a:rPr lang="en-US" dirty="0"/>
              <a:t>Async/Await in Different Languages: Python and Kotlin</a:t>
            </a:r>
          </a:p>
        </p:txBody>
      </p:sp>
      <p:sp>
        <p:nvSpPr>
          <p:cNvPr id="34" name="TextBox 33">
            <a:extLst>
              <a:ext uri="{FF2B5EF4-FFF2-40B4-BE49-F238E27FC236}">
                <a16:creationId xmlns:a16="http://schemas.microsoft.com/office/drawing/2014/main" id="{5C2B5CBA-EB1C-49B3-84B1-B5885609028F}"/>
              </a:ext>
            </a:extLst>
          </p:cNvPr>
          <p:cNvSpPr txBox="1"/>
          <p:nvPr/>
        </p:nvSpPr>
        <p:spPr>
          <a:xfrm>
            <a:off x="210247" y="1029650"/>
            <a:ext cx="6002453" cy="5355312"/>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 Python async/await example</a:t>
            </a:r>
          </a:p>
          <a:p>
            <a:r>
              <a:rPr lang="en-US" dirty="0">
                <a:latin typeface="Consolas" panose="020B0609020204030204" pitchFamily="49" charset="0"/>
              </a:rPr>
              <a:t>import </a:t>
            </a:r>
            <a:r>
              <a:rPr lang="en-US" dirty="0" err="1">
                <a:latin typeface="Consolas" panose="020B0609020204030204" pitchFamily="49" charset="0"/>
              </a:rPr>
              <a:t>asyncio</a:t>
            </a:r>
            <a:r>
              <a:rPr lang="en-US" dirty="0">
                <a:latin typeface="Consolas" panose="020B0609020204030204" pitchFamily="49" charset="0"/>
              </a:rPr>
              <a:t> </a:t>
            </a:r>
          </a:p>
          <a:p>
            <a:endParaRPr lang="en-US" dirty="0">
              <a:solidFill>
                <a:srgbClr val="00863D"/>
              </a:solidFill>
              <a:latin typeface="Consolas" panose="020B0609020204030204" pitchFamily="49" charset="0"/>
            </a:endParaRPr>
          </a:p>
          <a:p>
            <a:r>
              <a:rPr lang="en-US" dirty="0">
                <a:solidFill>
                  <a:srgbClr val="00863D"/>
                </a:solidFill>
                <a:latin typeface="Consolas" panose="020B0609020204030204" pitchFamily="49" charset="0"/>
              </a:rPr>
              <a:t>async </a:t>
            </a:r>
            <a:r>
              <a:rPr lang="en-US">
                <a:solidFill>
                  <a:srgbClr val="00863D"/>
                </a:solidFill>
                <a:latin typeface="Consolas" panose="020B0609020204030204" pitchFamily="49" charset="0"/>
              </a:rPr>
              <a:t>def doesnt_return_value():</a:t>
            </a:r>
            <a:endParaRPr lang="en-US" dirty="0">
              <a:solidFill>
                <a:srgbClr val="00863D"/>
              </a:solidFill>
              <a:latin typeface="Consolas" panose="020B0609020204030204" pitchFamily="49" charset="0"/>
            </a:endParaRPr>
          </a:p>
          <a:p>
            <a:r>
              <a:rPr lang="en-US" dirty="0">
                <a:solidFill>
                  <a:srgbClr val="00863D"/>
                </a:solidFill>
                <a:latin typeface="Consolas" panose="020B0609020204030204" pitchFamily="49" charset="0"/>
              </a:rPr>
              <a:t>  # async code that doesn't</a:t>
            </a:r>
          </a:p>
          <a:p>
            <a:r>
              <a:rPr lang="en-US" dirty="0">
                <a:solidFill>
                  <a:srgbClr val="00863D"/>
                </a:solidFill>
                <a:latin typeface="Consolas" panose="020B0609020204030204" pitchFamily="49" charset="0"/>
              </a:rPr>
              <a:t>  # need to return a result</a:t>
            </a:r>
          </a:p>
          <a:p>
            <a:endParaRPr lang="en-US" dirty="0">
              <a:latin typeface="Consolas" panose="020B0609020204030204" pitchFamily="49" charset="0"/>
            </a:endParaRPr>
          </a:p>
          <a:p>
            <a:r>
              <a:rPr lang="en-US" dirty="0">
                <a:solidFill>
                  <a:srgbClr val="C00000"/>
                </a:solidFill>
                <a:latin typeface="Consolas" panose="020B0609020204030204" pitchFamily="49" charset="0"/>
              </a:rPr>
              <a:t>async def </a:t>
            </a:r>
            <a:r>
              <a:rPr lang="en-US" dirty="0" err="1">
                <a:solidFill>
                  <a:srgbClr val="C00000"/>
                </a:solidFill>
                <a:latin typeface="Consolas" panose="020B0609020204030204" pitchFamily="49" charset="0"/>
              </a:rPr>
              <a:t>does_return_value</a:t>
            </a:r>
            <a:r>
              <a:rPr lang="en-US" dirty="0">
                <a:solidFill>
                  <a:srgbClr val="C00000"/>
                </a:solidFill>
                <a:latin typeface="Consolas" panose="020B0609020204030204" pitchFamily="49" charset="0"/>
              </a:rPr>
              <a:t>():</a:t>
            </a:r>
          </a:p>
          <a:p>
            <a:r>
              <a:rPr lang="en-US" dirty="0">
                <a:solidFill>
                  <a:srgbClr val="C00000"/>
                </a:solidFill>
                <a:latin typeface="Consolas" panose="020B0609020204030204" pitchFamily="49" charset="0"/>
              </a:rPr>
              <a:t>  # async code that produces a result</a:t>
            </a:r>
          </a:p>
          <a:p>
            <a:r>
              <a:rPr lang="en-US" dirty="0">
                <a:solidFill>
                  <a:srgbClr val="C00000"/>
                </a:solidFill>
                <a:latin typeface="Consolas" panose="020B0609020204030204" pitchFamily="49" charset="0"/>
              </a:rPr>
              <a:t>  return </a:t>
            </a:r>
            <a:r>
              <a:rPr lang="en-US" dirty="0" err="1">
                <a:solidFill>
                  <a:srgbClr val="C00000"/>
                </a:solidFill>
                <a:latin typeface="Consolas" panose="020B0609020204030204" pitchFamily="49" charset="0"/>
              </a:rPr>
              <a:t>some_result</a:t>
            </a:r>
            <a:endParaRPr lang="en-US" dirty="0">
              <a:solidFill>
                <a:srgbClr val="C00000"/>
              </a:solidFill>
              <a:latin typeface="Consolas" panose="020B0609020204030204" pitchFamily="49" charset="0"/>
            </a:endParaRPr>
          </a:p>
          <a:p>
            <a:endParaRPr lang="en-US" dirty="0">
              <a:latin typeface="Consolas" panose="020B0609020204030204" pitchFamily="49" charset="0"/>
            </a:endParaRPr>
          </a:p>
          <a:p>
            <a:r>
              <a:rPr lang="en-US" dirty="0">
                <a:solidFill>
                  <a:srgbClr val="0070C0"/>
                </a:solidFill>
                <a:latin typeface="Consolas" panose="020B0609020204030204" pitchFamily="49" charset="0"/>
              </a:rPr>
              <a:t>async def example():</a:t>
            </a:r>
          </a:p>
          <a:p>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asyncio.create_</a:t>
            </a:r>
            <a:r>
              <a:rPr lang="en-US" err="1">
                <a:solidFill>
                  <a:srgbClr val="0070C0"/>
                </a:solidFill>
                <a:latin typeface="Consolas" panose="020B0609020204030204" pitchFamily="49" charset="0"/>
              </a:rPr>
              <a:t>task</a:t>
            </a:r>
            <a:r>
              <a:rPr lang="en-US">
                <a:solidFill>
                  <a:srgbClr val="0070C0"/>
                </a:solidFill>
                <a:latin typeface="Consolas" panose="020B0609020204030204" pitchFamily="49" charset="0"/>
              </a:rPr>
              <a:t>(doesnt_return_value())</a:t>
            </a:r>
            <a:endParaRPr lang="en-US" dirty="0">
              <a:solidFill>
                <a:srgbClr val="0070C0"/>
              </a:solidFill>
              <a:latin typeface="Consolas" panose="020B0609020204030204" pitchFamily="49" charset="0"/>
            </a:endParaRPr>
          </a:p>
          <a:p>
            <a:r>
              <a:rPr lang="en-US" dirty="0">
                <a:solidFill>
                  <a:srgbClr val="0070C0"/>
                </a:solidFill>
                <a:latin typeface="Consolas" panose="020B0609020204030204" pitchFamily="49" charset="0"/>
              </a:rPr>
              <a:t>  h = </a:t>
            </a:r>
            <a:r>
              <a:rPr lang="en-US" dirty="0" err="1">
                <a:solidFill>
                  <a:srgbClr val="0070C0"/>
                </a:solidFill>
                <a:latin typeface="Consolas" panose="020B0609020204030204" pitchFamily="49" charset="0"/>
              </a:rPr>
              <a:t>asyncio.create_task</a:t>
            </a:r>
            <a:r>
              <a:rPr lang="en-US" dirty="0">
                <a:solidFill>
                  <a:srgbClr val="0070C0"/>
                </a:solidFill>
                <a:latin typeface="Consolas" panose="020B0609020204030204" pitchFamily="49" charset="0"/>
              </a:rPr>
              <a:t>(</a:t>
            </a:r>
            <a:r>
              <a:rPr lang="en-US" dirty="0" err="1">
                <a:solidFill>
                  <a:srgbClr val="0070C0"/>
                </a:solidFill>
                <a:latin typeface="Consolas" panose="020B0609020204030204" pitchFamily="49" charset="0"/>
              </a:rPr>
              <a:t>does_return_value</a:t>
            </a:r>
            <a:r>
              <a:rPr lang="en-US" dirty="0">
                <a:solidFill>
                  <a:srgbClr val="0070C0"/>
                </a:solidFill>
                <a:latin typeface="Consolas" panose="020B0609020204030204" pitchFamily="49" charset="0"/>
              </a:rPr>
              <a:t>())</a:t>
            </a:r>
          </a:p>
          <a:p>
            <a:r>
              <a:rPr lang="en-US" dirty="0">
                <a:solidFill>
                  <a:srgbClr val="0070C0"/>
                </a:solidFill>
                <a:latin typeface="Consolas" panose="020B0609020204030204" pitchFamily="49" charset="0"/>
              </a:rPr>
              <a:t>  r = await h</a:t>
            </a:r>
          </a:p>
          <a:p>
            <a:r>
              <a:rPr lang="en-US" dirty="0">
                <a:solidFill>
                  <a:srgbClr val="0070C0"/>
                </a:solidFill>
                <a:latin typeface="Consolas" panose="020B0609020204030204" pitchFamily="49" charset="0"/>
              </a:rPr>
              <a:t>  # use result value of r here...</a:t>
            </a:r>
          </a:p>
          <a:p>
            <a:endParaRPr lang="en-US" dirty="0">
              <a:latin typeface="Consolas" panose="020B0609020204030204" pitchFamily="49" charset="0"/>
            </a:endParaRPr>
          </a:p>
          <a:p>
            <a:r>
              <a:rPr lang="en-US" dirty="0" err="1">
                <a:solidFill>
                  <a:srgbClr val="7030A0"/>
                </a:solidFill>
                <a:latin typeface="Consolas" panose="020B0609020204030204" pitchFamily="49" charset="0"/>
              </a:rPr>
              <a:t>asyncio.run</a:t>
            </a:r>
            <a:r>
              <a:rPr lang="en-US" dirty="0">
                <a:solidFill>
                  <a:srgbClr val="7030A0"/>
                </a:solidFill>
                <a:latin typeface="Consolas" panose="020B0609020204030204" pitchFamily="49" charset="0"/>
              </a:rPr>
              <a:t>(example()) </a:t>
            </a:r>
          </a:p>
          <a:p>
            <a:r>
              <a:rPr lang="en-US" dirty="0" err="1">
                <a:solidFill>
                  <a:srgbClr val="7030A0"/>
                </a:solidFill>
                <a:latin typeface="Consolas" panose="020B0609020204030204" pitchFamily="49" charset="0"/>
              </a:rPr>
              <a:t>other_stuff</a:t>
            </a:r>
            <a:r>
              <a:rPr lang="en-US" dirty="0">
                <a:solidFill>
                  <a:srgbClr val="7030A0"/>
                </a:solidFill>
                <a:latin typeface="Consolas" panose="020B0609020204030204" pitchFamily="49" charset="0"/>
              </a:rPr>
              <a:t>();    </a:t>
            </a:r>
          </a:p>
        </p:txBody>
      </p:sp>
      <p:sp>
        <p:nvSpPr>
          <p:cNvPr id="35" name="Speech Bubble: Rectangle with Corners Rounded 34">
            <a:extLst>
              <a:ext uri="{FF2B5EF4-FFF2-40B4-BE49-F238E27FC236}">
                <a16:creationId xmlns:a16="http://schemas.microsoft.com/office/drawing/2014/main" id="{A852281C-94E8-45B0-902C-D36BA90C49FE}"/>
              </a:ext>
            </a:extLst>
          </p:cNvPr>
          <p:cNvSpPr/>
          <p:nvPr/>
        </p:nvSpPr>
        <p:spPr>
          <a:xfrm>
            <a:off x="4936907" y="5976183"/>
            <a:ext cx="3994776" cy="868081"/>
          </a:xfrm>
          <a:prstGeom prst="wedgeRoundRectCallout">
            <a:avLst>
              <a:gd name="adj1" fmla="val -98842"/>
              <a:gd name="adj2" fmla="val -64592"/>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In Python, we must initiate async processing with </a:t>
            </a:r>
            <a:r>
              <a:rPr lang="en-US" sz="2000" dirty="0" err="1">
                <a:solidFill>
                  <a:schemeClr val="bg1"/>
                </a:solidFill>
                <a:latin typeface="Corbel" panose="020B0503020204020204" pitchFamily="34" charset="0"/>
              </a:rPr>
              <a:t>asyncio.run</a:t>
            </a:r>
            <a:r>
              <a:rPr lang="en-US" sz="2000" dirty="0">
                <a:solidFill>
                  <a:schemeClr val="bg1"/>
                </a:solidFill>
                <a:latin typeface="Corbel" panose="020B0503020204020204" pitchFamily="34" charset="0"/>
              </a:rPr>
              <a:t>().</a:t>
            </a:r>
          </a:p>
        </p:txBody>
      </p:sp>
      <p:sp>
        <p:nvSpPr>
          <p:cNvPr id="36" name="Speech Bubble: Rectangle with Corners Rounded 35">
            <a:extLst>
              <a:ext uri="{FF2B5EF4-FFF2-40B4-BE49-F238E27FC236}">
                <a16:creationId xmlns:a16="http://schemas.microsoft.com/office/drawing/2014/main" id="{BAD88A33-6733-48AF-B898-4ECDF1012B0F}"/>
              </a:ext>
            </a:extLst>
          </p:cNvPr>
          <p:cNvSpPr/>
          <p:nvPr/>
        </p:nvSpPr>
        <p:spPr>
          <a:xfrm>
            <a:off x="2930383" y="533291"/>
            <a:ext cx="4158464" cy="1067018"/>
          </a:xfrm>
          <a:prstGeom prst="wedgeRoundRectCallout">
            <a:avLst>
              <a:gd name="adj1" fmla="val -102724"/>
              <a:gd name="adj2" fmla="val 81939"/>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In Python, this is how we define an asynchronous function.</a:t>
            </a:r>
          </a:p>
        </p:txBody>
      </p:sp>
      <p:sp>
        <p:nvSpPr>
          <p:cNvPr id="37" name="Speech Bubble: Rectangle with Corners Rounded 36">
            <a:extLst>
              <a:ext uri="{FF2B5EF4-FFF2-40B4-BE49-F238E27FC236}">
                <a16:creationId xmlns:a16="http://schemas.microsoft.com/office/drawing/2014/main" id="{A9C36FB4-4F44-4F0A-A0A3-708F6DE60855}"/>
              </a:ext>
            </a:extLst>
          </p:cNvPr>
          <p:cNvSpPr/>
          <p:nvPr/>
        </p:nvSpPr>
        <p:spPr>
          <a:xfrm>
            <a:off x="4558726" y="5040945"/>
            <a:ext cx="4158464" cy="1067018"/>
          </a:xfrm>
          <a:prstGeom prst="wedgeRoundRectCallout">
            <a:avLst>
              <a:gd name="adj1" fmla="val -111268"/>
              <a:gd name="adj2" fmla="val -49299"/>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Here's how we wait for a task to complete and get its result.</a:t>
            </a:r>
          </a:p>
        </p:txBody>
      </p:sp>
      <p:sp>
        <p:nvSpPr>
          <p:cNvPr id="39" name="Speech Bubble: Rectangle with Corners Rounded 38">
            <a:extLst>
              <a:ext uri="{FF2B5EF4-FFF2-40B4-BE49-F238E27FC236}">
                <a16:creationId xmlns:a16="http://schemas.microsoft.com/office/drawing/2014/main" id="{B7817A90-AEDF-4371-82FF-CCA9FC5EE6B1}"/>
              </a:ext>
            </a:extLst>
          </p:cNvPr>
          <p:cNvSpPr/>
          <p:nvPr/>
        </p:nvSpPr>
        <p:spPr>
          <a:xfrm>
            <a:off x="3208628" y="3246300"/>
            <a:ext cx="3105210" cy="1067018"/>
          </a:xfrm>
          <a:prstGeom prst="wedgeRoundRectCallout">
            <a:avLst>
              <a:gd name="adj1" fmla="val -107940"/>
              <a:gd name="adj2" fmla="val 82918"/>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Here's how we launch a task and get a handle to track it.</a:t>
            </a:r>
          </a:p>
        </p:txBody>
      </p:sp>
      <p:sp>
        <p:nvSpPr>
          <p:cNvPr id="40" name="TextBox 39">
            <a:extLst>
              <a:ext uri="{FF2B5EF4-FFF2-40B4-BE49-F238E27FC236}">
                <a16:creationId xmlns:a16="http://schemas.microsoft.com/office/drawing/2014/main" id="{10681CC7-0686-4272-9B21-70A595F73473}"/>
              </a:ext>
            </a:extLst>
          </p:cNvPr>
          <p:cNvSpPr txBox="1"/>
          <p:nvPr/>
        </p:nvSpPr>
        <p:spPr>
          <a:xfrm>
            <a:off x="6313838" y="352960"/>
            <a:ext cx="5628972" cy="6417141"/>
          </a:xfrm>
          <a:prstGeom prst="rect">
            <a:avLst/>
          </a:prstGeom>
          <a:solidFill>
            <a:srgbClr val="F6FAF4"/>
          </a:solidFill>
          <a:ln>
            <a:solidFill>
              <a:schemeClr val="tx1"/>
            </a:solidFill>
          </a:ln>
        </p:spPr>
        <p:txBody>
          <a:bodyPr wrap="square">
            <a:spAutoFit/>
          </a:bodyPr>
          <a:lstStyle/>
          <a:p>
            <a:r>
              <a:rPr lang="en-US" dirty="0">
                <a:latin typeface="Consolas" panose="020B0609020204030204" pitchFamily="49" charset="0"/>
              </a:rPr>
              <a:t>// Kotlin async/await example</a:t>
            </a:r>
          </a:p>
          <a:p>
            <a:r>
              <a:rPr lang="en-US" dirty="0">
                <a:latin typeface="Consolas" panose="020B0609020204030204" pitchFamily="49" charset="0"/>
              </a:rPr>
              <a:t>import kotlinx.coroutines.*</a:t>
            </a:r>
          </a:p>
          <a:p>
            <a:r>
              <a:rPr lang="en-US" dirty="0">
                <a:latin typeface="Consolas" panose="020B0609020204030204" pitchFamily="49" charset="0"/>
              </a:rPr>
              <a:t>import kotlin.system.*</a:t>
            </a:r>
          </a:p>
          <a:p>
            <a:endParaRPr lang="en-US" sz="1100" dirty="0">
              <a:latin typeface="Consolas" panose="020B0609020204030204" pitchFamily="49" charset="0"/>
            </a:endParaRPr>
          </a:p>
          <a:p>
            <a:r>
              <a:rPr lang="en-US" dirty="0">
                <a:solidFill>
                  <a:srgbClr val="00863D"/>
                </a:solidFill>
                <a:latin typeface="Consolas" panose="020B0609020204030204" pitchFamily="49" charset="0"/>
              </a:rPr>
              <a:t>suspend </a:t>
            </a:r>
            <a:r>
              <a:rPr lang="en-US">
                <a:solidFill>
                  <a:srgbClr val="00863D"/>
                </a:solidFill>
                <a:latin typeface="Consolas" panose="020B0609020204030204" pitchFamily="49" charset="0"/>
              </a:rPr>
              <a:t>fun doesnt_return_value() </a:t>
            </a:r>
            <a:r>
              <a:rPr lang="en-US" dirty="0">
                <a:solidFill>
                  <a:srgbClr val="00863D"/>
                </a:solidFill>
                <a:latin typeface="Consolas" panose="020B0609020204030204" pitchFamily="49" charset="0"/>
              </a:rPr>
              <a:t>{</a:t>
            </a:r>
          </a:p>
          <a:p>
            <a:r>
              <a:rPr lang="en-US" dirty="0">
                <a:solidFill>
                  <a:srgbClr val="00863D"/>
                </a:solidFill>
                <a:latin typeface="Consolas" panose="020B0609020204030204" pitchFamily="49" charset="0"/>
              </a:rPr>
              <a:t>  // async code that doesn't</a:t>
            </a:r>
          </a:p>
          <a:p>
            <a:r>
              <a:rPr lang="en-US" dirty="0">
                <a:solidFill>
                  <a:srgbClr val="00863D"/>
                </a:solidFill>
                <a:latin typeface="Consolas" panose="020B0609020204030204" pitchFamily="49" charset="0"/>
              </a:rPr>
              <a:t>  // need to return a result</a:t>
            </a:r>
          </a:p>
          <a:p>
            <a:r>
              <a:rPr lang="en-US" dirty="0">
                <a:solidFill>
                  <a:srgbClr val="00863D"/>
                </a:solidFill>
                <a:latin typeface="Consolas" panose="020B0609020204030204" pitchFamily="49" charset="0"/>
              </a:rPr>
              <a:t>}</a:t>
            </a:r>
          </a:p>
          <a:p>
            <a:endParaRPr lang="en-US" sz="1100" dirty="0">
              <a:latin typeface="Consolas" panose="020B0609020204030204" pitchFamily="49" charset="0"/>
            </a:endParaRPr>
          </a:p>
          <a:p>
            <a:r>
              <a:rPr lang="en-US" dirty="0">
                <a:solidFill>
                  <a:srgbClr val="C00000"/>
                </a:solidFill>
                <a:latin typeface="Consolas" panose="020B0609020204030204" pitchFamily="49" charset="0"/>
              </a:rPr>
              <a:t>suspend fun </a:t>
            </a:r>
            <a:r>
              <a:rPr lang="en-US" dirty="0" err="1">
                <a:solidFill>
                  <a:srgbClr val="C00000"/>
                </a:solidFill>
                <a:latin typeface="Consolas" panose="020B0609020204030204" pitchFamily="49" charset="0"/>
              </a:rPr>
              <a:t>does_return_value</a:t>
            </a:r>
            <a:r>
              <a:rPr lang="en-US" dirty="0">
                <a:solidFill>
                  <a:srgbClr val="C00000"/>
                </a:solidFill>
                <a:latin typeface="Consolas" panose="020B0609020204030204" pitchFamily="49" charset="0"/>
              </a:rPr>
              <a:t>(): Int {</a:t>
            </a:r>
          </a:p>
          <a:p>
            <a:r>
              <a:rPr lang="en-US" dirty="0">
                <a:solidFill>
                  <a:srgbClr val="C00000"/>
                </a:solidFill>
                <a:latin typeface="Consolas" panose="020B0609020204030204" pitchFamily="49" charset="0"/>
              </a:rPr>
              <a:t>  // async code that produces a result</a:t>
            </a:r>
          </a:p>
          <a:p>
            <a:r>
              <a:rPr lang="en-US" dirty="0">
                <a:solidFill>
                  <a:srgbClr val="C00000"/>
                </a:solidFill>
                <a:latin typeface="Consolas" panose="020B0609020204030204" pitchFamily="49" charset="0"/>
              </a:rPr>
              <a:t>  return </a:t>
            </a:r>
            <a:r>
              <a:rPr lang="en-US" dirty="0" err="1">
                <a:solidFill>
                  <a:srgbClr val="C00000"/>
                </a:solidFill>
                <a:latin typeface="Consolas" panose="020B0609020204030204" pitchFamily="49" charset="0"/>
              </a:rPr>
              <a:t>some_result</a:t>
            </a:r>
            <a:endParaRPr lang="en-US" dirty="0">
              <a:solidFill>
                <a:srgbClr val="C00000"/>
              </a:solidFill>
              <a:latin typeface="Consolas" panose="020B0609020204030204" pitchFamily="49" charset="0"/>
            </a:endParaRPr>
          </a:p>
          <a:p>
            <a:r>
              <a:rPr lang="en-US" dirty="0">
                <a:solidFill>
                  <a:srgbClr val="C00000"/>
                </a:solidFill>
                <a:latin typeface="Consolas" panose="020B0609020204030204" pitchFamily="49" charset="0"/>
              </a:rPr>
              <a:t>}</a:t>
            </a:r>
          </a:p>
          <a:p>
            <a:endParaRPr lang="en-US" sz="1100" dirty="0">
              <a:latin typeface="Consolas" panose="020B0609020204030204" pitchFamily="49" charset="0"/>
            </a:endParaRPr>
          </a:p>
          <a:p>
            <a:r>
              <a:rPr lang="en-US" dirty="0">
                <a:solidFill>
                  <a:srgbClr val="0070C0"/>
                </a:solidFill>
                <a:latin typeface="Consolas" panose="020B0609020204030204" pitchFamily="49" charset="0"/>
              </a:rPr>
              <a:t>suspend fun example() = </a:t>
            </a:r>
            <a:r>
              <a:rPr lang="en-US" dirty="0" err="1">
                <a:solidFill>
                  <a:srgbClr val="0070C0"/>
                </a:solidFill>
                <a:latin typeface="Consolas" panose="020B0609020204030204" pitchFamily="49" charset="0"/>
              </a:rPr>
              <a:t>runBlocking</a:t>
            </a:r>
            <a:r>
              <a:rPr lang="en-US" dirty="0">
                <a:solidFill>
                  <a:srgbClr val="0070C0"/>
                </a:solidFill>
                <a:latin typeface="Consolas" panose="020B0609020204030204" pitchFamily="49" charset="0"/>
              </a:rPr>
              <a:t>&lt;Unit&gt; {</a:t>
            </a:r>
          </a:p>
          <a:p>
            <a:r>
              <a:rPr lang="en-US" dirty="0">
                <a:solidFill>
                  <a:srgbClr val="0070C0"/>
                </a:solidFill>
                <a:latin typeface="Consolas" panose="020B0609020204030204" pitchFamily="49" charset="0"/>
              </a:rPr>
              <a:t>  async </a:t>
            </a:r>
            <a:r>
              <a:rPr lang="en-US">
                <a:solidFill>
                  <a:srgbClr val="0070C0"/>
                </a:solidFill>
                <a:latin typeface="Consolas" panose="020B0609020204030204" pitchFamily="49" charset="0"/>
              </a:rPr>
              <a:t>{ doesnt_return_value() </a:t>
            </a:r>
            <a:r>
              <a:rPr lang="en-US" dirty="0">
                <a:solidFill>
                  <a:srgbClr val="0070C0"/>
                </a:solidFill>
                <a:latin typeface="Consolas" panose="020B0609020204030204" pitchFamily="49" charset="0"/>
              </a:rPr>
              <a:t>}</a:t>
            </a:r>
          </a:p>
          <a:p>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val</a:t>
            </a:r>
            <a:r>
              <a:rPr lang="en-US" dirty="0">
                <a:solidFill>
                  <a:srgbClr val="0070C0"/>
                </a:solidFill>
                <a:latin typeface="Consolas" panose="020B0609020204030204" pitchFamily="49" charset="0"/>
              </a:rPr>
              <a:t> h = async { </a:t>
            </a:r>
            <a:r>
              <a:rPr lang="en-US" dirty="0" err="1">
                <a:solidFill>
                  <a:srgbClr val="0070C0"/>
                </a:solidFill>
                <a:latin typeface="Consolas" panose="020B0609020204030204" pitchFamily="49" charset="0"/>
              </a:rPr>
              <a:t>does_return_value</a:t>
            </a:r>
            <a:r>
              <a:rPr lang="en-US" dirty="0">
                <a:solidFill>
                  <a:srgbClr val="0070C0"/>
                </a:solidFill>
                <a:latin typeface="Consolas" panose="020B0609020204030204" pitchFamily="49" charset="0"/>
              </a:rPr>
              <a:t>() }</a:t>
            </a:r>
          </a:p>
          <a:p>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val</a:t>
            </a:r>
            <a:r>
              <a:rPr lang="en-US" dirty="0">
                <a:solidFill>
                  <a:srgbClr val="0070C0"/>
                </a:solidFill>
                <a:latin typeface="Consolas" panose="020B0609020204030204" pitchFamily="49" charset="0"/>
              </a:rPr>
              <a:t> r = </a:t>
            </a:r>
            <a:r>
              <a:rPr lang="en-US" dirty="0" err="1">
                <a:solidFill>
                  <a:srgbClr val="0070C0"/>
                </a:solidFill>
                <a:latin typeface="Consolas" panose="020B0609020204030204" pitchFamily="49" charset="0"/>
              </a:rPr>
              <a:t>h.await</a:t>
            </a:r>
            <a:r>
              <a:rPr lang="en-US" dirty="0">
                <a:solidFill>
                  <a:srgbClr val="0070C0"/>
                </a:solidFill>
                <a:latin typeface="Consolas" panose="020B0609020204030204" pitchFamily="49" charset="0"/>
              </a:rPr>
              <a:t>()</a:t>
            </a:r>
          </a:p>
          <a:p>
            <a:r>
              <a:rPr lang="en-US" dirty="0">
                <a:solidFill>
                  <a:srgbClr val="0070C0"/>
                </a:solidFill>
                <a:latin typeface="Consolas" panose="020B0609020204030204" pitchFamily="49" charset="0"/>
              </a:rPr>
              <a:t>  // use result value of r here...</a:t>
            </a:r>
          </a:p>
          <a:p>
            <a:r>
              <a:rPr lang="en-US" dirty="0">
                <a:solidFill>
                  <a:srgbClr val="0070C0"/>
                </a:solidFill>
                <a:latin typeface="Consolas" panose="020B0609020204030204" pitchFamily="49" charset="0"/>
              </a:rPr>
              <a:t>}</a:t>
            </a:r>
          </a:p>
          <a:p>
            <a:endParaRPr lang="en-US" dirty="0">
              <a:latin typeface="Consolas" panose="020B0609020204030204" pitchFamily="49" charset="0"/>
            </a:endParaRPr>
          </a:p>
          <a:p>
            <a:r>
              <a:rPr lang="en-US" dirty="0">
                <a:solidFill>
                  <a:srgbClr val="7030A0"/>
                </a:solidFill>
                <a:latin typeface="Consolas" panose="020B0609020204030204" pitchFamily="49" charset="0"/>
              </a:rPr>
              <a:t>fun main() = </a:t>
            </a:r>
            <a:r>
              <a:rPr lang="en-US" dirty="0" err="1">
                <a:solidFill>
                  <a:srgbClr val="7030A0"/>
                </a:solidFill>
                <a:latin typeface="Consolas" panose="020B0609020204030204" pitchFamily="49" charset="0"/>
              </a:rPr>
              <a:t>runBlocking</a:t>
            </a:r>
            <a:r>
              <a:rPr lang="en-US" dirty="0">
                <a:solidFill>
                  <a:srgbClr val="7030A0"/>
                </a:solidFill>
                <a:latin typeface="Consolas" panose="020B0609020204030204" pitchFamily="49" charset="0"/>
              </a:rPr>
              <a:t>&lt;Unit&gt; {</a:t>
            </a:r>
          </a:p>
          <a:p>
            <a:r>
              <a:rPr lang="en-US" dirty="0">
                <a:solidFill>
                  <a:srgbClr val="7030A0"/>
                </a:solidFill>
                <a:latin typeface="Consolas" panose="020B0609020204030204" pitchFamily="49" charset="0"/>
              </a:rPr>
              <a:t>  async { example() }</a:t>
            </a:r>
          </a:p>
          <a:p>
            <a:r>
              <a:rPr lang="en-US" dirty="0">
                <a:solidFill>
                  <a:srgbClr val="7030A0"/>
                </a:solidFill>
                <a:latin typeface="Consolas" panose="020B0609020204030204" pitchFamily="49" charset="0"/>
              </a:rPr>
              <a:t>}</a:t>
            </a:r>
          </a:p>
        </p:txBody>
      </p:sp>
      <p:sp>
        <p:nvSpPr>
          <p:cNvPr id="41" name="Speech Bubble: Rectangle with Corners Rounded 40">
            <a:extLst>
              <a:ext uri="{FF2B5EF4-FFF2-40B4-BE49-F238E27FC236}">
                <a16:creationId xmlns:a16="http://schemas.microsoft.com/office/drawing/2014/main" id="{9707BAA3-09FE-443B-A881-A0CA25CCB8D0}"/>
              </a:ext>
            </a:extLst>
          </p:cNvPr>
          <p:cNvSpPr/>
          <p:nvPr/>
        </p:nvSpPr>
        <p:spPr>
          <a:xfrm>
            <a:off x="1045495" y="107638"/>
            <a:ext cx="4158464" cy="1067018"/>
          </a:xfrm>
          <a:prstGeom prst="wedgeRoundRectCallout">
            <a:avLst>
              <a:gd name="adj1" fmla="val 77836"/>
              <a:gd name="adj2" fmla="val 81939"/>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In Kotlin, this is how we define an asynchronous function.</a:t>
            </a:r>
          </a:p>
        </p:txBody>
      </p:sp>
      <p:sp>
        <p:nvSpPr>
          <p:cNvPr id="42" name="Speech Bubble: Rectangle with Corners Rounded 41">
            <a:extLst>
              <a:ext uri="{FF2B5EF4-FFF2-40B4-BE49-F238E27FC236}">
                <a16:creationId xmlns:a16="http://schemas.microsoft.com/office/drawing/2014/main" id="{486B95F0-9A3F-4A14-89B2-3B94530C8AA4}"/>
              </a:ext>
            </a:extLst>
          </p:cNvPr>
          <p:cNvSpPr/>
          <p:nvPr/>
        </p:nvSpPr>
        <p:spPr>
          <a:xfrm>
            <a:off x="4855063" y="2518673"/>
            <a:ext cx="4158464" cy="1067018"/>
          </a:xfrm>
          <a:prstGeom prst="wedgeRoundRectCallout">
            <a:avLst>
              <a:gd name="adj1" fmla="val 77836"/>
              <a:gd name="adj2" fmla="val 81939"/>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is how we enable a function to perform an </a:t>
            </a:r>
            <a:r>
              <a:rPr lang="en-US" sz="2000" dirty="0">
                <a:solidFill>
                  <a:schemeClr val="accent2">
                    <a:lumMod val="40000"/>
                    <a:lumOff val="60000"/>
                  </a:schemeClr>
                </a:solidFill>
                <a:latin typeface="Corbel" panose="020B0503020204020204" pitchFamily="34" charset="0"/>
              </a:rPr>
              <a:t>async</a:t>
            </a:r>
            <a:r>
              <a:rPr lang="en-US" sz="2000" dirty="0">
                <a:solidFill>
                  <a:schemeClr val="bg1"/>
                </a:solidFill>
                <a:latin typeface="Corbel" panose="020B0503020204020204" pitchFamily="34" charset="0"/>
              </a:rPr>
              <a:t> launch of another function.</a:t>
            </a:r>
          </a:p>
        </p:txBody>
      </p:sp>
      <p:sp>
        <p:nvSpPr>
          <p:cNvPr id="43" name="Speech Bubble: Rectangle with Corners Rounded 42">
            <a:extLst>
              <a:ext uri="{FF2B5EF4-FFF2-40B4-BE49-F238E27FC236}">
                <a16:creationId xmlns:a16="http://schemas.microsoft.com/office/drawing/2014/main" id="{79A5BE52-1D72-4DF9-920F-DE49B7DD78CE}"/>
              </a:ext>
            </a:extLst>
          </p:cNvPr>
          <p:cNvSpPr/>
          <p:nvPr/>
        </p:nvSpPr>
        <p:spPr>
          <a:xfrm>
            <a:off x="2633532" y="2895491"/>
            <a:ext cx="3105211" cy="1067018"/>
          </a:xfrm>
          <a:prstGeom prst="wedgeRoundRectCallout">
            <a:avLst>
              <a:gd name="adj1" fmla="val 77836"/>
              <a:gd name="adj2" fmla="val 81939"/>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Here's how we actually do an async launch.</a:t>
            </a:r>
          </a:p>
        </p:txBody>
      </p:sp>
      <p:sp>
        <p:nvSpPr>
          <p:cNvPr id="44" name="Speech Bubble: Rectangle with Corners Rounded 43">
            <a:extLst>
              <a:ext uri="{FF2B5EF4-FFF2-40B4-BE49-F238E27FC236}">
                <a16:creationId xmlns:a16="http://schemas.microsoft.com/office/drawing/2014/main" id="{8CD3C2A5-7244-46DD-A710-925B5DF8ECF9}"/>
              </a:ext>
            </a:extLst>
          </p:cNvPr>
          <p:cNvSpPr/>
          <p:nvPr/>
        </p:nvSpPr>
        <p:spPr>
          <a:xfrm>
            <a:off x="8658992" y="5438022"/>
            <a:ext cx="3105211" cy="1067018"/>
          </a:xfrm>
          <a:prstGeom prst="wedgeRoundRectCallout">
            <a:avLst>
              <a:gd name="adj1" fmla="val -68222"/>
              <a:gd name="adj2" fmla="val -89944"/>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Here's how we block awaiting a result.</a:t>
            </a:r>
          </a:p>
        </p:txBody>
      </p:sp>
      <p:sp>
        <p:nvSpPr>
          <p:cNvPr id="38" name="Speech Bubble: Rectangle with Corners Rounded 37">
            <a:extLst>
              <a:ext uri="{FF2B5EF4-FFF2-40B4-BE49-F238E27FC236}">
                <a16:creationId xmlns:a16="http://schemas.microsoft.com/office/drawing/2014/main" id="{820BFFF8-1753-46DE-8C7B-9DB00C6808CD}"/>
              </a:ext>
            </a:extLst>
          </p:cNvPr>
          <p:cNvSpPr/>
          <p:nvPr/>
        </p:nvSpPr>
        <p:spPr>
          <a:xfrm>
            <a:off x="4449541" y="2969301"/>
            <a:ext cx="3105210" cy="1067018"/>
          </a:xfrm>
          <a:prstGeom prst="wedgeRoundRectCallout">
            <a:avLst>
              <a:gd name="adj1" fmla="val -107940"/>
              <a:gd name="adj2" fmla="val 82918"/>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Here's how launch a task in the background.</a:t>
            </a:r>
          </a:p>
        </p:txBody>
      </p:sp>
    </p:spTree>
    <p:extLst>
      <p:ext uri="{BB962C8B-B14F-4D97-AF65-F5344CB8AC3E}">
        <p14:creationId xmlns:p14="http://schemas.microsoft.com/office/powerpoint/2010/main" val="395033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down)">
                                      <p:cBhvr>
                                        <p:cTn id="11" dur="500"/>
                                        <p:tgtEl>
                                          <p:spTgt spid="3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3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wipe(down)">
                                      <p:cBhvr>
                                        <p:cTn id="20" dur="500"/>
                                        <p:tgtEl>
                                          <p:spTgt spid="3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3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down)">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39"/>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wipe(down)">
                                      <p:cBhvr>
                                        <p:cTn id="38" dur="500"/>
                                        <p:tgtEl>
                                          <p:spTgt spid="37"/>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3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down)">
                                      <p:cBhvr>
                                        <p:cTn id="47" dur="5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35"/>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0"/>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down)">
                                      <p:cBhvr>
                                        <p:cTn id="60" dur="500"/>
                                        <p:tgtEl>
                                          <p:spTgt spid="41"/>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41"/>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42"/>
                                        </p:tgtEl>
                                        <p:attrNameLst>
                                          <p:attrName>style.visibility</p:attrName>
                                        </p:attrNameLst>
                                      </p:cBhvr>
                                      <p:to>
                                        <p:strVal val="visible"/>
                                      </p:to>
                                    </p:set>
                                    <p:animEffect transition="in" filter="wipe(down)">
                                      <p:cBhvr>
                                        <p:cTn id="69" dur="500"/>
                                        <p:tgtEl>
                                          <p:spTgt spid="42"/>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grpId="1" nodeType="clickEffect">
                                  <p:stCondLst>
                                    <p:cond delay="0"/>
                                  </p:stCondLst>
                                  <p:childTnLst>
                                    <p:set>
                                      <p:cBhvr>
                                        <p:cTn id="73" dur="1" fill="hold">
                                          <p:stCondLst>
                                            <p:cond delay="0"/>
                                          </p:stCondLst>
                                        </p:cTn>
                                        <p:tgtEl>
                                          <p:spTgt spid="42"/>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43"/>
                                        </p:tgtEl>
                                        <p:attrNameLst>
                                          <p:attrName>style.visibility</p:attrName>
                                        </p:attrNameLst>
                                      </p:cBhvr>
                                      <p:to>
                                        <p:strVal val="visible"/>
                                      </p:to>
                                    </p:set>
                                    <p:animEffect transition="in" filter="wipe(down)">
                                      <p:cBhvr>
                                        <p:cTn id="78" dur="500"/>
                                        <p:tgtEl>
                                          <p:spTgt spid="43"/>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43"/>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wipe(down)">
                                      <p:cBhvr>
                                        <p:cTn id="87" dur="500"/>
                                        <p:tgtEl>
                                          <p:spTgt spid="44"/>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exit" presetSubtype="0" fill="hold" grpId="1" nodeType="clickEffect">
                                  <p:stCondLst>
                                    <p:cond delay="0"/>
                                  </p:stCondLst>
                                  <p:childTnLst>
                                    <p:set>
                                      <p:cBhvr>
                                        <p:cTn id="91" dur="1" fill="hold">
                                          <p:stCondLst>
                                            <p:cond delay="0"/>
                                          </p:stCondLst>
                                        </p:cTn>
                                        <p:tgtEl>
                                          <p:spTgt spid="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5" grpId="1" animBg="1"/>
      <p:bldP spid="36" grpId="0" animBg="1"/>
      <p:bldP spid="36" grpId="1" animBg="1"/>
      <p:bldP spid="37" grpId="0" animBg="1"/>
      <p:bldP spid="37" grpId="1" animBg="1"/>
      <p:bldP spid="39" grpId="0" animBg="1"/>
      <p:bldP spid="39" grpId="1" animBg="1"/>
      <p:bldP spid="40" grpId="0" animBg="1"/>
      <p:bldP spid="41" grpId="0" animBg="1"/>
      <p:bldP spid="41" grpId="1" animBg="1"/>
      <p:bldP spid="42" grpId="0" animBg="1"/>
      <p:bldP spid="42" grpId="1" animBg="1"/>
      <p:bldP spid="43" grpId="0" animBg="1"/>
      <p:bldP spid="43" grpId="1" animBg="1"/>
      <p:bldP spid="44" grpId="0" animBg="1"/>
      <p:bldP spid="44" grpId="1" animBg="1"/>
      <p:bldP spid="38" grpId="0" animBg="1"/>
      <p:bldP spid="38" grpId="1"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p:txBody>
          <a:bodyPr/>
          <a:lstStyle/>
          <a:p>
            <a:r>
              <a:rPr lang="en-US" dirty="0"/>
              <a:t>Languages have evolved to make this easier</a:t>
            </a:r>
          </a:p>
        </p:txBody>
      </p:sp>
      <p:sp>
        <p:nvSpPr>
          <p:cNvPr id="3" name="TextBox 2">
            <a:extLst>
              <a:ext uri="{FF2B5EF4-FFF2-40B4-BE49-F238E27FC236}">
                <a16:creationId xmlns:a16="http://schemas.microsoft.com/office/drawing/2014/main" id="{D06E22B5-AE15-4F2C-B2A5-09BC649671BA}"/>
              </a:ext>
            </a:extLst>
          </p:cNvPr>
          <p:cNvSpPr txBox="1"/>
          <p:nvPr/>
        </p:nvSpPr>
        <p:spPr>
          <a:xfrm>
            <a:off x="914400" y="1310950"/>
            <a:ext cx="7604449" cy="3816429"/>
          </a:xfrm>
          <a:prstGeom prst="rect">
            <a:avLst/>
          </a:prstGeom>
          <a:noFill/>
        </p:spPr>
        <p:txBody>
          <a:bodyPr wrap="square" rtlCol="0">
            <a:spAutoFit/>
          </a:bodyPr>
          <a:lstStyle/>
          <a:p>
            <a:r>
              <a:rPr lang="en-US" dirty="0"/>
              <a:t>Fork/join (C#, ??)</a:t>
            </a:r>
          </a:p>
          <a:p>
            <a:r>
              <a:rPr lang="en-US" dirty="0"/>
              <a:t> - used for CPU-bound tasks</a:t>
            </a:r>
          </a:p>
          <a:p>
            <a:r>
              <a:rPr lang="en-US" dirty="0"/>
              <a:t>Async + callback (</a:t>
            </a:r>
            <a:r>
              <a:rPr lang="en-US" dirty="0" err="1"/>
              <a:t>javascript</a:t>
            </a:r>
            <a:r>
              <a:rPr lang="en-US" dirty="0"/>
              <a:t>, ???): used for  UI (app, page), IO</a:t>
            </a:r>
          </a:p>
          <a:p>
            <a:r>
              <a:rPr lang="en-US" dirty="0"/>
              <a:t>- button example (</a:t>
            </a:r>
            <a:r>
              <a:rPr lang="en-US" dirty="0" err="1"/>
              <a:t>javascript</a:t>
            </a:r>
            <a:r>
              <a:rPr lang="en-US" dirty="0"/>
              <a:t>), create thread to DL page, then call callback (python) – for UI events, event completion</a:t>
            </a:r>
          </a:p>
          <a:p>
            <a:r>
              <a:rPr lang="en-US" dirty="0"/>
              <a:t>- IO downloading a page</a:t>
            </a:r>
          </a:p>
          <a:p>
            <a:r>
              <a:rPr lang="en-US" dirty="0"/>
              <a:t> - event loop: queue them up, schedule on a single thread, block on IO goes to</a:t>
            </a:r>
          </a:p>
          <a:p>
            <a:r>
              <a:rPr lang="en-US" dirty="0"/>
              <a:t>Fork-join for IO: Async/await (goroutines, async/await </a:t>
            </a:r>
            <a:r>
              <a:rPr lang="en-US" dirty="0" err="1"/>
              <a:t>javascript</a:t>
            </a:r>
            <a:r>
              <a:rPr lang="en-US" dirty="0"/>
              <a:t>): used for IO</a:t>
            </a:r>
          </a:p>
          <a:p>
            <a:r>
              <a:rPr lang="en-US" dirty="0"/>
              <a:t> - queue of async functions: queue them up, schedule on a single thread, block on IO goes to next thing on the event loop - callbacks</a:t>
            </a:r>
          </a:p>
          <a:p>
            <a:r>
              <a:rPr lang="en-US" dirty="0"/>
              <a:t>Promises/Futures  </a:t>
            </a:r>
          </a:p>
          <a:p>
            <a:pPr marL="285750" indent="-285750">
              <a:buFontTx/>
              <a:buChar char="-"/>
            </a:pPr>
            <a:r>
              <a:rPr lang="en-US" dirty="0" err="1"/>
              <a:t>Javascript</a:t>
            </a:r>
            <a:r>
              <a:rPr lang="en-US" dirty="0"/>
              <a:t> example, swift ???</a:t>
            </a:r>
          </a:p>
          <a:p>
            <a:pPr marL="285750" indent="-285750">
              <a:buFontTx/>
              <a:buChar char="-"/>
            </a:pPr>
            <a:r>
              <a:rPr lang="en-US" sz="800" dirty="0"/>
              <a:t>https://sodocumentation.net/cplusplus/topic/9840/futures-and-promises?fbclid=IwAR0BPNvbZnUrX42djSmgyA8QybA1Y9bnsHsXXhs7e1H6JEUVL4-Nf3eU1cw</a:t>
            </a:r>
          </a:p>
          <a:p>
            <a:r>
              <a:rPr lang="en-US" dirty="0"/>
              <a:t>Coroutines (python)</a:t>
            </a:r>
          </a:p>
        </p:txBody>
      </p:sp>
      <p:sp>
        <p:nvSpPr>
          <p:cNvPr id="5" name="TextBox 4">
            <a:extLst>
              <a:ext uri="{FF2B5EF4-FFF2-40B4-BE49-F238E27FC236}">
                <a16:creationId xmlns:a16="http://schemas.microsoft.com/office/drawing/2014/main" id="{186D194A-3B32-4134-B2D3-809CA0D9EDFA}"/>
              </a:ext>
            </a:extLst>
          </p:cNvPr>
          <p:cNvSpPr txBox="1"/>
          <p:nvPr/>
        </p:nvSpPr>
        <p:spPr>
          <a:xfrm>
            <a:off x="8902572" y="4493206"/>
            <a:ext cx="6095222" cy="4801314"/>
          </a:xfrm>
          <a:prstGeom prst="rect">
            <a:avLst/>
          </a:prstGeom>
          <a:noFill/>
        </p:spPr>
        <p:txBody>
          <a:bodyPr wrap="square">
            <a:spAutoFit/>
          </a:bodyPr>
          <a:lstStyle/>
          <a:p>
            <a:r>
              <a:rPr lang="en-US" dirty="0"/>
              <a:t># python async/await example</a:t>
            </a:r>
          </a:p>
          <a:p>
            <a:r>
              <a:rPr lang="en-US" dirty="0"/>
              <a:t>import </a:t>
            </a:r>
            <a:r>
              <a:rPr lang="en-US" dirty="0" err="1"/>
              <a:t>asyncio</a:t>
            </a:r>
            <a:endParaRPr lang="en-US" dirty="0"/>
          </a:p>
          <a:p>
            <a:endParaRPr lang="en-US" dirty="0"/>
          </a:p>
          <a:p>
            <a:r>
              <a:rPr lang="en-US" dirty="0"/>
              <a:t>async def </a:t>
            </a:r>
            <a:r>
              <a:rPr lang="en-US" dirty="0" err="1"/>
              <a:t>asyncfunction</a:t>
            </a:r>
            <a:r>
              <a:rPr lang="en-US" dirty="0"/>
              <a:t>():</a:t>
            </a:r>
          </a:p>
          <a:p>
            <a:r>
              <a:rPr lang="en-US" dirty="0"/>
              <a:t>    print('Hello')</a:t>
            </a:r>
          </a:p>
          <a:p>
            <a:r>
              <a:rPr lang="en-US" dirty="0"/>
              <a:t>    await </a:t>
            </a:r>
            <a:r>
              <a:rPr lang="en-US" dirty="0" err="1"/>
              <a:t>asyncio.sleep</a:t>
            </a:r>
            <a:r>
              <a:rPr lang="en-US" dirty="0"/>
              <a:t>(10)</a:t>
            </a:r>
          </a:p>
          <a:p>
            <a:r>
              <a:rPr lang="en-US" dirty="0"/>
              <a:t>    print('World')</a:t>
            </a:r>
          </a:p>
          <a:p>
            <a:r>
              <a:rPr lang="en-US" dirty="0"/>
              <a:t>    return 10</a:t>
            </a:r>
          </a:p>
          <a:p>
            <a:endParaRPr lang="en-US" dirty="0"/>
          </a:p>
          <a:p>
            <a:r>
              <a:rPr lang="en-US" dirty="0"/>
              <a:t>def callback(n):</a:t>
            </a:r>
          </a:p>
          <a:p>
            <a:r>
              <a:rPr lang="en-US" dirty="0"/>
              <a:t>    print(</a:t>
            </a:r>
            <a:r>
              <a:rPr lang="en-US" dirty="0" err="1"/>
              <a:t>f'The</a:t>
            </a:r>
            <a:r>
              <a:rPr lang="en-US" dirty="0"/>
              <a:t> async function returned: {n}')</a:t>
            </a:r>
          </a:p>
          <a:p>
            <a:endParaRPr lang="en-US" dirty="0"/>
          </a:p>
          <a:p>
            <a:r>
              <a:rPr lang="en-US" dirty="0"/>
              <a:t>loop = </a:t>
            </a:r>
            <a:r>
              <a:rPr lang="en-US" dirty="0" err="1"/>
              <a:t>asyncio.get_event_loop</a:t>
            </a:r>
            <a:r>
              <a:rPr lang="en-US" dirty="0"/>
              <a:t>()</a:t>
            </a:r>
          </a:p>
          <a:p>
            <a:endParaRPr lang="en-US" dirty="0"/>
          </a:p>
          <a:p>
            <a:r>
              <a:rPr lang="en-US" dirty="0"/>
              <a:t># Will block the print until everything is done</a:t>
            </a:r>
          </a:p>
          <a:p>
            <a:r>
              <a:rPr lang="en-US" dirty="0"/>
              <a:t>callback(</a:t>
            </a:r>
            <a:r>
              <a:rPr lang="en-US" dirty="0" err="1"/>
              <a:t>loop.run_until_complete</a:t>
            </a:r>
            <a:r>
              <a:rPr lang="en-US" dirty="0"/>
              <a:t>(</a:t>
            </a:r>
            <a:r>
              <a:rPr lang="en-US" dirty="0" err="1"/>
              <a:t>asyncfunction</a:t>
            </a:r>
            <a:r>
              <a:rPr lang="en-US" dirty="0"/>
              <a:t>()))</a:t>
            </a:r>
          </a:p>
          <a:p>
            <a:r>
              <a:rPr lang="en-US" dirty="0"/>
              <a:t>print('Hey')</a:t>
            </a:r>
          </a:p>
        </p:txBody>
      </p:sp>
    </p:spTree>
    <p:extLst>
      <p:ext uri="{BB962C8B-B14F-4D97-AF65-F5344CB8AC3E}">
        <p14:creationId xmlns:p14="http://schemas.microsoft.com/office/powerpoint/2010/main" val="8661950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p:txBody>
          <a:bodyPr/>
          <a:lstStyle/>
          <a:p>
            <a:r>
              <a:rPr lang="en-US" dirty="0"/>
              <a:t>Callback Challenges</a:t>
            </a:r>
          </a:p>
        </p:txBody>
      </p:sp>
      <p:sp>
        <p:nvSpPr>
          <p:cNvPr id="5" name="TextBox 4">
            <a:extLst>
              <a:ext uri="{FF2B5EF4-FFF2-40B4-BE49-F238E27FC236}">
                <a16:creationId xmlns:a16="http://schemas.microsoft.com/office/drawing/2014/main" id="{4C7C4F2A-AE7A-4B2A-AFD5-F858DD7292D8}"/>
              </a:ext>
            </a:extLst>
          </p:cNvPr>
          <p:cNvSpPr txBox="1"/>
          <p:nvPr/>
        </p:nvSpPr>
        <p:spPr>
          <a:xfrm>
            <a:off x="1224008" y="1064009"/>
            <a:ext cx="10225680" cy="400110"/>
          </a:xfrm>
          <a:prstGeom prst="rect">
            <a:avLst/>
          </a:prstGeom>
          <a:noFill/>
        </p:spPr>
        <p:txBody>
          <a:bodyPr wrap="square" rtlCol="0">
            <a:spAutoFit/>
          </a:bodyPr>
          <a:lstStyle/>
          <a:p>
            <a:pPr algn="ctr"/>
            <a:r>
              <a:rPr lang="en-US" sz="2000" dirty="0" err="1"/>
              <a:t>Todo</a:t>
            </a:r>
            <a:endParaRPr lang="en-US" sz="2000" dirty="0"/>
          </a:p>
        </p:txBody>
      </p:sp>
    </p:spTree>
    <p:extLst>
      <p:ext uri="{BB962C8B-B14F-4D97-AF65-F5344CB8AC3E}">
        <p14:creationId xmlns:p14="http://schemas.microsoft.com/office/powerpoint/2010/main" val="12642195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9A60F-110C-49E1-AB66-9391363A992B}"/>
              </a:ext>
            </a:extLst>
          </p:cNvPr>
          <p:cNvSpPr>
            <a:spLocks noGrp="1"/>
          </p:cNvSpPr>
          <p:nvPr>
            <p:ph type="title"/>
          </p:nvPr>
        </p:nvSpPr>
        <p:spPr/>
        <p:txBody>
          <a:bodyPr/>
          <a:lstStyle/>
          <a:p>
            <a:r>
              <a:rPr lang="en-US" dirty="0"/>
              <a:t>Promise Version of Our Downloader</a:t>
            </a:r>
          </a:p>
        </p:txBody>
      </p:sp>
      <p:sp>
        <p:nvSpPr>
          <p:cNvPr id="7" name="TextBox 6">
            <a:extLst>
              <a:ext uri="{FF2B5EF4-FFF2-40B4-BE49-F238E27FC236}">
                <a16:creationId xmlns:a16="http://schemas.microsoft.com/office/drawing/2014/main" id="{0E731686-F719-4240-BCE2-50FDDF26144D}"/>
              </a:ext>
            </a:extLst>
          </p:cNvPr>
          <p:cNvSpPr txBox="1"/>
          <p:nvPr/>
        </p:nvSpPr>
        <p:spPr>
          <a:xfrm>
            <a:off x="865502" y="4999222"/>
            <a:ext cx="6095184" cy="1477328"/>
          </a:xfrm>
          <a:prstGeom prst="rect">
            <a:avLst/>
          </a:prstGeom>
          <a:noFill/>
        </p:spPr>
        <p:txBody>
          <a:bodyPr wrap="square">
            <a:spAutoFit/>
          </a:bodyPr>
          <a:lstStyle/>
          <a:p>
            <a:r>
              <a:rPr lang="en-US" dirty="0">
                <a:latin typeface="Consolas" panose="020B0609020204030204" pitchFamily="49" charset="0"/>
              </a:rPr>
              <a:t>initial promise lambda runs synchronously</a:t>
            </a:r>
          </a:p>
          <a:p>
            <a:r>
              <a:rPr lang="en-US" dirty="0">
                <a:latin typeface="Consolas" panose="020B0609020204030204" pitchFamily="49" charset="0"/>
              </a:rPr>
              <a:t>all other then()s are queued and run after the call stack is exhausted</a:t>
            </a:r>
          </a:p>
          <a:p>
            <a:r>
              <a:rPr lang="en-US" dirty="0">
                <a:latin typeface="Consolas" panose="020B0609020204030204" pitchFamily="49" charset="0"/>
              </a:rPr>
              <a:t>returning a value from a then() wraps it in a resolved promise as well</a:t>
            </a:r>
          </a:p>
        </p:txBody>
      </p:sp>
      <p:sp>
        <p:nvSpPr>
          <p:cNvPr id="8" name="TextBox 7">
            <a:extLst>
              <a:ext uri="{FF2B5EF4-FFF2-40B4-BE49-F238E27FC236}">
                <a16:creationId xmlns:a16="http://schemas.microsoft.com/office/drawing/2014/main" id="{BE88B718-3EB8-4C2C-9B18-6E5EEB02A609}"/>
              </a:ext>
            </a:extLst>
          </p:cNvPr>
          <p:cNvSpPr txBox="1"/>
          <p:nvPr/>
        </p:nvSpPr>
        <p:spPr>
          <a:xfrm>
            <a:off x="914399" y="873013"/>
            <a:ext cx="9364043" cy="2862322"/>
          </a:xfrm>
          <a:prstGeom prst="rect">
            <a:avLst/>
          </a:prstGeom>
          <a:noFill/>
        </p:spPr>
        <p:txBody>
          <a:bodyPr wrap="square">
            <a:spAutoFit/>
          </a:bodyPr>
          <a:lstStyle/>
          <a:p>
            <a:r>
              <a:rPr lang="en-US" dirty="0">
                <a:latin typeface="Consolas" panose="020B0609020204030204" pitchFamily="49" charset="0"/>
              </a:rPr>
              <a:t>Create a new promise and provide it with a lambda function to run</a:t>
            </a:r>
          </a:p>
          <a:p>
            <a:r>
              <a:rPr lang="en-US" dirty="0">
                <a:latin typeface="Consolas" panose="020B0609020204030204" pitchFamily="49" charset="0"/>
              </a:rPr>
              <a:t>The lambda function launches an async task of:</a:t>
            </a:r>
          </a:p>
          <a:p>
            <a:r>
              <a:rPr lang="en-US" dirty="0">
                <a:latin typeface="Consolas" panose="020B0609020204030204" pitchFamily="49" charset="0"/>
              </a:rPr>
              <a:t>   resolve(</a:t>
            </a:r>
            <a:r>
              <a:rPr lang="en-US" dirty="0" err="1">
                <a:latin typeface="Consolas" panose="020B0609020204030204" pitchFamily="49" charset="0"/>
              </a:rPr>
              <a:t>do_initial_step</a:t>
            </a:r>
            <a:r>
              <a:rPr lang="en-US" dirty="0">
                <a:latin typeface="Consolas" panose="020B0609020204030204" pitchFamily="49" charset="0"/>
              </a:rPr>
              <a:t>())</a:t>
            </a:r>
          </a:p>
          <a:p>
            <a:r>
              <a:rPr lang="en-US" dirty="0">
                <a:latin typeface="Consolas" panose="020B0609020204030204" pitchFamily="49" charset="0"/>
              </a:rPr>
              <a:t>The promise is now pending and the current function continues running</a:t>
            </a:r>
          </a:p>
          <a:p>
            <a:r>
              <a:rPr lang="en-US" dirty="0">
                <a:latin typeface="Consolas" panose="020B0609020204030204" pitchFamily="49" charset="0"/>
              </a:rPr>
              <a:t>We can call a .then() method on a promise which will only run when the initial promise is resolved</a:t>
            </a:r>
          </a:p>
          <a:p>
            <a:r>
              <a:rPr lang="en-US" dirty="0">
                <a:latin typeface="Consolas" panose="020B0609020204030204" pitchFamily="49" charset="0"/>
              </a:rPr>
              <a:t>The then method takes in a lambda function which is passed the resolved value of the previous promise</a:t>
            </a:r>
          </a:p>
          <a:p>
            <a:r>
              <a:rPr lang="en-US" dirty="0">
                <a:latin typeface="Consolas" panose="020B0609020204030204" pitchFamily="49" charset="0"/>
              </a:rPr>
              <a:t>The then method may then create a new promise and return it</a:t>
            </a:r>
          </a:p>
          <a:p>
            <a:r>
              <a:rPr lang="en-US" dirty="0">
                <a:latin typeface="Consolas" panose="020B0609020204030204" pitchFamily="49" charset="0"/>
              </a:rPr>
              <a:t>We can then have another then method call, which uses this new promise</a:t>
            </a:r>
          </a:p>
        </p:txBody>
      </p:sp>
      <p:sp>
        <p:nvSpPr>
          <p:cNvPr id="10" name="TextBox 9">
            <a:extLst>
              <a:ext uri="{FF2B5EF4-FFF2-40B4-BE49-F238E27FC236}">
                <a16:creationId xmlns:a16="http://schemas.microsoft.com/office/drawing/2014/main" id="{645F6C74-A74B-487D-92A5-6C2AB869163E}"/>
              </a:ext>
            </a:extLst>
          </p:cNvPr>
          <p:cNvSpPr txBox="1"/>
          <p:nvPr/>
        </p:nvSpPr>
        <p:spPr>
          <a:xfrm>
            <a:off x="9301219" y="2508040"/>
            <a:ext cx="6095184" cy="3877985"/>
          </a:xfrm>
          <a:prstGeom prst="rect">
            <a:avLst/>
          </a:prstGeom>
          <a:noFill/>
        </p:spPr>
        <p:txBody>
          <a:bodyPr wrap="square">
            <a:spAutoFit/>
          </a:bodyPr>
          <a:lstStyle/>
          <a:p>
            <a:r>
              <a:rPr lang="en-US" sz="600" dirty="0"/>
              <a:t>function </a:t>
            </a:r>
            <a:r>
              <a:rPr lang="en-US" sz="600" dirty="0" err="1"/>
              <a:t>download_data</a:t>
            </a:r>
            <a:r>
              <a:rPr lang="en-US" sz="600" dirty="0"/>
              <a:t>() {</a:t>
            </a:r>
          </a:p>
          <a:p>
            <a:r>
              <a:rPr lang="en-US" sz="600" dirty="0"/>
              <a:t>    return "raw data";</a:t>
            </a:r>
          </a:p>
          <a:p>
            <a:r>
              <a:rPr lang="en-US" sz="600" dirty="0"/>
              <a:t>}</a:t>
            </a:r>
          </a:p>
          <a:p>
            <a:endParaRPr lang="en-US" sz="600" dirty="0"/>
          </a:p>
          <a:p>
            <a:r>
              <a:rPr lang="en-US" sz="600" dirty="0"/>
              <a:t>function </a:t>
            </a:r>
            <a:r>
              <a:rPr lang="en-US" sz="600" dirty="0" err="1"/>
              <a:t>filter_data</a:t>
            </a:r>
            <a:r>
              <a:rPr lang="en-US" sz="600" dirty="0"/>
              <a:t>(data) {</a:t>
            </a:r>
          </a:p>
          <a:p>
            <a:r>
              <a:rPr lang="en-US" sz="600" dirty="0"/>
              <a:t>  return "filter(" + data + ")";</a:t>
            </a:r>
          </a:p>
          <a:p>
            <a:r>
              <a:rPr lang="en-US" sz="600" dirty="0"/>
              <a:t>}</a:t>
            </a:r>
          </a:p>
          <a:p>
            <a:endParaRPr lang="en-US" sz="600" dirty="0"/>
          </a:p>
          <a:p>
            <a:r>
              <a:rPr lang="en-US" sz="600" dirty="0"/>
              <a:t>function </a:t>
            </a:r>
            <a:r>
              <a:rPr lang="en-US" sz="600" dirty="0" err="1"/>
              <a:t>sort_data</a:t>
            </a:r>
            <a:r>
              <a:rPr lang="en-US" sz="600" dirty="0"/>
              <a:t>(data) {</a:t>
            </a:r>
          </a:p>
          <a:p>
            <a:r>
              <a:rPr lang="en-US" sz="600" dirty="0"/>
              <a:t>  return "sort(" + data + ")";</a:t>
            </a:r>
          </a:p>
          <a:p>
            <a:r>
              <a:rPr lang="en-US" sz="600" dirty="0"/>
              <a:t>}</a:t>
            </a:r>
          </a:p>
          <a:p>
            <a:endParaRPr lang="en-US" sz="600" dirty="0"/>
          </a:p>
          <a:p>
            <a:r>
              <a:rPr lang="en-US" sz="600" dirty="0"/>
              <a:t>function </a:t>
            </a:r>
            <a:r>
              <a:rPr lang="en-US" sz="600" dirty="0" err="1"/>
              <a:t>display_data</a:t>
            </a:r>
            <a:r>
              <a:rPr lang="en-US" sz="600" dirty="0"/>
              <a:t>(data) {</a:t>
            </a:r>
          </a:p>
          <a:p>
            <a:r>
              <a:rPr lang="en-US" sz="600" dirty="0"/>
              <a:t>    console.log(data);</a:t>
            </a:r>
          </a:p>
          <a:p>
            <a:r>
              <a:rPr lang="en-US" sz="600" dirty="0"/>
              <a:t>}</a:t>
            </a:r>
          </a:p>
          <a:p>
            <a:endParaRPr lang="en-US" sz="600" dirty="0"/>
          </a:p>
          <a:p>
            <a:r>
              <a:rPr lang="en-US" sz="600" dirty="0"/>
              <a:t>function </a:t>
            </a:r>
            <a:r>
              <a:rPr lang="en-US" sz="600" dirty="0" err="1"/>
              <a:t>download_filter_sort_show</a:t>
            </a:r>
            <a:r>
              <a:rPr lang="en-US" sz="600" dirty="0"/>
              <a:t>() {</a:t>
            </a:r>
          </a:p>
          <a:p>
            <a:r>
              <a:rPr lang="en-US" sz="600" dirty="0"/>
              <a:t>    let promise = new Promise((resolve, reject) =&gt; {</a:t>
            </a:r>
          </a:p>
          <a:p>
            <a:r>
              <a:rPr lang="en-US" sz="600" dirty="0"/>
              <a:t>            </a:t>
            </a:r>
            <a:r>
              <a:rPr lang="en-US" sz="600" dirty="0" err="1"/>
              <a:t>setTimeout</a:t>
            </a:r>
            <a:r>
              <a:rPr lang="en-US" sz="600" dirty="0"/>
              <a:t>(() =&gt; { resolve(</a:t>
            </a:r>
            <a:r>
              <a:rPr lang="en-US" sz="600" dirty="0" err="1"/>
              <a:t>download_data</a:t>
            </a:r>
            <a:r>
              <a:rPr lang="en-US" sz="600" dirty="0"/>
              <a:t>()); }, 0);</a:t>
            </a:r>
          </a:p>
          <a:p>
            <a:r>
              <a:rPr lang="en-US" sz="600" dirty="0"/>
              <a:t>        });</a:t>
            </a:r>
          </a:p>
          <a:p>
            <a:r>
              <a:rPr lang="en-US" sz="600" dirty="0"/>
              <a:t>    </a:t>
            </a:r>
          </a:p>
          <a:p>
            <a:r>
              <a:rPr lang="en-US" sz="600" dirty="0"/>
              <a:t>    </a:t>
            </a:r>
            <a:r>
              <a:rPr lang="en-US" sz="600" dirty="0" err="1"/>
              <a:t>promise.then</a:t>
            </a:r>
            <a:r>
              <a:rPr lang="en-US" sz="600" dirty="0"/>
              <a:t>(function (data) {</a:t>
            </a:r>
          </a:p>
          <a:p>
            <a:r>
              <a:rPr lang="en-US" sz="600" dirty="0"/>
              <a:t>        </a:t>
            </a:r>
            <a:r>
              <a:rPr lang="en-US" sz="600" dirty="0" err="1"/>
              <a:t>new_prom</a:t>
            </a:r>
            <a:r>
              <a:rPr lang="en-US" sz="600" dirty="0"/>
              <a:t> = new Promise((resolve, reject) =&gt; {</a:t>
            </a:r>
          </a:p>
          <a:p>
            <a:r>
              <a:rPr lang="en-US" sz="600" dirty="0"/>
              <a:t>            </a:t>
            </a:r>
            <a:r>
              <a:rPr lang="en-US" sz="600" dirty="0" err="1"/>
              <a:t>setTimeout</a:t>
            </a:r>
            <a:r>
              <a:rPr lang="en-US" sz="600" dirty="0"/>
              <a:t>(() =&gt; { resolve(</a:t>
            </a:r>
            <a:r>
              <a:rPr lang="en-US" sz="600" dirty="0" err="1"/>
              <a:t>filter_data</a:t>
            </a:r>
            <a:r>
              <a:rPr lang="en-US" sz="600" dirty="0"/>
              <a:t>(data)); }, 0);</a:t>
            </a:r>
          </a:p>
          <a:p>
            <a:r>
              <a:rPr lang="en-US" sz="600" dirty="0"/>
              <a:t>        });</a:t>
            </a:r>
          </a:p>
          <a:p>
            <a:r>
              <a:rPr lang="en-US" sz="600" dirty="0"/>
              <a:t>        return </a:t>
            </a:r>
            <a:r>
              <a:rPr lang="en-US" sz="600" dirty="0" err="1"/>
              <a:t>new_prom</a:t>
            </a:r>
            <a:r>
              <a:rPr lang="en-US" sz="600" dirty="0"/>
              <a:t>;</a:t>
            </a:r>
          </a:p>
          <a:p>
            <a:r>
              <a:rPr lang="en-US" sz="600" dirty="0"/>
              <a:t>    })</a:t>
            </a:r>
          </a:p>
          <a:p>
            <a:r>
              <a:rPr lang="en-US" sz="600" dirty="0"/>
              <a:t>    .then(function (data) {</a:t>
            </a:r>
          </a:p>
          <a:p>
            <a:r>
              <a:rPr lang="en-US" sz="600" dirty="0"/>
              <a:t>        </a:t>
            </a:r>
            <a:r>
              <a:rPr lang="en-US" sz="600" dirty="0" err="1"/>
              <a:t>new_prom</a:t>
            </a:r>
            <a:r>
              <a:rPr lang="en-US" sz="600" dirty="0"/>
              <a:t> = new Promise((resolve, reject) =&gt; {</a:t>
            </a:r>
          </a:p>
          <a:p>
            <a:r>
              <a:rPr lang="en-US" sz="600" dirty="0"/>
              <a:t>            </a:t>
            </a:r>
            <a:r>
              <a:rPr lang="en-US" sz="600" dirty="0" err="1"/>
              <a:t>setTimeout</a:t>
            </a:r>
            <a:r>
              <a:rPr lang="en-US" sz="600" dirty="0"/>
              <a:t>(() =&gt; { resolve(</a:t>
            </a:r>
            <a:r>
              <a:rPr lang="en-US" sz="600" dirty="0" err="1"/>
              <a:t>sort_data</a:t>
            </a:r>
            <a:r>
              <a:rPr lang="en-US" sz="600" dirty="0"/>
              <a:t>(data)); }, 0);</a:t>
            </a:r>
          </a:p>
          <a:p>
            <a:r>
              <a:rPr lang="en-US" sz="600" dirty="0"/>
              <a:t>        });</a:t>
            </a:r>
          </a:p>
          <a:p>
            <a:r>
              <a:rPr lang="en-US" sz="600" dirty="0"/>
              <a:t>        return </a:t>
            </a:r>
            <a:r>
              <a:rPr lang="en-US" sz="600" dirty="0" err="1"/>
              <a:t>new_prom</a:t>
            </a:r>
            <a:r>
              <a:rPr lang="en-US" sz="600" dirty="0"/>
              <a:t>;</a:t>
            </a:r>
          </a:p>
          <a:p>
            <a:r>
              <a:rPr lang="en-US" sz="600" dirty="0"/>
              <a:t>    })</a:t>
            </a:r>
          </a:p>
          <a:p>
            <a:r>
              <a:rPr lang="en-US" sz="600" dirty="0"/>
              <a:t>    .then(function (data) {</a:t>
            </a:r>
          </a:p>
          <a:p>
            <a:r>
              <a:rPr lang="en-US" sz="600" dirty="0"/>
              <a:t>        </a:t>
            </a:r>
            <a:r>
              <a:rPr lang="en-US" sz="600" dirty="0" err="1"/>
              <a:t>display_data</a:t>
            </a:r>
            <a:r>
              <a:rPr lang="en-US" sz="600" dirty="0"/>
              <a:t>(data);</a:t>
            </a:r>
          </a:p>
          <a:p>
            <a:r>
              <a:rPr lang="en-US" sz="600" dirty="0"/>
              <a:t>    })</a:t>
            </a:r>
          </a:p>
          <a:p>
            <a:r>
              <a:rPr lang="en-US" sz="600" dirty="0"/>
              <a:t>    console.log('foo');</a:t>
            </a:r>
          </a:p>
          <a:p>
            <a:r>
              <a:rPr lang="en-US" sz="600" dirty="0"/>
              <a:t>}</a:t>
            </a:r>
          </a:p>
          <a:p>
            <a:endParaRPr lang="en-US" sz="600" dirty="0"/>
          </a:p>
          <a:p>
            <a:r>
              <a:rPr lang="en-US" sz="600" dirty="0" err="1"/>
              <a:t>download_filter_sort_show</a:t>
            </a:r>
            <a:r>
              <a:rPr lang="en-US" sz="600" dirty="0"/>
              <a:t>();</a:t>
            </a:r>
          </a:p>
          <a:p>
            <a:r>
              <a:rPr lang="en-US" sz="600" dirty="0"/>
              <a:t>    console.log('bar');</a:t>
            </a:r>
          </a:p>
        </p:txBody>
      </p:sp>
    </p:spTree>
    <p:extLst>
      <p:ext uri="{BB962C8B-B14F-4D97-AF65-F5344CB8AC3E}">
        <p14:creationId xmlns:p14="http://schemas.microsoft.com/office/powerpoint/2010/main" val="41351751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63327" y="8371454"/>
            <a:ext cx="7105336" cy="369332"/>
          </a:xfrm>
          <a:prstGeom prst="rect">
            <a:avLst/>
          </a:prstGeom>
          <a:noFill/>
        </p:spPr>
        <p:txBody>
          <a:bodyPr wrap="square">
            <a:spAutoFit/>
          </a:bodyPr>
          <a:lstStyle/>
          <a:p>
            <a:endParaRPr lang="en-US" dirty="0">
              <a:latin typeface="Corbel" panose="020B0503020204020204" pitchFamily="34" charset="0"/>
            </a:endParaRPr>
          </a:p>
        </p:txBody>
      </p:sp>
      <p:grpSp>
        <p:nvGrpSpPr>
          <p:cNvPr id="20" name="Group 19">
            <a:extLst>
              <a:ext uri="{FF2B5EF4-FFF2-40B4-BE49-F238E27FC236}">
                <a16:creationId xmlns:a16="http://schemas.microsoft.com/office/drawing/2014/main" id="{94FA2066-066C-49D8-B5D5-A600E1625DF8}"/>
              </a:ext>
            </a:extLst>
          </p:cNvPr>
          <p:cNvGrpSpPr/>
          <p:nvPr/>
        </p:nvGrpSpPr>
        <p:grpSpPr>
          <a:xfrm>
            <a:off x="879254" y="-125445"/>
            <a:ext cx="11484833" cy="1143000"/>
            <a:chOff x="1545366" y="-4627"/>
            <a:chExt cx="11484833" cy="1143000"/>
          </a:xfrm>
        </p:grpSpPr>
        <p:sp>
          <p:nvSpPr>
            <p:cNvPr id="21" name="Rectangle 11">
              <a:extLst>
                <a:ext uri="{FF2B5EF4-FFF2-40B4-BE49-F238E27FC236}">
                  <a16:creationId xmlns:a16="http://schemas.microsoft.com/office/drawing/2014/main" id="{714E4077-93E2-4283-9ABD-C301ACDBBC1B}"/>
                </a:ext>
              </a:extLst>
            </p:cNvPr>
            <p:cNvSpPr>
              <a:spLocks noChangeArrowheads="1"/>
            </p:cNvSpPr>
            <p:nvPr/>
          </p:nvSpPr>
          <p:spPr bwMode="auto">
            <a:xfrm>
              <a:off x="1545366" y="-4627"/>
              <a:ext cx="11484833"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latin typeface="Corbel" panose="020B0503020204020204" pitchFamily="34" charset="0"/>
                </a:rPr>
                <a:t>Classify That Language: Short Circuiting</a:t>
              </a:r>
            </a:p>
          </p:txBody>
        </p:sp>
        <p:pic>
          <p:nvPicPr>
            <p:cNvPr id="22" name="Picture 21" descr="Shape&#10;&#10;Description automatically generated with low confidence">
              <a:extLst>
                <a:ext uri="{FF2B5EF4-FFF2-40B4-BE49-F238E27FC236}">
                  <a16:creationId xmlns:a16="http://schemas.microsoft.com/office/drawing/2014/main" id="{08F06237-C13C-4673-8076-3DEAA3CE6B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0828" y="175846"/>
              <a:ext cx="645420" cy="742444"/>
            </a:xfrm>
            <a:prstGeom prst="rect">
              <a:avLst/>
            </a:prstGeom>
            <a:ln>
              <a:noFill/>
            </a:ln>
            <a:effectLst>
              <a:outerShdw blurRad="292100" dist="139700" dir="2700000" algn="tl" rotWithShape="0">
                <a:srgbClr val="333333">
                  <a:alpha val="65000"/>
                </a:srgbClr>
              </a:outerShdw>
            </a:effectLst>
          </p:spPr>
        </p:pic>
      </p:grpSp>
      <p:sp>
        <p:nvSpPr>
          <p:cNvPr id="17" name="Rectangle 16">
            <a:extLst>
              <a:ext uri="{FF2B5EF4-FFF2-40B4-BE49-F238E27FC236}">
                <a16:creationId xmlns:a16="http://schemas.microsoft.com/office/drawing/2014/main" id="{34EBD95C-46E2-4BA3-AE24-D794FC5CF0F7}"/>
              </a:ext>
            </a:extLst>
          </p:cNvPr>
          <p:cNvSpPr/>
          <p:nvPr/>
        </p:nvSpPr>
        <p:spPr>
          <a:xfrm>
            <a:off x="8272145" y="4723548"/>
            <a:ext cx="3651838"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8" name="Rectangle 17">
            <a:extLst>
              <a:ext uri="{FF2B5EF4-FFF2-40B4-BE49-F238E27FC236}">
                <a16:creationId xmlns:a16="http://schemas.microsoft.com/office/drawing/2014/main" id="{5FFF5E25-0B79-4993-8F28-981904FB8AB9}"/>
              </a:ext>
            </a:extLst>
          </p:cNvPr>
          <p:cNvSpPr/>
          <p:nvPr/>
        </p:nvSpPr>
        <p:spPr>
          <a:xfrm>
            <a:off x="8271319" y="4724734"/>
            <a:ext cx="3653199"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FEFBF4D6-604B-4FEA-A639-4EE5C6810100}"/>
              </a:ext>
            </a:extLst>
          </p:cNvPr>
          <p:cNvSpPr txBox="1"/>
          <p:nvPr/>
        </p:nvSpPr>
        <p:spPr>
          <a:xfrm>
            <a:off x="8383220" y="1321654"/>
            <a:ext cx="3655892" cy="830997"/>
          </a:xfrm>
          <a:prstGeom prst="rect">
            <a:avLst/>
          </a:prstGeom>
          <a:noFill/>
        </p:spPr>
        <p:txBody>
          <a:bodyPr wrap="square">
            <a:spAutoFit/>
          </a:bodyPr>
          <a:lstStyle/>
          <a:p>
            <a:pPr algn="ctr"/>
            <a:r>
              <a:rPr lang="en-US" sz="2400" dirty="0"/>
              <a:t>The code to the left prints out the following:</a:t>
            </a:r>
          </a:p>
        </p:txBody>
      </p:sp>
      <p:sp>
        <p:nvSpPr>
          <p:cNvPr id="32" name="Rectangle 31">
            <a:extLst>
              <a:ext uri="{FF2B5EF4-FFF2-40B4-BE49-F238E27FC236}">
                <a16:creationId xmlns:a16="http://schemas.microsoft.com/office/drawing/2014/main" id="{BF1A1AFD-B1C5-5A5C-04DE-BBC29A7A6445}"/>
              </a:ext>
            </a:extLst>
          </p:cNvPr>
          <p:cNvSpPr/>
          <p:nvPr/>
        </p:nvSpPr>
        <p:spPr>
          <a:xfrm>
            <a:off x="121921" y="1198028"/>
            <a:ext cx="7893831" cy="451562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Consolas" panose="020B0609020204030204" pitchFamily="49" charset="0"/>
              </a:rPr>
              <a:t>fun rich(salary: Int): Boolean {</a:t>
            </a:r>
          </a:p>
          <a:p>
            <a:r>
              <a:rPr lang="en-US" dirty="0">
                <a:latin typeface="Consolas" panose="020B0609020204030204" pitchFamily="49" charset="0"/>
              </a:rPr>
              <a:t>  if (salary &gt; 200000) return true;</a:t>
            </a:r>
          </a:p>
          <a:p>
            <a:r>
              <a:rPr lang="en-US" dirty="0">
                <a:latin typeface="Consolas" panose="020B0609020204030204" pitchFamily="49" charset="0"/>
              </a:rPr>
              <a:t>  print("Not in silicon valley!\n")</a:t>
            </a:r>
          </a:p>
          <a:p>
            <a:r>
              <a:rPr lang="en-US" dirty="0">
                <a:latin typeface="Consolas" panose="020B0609020204030204" pitchFamily="49" charset="0"/>
              </a:rPr>
              <a:t>  return false</a:t>
            </a:r>
          </a:p>
          <a:p>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fun main() {</a:t>
            </a:r>
          </a:p>
          <a:p>
            <a:r>
              <a:rPr lang="en-US" dirty="0">
                <a:latin typeface="Consolas" panose="020B0609020204030204" pitchFamily="49" charset="0"/>
              </a:rPr>
              <a:t>  </a:t>
            </a:r>
            <a:r>
              <a:rPr lang="en-US" dirty="0" err="1">
                <a:latin typeface="Consolas" panose="020B0609020204030204" pitchFamily="49" charset="0"/>
              </a:rPr>
              <a:t>val</a:t>
            </a:r>
            <a:r>
              <a:rPr lang="en-US" dirty="0">
                <a:latin typeface="Consolas" panose="020B0609020204030204" pitchFamily="49" charset="0"/>
              </a:rPr>
              <a:t> cute = true; </a:t>
            </a:r>
            <a:r>
              <a:rPr lang="en-US" dirty="0" err="1">
                <a:latin typeface="Consolas" panose="020B0609020204030204" pitchFamily="49" charset="0"/>
              </a:rPr>
              <a:t>val</a:t>
            </a:r>
            <a:r>
              <a:rPr lang="en-US" dirty="0">
                <a:latin typeface="Consolas" panose="020B0609020204030204" pitchFamily="49" charset="0"/>
              </a:rPr>
              <a:t> smart = false;</a:t>
            </a:r>
          </a:p>
          <a:p>
            <a:r>
              <a:rPr lang="en-US" dirty="0">
                <a:latin typeface="Consolas" panose="020B0609020204030204" pitchFamily="49" charset="0"/>
              </a:rPr>
              <a:t>  </a:t>
            </a:r>
            <a:r>
              <a:rPr lang="en-US" dirty="0" err="1">
                <a:latin typeface="Consolas" panose="020B0609020204030204" pitchFamily="49" charset="0"/>
              </a:rPr>
              <a:t>val</a:t>
            </a:r>
            <a:r>
              <a:rPr lang="en-US" dirty="0">
                <a:latin typeface="Consolas" panose="020B0609020204030204" pitchFamily="49" charset="0"/>
              </a:rPr>
              <a:t> salary = 200000;</a:t>
            </a:r>
          </a:p>
          <a:p>
            <a:r>
              <a:rPr lang="en-US" dirty="0">
                <a:latin typeface="Consolas" panose="020B0609020204030204" pitchFamily="49" charset="0"/>
              </a:rPr>
              <a:t>    </a:t>
            </a:r>
          </a:p>
          <a:p>
            <a:r>
              <a:rPr lang="en-US" dirty="0">
                <a:latin typeface="Consolas" panose="020B0609020204030204" pitchFamily="49" charset="0"/>
              </a:rPr>
              <a:t>  if (cute == true || smart == true || rich(salary) == true)</a:t>
            </a:r>
          </a:p>
          <a:p>
            <a:r>
              <a:rPr lang="en-US" dirty="0">
                <a:latin typeface="Consolas" panose="020B0609020204030204" pitchFamily="49" charset="0"/>
              </a:rPr>
              <a:t>    print("You're my type!\n")</a:t>
            </a:r>
          </a:p>
          <a:p>
            <a:endParaRPr lang="en-US" dirty="0">
              <a:latin typeface="Consolas" panose="020B0609020204030204" pitchFamily="49" charset="0"/>
            </a:endParaRPr>
          </a:p>
          <a:p>
            <a:r>
              <a:rPr lang="en-US" dirty="0">
                <a:latin typeface="Consolas" panose="020B0609020204030204" pitchFamily="49" charset="0"/>
              </a:rPr>
              <a:t>  if (cute == true or smart == true or rich(salary) == true)</a:t>
            </a:r>
          </a:p>
          <a:p>
            <a:r>
              <a:rPr lang="en-US" dirty="0">
                <a:latin typeface="Consolas" panose="020B0609020204030204" pitchFamily="49" charset="0"/>
              </a:rPr>
              <a:t>    print("I still want to date you!\n")</a:t>
            </a:r>
          </a:p>
          <a:p>
            <a:r>
              <a:rPr lang="en-US" dirty="0">
                <a:latin typeface="Consolas" panose="020B0609020204030204" pitchFamily="49" charset="0"/>
              </a:rPr>
              <a:t>}</a:t>
            </a:r>
          </a:p>
        </p:txBody>
      </p:sp>
      <p:sp>
        <p:nvSpPr>
          <p:cNvPr id="2" name="Rectangle 1">
            <a:extLst>
              <a:ext uri="{FF2B5EF4-FFF2-40B4-BE49-F238E27FC236}">
                <a16:creationId xmlns:a16="http://schemas.microsoft.com/office/drawing/2014/main" id="{CB41D8E4-653A-4F7E-8B77-DCB5559E10C4}"/>
              </a:ext>
            </a:extLst>
          </p:cNvPr>
          <p:cNvSpPr/>
          <p:nvPr/>
        </p:nvSpPr>
        <p:spPr>
          <a:xfrm>
            <a:off x="8097927" y="2282342"/>
            <a:ext cx="4023360" cy="83099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You're my type!</a:t>
            </a:r>
          </a:p>
          <a:p>
            <a:r>
              <a:rPr lang="en-US" dirty="0">
                <a:solidFill>
                  <a:schemeClr val="tx1"/>
                </a:solidFill>
                <a:latin typeface="Consolas" panose="020B0609020204030204" pitchFamily="49" charset="0"/>
              </a:rPr>
              <a:t>Not in silicon valley!</a:t>
            </a:r>
          </a:p>
          <a:p>
            <a:r>
              <a:rPr lang="en-US" dirty="0">
                <a:solidFill>
                  <a:schemeClr val="tx1"/>
                </a:solidFill>
                <a:latin typeface="Consolas" panose="020B0609020204030204" pitchFamily="49" charset="0"/>
              </a:rPr>
              <a:t>I still want to date you!</a:t>
            </a:r>
          </a:p>
        </p:txBody>
      </p:sp>
      <p:sp>
        <p:nvSpPr>
          <p:cNvPr id="13" name="TextBox 12">
            <a:extLst>
              <a:ext uri="{FF2B5EF4-FFF2-40B4-BE49-F238E27FC236}">
                <a16:creationId xmlns:a16="http://schemas.microsoft.com/office/drawing/2014/main" id="{B7FC9F04-5CF4-4B3D-8BF1-591C52DCBC54}"/>
              </a:ext>
            </a:extLst>
          </p:cNvPr>
          <p:cNvSpPr txBox="1"/>
          <p:nvPr/>
        </p:nvSpPr>
        <p:spPr>
          <a:xfrm>
            <a:off x="8097927" y="3329163"/>
            <a:ext cx="4023360" cy="1200329"/>
          </a:xfrm>
          <a:prstGeom prst="rect">
            <a:avLst/>
          </a:prstGeom>
          <a:noFill/>
        </p:spPr>
        <p:txBody>
          <a:bodyPr wrap="square">
            <a:spAutoFit/>
          </a:bodyPr>
          <a:lstStyle/>
          <a:p>
            <a:pPr algn="ctr"/>
            <a:r>
              <a:rPr lang="en-US" sz="2400" dirty="0"/>
              <a:t>What can we say about how this language implements short circuiting?</a:t>
            </a:r>
          </a:p>
        </p:txBody>
      </p:sp>
      <p:sp>
        <p:nvSpPr>
          <p:cNvPr id="14" name="TextBox 13">
            <a:extLst>
              <a:ext uri="{FF2B5EF4-FFF2-40B4-BE49-F238E27FC236}">
                <a16:creationId xmlns:a16="http://schemas.microsoft.com/office/drawing/2014/main" id="{D5C9DB12-E131-4543-95A0-51C02D23FB2B}"/>
              </a:ext>
            </a:extLst>
          </p:cNvPr>
          <p:cNvSpPr txBox="1"/>
          <p:nvPr/>
        </p:nvSpPr>
        <p:spPr>
          <a:xfrm>
            <a:off x="8046719" y="4649599"/>
            <a:ext cx="4023360" cy="769441"/>
          </a:xfrm>
          <a:prstGeom prst="rect">
            <a:avLst/>
          </a:prstGeom>
          <a:noFill/>
        </p:spPr>
        <p:txBody>
          <a:bodyPr wrap="square">
            <a:spAutoFit/>
          </a:bodyPr>
          <a:lstStyle/>
          <a:p>
            <a:pPr algn="ctr"/>
            <a:r>
              <a:rPr lang="en-US" sz="4400" dirty="0">
                <a:latin typeface="Corbel" panose="020B0503020204020204" pitchFamily="34" charset="0"/>
              </a:rPr>
              <a:t>This is Kotlin!</a:t>
            </a:r>
            <a:endParaRPr lang="en-US" sz="4400" dirty="0"/>
          </a:p>
        </p:txBody>
      </p:sp>
    </p:spTree>
    <p:extLst>
      <p:ext uri="{BB962C8B-B14F-4D97-AF65-F5344CB8AC3E}">
        <p14:creationId xmlns:p14="http://schemas.microsoft.com/office/powerpoint/2010/main" val="85277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up)">
                                      <p:cBhvr>
                                        <p:cTn id="11" dur="500"/>
                                        <p:tgtEl>
                                          <p:spTgt spid="3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par>
                                <p:cTn id="24" presetID="22" presetClass="entr" presetSubtype="8"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590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P spid="25" grpId="0"/>
      <p:bldP spid="32" grpId="0" animBg="1"/>
      <p:bldP spid="2" grpId="0" animBg="1"/>
      <p:bldP spid="13" grpId="0"/>
      <p:bldP spid="14"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02B2E-F558-44E2-A33D-9417A5376713}"/>
              </a:ext>
            </a:extLst>
          </p:cNvPr>
          <p:cNvSpPr>
            <a:spLocks noGrp="1"/>
          </p:cNvSpPr>
          <p:nvPr>
            <p:ph type="title"/>
          </p:nvPr>
        </p:nvSpPr>
        <p:spPr/>
        <p:txBody>
          <a:bodyPr/>
          <a:lstStyle/>
          <a:p>
            <a:r>
              <a:rPr lang="en-US" dirty="0"/>
              <a:t>Coroutines, Continuations and Generators</a:t>
            </a:r>
          </a:p>
        </p:txBody>
      </p:sp>
      <p:sp>
        <p:nvSpPr>
          <p:cNvPr id="6" name="TextBox 5">
            <a:extLst>
              <a:ext uri="{FF2B5EF4-FFF2-40B4-BE49-F238E27FC236}">
                <a16:creationId xmlns:a16="http://schemas.microsoft.com/office/drawing/2014/main" id="{EC5384A3-C88F-40A3-A411-B595AE7041FC}"/>
              </a:ext>
            </a:extLst>
          </p:cNvPr>
          <p:cNvSpPr txBox="1"/>
          <p:nvPr/>
        </p:nvSpPr>
        <p:spPr>
          <a:xfrm>
            <a:off x="5029199" y="1145237"/>
            <a:ext cx="6096000" cy="3139321"/>
          </a:xfrm>
          <a:prstGeom prst="rect">
            <a:avLst/>
          </a:prstGeom>
          <a:noFill/>
        </p:spPr>
        <p:txBody>
          <a:bodyPr wrap="square">
            <a:spAutoFit/>
          </a:bodyPr>
          <a:lstStyle/>
          <a:p>
            <a:r>
              <a:rPr lang="en-US" sz="1100" dirty="0"/>
              <a:t>Coroutine is one of several procedures that take turns doing their job and then pause to give control to the other coroutines in the group. (C#, Python, Ruby, PHP, JavaScript, Rust, ...)</a:t>
            </a:r>
          </a:p>
          <a:p>
            <a:pPr marL="171450" indent="-171450">
              <a:buFont typeface="Arial" panose="020B0604020202020204" pitchFamily="34" charset="0"/>
              <a:buChar char="•"/>
            </a:pPr>
            <a:r>
              <a:rPr lang="en-US" sz="1100" dirty="0">
                <a:hlinkClick r:id="rId3"/>
              </a:rPr>
              <a:t>http://www.dabeaz.com/coroutines/Coroutines.pdf</a:t>
            </a:r>
            <a:endParaRPr lang="en-US" sz="1100" dirty="0"/>
          </a:p>
          <a:p>
            <a:pPr marL="628650" lvl="1" indent="-171450">
              <a:buFont typeface="Arial" panose="020B0604020202020204" pitchFamily="34" charset="0"/>
              <a:buChar char="•"/>
            </a:pPr>
            <a:r>
              <a:rPr lang="en-US" sz="1100" dirty="0"/>
              <a:t>Good comparison to using objects for the same result</a:t>
            </a:r>
          </a:p>
          <a:p>
            <a:pPr marL="171450" indent="-171450">
              <a:buFont typeface="Arial" panose="020B0604020202020204" pitchFamily="34" charset="0"/>
              <a:buChar char="•"/>
            </a:pPr>
            <a:r>
              <a:rPr lang="en-US" sz="1100" dirty="0"/>
              <a:t>Coroutines are computer program components that generalize subroutines for non-preemptive multitasking, by allowing execution to be suspended and resumed.</a:t>
            </a:r>
          </a:p>
          <a:p>
            <a:pPr marL="171450" indent="-171450">
              <a:buFont typeface="Arial" panose="020B0604020202020204" pitchFamily="34" charset="0"/>
              <a:buChar char="•"/>
            </a:pPr>
            <a:r>
              <a:rPr lang="en-US" sz="1100" dirty="0"/>
              <a:t>In the case of threads, it’s an operating system (or run time environment) that switches between threads according to the scheduler. While in the case of a coroutine, it’s the programmer and programming language which decides when to switch coroutines. Coroutines work cooperatively multitask by suspending and resuming at set points by the programmer.</a:t>
            </a:r>
          </a:p>
          <a:p>
            <a:pPr marL="171450" indent="-171450">
              <a:buFont typeface="Arial" panose="020B0604020202020204" pitchFamily="34" charset="0"/>
              <a:buChar char="•"/>
            </a:pPr>
            <a:r>
              <a:rPr lang="en-US" sz="1100" dirty="0"/>
              <a:t>Subroutines are special cases of coroutines. When subroutines are invoked, execution begins at the start, and once a subroutine exits, it is finished; an instance of a subroutine only returns once, and does not hold state between invocations. </a:t>
            </a:r>
          </a:p>
          <a:p>
            <a:pPr marL="171450" indent="-171450">
              <a:buFont typeface="Arial" panose="020B0604020202020204" pitchFamily="34" charset="0"/>
              <a:buChar char="•"/>
            </a:pPr>
            <a:r>
              <a:rPr lang="en-US" sz="1100" dirty="0"/>
              <a:t>See: https://www.geeksforgeeks.org/coroutine-in-python/</a:t>
            </a:r>
          </a:p>
          <a:p>
            <a:pPr marL="171450" indent="-171450">
              <a:buFont typeface="Arial" panose="020B0604020202020204" pitchFamily="34" charset="0"/>
              <a:buChar char="•"/>
            </a:pPr>
            <a:endParaRPr lang="en-US" sz="1100" dirty="0"/>
          </a:p>
          <a:p>
            <a:endParaRPr lang="en-US" sz="1100" dirty="0"/>
          </a:p>
          <a:p>
            <a:r>
              <a:rPr lang="en-US" sz="1100" dirty="0"/>
              <a:t>Continuation is a "pointer to a function" you pass to some procedure, to be executed ("continued with") when that procedure is done.</a:t>
            </a:r>
          </a:p>
        </p:txBody>
      </p:sp>
      <p:sp>
        <p:nvSpPr>
          <p:cNvPr id="8" name="TextBox 7">
            <a:extLst>
              <a:ext uri="{FF2B5EF4-FFF2-40B4-BE49-F238E27FC236}">
                <a16:creationId xmlns:a16="http://schemas.microsoft.com/office/drawing/2014/main" id="{3976ED97-D77C-4686-9C86-0AD46ACFAA44}"/>
              </a:ext>
            </a:extLst>
          </p:cNvPr>
          <p:cNvSpPr txBox="1"/>
          <p:nvPr/>
        </p:nvSpPr>
        <p:spPr>
          <a:xfrm>
            <a:off x="644434" y="1517864"/>
            <a:ext cx="3696789" cy="7371249"/>
          </a:xfrm>
          <a:prstGeom prst="rect">
            <a:avLst/>
          </a:prstGeom>
          <a:noFill/>
        </p:spPr>
        <p:txBody>
          <a:bodyPr wrap="square">
            <a:spAutoFit/>
          </a:bodyPr>
          <a:lstStyle/>
          <a:p>
            <a:r>
              <a:rPr lang="en-US" sz="1100" dirty="0"/>
              <a:t># Generator example</a:t>
            </a:r>
          </a:p>
          <a:p>
            <a:endParaRPr lang="en-US" sz="1100" dirty="0"/>
          </a:p>
          <a:p>
            <a:r>
              <a:rPr lang="en-US" sz="1100" dirty="0"/>
              <a:t>def </a:t>
            </a:r>
            <a:r>
              <a:rPr lang="en-US" sz="1100" dirty="0" err="1"/>
              <a:t>countto</a:t>
            </a:r>
            <a:r>
              <a:rPr lang="en-US" sz="1100" dirty="0"/>
              <a:t>(n: int):</a:t>
            </a:r>
          </a:p>
          <a:p>
            <a:r>
              <a:rPr lang="en-US" sz="1100" dirty="0"/>
              <a:t>    print('foo')</a:t>
            </a:r>
          </a:p>
          <a:p>
            <a:r>
              <a:rPr lang="en-US" sz="1100" dirty="0"/>
              <a:t>    </a:t>
            </a:r>
            <a:r>
              <a:rPr lang="en-US" sz="1100" dirty="0" err="1"/>
              <a:t>i</a:t>
            </a:r>
            <a:r>
              <a:rPr lang="en-US" sz="1100" dirty="0"/>
              <a:t>=0</a:t>
            </a:r>
          </a:p>
          <a:p>
            <a:r>
              <a:rPr lang="en-US" sz="1100" dirty="0"/>
              <a:t>    while </a:t>
            </a:r>
            <a:r>
              <a:rPr lang="en-US" sz="1100" dirty="0" err="1"/>
              <a:t>i</a:t>
            </a:r>
            <a:r>
              <a:rPr lang="en-US" sz="1100" dirty="0"/>
              <a:t> &lt; n:</a:t>
            </a:r>
          </a:p>
          <a:p>
            <a:r>
              <a:rPr lang="en-US" sz="1100" dirty="0"/>
              <a:t>        yield </a:t>
            </a:r>
            <a:r>
              <a:rPr lang="en-US" sz="1100" dirty="0" err="1"/>
              <a:t>i</a:t>
            </a:r>
            <a:endParaRPr lang="en-US" sz="1100" dirty="0"/>
          </a:p>
          <a:p>
            <a:r>
              <a:rPr lang="en-US" sz="1100" dirty="0"/>
              <a:t>        </a:t>
            </a:r>
            <a:r>
              <a:rPr lang="en-US" sz="1100" dirty="0" err="1"/>
              <a:t>i</a:t>
            </a:r>
            <a:r>
              <a:rPr lang="en-US" sz="1100" dirty="0"/>
              <a:t> += 1</a:t>
            </a:r>
          </a:p>
          <a:p>
            <a:r>
              <a:rPr lang="en-US" sz="1100" dirty="0"/>
              <a:t>  # code reaches here or a return and that ends next</a:t>
            </a:r>
          </a:p>
          <a:p>
            <a:r>
              <a:rPr lang="en-US" sz="1100" dirty="0"/>
              <a:t> </a:t>
            </a:r>
          </a:p>
          <a:p>
            <a:endParaRPr lang="en-US" sz="1100" dirty="0"/>
          </a:p>
          <a:p>
            <a:r>
              <a:rPr lang="en-US" sz="1100" dirty="0"/>
              <a:t># Example use: printing out the integers from 10 to 20.</a:t>
            </a:r>
          </a:p>
          <a:p>
            <a:r>
              <a:rPr lang="en-US" sz="1100" dirty="0"/>
              <a:t># Note that this iteration terminates normally, despite</a:t>
            </a:r>
          </a:p>
          <a:p>
            <a:r>
              <a:rPr lang="en-US" sz="1100" dirty="0"/>
              <a:t># </a:t>
            </a:r>
            <a:r>
              <a:rPr lang="en-US" sz="1100" dirty="0" err="1"/>
              <a:t>countfrom</a:t>
            </a:r>
            <a:r>
              <a:rPr lang="en-US" sz="1100" dirty="0"/>
              <a:t>() being written as an infinite loop.</a:t>
            </a:r>
          </a:p>
          <a:p>
            <a:endParaRPr lang="en-US" sz="1100" dirty="0"/>
          </a:p>
          <a:p>
            <a:r>
              <a:rPr lang="en-US" sz="1100" dirty="0"/>
              <a:t>for </a:t>
            </a:r>
            <a:r>
              <a:rPr lang="en-US" sz="1100" dirty="0" err="1"/>
              <a:t>i</a:t>
            </a:r>
            <a:r>
              <a:rPr lang="en-US" sz="1100" dirty="0"/>
              <a:t> in </a:t>
            </a:r>
            <a:r>
              <a:rPr lang="en-US" sz="1100" dirty="0" err="1"/>
              <a:t>countfrom</a:t>
            </a:r>
            <a:r>
              <a:rPr lang="en-US" sz="1100" dirty="0"/>
              <a:t>(10):</a:t>
            </a:r>
          </a:p>
          <a:p>
            <a:r>
              <a:rPr lang="en-US" sz="1100" dirty="0"/>
              <a:t>    if </a:t>
            </a:r>
            <a:r>
              <a:rPr lang="en-US" sz="1100" dirty="0" err="1"/>
              <a:t>i</a:t>
            </a:r>
            <a:r>
              <a:rPr lang="en-US" sz="1100" dirty="0"/>
              <a:t> &lt;= 20:</a:t>
            </a:r>
          </a:p>
          <a:p>
            <a:r>
              <a:rPr lang="en-US" sz="1100" dirty="0"/>
              <a:t>        print(</a:t>
            </a:r>
            <a:r>
              <a:rPr lang="en-US" sz="1100" dirty="0" err="1"/>
              <a:t>i</a:t>
            </a:r>
            <a:r>
              <a:rPr lang="en-US" sz="1100" dirty="0"/>
              <a:t>)</a:t>
            </a:r>
          </a:p>
          <a:p>
            <a:r>
              <a:rPr lang="en-US" sz="1100" dirty="0"/>
              <a:t>    else:</a:t>
            </a:r>
          </a:p>
          <a:p>
            <a:r>
              <a:rPr lang="en-US" sz="1100" dirty="0"/>
              <a:t>        break</a:t>
            </a:r>
          </a:p>
          <a:p>
            <a:endParaRPr lang="en-US" sz="1100" dirty="0"/>
          </a:p>
          <a:p>
            <a:r>
              <a:rPr lang="en-US" sz="1100" dirty="0"/>
              <a:t>or:</a:t>
            </a:r>
          </a:p>
          <a:p>
            <a:endParaRPr lang="en-US" sz="1100" dirty="0"/>
          </a:p>
          <a:p>
            <a:r>
              <a:rPr lang="en-US" sz="1100" dirty="0"/>
              <a:t>gen = </a:t>
            </a:r>
            <a:r>
              <a:rPr lang="en-US" sz="1100" dirty="0" err="1"/>
              <a:t>countfrom</a:t>
            </a:r>
            <a:r>
              <a:rPr lang="en-US" sz="1100" dirty="0"/>
              <a:t>(10)   #  gen is a python object – the function isn't run yet</a:t>
            </a:r>
          </a:p>
          <a:p>
            <a:r>
              <a:rPr lang="en-US" sz="1100" dirty="0"/>
              <a:t> # the first call to next runs the function for the first time until yield, stores the program counter &amp; closure, then returns the value</a:t>
            </a:r>
          </a:p>
          <a:p>
            <a:r>
              <a:rPr lang="en-US" sz="1100" dirty="0"/>
              <a:t> next(gen) #returns 10</a:t>
            </a:r>
          </a:p>
          <a:p>
            <a:r>
              <a:rPr lang="en-US" sz="1100" dirty="0"/>
              <a:t># 2</a:t>
            </a:r>
            <a:r>
              <a:rPr lang="en-US" sz="1100" baseline="30000" dirty="0"/>
              <a:t>nd</a:t>
            </a:r>
            <a:r>
              <a:rPr lang="en-US" sz="1100" dirty="0"/>
              <a:t> and beyond calls continues the function just after the last yield until the next yield, stores the pc &amp; closure, returns the value</a:t>
            </a:r>
          </a:p>
          <a:p>
            <a:r>
              <a:rPr lang="en-US" sz="1100" dirty="0"/>
              <a:t> next(gen)  # returns 11</a:t>
            </a:r>
          </a:p>
          <a:p>
            <a:endParaRPr lang="en-US" sz="1100" dirty="0"/>
          </a:p>
          <a:p>
            <a:r>
              <a:rPr lang="en-US" sz="1100" dirty="0"/>
              <a:t>This looks like a typical function definition, except for the Python yield statement and the code that follows it. yield indicates where a value is sent back to the caller, but unlike return, you don’t exit the function afterward. Instead, the state of the function is remembered. That way, when next() is called on a generator object (either explicitly or implicitly within a for loop), the previously yielded variable num is incremented, and then yielded again.  </a:t>
            </a:r>
          </a:p>
          <a:p>
            <a:endParaRPr lang="en-US" sz="1100" dirty="0"/>
          </a:p>
        </p:txBody>
      </p:sp>
    </p:spTree>
    <p:extLst>
      <p:ext uri="{BB962C8B-B14F-4D97-AF65-F5344CB8AC3E}">
        <p14:creationId xmlns:p14="http://schemas.microsoft.com/office/powerpoint/2010/main" val="385626607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63327" y="8371454"/>
            <a:ext cx="7105336" cy="369332"/>
          </a:xfrm>
          <a:prstGeom prst="rect">
            <a:avLst/>
          </a:prstGeom>
          <a:noFill/>
        </p:spPr>
        <p:txBody>
          <a:bodyPr wrap="square">
            <a:spAutoFit/>
          </a:bodyPr>
          <a:lstStyle/>
          <a:p>
            <a:endParaRPr lang="en-US" dirty="0">
              <a:latin typeface="Corbel" panose="020B0503020204020204" pitchFamily="34" charset="0"/>
            </a:endParaRPr>
          </a:p>
        </p:txBody>
      </p:sp>
      <p:grpSp>
        <p:nvGrpSpPr>
          <p:cNvPr id="20" name="Group 19">
            <a:extLst>
              <a:ext uri="{FF2B5EF4-FFF2-40B4-BE49-F238E27FC236}">
                <a16:creationId xmlns:a16="http://schemas.microsoft.com/office/drawing/2014/main" id="{94FA2066-066C-49D8-B5D5-A600E1625DF8}"/>
              </a:ext>
            </a:extLst>
          </p:cNvPr>
          <p:cNvGrpSpPr/>
          <p:nvPr/>
        </p:nvGrpSpPr>
        <p:grpSpPr>
          <a:xfrm>
            <a:off x="879254" y="-125445"/>
            <a:ext cx="11484833" cy="1143000"/>
            <a:chOff x="1545366" y="-4627"/>
            <a:chExt cx="11484833" cy="1143000"/>
          </a:xfrm>
        </p:grpSpPr>
        <p:sp>
          <p:nvSpPr>
            <p:cNvPr id="21" name="Rectangle 11">
              <a:extLst>
                <a:ext uri="{FF2B5EF4-FFF2-40B4-BE49-F238E27FC236}">
                  <a16:creationId xmlns:a16="http://schemas.microsoft.com/office/drawing/2014/main" id="{714E4077-93E2-4283-9ABD-C301ACDBBC1B}"/>
                </a:ext>
              </a:extLst>
            </p:cNvPr>
            <p:cNvSpPr>
              <a:spLocks noChangeArrowheads="1"/>
            </p:cNvSpPr>
            <p:nvPr/>
          </p:nvSpPr>
          <p:spPr bwMode="auto">
            <a:xfrm>
              <a:off x="1545366" y="-4627"/>
              <a:ext cx="11484833"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latin typeface="Corbel" panose="020B0503020204020204" pitchFamily="34" charset="0"/>
                </a:rPr>
                <a:t>Classify That Language: Concurrency</a:t>
              </a:r>
            </a:p>
          </p:txBody>
        </p:sp>
        <p:pic>
          <p:nvPicPr>
            <p:cNvPr id="22" name="Picture 21" descr="Shape&#10;&#10;Description automatically generated with low confidence">
              <a:extLst>
                <a:ext uri="{FF2B5EF4-FFF2-40B4-BE49-F238E27FC236}">
                  <a16:creationId xmlns:a16="http://schemas.microsoft.com/office/drawing/2014/main" id="{08F06237-C13C-4673-8076-3DEAA3CE6B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3115" y="195651"/>
              <a:ext cx="645420" cy="742444"/>
            </a:xfrm>
            <a:prstGeom prst="rect">
              <a:avLst/>
            </a:prstGeom>
            <a:ln>
              <a:noFill/>
            </a:ln>
            <a:effectLst>
              <a:outerShdw blurRad="292100" dist="139700" dir="2700000" algn="tl" rotWithShape="0">
                <a:srgbClr val="333333">
                  <a:alpha val="65000"/>
                </a:srgbClr>
              </a:outerShdw>
            </a:effectLst>
          </p:spPr>
        </p:pic>
      </p:grpSp>
      <p:sp>
        <p:nvSpPr>
          <p:cNvPr id="17" name="Rectangle 16">
            <a:extLst>
              <a:ext uri="{FF2B5EF4-FFF2-40B4-BE49-F238E27FC236}">
                <a16:creationId xmlns:a16="http://schemas.microsoft.com/office/drawing/2014/main" id="{34EBD95C-46E2-4BA3-AE24-D794FC5CF0F7}"/>
              </a:ext>
            </a:extLst>
          </p:cNvPr>
          <p:cNvSpPr/>
          <p:nvPr/>
        </p:nvSpPr>
        <p:spPr>
          <a:xfrm>
            <a:off x="7111416" y="4875777"/>
            <a:ext cx="4431600"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8" name="Rectangle 17">
            <a:extLst>
              <a:ext uri="{FF2B5EF4-FFF2-40B4-BE49-F238E27FC236}">
                <a16:creationId xmlns:a16="http://schemas.microsoft.com/office/drawing/2014/main" id="{5FFF5E25-0B79-4993-8F28-981904FB8AB9}"/>
              </a:ext>
            </a:extLst>
          </p:cNvPr>
          <p:cNvSpPr/>
          <p:nvPr/>
        </p:nvSpPr>
        <p:spPr>
          <a:xfrm>
            <a:off x="7110590" y="4876963"/>
            <a:ext cx="4433252"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FEFBF4D6-604B-4FEA-A639-4EE5C6810100}"/>
              </a:ext>
            </a:extLst>
          </p:cNvPr>
          <p:cNvSpPr txBox="1"/>
          <p:nvPr/>
        </p:nvSpPr>
        <p:spPr>
          <a:xfrm>
            <a:off x="7117344" y="1186594"/>
            <a:ext cx="4591790" cy="1015663"/>
          </a:xfrm>
          <a:prstGeom prst="rect">
            <a:avLst/>
          </a:prstGeom>
          <a:noFill/>
        </p:spPr>
        <p:txBody>
          <a:bodyPr wrap="square">
            <a:spAutoFit/>
          </a:bodyPr>
          <a:lstStyle/>
          <a:p>
            <a:pPr algn="ctr"/>
            <a:r>
              <a:rPr lang="en-US" sz="2000" dirty="0"/>
              <a:t>The code to the left runs when a web page is first loaded and sets up callbacks for button clicks.</a:t>
            </a:r>
          </a:p>
        </p:txBody>
      </p:sp>
      <p:sp>
        <p:nvSpPr>
          <p:cNvPr id="28" name="TextBox 27">
            <a:extLst>
              <a:ext uri="{FF2B5EF4-FFF2-40B4-BE49-F238E27FC236}">
                <a16:creationId xmlns:a16="http://schemas.microsoft.com/office/drawing/2014/main" id="{4F480DB0-E591-4234-89A2-4DEA71AE104E}"/>
              </a:ext>
            </a:extLst>
          </p:cNvPr>
          <p:cNvSpPr txBox="1"/>
          <p:nvPr/>
        </p:nvSpPr>
        <p:spPr>
          <a:xfrm>
            <a:off x="6826682" y="4875777"/>
            <a:ext cx="4882452" cy="769441"/>
          </a:xfrm>
          <a:prstGeom prst="rect">
            <a:avLst/>
          </a:prstGeom>
          <a:noFill/>
        </p:spPr>
        <p:txBody>
          <a:bodyPr wrap="square">
            <a:spAutoFit/>
          </a:bodyPr>
          <a:lstStyle/>
          <a:p>
            <a:pPr algn="ctr"/>
            <a:r>
              <a:rPr lang="en-US" sz="4400" dirty="0">
                <a:latin typeface="Corbel" panose="020B0503020204020204" pitchFamily="34" charset="0"/>
              </a:rPr>
              <a:t>This is C#!</a:t>
            </a:r>
            <a:endParaRPr lang="en-US" sz="4400" dirty="0"/>
          </a:p>
        </p:txBody>
      </p:sp>
      <p:sp>
        <p:nvSpPr>
          <p:cNvPr id="32" name="Rectangle 31">
            <a:extLst>
              <a:ext uri="{FF2B5EF4-FFF2-40B4-BE49-F238E27FC236}">
                <a16:creationId xmlns:a16="http://schemas.microsoft.com/office/drawing/2014/main" id="{BF1A1AFD-B1C5-5A5C-04DE-BBC29A7A6445}"/>
              </a:ext>
            </a:extLst>
          </p:cNvPr>
          <p:cNvSpPr/>
          <p:nvPr/>
        </p:nvSpPr>
        <p:spPr>
          <a:xfrm>
            <a:off x="71076" y="1101300"/>
            <a:ext cx="6642546" cy="454391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Consolas" panose="020B0609020204030204" pitchFamily="49" charset="0"/>
              </a:rPr>
              <a:t>void </a:t>
            </a:r>
            <a:r>
              <a:rPr lang="en-US" dirty="0" err="1">
                <a:latin typeface="Consolas" panose="020B0609020204030204" pitchFamily="49" charset="0"/>
              </a:rPr>
              <a:t>Page_Load</a:t>
            </a:r>
            <a:r>
              <a:rPr lang="en-US" dirty="0">
                <a:latin typeface="Consolas" panose="020B0609020204030204" pitchFamily="49" charset="0"/>
              </a:rPr>
              <a:t>(Object sender, </a:t>
            </a:r>
            <a:r>
              <a:rPr lang="en-US" dirty="0" err="1">
                <a:latin typeface="Consolas" panose="020B0609020204030204" pitchFamily="49" charset="0"/>
              </a:rPr>
              <a:t>EventArgs</a:t>
            </a:r>
            <a:r>
              <a:rPr lang="en-US" dirty="0">
                <a:latin typeface="Consolas" panose="020B0609020204030204" pitchFamily="49" charset="0"/>
              </a:rPr>
              <a:t> e) {</a:t>
            </a:r>
          </a:p>
          <a:p>
            <a:r>
              <a:rPr lang="en-US" dirty="0">
                <a:latin typeface="Consolas" panose="020B0609020204030204" pitchFamily="49" charset="0"/>
              </a:rPr>
              <a:t>  </a:t>
            </a:r>
            <a:r>
              <a:rPr lang="en-US" dirty="0">
                <a:solidFill>
                  <a:schemeClr val="accent6">
                    <a:lumMod val="40000"/>
                    <a:lumOff val="60000"/>
                  </a:schemeClr>
                </a:solidFill>
                <a:latin typeface="Consolas" panose="020B0609020204030204" pitchFamily="49" charset="0"/>
              </a:rPr>
              <a:t>Button1</a:t>
            </a:r>
            <a:r>
              <a:rPr lang="en-US" dirty="0">
                <a:latin typeface="Consolas" panose="020B0609020204030204" pitchFamily="49" charset="0"/>
              </a:rPr>
              <a:t>.Click += new </a:t>
            </a:r>
            <a:r>
              <a:rPr lang="en-US" dirty="0" err="1">
                <a:latin typeface="Consolas" panose="020B0609020204030204" pitchFamily="49" charset="0"/>
              </a:rPr>
              <a:t>EventHandler</a:t>
            </a:r>
            <a:r>
              <a:rPr lang="en-US" dirty="0">
                <a:latin typeface="Consolas" panose="020B0609020204030204" pitchFamily="49" charset="0"/>
              </a:rPr>
              <a:t>(this.handler1);</a:t>
            </a:r>
          </a:p>
          <a:p>
            <a:r>
              <a:rPr lang="en-US" dirty="0">
                <a:latin typeface="Consolas" panose="020B0609020204030204" pitchFamily="49" charset="0"/>
              </a:rPr>
              <a:t>  </a:t>
            </a:r>
            <a:r>
              <a:rPr lang="en-US" dirty="0">
                <a:solidFill>
                  <a:schemeClr val="accent6">
                    <a:lumMod val="40000"/>
                    <a:lumOff val="60000"/>
                  </a:schemeClr>
                </a:solidFill>
                <a:latin typeface="Consolas" panose="020B0609020204030204" pitchFamily="49" charset="0"/>
              </a:rPr>
              <a:t>Button2</a:t>
            </a:r>
            <a:r>
              <a:rPr lang="en-US" dirty="0">
                <a:latin typeface="Consolas" panose="020B0609020204030204" pitchFamily="49" charset="0"/>
              </a:rPr>
              <a:t>.Click += new </a:t>
            </a:r>
            <a:r>
              <a:rPr lang="en-US" dirty="0" err="1">
                <a:latin typeface="Consolas" panose="020B0609020204030204" pitchFamily="49" charset="0"/>
              </a:rPr>
              <a:t>EventHandler</a:t>
            </a:r>
            <a:r>
              <a:rPr lang="en-US" dirty="0">
                <a:latin typeface="Consolas" panose="020B0609020204030204" pitchFamily="49" charset="0"/>
              </a:rPr>
              <a:t>(this.handler2);</a:t>
            </a:r>
          </a:p>
          <a:p>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async void handler1(Object sender, </a:t>
            </a:r>
            <a:r>
              <a:rPr lang="en-US" dirty="0" err="1">
                <a:latin typeface="Consolas" panose="020B0609020204030204" pitchFamily="49" charset="0"/>
              </a:rPr>
              <a:t>EventArgs</a:t>
            </a:r>
            <a:r>
              <a:rPr lang="en-US" dirty="0">
                <a:latin typeface="Consolas" panose="020B0609020204030204" pitchFamily="49" charset="0"/>
              </a:rPr>
              <a:t> e) {</a:t>
            </a:r>
          </a:p>
          <a:p>
            <a:r>
              <a:rPr lang="en-US" dirty="0">
                <a:latin typeface="Consolas" panose="020B0609020204030204" pitchFamily="49" charset="0"/>
              </a:rPr>
              <a:t>  var result = </a:t>
            </a:r>
            <a:r>
              <a:rPr lang="en-US" dirty="0">
                <a:solidFill>
                  <a:schemeClr val="accent2">
                    <a:lumMod val="40000"/>
                    <a:lumOff val="60000"/>
                  </a:schemeClr>
                </a:solidFill>
                <a:latin typeface="Consolas" panose="020B0609020204030204" pitchFamily="49" charset="0"/>
              </a:rPr>
              <a:t>await</a:t>
            </a:r>
            <a:r>
              <a:rPr lang="en-US" dirty="0">
                <a:latin typeface="Consolas" panose="020B0609020204030204" pitchFamily="49" charset="0"/>
              </a:rPr>
              <a:t> </a:t>
            </a:r>
            <a:r>
              <a:rPr lang="en-US" dirty="0" err="1">
                <a:latin typeface="Consolas" panose="020B0609020204030204" pitchFamily="49" charset="0"/>
              </a:rPr>
              <a:t>DoQuickOperation</a:t>
            </a:r>
            <a:r>
              <a:rPr lang="en-US" dirty="0">
                <a:latin typeface="Consolas" panose="020B0609020204030204" pitchFamily="49" charset="0"/>
              </a:rPr>
              <a:t>();   </a:t>
            </a:r>
            <a:br>
              <a:rPr lang="en-US" dirty="0">
                <a:latin typeface="Consolas" panose="020B0609020204030204" pitchFamily="49" charset="0"/>
              </a:rPr>
            </a:br>
            <a:r>
              <a:rPr lang="en-US" dirty="0">
                <a:latin typeface="Consolas" panose="020B0609020204030204" pitchFamily="49" charset="0"/>
              </a:rPr>
              <a:t>  DoSomethingWithResult1(result);</a:t>
            </a:r>
          </a:p>
          <a:p>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async void handler2(Object sender, </a:t>
            </a:r>
            <a:r>
              <a:rPr lang="en-US" dirty="0" err="1">
                <a:latin typeface="Consolas" panose="020B0609020204030204" pitchFamily="49" charset="0"/>
              </a:rPr>
              <a:t>EventArgs</a:t>
            </a:r>
            <a:r>
              <a:rPr lang="en-US" dirty="0">
                <a:latin typeface="Consolas" panose="020B0609020204030204" pitchFamily="49" charset="0"/>
              </a:rPr>
              <a:t> e) {</a:t>
            </a:r>
          </a:p>
          <a:p>
            <a:r>
              <a:rPr lang="en-US" dirty="0">
                <a:latin typeface="Consolas" panose="020B0609020204030204" pitchFamily="49" charset="0"/>
              </a:rPr>
              <a:t>  var result =</a:t>
            </a:r>
          </a:p>
          <a:p>
            <a:r>
              <a:rPr lang="en-US" dirty="0">
                <a:latin typeface="Consolas" panose="020B0609020204030204" pitchFamily="49" charset="0"/>
              </a:rPr>
              <a:t>    </a:t>
            </a:r>
            <a:r>
              <a:rPr lang="en-US" dirty="0">
                <a:solidFill>
                  <a:schemeClr val="accent2">
                    <a:lumMod val="40000"/>
                    <a:lumOff val="60000"/>
                  </a:schemeClr>
                </a:solidFill>
                <a:latin typeface="Consolas" panose="020B0609020204030204" pitchFamily="49" charset="0"/>
              </a:rPr>
              <a:t>await</a:t>
            </a:r>
            <a:r>
              <a:rPr lang="en-US" dirty="0">
                <a:latin typeface="Consolas" panose="020B0609020204030204" pitchFamily="49" charset="0"/>
              </a:rPr>
              <a:t> </a:t>
            </a:r>
            <a:r>
              <a:rPr lang="en-US" dirty="0" err="1">
                <a:latin typeface="Consolas" panose="020B0609020204030204" pitchFamily="49" charset="0"/>
              </a:rPr>
              <a:t>Task.Run</a:t>
            </a:r>
            <a:r>
              <a:rPr lang="en-US" dirty="0">
                <a:latin typeface="Consolas" panose="020B0609020204030204" pitchFamily="49" charset="0"/>
              </a:rPr>
              <a:t>( () =&gt; </a:t>
            </a:r>
            <a:r>
              <a:rPr lang="en-US" dirty="0" err="1">
                <a:latin typeface="Consolas" panose="020B0609020204030204" pitchFamily="49" charset="0"/>
              </a:rPr>
              <a:t>MultTwoLargeMatrices</a:t>
            </a:r>
            <a:r>
              <a:rPr lang="en-US" dirty="0">
                <a:latin typeface="Consolas" panose="020B0609020204030204" pitchFamily="49" charset="0"/>
              </a:rPr>
              <a:t>() );</a:t>
            </a:r>
          </a:p>
          <a:p>
            <a:r>
              <a:rPr lang="en-US" dirty="0">
                <a:latin typeface="Consolas" panose="020B0609020204030204" pitchFamily="49" charset="0"/>
              </a:rPr>
              <a:t>  DoSomethingWithResult2(result);</a:t>
            </a:r>
          </a:p>
          <a:p>
            <a:r>
              <a:rPr lang="en-US" dirty="0">
                <a:latin typeface="Consolas" panose="020B0609020204030204" pitchFamily="49" charset="0"/>
              </a:rPr>
              <a:t>};</a:t>
            </a:r>
          </a:p>
        </p:txBody>
      </p:sp>
      <p:sp>
        <p:nvSpPr>
          <p:cNvPr id="14" name="TextBox 13">
            <a:extLst>
              <a:ext uri="{FF2B5EF4-FFF2-40B4-BE49-F238E27FC236}">
                <a16:creationId xmlns:a16="http://schemas.microsoft.com/office/drawing/2014/main" id="{27F8D165-D4A3-4129-9158-9B9F2EE537FB}"/>
              </a:ext>
            </a:extLst>
          </p:cNvPr>
          <p:cNvSpPr txBox="1"/>
          <p:nvPr/>
        </p:nvSpPr>
        <p:spPr>
          <a:xfrm>
            <a:off x="6770238" y="2449208"/>
            <a:ext cx="5257126" cy="707886"/>
          </a:xfrm>
          <a:prstGeom prst="rect">
            <a:avLst/>
          </a:prstGeom>
          <a:noFill/>
        </p:spPr>
        <p:txBody>
          <a:bodyPr wrap="square">
            <a:spAutoFit/>
          </a:bodyPr>
          <a:lstStyle/>
          <a:p>
            <a:pPr algn="ctr"/>
            <a:r>
              <a:rPr lang="en-US" sz="2000" dirty="0"/>
              <a:t>This language uses </a:t>
            </a:r>
            <a:r>
              <a:rPr lang="en-US" sz="2000" dirty="0">
                <a:solidFill>
                  <a:srgbClr val="FF0000"/>
                </a:solidFill>
              </a:rPr>
              <a:t>similar syntax </a:t>
            </a:r>
            <a:r>
              <a:rPr lang="en-US" sz="2000" dirty="0"/>
              <a:t>for both multi threading and event-loop-based concurrency.</a:t>
            </a:r>
          </a:p>
        </p:txBody>
      </p:sp>
      <p:sp>
        <p:nvSpPr>
          <p:cNvPr id="15" name="TextBox 14">
            <a:extLst>
              <a:ext uri="{FF2B5EF4-FFF2-40B4-BE49-F238E27FC236}">
                <a16:creationId xmlns:a16="http://schemas.microsoft.com/office/drawing/2014/main" id="{4569A15E-D37F-4DDD-AE4A-810BD496B10C}"/>
              </a:ext>
            </a:extLst>
          </p:cNvPr>
          <p:cNvSpPr txBox="1"/>
          <p:nvPr/>
        </p:nvSpPr>
        <p:spPr>
          <a:xfrm>
            <a:off x="6713622" y="3404046"/>
            <a:ext cx="5251743" cy="1015663"/>
          </a:xfrm>
          <a:prstGeom prst="rect">
            <a:avLst/>
          </a:prstGeom>
          <a:noFill/>
        </p:spPr>
        <p:txBody>
          <a:bodyPr wrap="square">
            <a:spAutoFit/>
          </a:bodyPr>
          <a:lstStyle/>
          <a:p>
            <a:pPr algn="ctr"/>
            <a:r>
              <a:rPr lang="en-US" sz="2000" dirty="0"/>
              <a:t>Which </a:t>
            </a:r>
            <a:r>
              <a:rPr lang="en-US" sz="2000" dirty="0">
                <a:solidFill>
                  <a:srgbClr val="00863D"/>
                </a:solidFill>
              </a:rPr>
              <a:t>button</a:t>
            </a:r>
            <a:r>
              <a:rPr lang="en-US" sz="2000" dirty="0"/>
              <a:t> executes code via the event loop, and which executes code in a background thread?</a:t>
            </a:r>
          </a:p>
        </p:txBody>
      </p:sp>
      <p:sp>
        <p:nvSpPr>
          <p:cNvPr id="19" name="Speech Bubble: Rectangle with Corners Rounded 18">
            <a:extLst>
              <a:ext uri="{FF2B5EF4-FFF2-40B4-BE49-F238E27FC236}">
                <a16:creationId xmlns:a16="http://schemas.microsoft.com/office/drawing/2014/main" id="{26A4B2D1-2325-498D-B618-1E3B8E660A22}"/>
              </a:ext>
            </a:extLst>
          </p:cNvPr>
          <p:cNvSpPr/>
          <p:nvPr/>
        </p:nvSpPr>
        <p:spPr>
          <a:xfrm>
            <a:off x="5217633" y="5543585"/>
            <a:ext cx="4431600" cy="1067018"/>
          </a:xfrm>
          <a:prstGeom prst="wedgeRoundRectCallout">
            <a:avLst>
              <a:gd name="adj1" fmla="val -81717"/>
              <a:gd name="adj2" fmla="val -106616"/>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Slow operations cannot run in the event loop because they'd cause the UI to stall while they run.</a:t>
            </a:r>
          </a:p>
        </p:txBody>
      </p:sp>
      <p:sp>
        <p:nvSpPr>
          <p:cNvPr id="23" name="Speech Bubble: Rectangle with Corners Rounded 22">
            <a:extLst>
              <a:ext uri="{FF2B5EF4-FFF2-40B4-BE49-F238E27FC236}">
                <a16:creationId xmlns:a16="http://schemas.microsoft.com/office/drawing/2014/main" id="{1B6F77D1-3018-496A-89D5-C0955FFBDCF8}"/>
              </a:ext>
            </a:extLst>
          </p:cNvPr>
          <p:cNvSpPr/>
          <p:nvPr/>
        </p:nvSpPr>
        <p:spPr>
          <a:xfrm>
            <a:off x="4907893" y="3886200"/>
            <a:ext cx="4431600" cy="1067018"/>
          </a:xfrm>
          <a:prstGeom prst="wedgeRoundRectCallout">
            <a:avLst>
              <a:gd name="adj1" fmla="val -81717"/>
              <a:gd name="adj2" fmla="val -106616"/>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On the other hand, fast operations can easily run via the event loop, since they won't noticeably delay the UI.</a:t>
            </a:r>
          </a:p>
        </p:txBody>
      </p:sp>
      <p:sp>
        <p:nvSpPr>
          <p:cNvPr id="26" name="Speech Bubble: Rectangle with Corners Rounded 25">
            <a:extLst>
              <a:ext uri="{FF2B5EF4-FFF2-40B4-BE49-F238E27FC236}">
                <a16:creationId xmlns:a16="http://schemas.microsoft.com/office/drawing/2014/main" id="{59707E2C-448C-4705-AD16-A0178D5C59CC}"/>
              </a:ext>
            </a:extLst>
          </p:cNvPr>
          <p:cNvSpPr/>
          <p:nvPr/>
        </p:nvSpPr>
        <p:spPr>
          <a:xfrm>
            <a:off x="2259473" y="3464633"/>
            <a:ext cx="4431600" cy="1067018"/>
          </a:xfrm>
          <a:prstGeom prst="wedgeRoundRectCallout">
            <a:avLst>
              <a:gd name="adj1" fmla="val -81115"/>
              <a:gd name="adj2" fmla="val 61650"/>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So while await syntax is used to wait for both operations...</a:t>
            </a:r>
          </a:p>
        </p:txBody>
      </p:sp>
      <p:sp>
        <p:nvSpPr>
          <p:cNvPr id="27" name="Speech Bubble: Rectangle with Corners Rounded 26">
            <a:extLst>
              <a:ext uri="{FF2B5EF4-FFF2-40B4-BE49-F238E27FC236}">
                <a16:creationId xmlns:a16="http://schemas.microsoft.com/office/drawing/2014/main" id="{A07959A7-32EC-4AF1-BC8D-798AAA279798}"/>
              </a:ext>
            </a:extLst>
          </p:cNvPr>
          <p:cNvSpPr/>
          <p:nvPr/>
        </p:nvSpPr>
        <p:spPr>
          <a:xfrm>
            <a:off x="3157731" y="5500647"/>
            <a:ext cx="3903839" cy="1067018"/>
          </a:xfrm>
          <a:prstGeom prst="wedgeRoundRectCallout">
            <a:avLst>
              <a:gd name="adj1" fmla="val -81717"/>
              <a:gd name="adj2" fmla="val -106616"/>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bg1"/>
                </a:solidFill>
                <a:latin typeface="Corbel" panose="020B0503020204020204" pitchFamily="34" charset="0"/>
              </a:rPr>
              <a:t>Task.Run</a:t>
            </a:r>
            <a:r>
              <a:rPr lang="en-US" sz="2000" dirty="0">
                <a:solidFill>
                  <a:schemeClr val="bg1"/>
                </a:solidFill>
                <a:latin typeface="Corbel" panose="020B0503020204020204" pitchFamily="34" charset="0"/>
              </a:rPr>
              <a:t>() is used to launch a background thread, running independently of the event loop.</a:t>
            </a:r>
          </a:p>
        </p:txBody>
      </p:sp>
    </p:spTree>
    <p:extLst>
      <p:ext uri="{BB962C8B-B14F-4D97-AF65-F5344CB8AC3E}">
        <p14:creationId xmlns:p14="http://schemas.microsoft.com/office/powerpoint/2010/main" val="457122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up)">
                                      <p:cBhvr>
                                        <p:cTn id="11" dur="500"/>
                                        <p:tgtEl>
                                          <p:spTgt spid="3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par>
                                <p:cTn id="24" presetID="22" presetClass="entr" presetSubtype="8"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590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19"/>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wipe(down)">
                                      <p:cBhvr>
                                        <p:cTn id="46" dur="500"/>
                                        <p:tgtEl>
                                          <p:spTgt spid="23"/>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2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wipe(down)">
                                      <p:cBhvr>
                                        <p:cTn id="55" dur="500"/>
                                        <p:tgtEl>
                                          <p:spTgt spid="26"/>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path" presetSubtype="0" accel="50000" decel="50000" fill="hold" grpId="2" nodeType="clickEffect">
                                  <p:stCondLst>
                                    <p:cond delay="0"/>
                                  </p:stCondLst>
                                  <p:childTnLst>
                                    <p:animMotion origin="layout" path="M 2.70833E-6 -3.7037E-7 L 0.10586 -0.23819 " pathEditMode="relative" rAng="0" ptsTypes="AA">
                                      <p:cBhvr>
                                        <p:cTn id="59" dur="2000" fill="hold"/>
                                        <p:tgtEl>
                                          <p:spTgt spid="26"/>
                                        </p:tgtEl>
                                        <p:attrNameLst>
                                          <p:attrName>ppt_x</p:attrName>
                                          <p:attrName>ppt_y</p:attrName>
                                        </p:attrNameLst>
                                      </p:cBhvr>
                                      <p:rCtr x="5286" y="-11921"/>
                                    </p:animMotion>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wipe(down)">
                                      <p:cBhvr>
                                        <p:cTn id="64" dur="500"/>
                                        <p:tgtEl>
                                          <p:spTgt spid="27"/>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26"/>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27"/>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P spid="25" grpId="0"/>
      <p:bldP spid="28" grpId="0"/>
      <p:bldP spid="32" grpId="0" animBg="1"/>
      <p:bldP spid="14" grpId="0"/>
      <p:bldP spid="15" grpId="0"/>
      <p:bldP spid="19" grpId="0" animBg="1"/>
      <p:bldP spid="19" grpId="1" animBg="1"/>
      <p:bldP spid="23" grpId="0" animBg="1"/>
      <p:bldP spid="23" grpId="1" animBg="1"/>
      <p:bldP spid="26" grpId="0" animBg="1"/>
      <p:bldP spid="26" grpId="1" animBg="1"/>
      <p:bldP spid="26" grpId="2" animBg="1"/>
      <p:bldP spid="27" grpId="0" animBg="1"/>
      <p:bldP spid="27" grpId="1"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2F211-2B3D-4B0B-A358-A193B85AADFE}"/>
              </a:ext>
            </a:extLst>
          </p:cNvPr>
          <p:cNvSpPr>
            <a:spLocks noGrp="1"/>
          </p:cNvSpPr>
          <p:nvPr>
            <p:ph type="title"/>
          </p:nvPr>
        </p:nvSpPr>
        <p:spPr/>
        <p:txBody>
          <a:bodyPr/>
          <a:lstStyle/>
          <a:p>
            <a:r>
              <a:rPr lang="en-US" dirty="0"/>
              <a:t>Generators in other languages (PHP, Ruby, C#</a:t>
            </a:r>
          </a:p>
        </p:txBody>
      </p:sp>
      <p:sp>
        <p:nvSpPr>
          <p:cNvPr id="8" name="TextBox 7">
            <a:extLst>
              <a:ext uri="{FF2B5EF4-FFF2-40B4-BE49-F238E27FC236}">
                <a16:creationId xmlns:a16="http://schemas.microsoft.com/office/drawing/2014/main" id="{433D6A65-C1EF-496A-97AF-715A33F9026F}"/>
              </a:ext>
            </a:extLst>
          </p:cNvPr>
          <p:cNvSpPr txBox="1"/>
          <p:nvPr/>
        </p:nvSpPr>
        <p:spPr>
          <a:xfrm>
            <a:off x="3048000" y="1266153"/>
            <a:ext cx="6096000" cy="4524315"/>
          </a:xfrm>
          <a:prstGeom prst="rect">
            <a:avLst/>
          </a:prstGeom>
          <a:noFill/>
        </p:spPr>
        <p:txBody>
          <a:bodyPr wrap="square">
            <a:spAutoFit/>
          </a:bodyPr>
          <a:lstStyle/>
          <a:p>
            <a:r>
              <a:rPr lang="en-US" dirty="0"/>
              <a:t>#php</a:t>
            </a:r>
          </a:p>
          <a:p>
            <a:r>
              <a:rPr lang="en-US" dirty="0"/>
              <a:t>function </a:t>
            </a:r>
            <a:r>
              <a:rPr lang="en-US" dirty="0" err="1"/>
              <a:t>fibonacci</a:t>
            </a:r>
            <a:r>
              <a:rPr lang="en-US" dirty="0"/>
              <a:t>()</a:t>
            </a:r>
          </a:p>
          <a:p>
            <a:r>
              <a:rPr lang="en-US" dirty="0"/>
              <a:t>{</a:t>
            </a:r>
          </a:p>
          <a:p>
            <a:r>
              <a:rPr lang="en-US" dirty="0"/>
              <a:t>    $last = 0;</a:t>
            </a:r>
          </a:p>
          <a:p>
            <a:r>
              <a:rPr lang="en-US" dirty="0"/>
              <a:t>    $current = 1;</a:t>
            </a:r>
          </a:p>
          <a:p>
            <a:r>
              <a:rPr lang="en-US" dirty="0"/>
              <a:t>    yield 1;</a:t>
            </a:r>
          </a:p>
          <a:p>
            <a:r>
              <a:rPr lang="en-US" dirty="0"/>
              <a:t>    while (true) {</a:t>
            </a:r>
          </a:p>
          <a:p>
            <a:r>
              <a:rPr lang="en-US" dirty="0"/>
              <a:t>        $current = $last + $current;</a:t>
            </a:r>
          </a:p>
          <a:p>
            <a:r>
              <a:rPr lang="en-US" dirty="0"/>
              <a:t>        $last = $current - $last;</a:t>
            </a:r>
          </a:p>
          <a:p>
            <a:r>
              <a:rPr lang="en-US" dirty="0"/>
              <a:t>        yield $current;</a:t>
            </a:r>
          </a:p>
          <a:p>
            <a:r>
              <a:rPr lang="en-US" dirty="0"/>
              <a:t>    }</a:t>
            </a:r>
          </a:p>
          <a:p>
            <a:r>
              <a:rPr lang="en-US" dirty="0"/>
              <a:t>}</a:t>
            </a:r>
          </a:p>
          <a:p>
            <a:endParaRPr lang="en-US" dirty="0"/>
          </a:p>
          <a:p>
            <a:r>
              <a:rPr lang="en-US" dirty="0"/>
              <a:t>foreach (</a:t>
            </a:r>
            <a:r>
              <a:rPr lang="en-US" dirty="0" err="1"/>
              <a:t>fibonacci</a:t>
            </a:r>
            <a:r>
              <a:rPr lang="en-US" dirty="0"/>
              <a:t>() as $number) {</a:t>
            </a:r>
          </a:p>
          <a:p>
            <a:r>
              <a:rPr lang="en-US" dirty="0"/>
              <a:t>    echo $number, "\n";</a:t>
            </a:r>
          </a:p>
          <a:p>
            <a:r>
              <a:rPr lang="en-US" dirty="0"/>
              <a:t>}</a:t>
            </a:r>
          </a:p>
        </p:txBody>
      </p:sp>
      <p:sp>
        <p:nvSpPr>
          <p:cNvPr id="10" name="TextBox 9">
            <a:extLst>
              <a:ext uri="{FF2B5EF4-FFF2-40B4-BE49-F238E27FC236}">
                <a16:creationId xmlns:a16="http://schemas.microsoft.com/office/drawing/2014/main" id="{EABD40BD-C23E-4F81-A8F1-F76C8E8B3D99}"/>
              </a:ext>
            </a:extLst>
          </p:cNvPr>
          <p:cNvSpPr txBox="1"/>
          <p:nvPr/>
        </p:nvSpPr>
        <p:spPr>
          <a:xfrm>
            <a:off x="7071360" y="2004706"/>
            <a:ext cx="6096000" cy="3693319"/>
          </a:xfrm>
          <a:prstGeom prst="rect">
            <a:avLst/>
          </a:prstGeom>
          <a:noFill/>
        </p:spPr>
        <p:txBody>
          <a:bodyPr wrap="square">
            <a:spAutoFit/>
          </a:bodyPr>
          <a:lstStyle/>
          <a:p>
            <a:r>
              <a:rPr lang="en-US" dirty="0"/>
              <a:t>// C# Method that takes an iterable input (possibly an array)</a:t>
            </a:r>
          </a:p>
          <a:p>
            <a:r>
              <a:rPr lang="en-US" dirty="0"/>
              <a:t>// and returns all even numbers.</a:t>
            </a:r>
          </a:p>
          <a:p>
            <a:r>
              <a:rPr lang="en-US" dirty="0"/>
              <a:t>public static </a:t>
            </a:r>
            <a:r>
              <a:rPr lang="en-US" dirty="0" err="1"/>
              <a:t>IEnumerable</a:t>
            </a:r>
            <a:r>
              <a:rPr lang="en-US" dirty="0"/>
              <a:t>&lt;int&gt; </a:t>
            </a:r>
            <a:r>
              <a:rPr lang="en-US" dirty="0" err="1"/>
              <a:t>GetEven</a:t>
            </a:r>
            <a:r>
              <a:rPr lang="en-US" dirty="0"/>
              <a:t>(</a:t>
            </a:r>
            <a:r>
              <a:rPr lang="en-US" dirty="0" err="1"/>
              <a:t>IEnumerable</a:t>
            </a:r>
            <a:r>
              <a:rPr lang="en-US" dirty="0"/>
              <a:t>&lt;int&gt; numbers)</a:t>
            </a:r>
          </a:p>
          <a:p>
            <a:r>
              <a:rPr lang="en-US" dirty="0"/>
              <a:t>{</a:t>
            </a:r>
          </a:p>
          <a:p>
            <a:r>
              <a:rPr lang="en-US" dirty="0"/>
              <a:t>    foreach (int number in numbers)</a:t>
            </a:r>
          </a:p>
          <a:p>
            <a:r>
              <a:rPr lang="en-US" dirty="0"/>
              <a:t>    {</a:t>
            </a:r>
          </a:p>
          <a:p>
            <a:r>
              <a:rPr lang="en-US" dirty="0"/>
              <a:t>        if ((number % 2) == 0)</a:t>
            </a:r>
          </a:p>
          <a:p>
            <a:r>
              <a:rPr lang="en-US" dirty="0"/>
              <a:t>        {</a:t>
            </a:r>
          </a:p>
          <a:p>
            <a:r>
              <a:rPr lang="en-US" dirty="0"/>
              <a:t>            yield return number;</a:t>
            </a:r>
          </a:p>
          <a:p>
            <a:r>
              <a:rPr lang="en-US" dirty="0"/>
              <a:t>        }</a:t>
            </a:r>
          </a:p>
          <a:p>
            <a:r>
              <a:rPr lang="en-US" dirty="0"/>
              <a:t>    }</a:t>
            </a:r>
          </a:p>
          <a:p>
            <a:r>
              <a:rPr lang="en-US" dirty="0"/>
              <a:t>}</a:t>
            </a:r>
          </a:p>
        </p:txBody>
      </p:sp>
    </p:spTree>
    <p:extLst>
      <p:ext uri="{BB962C8B-B14F-4D97-AF65-F5344CB8AC3E}">
        <p14:creationId xmlns:p14="http://schemas.microsoft.com/office/powerpoint/2010/main" val="223253546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2033047" y="-4627"/>
            <a:ext cx="8288518"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200">
                <a:solidFill>
                  <a:schemeClr val="tx2"/>
                </a:solidFill>
                <a:latin typeface="Corbel" panose="020B0503020204020204" pitchFamily="34" charset="0"/>
              </a:rPr>
              <a:t>Iteration</a:t>
            </a:r>
            <a:endParaRPr lang="en-US" sz="3200" dirty="0">
              <a:solidFill>
                <a:srgbClr val="FF0000"/>
              </a:solidFill>
              <a:latin typeface="Corbel" panose="020B0503020204020204" pitchFamily="34" charset="0"/>
            </a:endParaRPr>
          </a:p>
        </p:txBody>
      </p:sp>
      <p:sp>
        <p:nvSpPr>
          <p:cNvPr id="32" name="Arrow: Down 31" hidden="1">
            <a:extLst>
              <a:ext uri="{FF2B5EF4-FFF2-40B4-BE49-F238E27FC236}">
                <a16:creationId xmlns:a16="http://schemas.microsoft.com/office/drawing/2014/main" id="{B73E6720-FDE3-4EFF-9B4B-EB8C0871BE18}"/>
              </a:ext>
            </a:extLst>
          </p:cNvPr>
          <p:cNvSpPr/>
          <p:nvPr/>
        </p:nvSpPr>
        <p:spPr>
          <a:xfrm>
            <a:off x="5875660" y="550743"/>
            <a:ext cx="3830198" cy="3934375"/>
          </a:xfrm>
          <a:prstGeom prst="down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q’s type is unknown until the actual code runs! </a:t>
            </a:r>
            <a:br>
              <a:rPr lang="en-US" sz="2000" dirty="0">
                <a:solidFill>
                  <a:schemeClr val="tx1"/>
                </a:solidFill>
              </a:rPr>
            </a:br>
            <a:r>
              <a:rPr lang="en-US" sz="2000" dirty="0">
                <a:solidFill>
                  <a:schemeClr val="tx1"/>
                </a:solidFill>
              </a:rPr>
              <a:t>It’s type can only be determined ("bound") once a variable is passed in!</a:t>
            </a:r>
          </a:p>
        </p:txBody>
      </p:sp>
      <p:pic>
        <p:nvPicPr>
          <p:cNvPr id="3" name="Picture 2">
            <a:extLst>
              <a:ext uri="{FF2B5EF4-FFF2-40B4-BE49-F238E27FC236}">
                <a16:creationId xmlns:a16="http://schemas.microsoft.com/office/drawing/2014/main" id="{17A6B3F2-9798-4241-BCDA-8C6812A3AED2}"/>
              </a:ext>
            </a:extLst>
          </p:cNvPr>
          <p:cNvPicPr>
            <a:picLocks noChangeAspect="1"/>
          </p:cNvPicPr>
          <p:nvPr/>
        </p:nvPicPr>
        <p:blipFill>
          <a:blip r:embed="rId3"/>
          <a:stretch>
            <a:fillRect/>
          </a:stretch>
        </p:blipFill>
        <p:spPr>
          <a:xfrm>
            <a:off x="1521071" y="1084217"/>
            <a:ext cx="2678338" cy="1959429"/>
          </a:xfrm>
          <a:prstGeom prst="rect">
            <a:avLst/>
          </a:prstGeom>
        </p:spPr>
      </p:pic>
      <p:pic>
        <p:nvPicPr>
          <p:cNvPr id="4" name="Picture 3">
            <a:extLst>
              <a:ext uri="{FF2B5EF4-FFF2-40B4-BE49-F238E27FC236}">
                <a16:creationId xmlns:a16="http://schemas.microsoft.com/office/drawing/2014/main" id="{49A08F5E-A7BB-4FF7-BF00-063E39E8A104}"/>
              </a:ext>
            </a:extLst>
          </p:cNvPr>
          <p:cNvPicPr>
            <a:picLocks noChangeAspect="1"/>
          </p:cNvPicPr>
          <p:nvPr/>
        </p:nvPicPr>
        <p:blipFill>
          <a:blip r:embed="rId4"/>
          <a:stretch>
            <a:fillRect/>
          </a:stretch>
        </p:blipFill>
        <p:spPr>
          <a:xfrm>
            <a:off x="5660572" y="2795513"/>
            <a:ext cx="3806068" cy="3108897"/>
          </a:xfrm>
          <a:prstGeom prst="rect">
            <a:avLst/>
          </a:prstGeom>
        </p:spPr>
      </p:pic>
    </p:spTree>
    <p:extLst>
      <p:ext uri="{BB962C8B-B14F-4D97-AF65-F5344CB8AC3E}">
        <p14:creationId xmlns:p14="http://schemas.microsoft.com/office/powerpoint/2010/main" val="2587023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3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2" nodeType="clickEffect">
                                  <p:stCondLst>
                                    <p:cond delay="0"/>
                                  </p:stCondLst>
                                  <p:childTnLst>
                                    <p:set>
                                      <p:cBhvr>
                                        <p:cTn id="15"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2" grpId="1" animBg="1"/>
      <p:bldP spid="32" grpId="2"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2033047" y="-4627"/>
            <a:ext cx="8288518"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200">
                <a:solidFill>
                  <a:schemeClr val="tx2"/>
                </a:solidFill>
                <a:latin typeface="Corbel" panose="020B0503020204020204" pitchFamily="34" charset="0"/>
              </a:rPr>
              <a:t>Iteration</a:t>
            </a:r>
            <a:endParaRPr lang="en-US" sz="3200" dirty="0">
              <a:solidFill>
                <a:srgbClr val="FF0000"/>
              </a:solidFill>
              <a:latin typeface="Corbel" panose="020B0503020204020204" pitchFamily="34" charset="0"/>
            </a:endParaRPr>
          </a:p>
        </p:txBody>
      </p:sp>
      <p:sp>
        <p:nvSpPr>
          <p:cNvPr id="32" name="Arrow: Down 31" hidden="1">
            <a:extLst>
              <a:ext uri="{FF2B5EF4-FFF2-40B4-BE49-F238E27FC236}">
                <a16:creationId xmlns:a16="http://schemas.microsoft.com/office/drawing/2014/main" id="{B73E6720-FDE3-4EFF-9B4B-EB8C0871BE18}"/>
              </a:ext>
            </a:extLst>
          </p:cNvPr>
          <p:cNvSpPr/>
          <p:nvPr/>
        </p:nvSpPr>
        <p:spPr>
          <a:xfrm>
            <a:off x="5875660" y="550743"/>
            <a:ext cx="3830198" cy="3934375"/>
          </a:xfrm>
          <a:prstGeom prst="down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q’s type is unknown until the actual code runs! </a:t>
            </a:r>
            <a:br>
              <a:rPr lang="en-US" sz="2000" dirty="0">
                <a:solidFill>
                  <a:schemeClr val="tx1"/>
                </a:solidFill>
              </a:rPr>
            </a:br>
            <a:r>
              <a:rPr lang="en-US" sz="2000" dirty="0">
                <a:solidFill>
                  <a:schemeClr val="tx1"/>
                </a:solidFill>
              </a:rPr>
              <a:t>It’s type can only be determined ("bound") once a variable is passed in!</a:t>
            </a:r>
          </a:p>
        </p:txBody>
      </p:sp>
      <p:pic>
        <p:nvPicPr>
          <p:cNvPr id="5" name="Picture 4">
            <a:extLst>
              <a:ext uri="{FF2B5EF4-FFF2-40B4-BE49-F238E27FC236}">
                <a16:creationId xmlns:a16="http://schemas.microsoft.com/office/drawing/2014/main" id="{407F37FF-DFFF-4110-A6A9-1F044F7DB98B}"/>
              </a:ext>
            </a:extLst>
          </p:cNvPr>
          <p:cNvPicPr>
            <a:picLocks noChangeAspect="1"/>
          </p:cNvPicPr>
          <p:nvPr/>
        </p:nvPicPr>
        <p:blipFill>
          <a:blip r:embed="rId3"/>
          <a:stretch>
            <a:fillRect/>
          </a:stretch>
        </p:blipFill>
        <p:spPr>
          <a:xfrm>
            <a:off x="745552" y="971662"/>
            <a:ext cx="5431754" cy="4301378"/>
          </a:xfrm>
          <a:prstGeom prst="rect">
            <a:avLst/>
          </a:prstGeom>
        </p:spPr>
      </p:pic>
      <p:pic>
        <p:nvPicPr>
          <p:cNvPr id="10" name="Picture 9">
            <a:extLst>
              <a:ext uri="{FF2B5EF4-FFF2-40B4-BE49-F238E27FC236}">
                <a16:creationId xmlns:a16="http://schemas.microsoft.com/office/drawing/2014/main" id="{33BF4662-65B5-4C20-B511-CAAE06CA17C8}"/>
              </a:ext>
            </a:extLst>
          </p:cNvPr>
          <p:cNvPicPr>
            <a:picLocks noChangeAspect="1"/>
          </p:cNvPicPr>
          <p:nvPr/>
        </p:nvPicPr>
        <p:blipFill>
          <a:blip r:embed="rId4"/>
          <a:stretch>
            <a:fillRect/>
          </a:stretch>
        </p:blipFill>
        <p:spPr>
          <a:xfrm>
            <a:off x="6470875" y="2878181"/>
            <a:ext cx="5444900" cy="3556091"/>
          </a:xfrm>
          <a:prstGeom prst="rect">
            <a:avLst/>
          </a:prstGeom>
        </p:spPr>
      </p:pic>
      <p:pic>
        <p:nvPicPr>
          <p:cNvPr id="9" name="Picture 8">
            <a:extLst>
              <a:ext uri="{FF2B5EF4-FFF2-40B4-BE49-F238E27FC236}">
                <a16:creationId xmlns:a16="http://schemas.microsoft.com/office/drawing/2014/main" id="{9542A309-03A8-47DC-A1E4-83E435D2CDF5}"/>
              </a:ext>
            </a:extLst>
          </p:cNvPr>
          <p:cNvPicPr>
            <a:picLocks noChangeAspect="1"/>
          </p:cNvPicPr>
          <p:nvPr/>
        </p:nvPicPr>
        <p:blipFill>
          <a:blip r:embed="rId5"/>
          <a:stretch>
            <a:fillRect/>
          </a:stretch>
        </p:blipFill>
        <p:spPr>
          <a:xfrm>
            <a:off x="7534275" y="1268458"/>
            <a:ext cx="3829050" cy="1238250"/>
          </a:xfrm>
          <a:prstGeom prst="rect">
            <a:avLst/>
          </a:prstGeom>
        </p:spPr>
      </p:pic>
    </p:spTree>
    <p:extLst>
      <p:ext uri="{BB962C8B-B14F-4D97-AF65-F5344CB8AC3E}">
        <p14:creationId xmlns:p14="http://schemas.microsoft.com/office/powerpoint/2010/main" val="1252884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3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2" nodeType="clickEffect">
                                  <p:stCondLst>
                                    <p:cond delay="0"/>
                                  </p:stCondLst>
                                  <p:childTnLst>
                                    <p:set>
                                      <p:cBhvr>
                                        <p:cTn id="15"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2" grpId="1" animBg="1"/>
      <p:bldP spid="32" grpId="2"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63327" y="8371454"/>
            <a:ext cx="7105336" cy="369332"/>
          </a:xfrm>
          <a:prstGeom prst="rect">
            <a:avLst/>
          </a:prstGeom>
          <a:noFill/>
        </p:spPr>
        <p:txBody>
          <a:bodyPr wrap="square">
            <a:spAutoFit/>
          </a:bodyPr>
          <a:lstStyle/>
          <a:p>
            <a:endParaRPr lang="en-US" dirty="0">
              <a:latin typeface="Corbel" panose="020B0503020204020204" pitchFamily="34" charset="0"/>
            </a:endParaRPr>
          </a:p>
        </p:txBody>
      </p:sp>
      <p:grpSp>
        <p:nvGrpSpPr>
          <p:cNvPr id="20" name="Group 19">
            <a:extLst>
              <a:ext uri="{FF2B5EF4-FFF2-40B4-BE49-F238E27FC236}">
                <a16:creationId xmlns:a16="http://schemas.microsoft.com/office/drawing/2014/main" id="{94FA2066-066C-49D8-B5D5-A600E1625DF8}"/>
              </a:ext>
            </a:extLst>
          </p:cNvPr>
          <p:cNvGrpSpPr/>
          <p:nvPr/>
        </p:nvGrpSpPr>
        <p:grpSpPr>
          <a:xfrm>
            <a:off x="879254" y="-125445"/>
            <a:ext cx="11484833" cy="1143000"/>
            <a:chOff x="1545366" y="-4627"/>
            <a:chExt cx="11484833" cy="1143000"/>
          </a:xfrm>
        </p:grpSpPr>
        <p:sp>
          <p:nvSpPr>
            <p:cNvPr id="21" name="Rectangle 11">
              <a:extLst>
                <a:ext uri="{FF2B5EF4-FFF2-40B4-BE49-F238E27FC236}">
                  <a16:creationId xmlns:a16="http://schemas.microsoft.com/office/drawing/2014/main" id="{714E4077-93E2-4283-9ABD-C301ACDBBC1B}"/>
                </a:ext>
              </a:extLst>
            </p:cNvPr>
            <p:cNvSpPr>
              <a:spLocks noChangeArrowheads="1"/>
            </p:cNvSpPr>
            <p:nvPr/>
          </p:nvSpPr>
          <p:spPr bwMode="auto">
            <a:xfrm>
              <a:off x="1545366" y="-4627"/>
              <a:ext cx="11484833"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latin typeface="Corbel" panose="020B0503020204020204" pitchFamily="34" charset="0"/>
                </a:rPr>
                <a:t>Classify That Language: Iteration</a:t>
              </a:r>
            </a:p>
          </p:txBody>
        </p:sp>
        <p:pic>
          <p:nvPicPr>
            <p:cNvPr id="22" name="Picture 21" descr="Shape&#10;&#10;Description automatically generated with low confidence">
              <a:extLst>
                <a:ext uri="{FF2B5EF4-FFF2-40B4-BE49-F238E27FC236}">
                  <a16:creationId xmlns:a16="http://schemas.microsoft.com/office/drawing/2014/main" id="{08F06237-C13C-4673-8076-3DEAA3CE6B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5976" y="198384"/>
              <a:ext cx="645420" cy="742444"/>
            </a:xfrm>
            <a:prstGeom prst="rect">
              <a:avLst/>
            </a:prstGeom>
            <a:ln>
              <a:noFill/>
            </a:ln>
            <a:effectLst>
              <a:outerShdw blurRad="292100" dist="139700" dir="2700000" algn="tl" rotWithShape="0">
                <a:srgbClr val="333333">
                  <a:alpha val="65000"/>
                </a:srgbClr>
              </a:outerShdw>
            </a:effectLst>
          </p:spPr>
        </p:pic>
      </p:grpSp>
      <p:sp>
        <p:nvSpPr>
          <p:cNvPr id="46" name="TextBox 45">
            <a:extLst>
              <a:ext uri="{FF2B5EF4-FFF2-40B4-BE49-F238E27FC236}">
                <a16:creationId xmlns:a16="http://schemas.microsoft.com/office/drawing/2014/main" id="{235CEAF1-AC33-4405-87DD-DB9D61B70BE5}"/>
              </a:ext>
            </a:extLst>
          </p:cNvPr>
          <p:cNvSpPr txBox="1"/>
          <p:nvPr/>
        </p:nvSpPr>
        <p:spPr>
          <a:xfrm>
            <a:off x="6904324" y="4418685"/>
            <a:ext cx="4882452" cy="769441"/>
          </a:xfrm>
          <a:prstGeom prst="rect">
            <a:avLst/>
          </a:prstGeom>
          <a:noFill/>
        </p:spPr>
        <p:txBody>
          <a:bodyPr wrap="square">
            <a:spAutoFit/>
          </a:bodyPr>
          <a:lstStyle/>
          <a:p>
            <a:pPr algn="ctr"/>
            <a:r>
              <a:rPr lang="en-US" sz="4400" dirty="0">
                <a:latin typeface="Corbel" panose="020B0503020204020204" pitchFamily="34" charset="0"/>
              </a:rPr>
              <a:t>This is ???!</a:t>
            </a:r>
            <a:endParaRPr lang="en-US" sz="4400" dirty="0"/>
          </a:p>
        </p:txBody>
      </p:sp>
      <p:sp>
        <p:nvSpPr>
          <p:cNvPr id="17" name="Rectangle 16">
            <a:extLst>
              <a:ext uri="{FF2B5EF4-FFF2-40B4-BE49-F238E27FC236}">
                <a16:creationId xmlns:a16="http://schemas.microsoft.com/office/drawing/2014/main" id="{34EBD95C-46E2-4BA3-AE24-D794FC5CF0F7}"/>
              </a:ext>
            </a:extLst>
          </p:cNvPr>
          <p:cNvSpPr/>
          <p:nvPr/>
        </p:nvSpPr>
        <p:spPr>
          <a:xfrm>
            <a:off x="7129749" y="3819957"/>
            <a:ext cx="4431600"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8" name="Rectangle 17">
            <a:extLst>
              <a:ext uri="{FF2B5EF4-FFF2-40B4-BE49-F238E27FC236}">
                <a16:creationId xmlns:a16="http://schemas.microsoft.com/office/drawing/2014/main" id="{5FFF5E25-0B79-4993-8F28-981904FB8AB9}"/>
              </a:ext>
            </a:extLst>
          </p:cNvPr>
          <p:cNvSpPr/>
          <p:nvPr/>
        </p:nvSpPr>
        <p:spPr>
          <a:xfrm>
            <a:off x="7128923" y="3821143"/>
            <a:ext cx="4433252"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8CBFFA99-B6D4-49BD-8B32-A3A858536776}"/>
              </a:ext>
            </a:extLst>
          </p:cNvPr>
          <p:cNvSpPr txBox="1"/>
          <p:nvPr/>
        </p:nvSpPr>
        <p:spPr>
          <a:xfrm>
            <a:off x="6810606" y="1061206"/>
            <a:ext cx="5069887" cy="461665"/>
          </a:xfrm>
          <a:prstGeom prst="rect">
            <a:avLst/>
          </a:prstGeom>
          <a:noFill/>
        </p:spPr>
        <p:txBody>
          <a:bodyPr wrap="square">
            <a:spAutoFit/>
          </a:bodyPr>
          <a:lstStyle/>
          <a:p>
            <a:pPr algn="ctr"/>
            <a:r>
              <a:rPr lang="en-US" sz="2400" dirty="0"/>
              <a:t>Consider the following program...</a:t>
            </a:r>
          </a:p>
        </p:txBody>
      </p:sp>
      <p:sp>
        <p:nvSpPr>
          <p:cNvPr id="31" name="TextBox 30">
            <a:extLst>
              <a:ext uri="{FF2B5EF4-FFF2-40B4-BE49-F238E27FC236}">
                <a16:creationId xmlns:a16="http://schemas.microsoft.com/office/drawing/2014/main" id="{CA01F658-A2B2-41FA-9B3C-11C3037E82EC}"/>
              </a:ext>
            </a:extLst>
          </p:cNvPr>
          <p:cNvSpPr txBox="1"/>
          <p:nvPr/>
        </p:nvSpPr>
        <p:spPr>
          <a:xfrm>
            <a:off x="6904324" y="2020152"/>
            <a:ext cx="4750743" cy="461665"/>
          </a:xfrm>
          <a:prstGeom prst="rect">
            <a:avLst/>
          </a:prstGeom>
          <a:noFill/>
        </p:spPr>
        <p:txBody>
          <a:bodyPr wrap="square">
            <a:spAutoFit/>
          </a:bodyPr>
          <a:lstStyle/>
          <a:p>
            <a:pPr algn="ctr"/>
            <a:r>
              <a:rPr lang="en-US" sz="2400" dirty="0"/>
              <a:t>TODO</a:t>
            </a:r>
          </a:p>
        </p:txBody>
      </p:sp>
      <p:sp>
        <p:nvSpPr>
          <p:cNvPr id="33" name="Rectangle 32">
            <a:extLst>
              <a:ext uri="{FF2B5EF4-FFF2-40B4-BE49-F238E27FC236}">
                <a16:creationId xmlns:a16="http://schemas.microsoft.com/office/drawing/2014/main" id="{E15F5E68-8463-4752-8FCC-6973E8D8C417}"/>
              </a:ext>
            </a:extLst>
          </p:cNvPr>
          <p:cNvSpPr/>
          <p:nvPr/>
        </p:nvSpPr>
        <p:spPr>
          <a:xfrm>
            <a:off x="285648" y="968453"/>
            <a:ext cx="6284787" cy="585299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atin typeface="Consolas" panose="020B0609020204030204" pitchFamily="49" charset="0"/>
            </a:endParaRPr>
          </a:p>
        </p:txBody>
      </p:sp>
      <p:sp>
        <p:nvSpPr>
          <p:cNvPr id="19" name="Speech Bubble: Rectangle with Corners Rounded 18">
            <a:extLst>
              <a:ext uri="{FF2B5EF4-FFF2-40B4-BE49-F238E27FC236}">
                <a16:creationId xmlns:a16="http://schemas.microsoft.com/office/drawing/2014/main" id="{275468BF-DAC5-4C40-AB9B-B33885A6936A}"/>
              </a:ext>
            </a:extLst>
          </p:cNvPr>
          <p:cNvSpPr/>
          <p:nvPr/>
        </p:nvSpPr>
        <p:spPr>
          <a:xfrm>
            <a:off x="-3264010" y="-1610746"/>
            <a:ext cx="3780451" cy="1284758"/>
          </a:xfrm>
          <a:prstGeom prst="wedgeRoundRectCallout">
            <a:avLst>
              <a:gd name="adj1" fmla="val -111026"/>
              <a:gd name="adj2" fmla="val 5827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Abstract methods are defined by specifying a </a:t>
            </a:r>
            <a:r>
              <a:rPr lang="en-US" sz="2000" dirty="0">
                <a:solidFill>
                  <a:srgbClr val="00FFFF"/>
                </a:solidFill>
              </a:rPr>
              <a:t>prototype</a:t>
            </a:r>
            <a:r>
              <a:rPr lang="en-US" sz="2000" dirty="0">
                <a:solidFill>
                  <a:schemeClr val="bg1"/>
                </a:solidFill>
              </a:rPr>
              <a:t> with no method </a:t>
            </a:r>
            <a:r>
              <a:rPr lang="en-US" sz="2000" dirty="0">
                <a:solidFill>
                  <a:srgbClr val="F1995D"/>
                </a:solidFill>
              </a:rPr>
              <a:t>implementation</a:t>
            </a:r>
            <a:r>
              <a:rPr lang="en-US" sz="2000" dirty="0">
                <a:solidFill>
                  <a:schemeClr val="bg1"/>
                </a:solidFill>
              </a:rPr>
              <a:t>.</a:t>
            </a:r>
          </a:p>
        </p:txBody>
      </p:sp>
    </p:spTree>
    <p:extLst>
      <p:ext uri="{BB962C8B-B14F-4D97-AF65-F5344CB8AC3E}">
        <p14:creationId xmlns:p14="http://schemas.microsoft.com/office/powerpoint/2010/main" val="2952254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22" presetClass="entr" presetSubtype="8"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left)">
                                      <p:cBhvr>
                                        <p:cTn id="21" dur="590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17"/>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1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grpId="2" nodeType="clickEffect">
                                  <p:stCondLst>
                                    <p:cond delay="0"/>
                                  </p:stCondLst>
                                  <p:childTnLst>
                                    <p:animMotion origin="layout" path="M 2.08333E-7 3.7037E-6 L 0.12474 0.04444 " pathEditMode="relative" rAng="0" ptsTypes="AA">
                                      <p:cBhvr>
                                        <p:cTn id="36" dur="2000" fill="hold"/>
                                        <p:tgtEl>
                                          <p:spTgt spid="19"/>
                                        </p:tgtEl>
                                        <p:attrNameLst>
                                          <p:attrName>ppt_x</p:attrName>
                                          <p:attrName>ppt_y</p:attrName>
                                        </p:attrNameLst>
                                      </p:cBhvr>
                                      <p:rCtr x="6237" y="2222"/>
                                    </p:animMotion>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9"/>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17" grpId="0" animBg="1"/>
      <p:bldP spid="17" grpId="1" animBg="1"/>
      <p:bldP spid="18" grpId="0" animBg="1"/>
      <p:bldP spid="18" grpId="1" animBg="1"/>
      <p:bldP spid="24" grpId="0"/>
      <p:bldP spid="31" grpId="0"/>
      <p:bldP spid="33" grpId="0" animBg="1"/>
      <p:bldP spid="19" grpId="0" animBg="1"/>
      <p:bldP spid="19" grpId="1" animBg="1"/>
      <p:bldP spid="19" grpId="2"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2033047" y="-4627"/>
            <a:ext cx="8288518"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lang="en-US" sz="3200">
                <a:solidFill>
                  <a:schemeClr val="tx2"/>
                </a:solidFill>
                <a:latin typeface="Corbel" panose="020B0503020204020204" pitchFamily="34" charset="0"/>
              </a:rPr>
              <a:t>Iteration</a:t>
            </a:r>
            <a:endParaRPr lang="en-US" sz="3200" dirty="0">
              <a:solidFill>
                <a:srgbClr val="FF0000"/>
              </a:solidFill>
              <a:latin typeface="Corbel" panose="020B0503020204020204" pitchFamily="34" charset="0"/>
            </a:endParaRPr>
          </a:p>
        </p:txBody>
      </p:sp>
      <p:sp>
        <p:nvSpPr>
          <p:cNvPr id="32" name="Arrow: Down 31" hidden="1">
            <a:extLst>
              <a:ext uri="{FF2B5EF4-FFF2-40B4-BE49-F238E27FC236}">
                <a16:creationId xmlns:a16="http://schemas.microsoft.com/office/drawing/2014/main" id="{B73E6720-FDE3-4EFF-9B4B-EB8C0871BE18}"/>
              </a:ext>
            </a:extLst>
          </p:cNvPr>
          <p:cNvSpPr/>
          <p:nvPr/>
        </p:nvSpPr>
        <p:spPr>
          <a:xfrm>
            <a:off x="5875660" y="550743"/>
            <a:ext cx="3830198" cy="3934375"/>
          </a:xfrm>
          <a:prstGeom prst="down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q’s type is unknown until the actual code runs! </a:t>
            </a:r>
            <a:br>
              <a:rPr lang="en-US" sz="2000" dirty="0">
                <a:solidFill>
                  <a:schemeClr val="tx1"/>
                </a:solidFill>
              </a:rPr>
            </a:br>
            <a:r>
              <a:rPr lang="en-US" sz="2000" dirty="0">
                <a:solidFill>
                  <a:schemeClr val="tx1"/>
                </a:solidFill>
              </a:rPr>
              <a:t>It’s type can only be determined ("bound") once a variable is passed in!</a:t>
            </a:r>
          </a:p>
        </p:txBody>
      </p:sp>
      <p:pic>
        <p:nvPicPr>
          <p:cNvPr id="11" name="Picture 10">
            <a:extLst>
              <a:ext uri="{FF2B5EF4-FFF2-40B4-BE49-F238E27FC236}">
                <a16:creationId xmlns:a16="http://schemas.microsoft.com/office/drawing/2014/main" id="{6EC735B2-25D4-4D10-99BB-ABD07AFD3DF9}"/>
              </a:ext>
            </a:extLst>
          </p:cNvPr>
          <p:cNvPicPr>
            <a:picLocks noChangeAspect="1"/>
          </p:cNvPicPr>
          <p:nvPr/>
        </p:nvPicPr>
        <p:blipFill>
          <a:blip r:embed="rId3"/>
          <a:stretch>
            <a:fillRect/>
          </a:stretch>
        </p:blipFill>
        <p:spPr>
          <a:xfrm>
            <a:off x="230777" y="813450"/>
            <a:ext cx="7400135" cy="5704916"/>
          </a:xfrm>
          <a:prstGeom prst="rect">
            <a:avLst/>
          </a:prstGeom>
        </p:spPr>
      </p:pic>
      <p:pic>
        <p:nvPicPr>
          <p:cNvPr id="6" name="Picture 5">
            <a:extLst>
              <a:ext uri="{FF2B5EF4-FFF2-40B4-BE49-F238E27FC236}">
                <a16:creationId xmlns:a16="http://schemas.microsoft.com/office/drawing/2014/main" id="{35CDE4CE-4D8B-4E33-A9F3-7C78B09BCA12}"/>
              </a:ext>
            </a:extLst>
          </p:cNvPr>
          <p:cNvPicPr>
            <a:picLocks noChangeAspect="1"/>
          </p:cNvPicPr>
          <p:nvPr/>
        </p:nvPicPr>
        <p:blipFill>
          <a:blip r:embed="rId4"/>
          <a:stretch>
            <a:fillRect/>
          </a:stretch>
        </p:blipFill>
        <p:spPr>
          <a:xfrm>
            <a:off x="7577731" y="2947850"/>
            <a:ext cx="4506500" cy="3391989"/>
          </a:xfrm>
          <a:prstGeom prst="rect">
            <a:avLst/>
          </a:prstGeom>
        </p:spPr>
      </p:pic>
    </p:spTree>
    <p:extLst>
      <p:ext uri="{BB962C8B-B14F-4D97-AF65-F5344CB8AC3E}">
        <p14:creationId xmlns:p14="http://schemas.microsoft.com/office/powerpoint/2010/main" val="1763961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3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2" nodeType="clickEffect">
                                  <p:stCondLst>
                                    <p:cond delay="0"/>
                                  </p:stCondLst>
                                  <p:childTnLst>
                                    <p:set>
                                      <p:cBhvr>
                                        <p:cTn id="15"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2" grpId="1" animBg="1"/>
      <p:bldP spid="32" grpId="2"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2033047" y="-4627"/>
            <a:ext cx="8288518"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lang="en-US" sz="3200" dirty="0">
                <a:solidFill>
                  <a:schemeClr val="tx2"/>
                </a:solidFill>
                <a:latin typeface="Corbel" panose="020B0503020204020204" pitchFamily="34" charset="0"/>
              </a:rPr>
              <a:t>Continuations</a:t>
            </a:r>
            <a:endParaRPr lang="en-US" sz="3200" dirty="0">
              <a:solidFill>
                <a:srgbClr val="FF0000"/>
              </a:solidFill>
              <a:latin typeface="Corbel" panose="020B0503020204020204" pitchFamily="34" charset="0"/>
            </a:endParaRPr>
          </a:p>
        </p:txBody>
      </p:sp>
      <p:sp>
        <p:nvSpPr>
          <p:cNvPr id="32" name="Arrow: Down 31" hidden="1">
            <a:extLst>
              <a:ext uri="{FF2B5EF4-FFF2-40B4-BE49-F238E27FC236}">
                <a16:creationId xmlns:a16="http://schemas.microsoft.com/office/drawing/2014/main" id="{B73E6720-FDE3-4EFF-9B4B-EB8C0871BE18}"/>
              </a:ext>
            </a:extLst>
          </p:cNvPr>
          <p:cNvSpPr/>
          <p:nvPr/>
        </p:nvSpPr>
        <p:spPr>
          <a:xfrm>
            <a:off x="5875660" y="550743"/>
            <a:ext cx="3830198" cy="3934375"/>
          </a:xfrm>
          <a:prstGeom prst="down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q’s type is unknown until the actual code runs! </a:t>
            </a:r>
            <a:br>
              <a:rPr lang="en-US" sz="2000" dirty="0">
                <a:solidFill>
                  <a:schemeClr val="tx1"/>
                </a:solidFill>
              </a:rPr>
            </a:br>
            <a:r>
              <a:rPr lang="en-US" sz="2000" dirty="0">
                <a:solidFill>
                  <a:schemeClr val="tx1"/>
                </a:solidFill>
              </a:rPr>
              <a:t>It’s type can only be determined ("bound") once a variable is passed in!</a:t>
            </a:r>
          </a:p>
        </p:txBody>
      </p:sp>
      <p:sp>
        <p:nvSpPr>
          <p:cNvPr id="7" name="TextBox 6">
            <a:extLst>
              <a:ext uri="{FF2B5EF4-FFF2-40B4-BE49-F238E27FC236}">
                <a16:creationId xmlns:a16="http://schemas.microsoft.com/office/drawing/2014/main" id="{2EF710E3-4411-4987-860E-A4C73AA496E1}"/>
              </a:ext>
            </a:extLst>
          </p:cNvPr>
          <p:cNvSpPr txBox="1"/>
          <p:nvPr/>
        </p:nvSpPr>
        <p:spPr>
          <a:xfrm>
            <a:off x="3048000" y="2872825"/>
            <a:ext cx="6096000" cy="1107996"/>
          </a:xfrm>
          <a:prstGeom prst="rect">
            <a:avLst/>
          </a:prstGeom>
          <a:noFill/>
        </p:spPr>
        <p:txBody>
          <a:bodyPr wrap="square">
            <a:spAutoFit/>
          </a:bodyPr>
          <a:lstStyle/>
          <a:p>
            <a:r>
              <a:rPr lang="en-US" sz="1800" baseline="30000" dirty="0">
                <a:solidFill>
                  <a:srgbClr val="000000"/>
                </a:solidFill>
                <a:latin typeface="Times-Roman"/>
              </a:rPr>
              <a:t>In low-level terms, a continuation consists of a code address and a referencing environment to be restored when jumping to that address. In higher-level terms, a continuation is an abstraction that captures a context in which execution might continue. Continuations are fundamental to denotational semantics. They also appear as first-class values in certain languages (notably Scheme and Ruby), allowing the programmer to define new control- flow constructs.</a:t>
            </a:r>
            <a:endParaRPr lang="en-US" dirty="0"/>
          </a:p>
        </p:txBody>
      </p:sp>
      <p:sp>
        <p:nvSpPr>
          <p:cNvPr id="10" name="TextBox 9">
            <a:extLst>
              <a:ext uri="{FF2B5EF4-FFF2-40B4-BE49-F238E27FC236}">
                <a16:creationId xmlns:a16="http://schemas.microsoft.com/office/drawing/2014/main" id="{B4D76FD1-EDD9-45BA-99FB-D4E5858F8605}"/>
              </a:ext>
            </a:extLst>
          </p:cNvPr>
          <p:cNvSpPr txBox="1"/>
          <p:nvPr/>
        </p:nvSpPr>
        <p:spPr>
          <a:xfrm>
            <a:off x="3291840" y="4325370"/>
            <a:ext cx="6096000" cy="1477328"/>
          </a:xfrm>
          <a:prstGeom prst="rect">
            <a:avLst/>
          </a:prstGeom>
          <a:noFill/>
        </p:spPr>
        <p:txBody>
          <a:bodyPr wrap="square">
            <a:spAutoFit/>
          </a:bodyPr>
          <a:lstStyle/>
          <a:p>
            <a:r>
              <a:rPr lang="en-US" sz="1800" baseline="30000" dirty="0">
                <a:solidFill>
                  <a:srgbClr val="000000"/>
                </a:solidFill>
                <a:latin typeface="Times-Roman"/>
              </a:rPr>
              <a:t>The implementation of continuations in Scheme and Ruby is surprisingly straightforward. Because local variables have unlimited extent in both </a:t>
            </a:r>
            <a:r>
              <a:rPr lang="en-US" sz="1800" baseline="30000" dirty="0" err="1">
                <a:solidFill>
                  <a:srgbClr val="000000"/>
                </a:solidFill>
                <a:latin typeface="Times-Roman"/>
              </a:rPr>
              <a:t>lan</a:t>
            </a:r>
            <a:r>
              <a:rPr lang="en-US" sz="1800" baseline="30000" dirty="0">
                <a:solidFill>
                  <a:srgbClr val="000000"/>
                </a:solidFill>
                <a:latin typeface="Times-Roman"/>
              </a:rPr>
              <a:t>- </a:t>
            </a:r>
            <a:r>
              <a:rPr lang="en-US" sz="1800" baseline="30000" dirty="0" err="1">
                <a:solidFill>
                  <a:srgbClr val="000000"/>
                </a:solidFill>
                <a:latin typeface="Times-Roman"/>
              </a:rPr>
              <a:t>guages</a:t>
            </a:r>
            <a:r>
              <a:rPr lang="en-US" sz="1800" baseline="30000" dirty="0">
                <a:solidFill>
                  <a:srgbClr val="000000"/>
                </a:solidFill>
                <a:latin typeface="Times-Roman"/>
              </a:rPr>
              <a:t>, activation records must in general be allocated on the heap. As a re- </a:t>
            </a:r>
            <a:r>
              <a:rPr lang="en-US" sz="1800" baseline="30000" dirty="0" err="1">
                <a:solidFill>
                  <a:srgbClr val="000000"/>
                </a:solidFill>
                <a:latin typeface="Times-Roman"/>
              </a:rPr>
              <a:t>sult</a:t>
            </a:r>
            <a:r>
              <a:rPr lang="en-US" sz="1800" baseline="30000" dirty="0">
                <a:solidFill>
                  <a:srgbClr val="000000"/>
                </a:solidFill>
                <a:latin typeface="Times-Roman"/>
              </a:rPr>
              <a:t>, explicit deallocation is neither required nor appropriate when jumping through a continuation; frames that are no longer accessible will eventually be reclaimed by a general purpose garbage collector (to be discussed in Sec- </a:t>
            </a:r>
            <a:r>
              <a:rPr lang="en-US" sz="1800" baseline="30000" dirty="0" err="1">
                <a:solidFill>
                  <a:srgbClr val="000000"/>
                </a:solidFill>
                <a:latin typeface="Times-Roman"/>
              </a:rPr>
              <a:t>tion</a:t>
            </a:r>
            <a:r>
              <a:rPr lang="en-US" sz="1800" baseline="30000" dirty="0">
                <a:solidFill>
                  <a:srgbClr val="000000"/>
                </a:solidFill>
                <a:latin typeface="Times-Roman"/>
              </a:rPr>
              <a:t> 7.7.3). Restoration of state (e.g., saved registers) from escaped routines is not required either: the continuation closure holds everything required to resume the captured context.</a:t>
            </a:r>
            <a:endParaRPr lang="en-US" dirty="0"/>
          </a:p>
        </p:txBody>
      </p:sp>
    </p:spTree>
    <p:extLst>
      <p:ext uri="{BB962C8B-B14F-4D97-AF65-F5344CB8AC3E}">
        <p14:creationId xmlns:p14="http://schemas.microsoft.com/office/powerpoint/2010/main" val="2969282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3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2" nodeType="clickEffect">
                                  <p:stCondLst>
                                    <p:cond delay="0"/>
                                  </p:stCondLst>
                                  <p:childTnLst>
                                    <p:set>
                                      <p:cBhvr>
                                        <p:cTn id="15"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2" grpId="1" animBg="1"/>
      <p:bldP spid="32" grpId="2"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2033047" y="-4627"/>
            <a:ext cx="8288518"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200">
                <a:solidFill>
                  <a:schemeClr val="tx2"/>
                </a:solidFill>
                <a:latin typeface="Corbel" panose="020B0503020204020204" pitchFamily="34" charset="0"/>
              </a:rPr>
              <a:t>Multiprocessing</a:t>
            </a:r>
            <a:endParaRPr lang="en-US" sz="3200" dirty="0">
              <a:solidFill>
                <a:srgbClr val="FF0000"/>
              </a:solidFill>
              <a:latin typeface="Corbel" panose="020B0503020204020204" pitchFamily="34" charset="0"/>
            </a:endParaRPr>
          </a:p>
        </p:txBody>
      </p:sp>
      <p:sp>
        <p:nvSpPr>
          <p:cNvPr id="32" name="Arrow: Down 31" hidden="1">
            <a:extLst>
              <a:ext uri="{FF2B5EF4-FFF2-40B4-BE49-F238E27FC236}">
                <a16:creationId xmlns:a16="http://schemas.microsoft.com/office/drawing/2014/main" id="{B73E6720-FDE3-4EFF-9B4B-EB8C0871BE18}"/>
              </a:ext>
            </a:extLst>
          </p:cNvPr>
          <p:cNvSpPr/>
          <p:nvPr/>
        </p:nvSpPr>
        <p:spPr>
          <a:xfrm>
            <a:off x="5875660" y="550743"/>
            <a:ext cx="3830198" cy="3934375"/>
          </a:xfrm>
          <a:prstGeom prst="down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q’s type is unknown until the actual code runs! </a:t>
            </a:r>
            <a:br>
              <a:rPr lang="en-US" sz="2000" dirty="0">
                <a:solidFill>
                  <a:schemeClr val="tx1"/>
                </a:solidFill>
              </a:rPr>
            </a:br>
            <a:r>
              <a:rPr lang="en-US" sz="2000" dirty="0">
                <a:solidFill>
                  <a:schemeClr val="tx1"/>
                </a:solidFill>
              </a:rPr>
              <a:t>It’s type can only be determined ("bound") once a variable is passed in!</a:t>
            </a:r>
          </a:p>
        </p:txBody>
      </p:sp>
      <p:sp>
        <p:nvSpPr>
          <p:cNvPr id="8" name="TextBox 7">
            <a:extLst>
              <a:ext uri="{FF2B5EF4-FFF2-40B4-BE49-F238E27FC236}">
                <a16:creationId xmlns:a16="http://schemas.microsoft.com/office/drawing/2014/main" id="{16001CC1-0F25-442B-A2CD-7BDC4DD5F8ED}"/>
              </a:ext>
            </a:extLst>
          </p:cNvPr>
          <p:cNvSpPr txBox="1"/>
          <p:nvPr/>
        </p:nvSpPr>
        <p:spPr>
          <a:xfrm>
            <a:off x="2540816" y="1409080"/>
            <a:ext cx="8553624" cy="369332"/>
          </a:xfrm>
          <a:prstGeom prst="rect">
            <a:avLst/>
          </a:prstGeom>
          <a:noFill/>
        </p:spPr>
        <p:txBody>
          <a:bodyPr wrap="square">
            <a:spAutoFit/>
          </a:bodyPr>
          <a:lstStyle/>
          <a:p>
            <a:r>
              <a:rPr lang="en-US" dirty="0"/>
              <a:t>Cooperative multitasking, co-routines</a:t>
            </a:r>
          </a:p>
        </p:txBody>
      </p:sp>
      <p:pic>
        <p:nvPicPr>
          <p:cNvPr id="5" name="Picture 4">
            <a:extLst>
              <a:ext uri="{FF2B5EF4-FFF2-40B4-BE49-F238E27FC236}">
                <a16:creationId xmlns:a16="http://schemas.microsoft.com/office/drawing/2014/main" id="{6934A96C-3DF5-4781-8E48-1E93FAAE0C53}"/>
              </a:ext>
            </a:extLst>
          </p:cNvPr>
          <p:cNvPicPr>
            <a:picLocks noChangeAspect="1"/>
          </p:cNvPicPr>
          <p:nvPr/>
        </p:nvPicPr>
        <p:blipFill>
          <a:blip r:embed="rId3"/>
          <a:stretch>
            <a:fillRect/>
          </a:stretch>
        </p:blipFill>
        <p:spPr>
          <a:xfrm>
            <a:off x="8491706" y="1308682"/>
            <a:ext cx="5795493" cy="6858000"/>
          </a:xfrm>
          <a:prstGeom prst="rect">
            <a:avLst/>
          </a:prstGeom>
        </p:spPr>
      </p:pic>
    </p:spTree>
    <p:extLst>
      <p:ext uri="{BB962C8B-B14F-4D97-AF65-F5344CB8AC3E}">
        <p14:creationId xmlns:p14="http://schemas.microsoft.com/office/powerpoint/2010/main" val="3022023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3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2" nodeType="clickEffect">
                                  <p:stCondLst>
                                    <p:cond delay="0"/>
                                  </p:stCondLst>
                                  <p:childTnLst>
                                    <p:set>
                                      <p:cBhvr>
                                        <p:cTn id="15"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2" grpId="1" animBg="1"/>
      <p:bldP spid="32" grpId="2"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2033047" y="-4627"/>
            <a:ext cx="8288518"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lang="en-US" sz="3200" dirty="0">
                <a:solidFill>
                  <a:schemeClr val="tx2"/>
                </a:solidFill>
                <a:latin typeface="Corbel" panose="020B0503020204020204" pitchFamily="34" charset="0"/>
              </a:rPr>
              <a:t>Lazy Evaluation/Short Circuiting</a:t>
            </a:r>
            <a:endParaRPr lang="en-US" sz="3200" dirty="0">
              <a:solidFill>
                <a:srgbClr val="FF0000"/>
              </a:solidFill>
              <a:latin typeface="Corbel" panose="020B0503020204020204" pitchFamily="34" charset="0"/>
            </a:endParaRPr>
          </a:p>
        </p:txBody>
      </p:sp>
      <p:sp>
        <p:nvSpPr>
          <p:cNvPr id="32" name="Arrow: Down 31" hidden="1">
            <a:extLst>
              <a:ext uri="{FF2B5EF4-FFF2-40B4-BE49-F238E27FC236}">
                <a16:creationId xmlns:a16="http://schemas.microsoft.com/office/drawing/2014/main" id="{B73E6720-FDE3-4EFF-9B4B-EB8C0871BE18}"/>
              </a:ext>
            </a:extLst>
          </p:cNvPr>
          <p:cNvSpPr/>
          <p:nvPr/>
        </p:nvSpPr>
        <p:spPr>
          <a:xfrm>
            <a:off x="5875660" y="550743"/>
            <a:ext cx="3830198" cy="3934375"/>
          </a:xfrm>
          <a:prstGeom prst="down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q’s type is unknown until the actual code runs! </a:t>
            </a:r>
            <a:br>
              <a:rPr lang="en-US" sz="2000" dirty="0">
                <a:solidFill>
                  <a:schemeClr val="tx1"/>
                </a:solidFill>
              </a:rPr>
            </a:br>
            <a:r>
              <a:rPr lang="en-US" sz="2000" dirty="0">
                <a:solidFill>
                  <a:schemeClr val="tx1"/>
                </a:solidFill>
              </a:rPr>
              <a:t>It’s type can only be determined ("bound") once a variable is passed in!</a:t>
            </a:r>
          </a:p>
        </p:txBody>
      </p:sp>
      <p:sp>
        <p:nvSpPr>
          <p:cNvPr id="8" name="TextBox 7">
            <a:extLst>
              <a:ext uri="{FF2B5EF4-FFF2-40B4-BE49-F238E27FC236}">
                <a16:creationId xmlns:a16="http://schemas.microsoft.com/office/drawing/2014/main" id="{87C5F21A-45B5-4D1C-A8F0-285BA8D5ECD5}"/>
              </a:ext>
            </a:extLst>
          </p:cNvPr>
          <p:cNvSpPr txBox="1"/>
          <p:nvPr/>
        </p:nvSpPr>
        <p:spPr>
          <a:xfrm>
            <a:off x="2965269" y="2210200"/>
            <a:ext cx="6096000" cy="7571303"/>
          </a:xfrm>
          <a:prstGeom prst="rect">
            <a:avLst/>
          </a:prstGeom>
          <a:noFill/>
        </p:spPr>
        <p:txBody>
          <a:bodyPr wrap="square">
            <a:spAutoFit/>
          </a:bodyPr>
          <a:lstStyle/>
          <a:p>
            <a:r>
              <a:rPr lang="en-US" dirty="0"/>
              <a:t>5.1.1 Lazy evaluation</a:t>
            </a:r>
          </a:p>
          <a:p>
            <a:r>
              <a:rPr lang="en-US" dirty="0"/>
              <a:t>Evaluating expressions with </a:t>
            </a:r>
            <a:r>
              <a:rPr lang="en-US" dirty="0" err="1"/>
              <a:t>boolean</a:t>
            </a:r>
            <a:r>
              <a:rPr lang="en-US" dirty="0"/>
              <a:t> operators (and, or, not) is another area where the value of an expression</a:t>
            </a:r>
          </a:p>
          <a:p>
            <a:r>
              <a:rPr lang="en-US" dirty="0"/>
              <a:t>is not well-defined without a semantic definition. Consider the expression below.</a:t>
            </a:r>
          </a:p>
          <a:p>
            <a:r>
              <a:rPr lang="en-US" dirty="0"/>
              <a:t>if( a || (b &amp;&amp; c &amp;&amp; d) )</a:t>
            </a:r>
          </a:p>
          <a:p>
            <a:r>
              <a:rPr lang="en-US" dirty="0"/>
              <a:t>/* do something */;</a:t>
            </a:r>
          </a:p>
          <a:p>
            <a:r>
              <a:rPr lang="en-US" dirty="0"/>
              <a:t>The values a, b, c, and d may all be functions, possibly even functions that require lots of resources to</a:t>
            </a:r>
          </a:p>
          <a:p>
            <a:endParaRPr lang="en-US" dirty="0"/>
          </a:p>
          <a:p>
            <a:r>
              <a:rPr lang="en-US" dirty="0"/>
              <a:t>compute. Note that, if a is true, then the rest of the expression is irrelevant to the truth of the entire state-</a:t>
            </a:r>
          </a:p>
          <a:p>
            <a:r>
              <a:rPr lang="en-US" dirty="0" err="1"/>
              <a:t>ment</a:t>
            </a:r>
            <a:r>
              <a:rPr lang="en-US" dirty="0"/>
              <a:t>. Only if a is false, does the rest of the statement require evaluation. The expression (b &amp;&amp; c &amp;&amp;</a:t>
            </a:r>
          </a:p>
          <a:p>
            <a:endParaRPr lang="en-US" dirty="0"/>
          </a:p>
          <a:p>
            <a:r>
              <a:rPr lang="en-US" dirty="0"/>
              <a:t>d) also permits lazy evaluation, because if any of the individual items are false, the entire statement is</a:t>
            </a:r>
          </a:p>
          <a:p>
            <a:r>
              <a:rPr lang="en-US" dirty="0"/>
              <a:t>false. Therefore, the most efficient method of evaluating the expression is to treat it as a set of nested</a:t>
            </a:r>
          </a:p>
          <a:p>
            <a:r>
              <a:rPr lang="en-US" dirty="0"/>
              <a:t>if-statements.</a:t>
            </a:r>
          </a:p>
          <a:p>
            <a:r>
              <a:rPr lang="en-US" dirty="0"/>
              <a:t>if(b) {</a:t>
            </a:r>
          </a:p>
          <a:p>
            <a:r>
              <a:rPr lang="en-US" dirty="0"/>
              <a:t>if(c) {</a:t>
            </a:r>
          </a:p>
          <a:p>
            <a:r>
              <a:rPr lang="en-US" dirty="0"/>
              <a:t>if(d) {</a:t>
            </a:r>
          </a:p>
          <a:p>
            <a:r>
              <a:rPr lang="en-US" dirty="0"/>
              <a:t>/* do something */</a:t>
            </a:r>
          </a:p>
          <a:p>
            <a:r>
              <a:rPr lang="en-US" dirty="0"/>
              <a:t>}</a:t>
            </a:r>
          </a:p>
          <a:p>
            <a:r>
              <a:rPr lang="en-US" dirty="0"/>
              <a:t>}</a:t>
            </a:r>
          </a:p>
          <a:p>
            <a:r>
              <a:rPr lang="en-US" dirty="0"/>
              <a:t>}</a:t>
            </a:r>
          </a:p>
        </p:txBody>
      </p:sp>
    </p:spTree>
    <p:extLst>
      <p:ext uri="{BB962C8B-B14F-4D97-AF65-F5344CB8AC3E}">
        <p14:creationId xmlns:p14="http://schemas.microsoft.com/office/powerpoint/2010/main" val="292853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3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2" nodeType="clickEffect">
                                  <p:stCondLst>
                                    <p:cond delay="0"/>
                                  </p:stCondLst>
                                  <p:childTnLst>
                                    <p:set>
                                      <p:cBhvr>
                                        <p:cTn id="15"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2" grpId="1" animBg="1"/>
      <p:bldP spid="32" grpId="2"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D5A8585-D002-4907-ABED-E8E14B5B9AFE}"/>
              </a:ext>
            </a:extLst>
          </p:cNvPr>
          <p:cNvSpPr/>
          <p:nvPr/>
        </p:nvSpPr>
        <p:spPr>
          <a:xfrm>
            <a:off x="2570334" y="1827433"/>
            <a:ext cx="7166520" cy="4154984"/>
          </a:xfrm>
          <a:prstGeom prst="rect">
            <a:avLst/>
          </a:prstGeom>
          <a:noFill/>
        </p:spPr>
        <p:txBody>
          <a:bodyPr wrap="square" lIns="91440" tIns="45720" rIns="91440" bIns="45720">
            <a:spAutoFit/>
          </a:bodyPr>
          <a:lstStyle/>
          <a:p>
            <a:pPr algn="ctr"/>
            <a:r>
              <a:rPr lang="en-US" sz="8800" b="1" cap="none" spc="0" dirty="0">
                <a:ln w="9525">
                  <a:solidFill>
                    <a:schemeClr val="bg1"/>
                  </a:solidFill>
                  <a:prstDash val="solid"/>
                </a:ln>
                <a:gradFill flip="none" rotWithShape="1">
                  <a:gsLst>
                    <a:gs pos="0">
                      <a:srgbClr val="C00000"/>
                    </a:gs>
                    <a:gs pos="100000">
                      <a:srgbClr val="7030A0"/>
                    </a:gs>
                  </a:gsLst>
                  <a:lin ang="10800000" scaled="1"/>
                  <a:tileRect/>
                </a:gradFill>
                <a:effectLst>
                  <a:outerShdw blurRad="12700" dist="38100" dir="2700000" algn="tl" rotWithShape="0">
                    <a:schemeClr val="accent5">
                      <a:lumMod val="60000"/>
                      <a:lumOff val="40000"/>
                    </a:schemeClr>
                  </a:outerShdw>
                </a:effectLst>
              </a:rPr>
              <a:t>Programming Language of The Week</a:t>
            </a:r>
          </a:p>
        </p:txBody>
      </p:sp>
      <p:grpSp>
        <p:nvGrpSpPr>
          <p:cNvPr id="5" name="Group 4">
            <a:extLst>
              <a:ext uri="{FF2B5EF4-FFF2-40B4-BE49-F238E27FC236}">
                <a16:creationId xmlns:a16="http://schemas.microsoft.com/office/drawing/2014/main" id="{8F071FFE-F07D-499E-B56A-4EB6FA04571E}"/>
              </a:ext>
            </a:extLst>
          </p:cNvPr>
          <p:cNvGrpSpPr/>
          <p:nvPr/>
        </p:nvGrpSpPr>
        <p:grpSpPr>
          <a:xfrm>
            <a:off x="123369" y="833205"/>
            <a:ext cx="5999237" cy="1682540"/>
            <a:chOff x="597875" y="893494"/>
            <a:chExt cx="4602145" cy="1682540"/>
          </a:xfrm>
        </p:grpSpPr>
        <p:sp>
          <p:nvSpPr>
            <p:cNvPr id="20" name="TextBox 19">
              <a:extLst>
                <a:ext uri="{FF2B5EF4-FFF2-40B4-BE49-F238E27FC236}">
                  <a16:creationId xmlns:a16="http://schemas.microsoft.com/office/drawing/2014/main" id="{8470870F-E07B-480D-BCE3-C6EA0CE4801B}"/>
                </a:ext>
              </a:extLst>
            </p:cNvPr>
            <p:cNvSpPr txBox="1"/>
            <p:nvPr/>
          </p:nvSpPr>
          <p:spPr>
            <a:xfrm>
              <a:off x="930655" y="893494"/>
              <a:ext cx="3936588" cy="430887"/>
            </a:xfrm>
            <a:prstGeom prst="rect">
              <a:avLst/>
            </a:prstGeom>
            <a:noFill/>
          </p:spPr>
          <p:txBody>
            <a:bodyPr wrap="square" rtlCol="0">
              <a:spAutoFit/>
            </a:bodyPr>
            <a:lstStyle/>
            <a:p>
              <a:pPr algn="ctr"/>
              <a:r>
                <a:rPr lang="en-US" sz="2200" dirty="0"/>
                <a:t>History</a:t>
              </a:r>
            </a:p>
          </p:txBody>
        </p:sp>
        <p:sp>
          <p:nvSpPr>
            <p:cNvPr id="4" name="Rectangle 3">
              <a:extLst>
                <a:ext uri="{FF2B5EF4-FFF2-40B4-BE49-F238E27FC236}">
                  <a16:creationId xmlns:a16="http://schemas.microsoft.com/office/drawing/2014/main" id="{6D21E66B-F7C9-459B-89BE-7324339BDA22}"/>
                </a:ext>
              </a:extLst>
            </p:cNvPr>
            <p:cNvSpPr/>
            <p:nvPr/>
          </p:nvSpPr>
          <p:spPr>
            <a:xfrm>
              <a:off x="597875" y="1355159"/>
              <a:ext cx="4602145" cy="1220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j-lt"/>
                  <a:cs typeface="Cordia New" panose="020B0502040204020203" pitchFamily="34" charset="-34"/>
                </a:rPr>
                <a:t>Ruby was released in 1995 by Japanese computer scientist </a:t>
              </a:r>
              <a:r>
                <a:rPr lang="en-US" sz="2000" dirty="0">
                  <a:solidFill>
                    <a:schemeClr val="bg1"/>
                  </a:solidFill>
                  <a:latin typeface="+mj-lt"/>
                </a:rPr>
                <a:t>Yukihiro "Matz" Matsumoto</a:t>
              </a:r>
              <a:r>
                <a:rPr lang="en-US" sz="2000" dirty="0">
                  <a:solidFill>
                    <a:schemeClr val="bg1"/>
                  </a:solidFill>
                  <a:latin typeface="+mj-lt"/>
                  <a:cs typeface="Cordia New" panose="020B0502040204020203" pitchFamily="34" charset="-34"/>
                </a:rPr>
                <a:t>. His goal was to create an easy to use, true OOP scripting language.  </a:t>
              </a:r>
            </a:p>
          </p:txBody>
        </p:sp>
      </p:grpSp>
      <p:grpSp>
        <p:nvGrpSpPr>
          <p:cNvPr id="12" name="Group 11">
            <a:extLst>
              <a:ext uri="{FF2B5EF4-FFF2-40B4-BE49-F238E27FC236}">
                <a16:creationId xmlns:a16="http://schemas.microsoft.com/office/drawing/2014/main" id="{99867615-AC00-4C8E-AA38-A1720E39678C}"/>
              </a:ext>
            </a:extLst>
          </p:cNvPr>
          <p:cNvGrpSpPr/>
          <p:nvPr/>
        </p:nvGrpSpPr>
        <p:grpSpPr>
          <a:xfrm>
            <a:off x="123371" y="4733080"/>
            <a:ext cx="5999237" cy="1894315"/>
            <a:chOff x="597877" y="893494"/>
            <a:chExt cx="4602145" cy="1894315"/>
          </a:xfrm>
        </p:grpSpPr>
        <p:sp>
          <p:nvSpPr>
            <p:cNvPr id="13" name="TextBox 12">
              <a:extLst>
                <a:ext uri="{FF2B5EF4-FFF2-40B4-BE49-F238E27FC236}">
                  <a16:creationId xmlns:a16="http://schemas.microsoft.com/office/drawing/2014/main" id="{AAE6644B-2E96-4E3A-9195-CCB376E80FF5}"/>
                </a:ext>
              </a:extLst>
            </p:cNvPr>
            <p:cNvSpPr txBox="1"/>
            <p:nvPr/>
          </p:nvSpPr>
          <p:spPr>
            <a:xfrm>
              <a:off x="930655" y="893494"/>
              <a:ext cx="3936588" cy="400110"/>
            </a:xfrm>
            <a:prstGeom prst="rect">
              <a:avLst/>
            </a:prstGeom>
            <a:noFill/>
          </p:spPr>
          <p:txBody>
            <a:bodyPr wrap="square" rtlCol="0">
              <a:spAutoFit/>
            </a:bodyPr>
            <a:lstStyle/>
            <a:p>
              <a:pPr algn="ctr"/>
              <a:r>
                <a:rPr lang="en-US" sz="2000" dirty="0">
                  <a:latin typeface="+mj-lt"/>
                </a:rPr>
                <a:t>Unique Aspects</a:t>
              </a:r>
            </a:p>
          </p:txBody>
        </p:sp>
        <p:sp>
          <p:nvSpPr>
            <p:cNvPr id="14" name="Rectangle 13">
              <a:extLst>
                <a:ext uri="{FF2B5EF4-FFF2-40B4-BE49-F238E27FC236}">
                  <a16:creationId xmlns:a16="http://schemas.microsoft.com/office/drawing/2014/main" id="{1D3461A6-4FC4-4C8A-BE3E-615F63F237C8}"/>
                </a:ext>
              </a:extLst>
            </p:cNvPr>
            <p:cNvSpPr/>
            <p:nvPr/>
          </p:nvSpPr>
          <p:spPr>
            <a:xfrm>
              <a:off x="597877" y="1355159"/>
              <a:ext cx="4602145" cy="1432650"/>
            </a:xfrm>
            <a:prstGeom prst="rect">
              <a:avLst/>
            </a:prstGeom>
            <a:solidFill>
              <a:srgbClr val="008E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chemeClr val="bg1"/>
                  </a:solidFill>
                  <a:effectLst/>
                  <a:latin typeface="+mj-lt"/>
                </a:rPr>
                <a:t>Ruby is known for its metaprogramming features, which enable Ruby code to dynamically create/modify functions, classes, and methods at runtime - aka self-modifying code!</a:t>
              </a:r>
              <a:endParaRPr lang="en-US" sz="2000" dirty="0">
                <a:solidFill>
                  <a:schemeClr val="bg1"/>
                </a:solidFill>
                <a:latin typeface="+mj-lt"/>
              </a:endParaRPr>
            </a:p>
          </p:txBody>
        </p:sp>
      </p:grpSp>
      <p:grpSp>
        <p:nvGrpSpPr>
          <p:cNvPr id="15" name="Group 14">
            <a:extLst>
              <a:ext uri="{FF2B5EF4-FFF2-40B4-BE49-F238E27FC236}">
                <a16:creationId xmlns:a16="http://schemas.microsoft.com/office/drawing/2014/main" id="{7449F77C-A7E9-4802-908E-07B37371D3D3}"/>
              </a:ext>
            </a:extLst>
          </p:cNvPr>
          <p:cNvGrpSpPr/>
          <p:nvPr/>
        </p:nvGrpSpPr>
        <p:grpSpPr>
          <a:xfrm>
            <a:off x="123371" y="2783142"/>
            <a:ext cx="5999237" cy="1919160"/>
            <a:chOff x="597877" y="893494"/>
            <a:chExt cx="4602145" cy="1919160"/>
          </a:xfrm>
        </p:grpSpPr>
        <p:sp>
          <p:nvSpPr>
            <p:cNvPr id="16" name="TextBox 15">
              <a:extLst>
                <a:ext uri="{FF2B5EF4-FFF2-40B4-BE49-F238E27FC236}">
                  <a16:creationId xmlns:a16="http://schemas.microsoft.com/office/drawing/2014/main" id="{AF6B3629-6AFC-4F47-90A9-868AF3A19F16}"/>
                </a:ext>
              </a:extLst>
            </p:cNvPr>
            <p:cNvSpPr txBox="1"/>
            <p:nvPr/>
          </p:nvSpPr>
          <p:spPr>
            <a:xfrm>
              <a:off x="930655" y="893494"/>
              <a:ext cx="3936588" cy="400110"/>
            </a:xfrm>
            <a:prstGeom prst="rect">
              <a:avLst/>
            </a:prstGeom>
            <a:noFill/>
          </p:spPr>
          <p:txBody>
            <a:bodyPr wrap="square" rtlCol="0">
              <a:spAutoFit/>
            </a:bodyPr>
            <a:lstStyle/>
            <a:p>
              <a:pPr algn="ctr"/>
              <a:r>
                <a:rPr lang="en-US" sz="2000" dirty="0">
                  <a:latin typeface="+mj-lt"/>
                </a:rPr>
                <a:t>Overview</a:t>
              </a:r>
            </a:p>
          </p:txBody>
        </p:sp>
        <p:sp>
          <p:nvSpPr>
            <p:cNvPr id="17" name="Rectangle 16">
              <a:extLst>
                <a:ext uri="{FF2B5EF4-FFF2-40B4-BE49-F238E27FC236}">
                  <a16:creationId xmlns:a16="http://schemas.microsoft.com/office/drawing/2014/main" id="{22BFFBAE-0434-4F92-8AFB-66CABC429768}"/>
                </a:ext>
              </a:extLst>
            </p:cNvPr>
            <p:cNvSpPr/>
            <p:nvPr/>
          </p:nvSpPr>
          <p:spPr>
            <a:xfrm>
              <a:off x="597877" y="1355159"/>
              <a:ext cx="4602145" cy="145749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chemeClr val="bg1"/>
                  </a:solidFill>
                  <a:effectLst/>
                  <a:latin typeface="+mj-lt"/>
                </a:rPr>
                <a:t>Ruby is an OOP scripting language with dynamic typing and garbage collection. </a:t>
              </a:r>
              <a:br>
                <a:rPr lang="en-US" sz="2000" b="0" i="0" dirty="0">
                  <a:solidFill>
                    <a:schemeClr val="bg1"/>
                  </a:solidFill>
                  <a:effectLst/>
                  <a:latin typeface="+mj-lt"/>
                </a:rPr>
              </a:br>
              <a:r>
                <a:rPr lang="en-US" sz="2000" b="0" i="0" dirty="0">
                  <a:solidFill>
                    <a:schemeClr val="bg1"/>
                  </a:solidFill>
                  <a:effectLst/>
                  <a:latin typeface="+mj-lt"/>
                </a:rPr>
                <a:t>Like Python, *everything* is an object in Ruby. </a:t>
              </a:r>
              <a:br>
                <a:rPr lang="en-US" sz="2000" b="0" i="0" dirty="0">
                  <a:solidFill>
                    <a:schemeClr val="bg1"/>
                  </a:solidFill>
                  <a:effectLst/>
                  <a:latin typeface="+mj-lt"/>
                </a:rPr>
              </a:br>
              <a:r>
                <a:rPr lang="en-US" sz="2000" b="0" i="0" dirty="0">
                  <a:solidFill>
                    <a:schemeClr val="bg1"/>
                  </a:solidFill>
                  <a:effectLst/>
                  <a:latin typeface="+mj-lt"/>
                </a:rPr>
                <a:t>Ruby is super-fast to code/prototype in.</a:t>
              </a:r>
              <a:endParaRPr lang="en-US" sz="2000" dirty="0">
                <a:solidFill>
                  <a:schemeClr val="bg1"/>
                </a:solidFill>
                <a:latin typeface="+mj-lt"/>
              </a:endParaRPr>
            </a:p>
          </p:txBody>
        </p:sp>
      </p:grpSp>
      <p:sp>
        <p:nvSpPr>
          <p:cNvPr id="13323" name="Rectangle 11"/>
          <p:cNvSpPr>
            <a:spLocks noChangeArrowheads="1"/>
          </p:cNvSpPr>
          <p:nvPr/>
        </p:nvSpPr>
        <p:spPr bwMode="auto">
          <a:xfrm>
            <a:off x="60290" y="-249506"/>
            <a:ext cx="12083143"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lang="en-US" sz="5400" dirty="0">
                <a:latin typeface="Corbel" panose="020B0503020204020204" pitchFamily="34" charset="0"/>
              </a:rPr>
              <a:t>Language Of  The Week: Ruby</a:t>
            </a:r>
          </a:p>
        </p:txBody>
      </p:sp>
      <p:sp>
        <p:nvSpPr>
          <p:cNvPr id="8" name="TextBox 7">
            <a:extLst>
              <a:ext uri="{FF2B5EF4-FFF2-40B4-BE49-F238E27FC236}">
                <a16:creationId xmlns:a16="http://schemas.microsoft.com/office/drawing/2014/main" id="{F4D31712-9CE5-6F47-1341-0A2AECA3012D}"/>
              </a:ext>
            </a:extLst>
          </p:cNvPr>
          <p:cNvSpPr txBox="1"/>
          <p:nvPr/>
        </p:nvSpPr>
        <p:spPr>
          <a:xfrm>
            <a:off x="6122609" y="51208"/>
            <a:ext cx="6108158" cy="5355312"/>
          </a:xfrm>
          <a:prstGeom prst="rect">
            <a:avLst/>
          </a:prstGeom>
          <a:solidFill>
            <a:schemeClr val="accent4">
              <a:lumMod val="20000"/>
              <a:lumOff val="80000"/>
            </a:schemeClr>
          </a:solidFill>
          <a:ln>
            <a:solidFill>
              <a:schemeClr val="tx1"/>
            </a:solidFill>
          </a:ln>
        </p:spPr>
        <p:txBody>
          <a:bodyPr wrap="square">
            <a:spAutoFit/>
          </a:bodyPr>
          <a:lstStyle/>
          <a:p>
            <a:pPr lvl="0" eaLnBrk="0" fontAlgn="base" hangingPunct="0">
              <a:spcBef>
                <a:spcPct val="0"/>
              </a:spcBef>
              <a:spcAft>
                <a:spcPct val="0"/>
              </a:spcAft>
            </a:pPr>
            <a:r>
              <a:rPr lang="en-US" altLang="en-US" dirty="0">
                <a:latin typeface="Consolas" panose="020B0609020204030204" pitchFamily="49" charset="0"/>
              </a:rPr>
              <a:t>def </a:t>
            </a:r>
            <a:r>
              <a:rPr lang="en-US" altLang="en-US" dirty="0" err="1">
                <a:latin typeface="Consolas" panose="020B0609020204030204" pitchFamily="49" charset="0"/>
              </a:rPr>
              <a:t>add_method</a:t>
            </a:r>
            <a:r>
              <a:rPr lang="en-US" altLang="en-US" dirty="0">
                <a:latin typeface="Consolas" panose="020B0609020204030204" pitchFamily="49" charset="0"/>
              </a:rPr>
              <a:t>(</a:t>
            </a:r>
            <a:r>
              <a:rPr lang="en-US" altLang="en-US" dirty="0" err="1">
                <a:latin typeface="Consolas" panose="020B0609020204030204" pitchFamily="49" charset="0"/>
              </a:rPr>
              <a:t>klass</a:t>
            </a:r>
            <a:r>
              <a:rPr lang="en-US" altLang="en-US" dirty="0">
                <a:latin typeface="Consolas" panose="020B0609020204030204" pitchFamily="49" charset="0"/>
              </a:rPr>
              <a:t>, </a:t>
            </a:r>
            <a:r>
              <a:rPr lang="en-US" altLang="en-US" dirty="0" err="1">
                <a:latin typeface="Consolas" panose="020B0609020204030204" pitchFamily="49" charset="0"/>
              </a:rPr>
              <a:t>func_name</a:t>
            </a:r>
            <a:r>
              <a:rPr lang="en-US" altLang="en-US" dirty="0">
                <a:latin typeface="Consolas" panose="020B0609020204030204" pitchFamily="49" charset="0"/>
              </a:rPr>
              <a:t>, params, expr)</a:t>
            </a:r>
          </a:p>
          <a:p>
            <a:pPr lvl="0" eaLnBrk="0" fontAlgn="base" hangingPunct="0">
              <a:spcBef>
                <a:spcPct val="0"/>
              </a:spcBef>
              <a:spcAft>
                <a:spcPct val="0"/>
              </a:spcAft>
            </a:pPr>
            <a:r>
              <a:rPr lang="en-US" altLang="en-US" dirty="0">
                <a:latin typeface="Consolas" panose="020B0609020204030204" pitchFamily="49" charset="0"/>
              </a:rPr>
              <a:t>  </a:t>
            </a:r>
            <a:r>
              <a:rPr lang="en-US" altLang="en-US" dirty="0" err="1">
                <a:latin typeface="Consolas" panose="020B0609020204030204" pitchFamily="49" charset="0"/>
              </a:rPr>
              <a:t>method_str</a:t>
            </a:r>
            <a:r>
              <a:rPr lang="en-US" altLang="en-US" dirty="0">
                <a:latin typeface="Consolas" panose="020B0609020204030204" pitchFamily="49" charset="0"/>
              </a:rPr>
              <a:t> = </a:t>
            </a:r>
            <a:br>
              <a:rPr lang="en-US" altLang="en-US" dirty="0">
                <a:latin typeface="Consolas" panose="020B0609020204030204" pitchFamily="49" charset="0"/>
              </a:rPr>
            </a:br>
            <a:r>
              <a:rPr lang="en-US" altLang="en-US" dirty="0">
                <a:latin typeface="Consolas" panose="020B0609020204030204" pitchFamily="49" charset="0"/>
              </a:rPr>
              <a:t>    </a:t>
            </a:r>
            <a:r>
              <a:rPr lang="en-US" altLang="en-US" dirty="0">
                <a:solidFill>
                  <a:schemeClr val="accent3">
                    <a:lumMod val="75000"/>
                  </a:schemeClr>
                </a:solidFill>
                <a:latin typeface="Consolas" panose="020B0609020204030204" pitchFamily="49" charset="0"/>
              </a:rPr>
              <a:t>"def #{func_name}(#{params}); #{expr}; end"</a:t>
            </a:r>
          </a:p>
          <a:p>
            <a:pPr lvl="0" eaLnBrk="0" fontAlgn="base" hangingPunct="0">
              <a:spcBef>
                <a:spcPct val="0"/>
              </a:spcBef>
              <a:spcAft>
                <a:spcPct val="0"/>
              </a:spcAft>
            </a:pPr>
            <a:r>
              <a:rPr lang="en-US" altLang="en-US" dirty="0">
                <a:latin typeface="Consolas" panose="020B0609020204030204" pitchFamily="49" charset="0"/>
              </a:rPr>
              <a:t>  </a:t>
            </a:r>
            <a:r>
              <a:rPr lang="en-US" altLang="en-US" dirty="0" err="1">
                <a:latin typeface="Consolas" panose="020B0609020204030204" pitchFamily="49" charset="0"/>
              </a:rPr>
              <a:t>klass.class_eval</a:t>
            </a:r>
            <a:r>
              <a:rPr lang="en-US" altLang="en-US" dirty="0">
                <a:latin typeface="Consolas" panose="020B0609020204030204" pitchFamily="49" charset="0"/>
              </a:rPr>
              <a:t>(</a:t>
            </a:r>
            <a:r>
              <a:rPr lang="en-US" altLang="en-US" dirty="0" err="1">
                <a:latin typeface="Consolas" panose="020B0609020204030204" pitchFamily="49" charset="0"/>
              </a:rPr>
              <a:t>method_str</a:t>
            </a:r>
            <a:r>
              <a:rPr lang="en-US" altLang="en-US" dirty="0">
                <a:latin typeface="Consolas" panose="020B0609020204030204" pitchFamily="49" charset="0"/>
              </a:rPr>
              <a:t>)</a:t>
            </a:r>
          </a:p>
          <a:p>
            <a:pPr lvl="0" eaLnBrk="0" fontAlgn="base" hangingPunct="0">
              <a:spcBef>
                <a:spcPct val="0"/>
              </a:spcBef>
              <a:spcAft>
                <a:spcPct val="0"/>
              </a:spcAft>
            </a:pPr>
            <a:r>
              <a:rPr lang="en-US" altLang="en-US" dirty="0">
                <a:latin typeface="Consolas" panose="020B0609020204030204" pitchFamily="49" charset="0"/>
              </a:rPr>
              <a:t>end</a:t>
            </a:r>
          </a:p>
          <a:p>
            <a:pPr lvl="0" eaLnBrk="0" fontAlgn="base" hangingPunct="0">
              <a:spcBef>
                <a:spcPct val="0"/>
              </a:spcBef>
              <a:spcAft>
                <a:spcPct val="0"/>
              </a:spcAft>
            </a:pPr>
            <a:endParaRPr lang="en-US" altLang="en-US" dirty="0">
              <a:latin typeface="Consolas" panose="020B0609020204030204" pitchFamily="49" charset="0"/>
            </a:endParaRPr>
          </a:p>
          <a:p>
            <a:pPr lvl="0" eaLnBrk="0" fontAlgn="base" hangingPunct="0">
              <a:spcBef>
                <a:spcPct val="0"/>
              </a:spcBef>
              <a:spcAft>
                <a:spcPct val="0"/>
              </a:spcAft>
            </a:pPr>
            <a:r>
              <a:rPr lang="en-US" altLang="en-US" dirty="0">
                <a:latin typeface="Consolas" panose="020B0609020204030204" pitchFamily="49" charset="0"/>
              </a:rPr>
              <a:t># Let's create an empty class  </a:t>
            </a:r>
          </a:p>
          <a:p>
            <a:pPr lvl="0" eaLnBrk="0" fontAlgn="base" hangingPunct="0">
              <a:spcBef>
                <a:spcPct val="0"/>
              </a:spcBef>
              <a:spcAft>
                <a:spcPct val="0"/>
              </a:spcAft>
            </a:pPr>
            <a:r>
              <a:rPr lang="en-US" altLang="en-US" dirty="0">
                <a:latin typeface="Consolas" panose="020B0609020204030204" pitchFamily="49" charset="0"/>
              </a:rPr>
              <a:t>class Foo</a:t>
            </a:r>
          </a:p>
          <a:p>
            <a:pPr lvl="0" eaLnBrk="0" fontAlgn="base" hangingPunct="0">
              <a:spcBef>
                <a:spcPct val="0"/>
              </a:spcBef>
              <a:spcAft>
                <a:spcPct val="0"/>
              </a:spcAft>
            </a:pPr>
            <a:r>
              <a:rPr lang="en-US" altLang="en-US" dirty="0">
                <a:latin typeface="Consolas" panose="020B0609020204030204" pitchFamily="49" charset="0"/>
              </a:rPr>
              <a:t>  # empty class</a:t>
            </a:r>
          </a:p>
          <a:p>
            <a:pPr lvl="0" eaLnBrk="0" fontAlgn="base" hangingPunct="0">
              <a:spcBef>
                <a:spcPct val="0"/>
              </a:spcBef>
              <a:spcAft>
                <a:spcPct val="0"/>
              </a:spcAft>
            </a:pPr>
            <a:r>
              <a:rPr lang="en-US" altLang="en-US" dirty="0">
                <a:latin typeface="Consolas" panose="020B0609020204030204" pitchFamily="49" charset="0"/>
              </a:rPr>
              <a:t>end</a:t>
            </a:r>
          </a:p>
          <a:p>
            <a:pPr lvl="0" eaLnBrk="0" fontAlgn="base" hangingPunct="0">
              <a:spcBef>
                <a:spcPct val="0"/>
              </a:spcBef>
              <a:spcAft>
                <a:spcPct val="0"/>
              </a:spcAft>
            </a:pPr>
            <a:endParaRPr lang="en-US" altLang="en-US" dirty="0">
              <a:latin typeface="Consolas" panose="020B0609020204030204" pitchFamily="49" charset="0"/>
            </a:endParaRPr>
          </a:p>
          <a:p>
            <a:pPr lvl="0" eaLnBrk="0" fontAlgn="base" hangingPunct="0">
              <a:spcBef>
                <a:spcPct val="0"/>
              </a:spcBef>
              <a:spcAft>
                <a:spcPct val="0"/>
              </a:spcAft>
            </a:pPr>
            <a:r>
              <a:rPr lang="en-US" altLang="en-US" dirty="0">
                <a:latin typeface="Consolas" panose="020B0609020204030204" pitchFamily="49" charset="0"/>
              </a:rPr>
              <a:t># Let's dynamically add methods to Foo class</a:t>
            </a:r>
          </a:p>
          <a:p>
            <a:pPr lvl="0" eaLnBrk="0" fontAlgn="base" hangingPunct="0">
              <a:spcBef>
                <a:spcPct val="0"/>
              </a:spcBef>
              <a:spcAft>
                <a:spcPct val="0"/>
              </a:spcAft>
            </a:pPr>
            <a:r>
              <a:rPr lang="en-US" altLang="en-US" dirty="0" err="1">
                <a:latin typeface="Consolas" panose="020B0609020204030204" pitchFamily="49" charset="0"/>
              </a:rPr>
              <a:t>add_method</a:t>
            </a:r>
            <a:r>
              <a:rPr lang="en-US" altLang="en-US" dirty="0">
                <a:latin typeface="Consolas" panose="020B0609020204030204" pitchFamily="49" charset="0"/>
              </a:rPr>
              <a:t>(Foo, </a:t>
            </a:r>
            <a:r>
              <a:rPr lang="en-US" altLang="en-US" dirty="0">
                <a:solidFill>
                  <a:schemeClr val="accent3">
                    <a:lumMod val="75000"/>
                  </a:schemeClr>
                </a:solidFill>
                <a:latin typeface="Consolas" panose="020B0609020204030204" pitchFamily="49" charset="0"/>
              </a:rPr>
              <a:t>"f"</a:t>
            </a:r>
            <a:r>
              <a:rPr lang="en-US" altLang="en-US" dirty="0">
                <a:latin typeface="Consolas" panose="020B0609020204030204" pitchFamily="49" charset="0"/>
              </a:rPr>
              <a:t>, </a:t>
            </a:r>
            <a:r>
              <a:rPr lang="en-US" altLang="en-US" dirty="0">
                <a:solidFill>
                  <a:schemeClr val="accent3">
                    <a:lumMod val="75000"/>
                  </a:schemeClr>
                </a:solidFill>
                <a:latin typeface="Consolas" panose="020B0609020204030204" pitchFamily="49" charset="0"/>
              </a:rPr>
              <a:t>"x, y"</a:t>
            </a:r>
            <a:r>
              <a:rPr lang="en-US" altLang="en-US" dirty="0">
                <a:latin typeface="Consolas" panose="020B0609020204030204" pitchFamily="49" charset="0"/>
              </a:rPr>
              <a:t>, </a:t>
            </a:r>
            <a:r>
              <a:rPr lang="en-US" altLang="en-US" dirty="0">
                <a:solidFill>
                  <a:schemeClr val="accent3">
                    <a:lumMod val="75000"/>
                  </a:schemeClr>
                </a:solidFill>
                <a:latin typeface="Consolas" panose="020B0609020204030204" pitchFamily="49" charset="0"/>
              </a:rPr>
              <a:t>"x*5+y"</a:t>
            </a:r>
            <a:r>
              <a:rPr lang="en-US" altLang="en-US" dirty="0">
                <a:latin typeface="Consolas" panose="020B0609020204030204" pitchFamily="49" charset="0"/>
              </a:rPr>
              <a:t>)	</a:t>
            </a:r>
          </a:p>
          <a:p>
            <a:pPr lvl="0" eaLnBrk="0" fontAlgn="base" hangingPunct="0">
              <a:spcBef>
                <a:spcPct val="0"/>
              </a:spcBef>
              <a:spcAft>
                <a:spcPct val="0"/>
              </a:spcAft>
            </a:pPr>
            <a:r>
              <a:rPr lang="en-US" altLang="en-US" dirty="0" err="1">
                <a:latin typeface="Consolas" panose="020B0609020204030204" pitchFamily="49" charset="0"/>
              </a:rPr>
              <a:t>add_method</a:t>
            </a:r>
            <a:r>
              <a:rPr lang="en-US" altLang="en-US" dirty="0">
                <a:latin typeface="Consolas" panose="020B0609020204030204" pitchFamily="49" charset="0"/>
              </a:rPr>
              <a:t>(Foo, </a:t>
            </a:r>
            <a:r>
              <a:rPr lang="en-US" altLang="en-US" dirty="0">
                <a:solidFill>
                  <a:schemeClr val="accent3">
                    <a:lumMod val="75000"/>
                  </a:schemeClr>
                </a:solidFill>
                <a:latin typeface="Consolas" panose="020B0609020204030204" pitchFamily="49" charset="0"/>
              </a:rPr>
              <a:t>"area"</a:t>
            </a:r>
            <a:r>
              <a:rPr lang="en-US" altLang="en-US" dirty="0">
                <a:latin typeface="Consolas" panose="020B0609020204030204" pitchFamily="49" charset="0"/>
              </a:rPr>
              <a:t>, </a:t>
            </a:r>
            <a:r>
              <a:rPr lang="en-US" altLang="en-US" dirty="0">
                <a:solidFill>
                  <a:schemeClr val="accent3">
                    <a:lumMod val="75000"/>
                  </a:schemeClr>
                </a:solidFill>
                <a:latin typeface="Consolas" panose="020B0609020204030204" pitchFamily="49" charset="0"/>
              </a:rPr>
              <a:t>"r"</a:t>
            </a:r>
            <a:r>
              <a:rPr lang="en-US" altLang="en-US" dirty="0">
                <a:latin typeface="Consolas" panose="020B0609020204030204" pitchFamily="49" charset="0"/>
              </a:rPr>
              <a:t>, </a:t>
            </a:r>
            <a:r>
              <a:rPr lang="en-US" altLang="en-US" dirty="0">
                <a:solidFill>
                  <a:schemeClr val="accent3">
                    <a:lumMod val="75000"/>
                  </a:schemeClr>
                </a:solidFill>
                <a:latin typeface="Consolas" panose="020B0609020204030204" pitchFamily="49" charset="0"/>
              </a:rPr>
              <a:t>"Math::PI*r**2"</a:t>
            </a:r>
            <a:r>
              <a:rPr lang="en-US" altLang="en-US" dirty="0">
                <a:latin typeface="Consolas" panose="020B0609020204030204" pitchFamily="49" charset="0"/>
              </a:rPr>
              <a:t>)</a:t>
            </a:r>
          </a:p>
          <a:p>
            <a:pPr lvl="0" eaLnBrk="0" fontAlgn="base" hangingPunct="0">
              <a:spcBef>
                <a:spcPct val="0"/>
              </a:spcBef>
              <a:spcAft>
                <a:spcPct val="0"/>
              </a:spcAft>
            </a:pPr>
            <a:endParaRPr lang="en-US" altLang="en-US" dirty="0">
              <a:latin typeface="Consolas" panose="020B0609020204030204" pitchFamily="49" charset="0"/>
            </a:endParaRPr>
          </a:p>
          <a:p>
            <a:pPr lvl="0" eaLnBrk="0" fontAlgn="base" hangingPunct="0">
              <a:spcBef>
                <a:spcPct val="0"/>
              </a:spcBef>
              <a:spcAft>
                <a:spcPct val="0"/>
              </a:spcAft>
            </a:pPr>
            <a:r>
              <a:rPr lang="en-US" altLang="en-US" dirty="0">
                <a:latin typeface="Consolas" panose="020B0609020204030204" pitchFamily="49" charset="0"/>
              </a:rPr>
              <a:t># Use our dynamically created methods!</a:t>
            </a:r>
          </a:p>
          <a:p>
            <a:pPr lvl="0" eaLnBrk="0" fontAlgn="base" hangingPunct="0">
              <a:spcBef>
                <a:spcPct val="0"/>
              </a:spcBef>
              <a:spcAft>
                <a:spcPct val="0"/>
              </a:spcAft>
            </a:pPr>
            <a:r>
              <a:rPr lang="en-US" altLang="en-US" dirty="0">
                <a:latin typeface="Consolas" panose="020B0609020204030204" pitchFamily="49" charset="0"/>
              </a:rPr>
              <a:t>q = </a:t>
            </a:r>
            <a:r>
              <a:rPr lang="en-US" altLang="en-US" dirty="0" err="1">
                <a:latin typeface="Consolas" panose="020B0609020204030204" pitchFamily="49" charset="0"/>
              </a:rPr>
              <a:t>Foo.new</a:t>
            </a:r>
            <a:endParaRPr lang="en-US" altLang="en-US" dirty="0">
              <a:latin typeface="Consolas" panose="020B0609020204030204" pitchFamily="49" charset="0"/>
            </a:endParaRPr>
          </a:p>
          <a:p>
            <a:pPr lvl="0" eaLnBrk="0" fontAlgn="base" hangingPunct="0">
              <a:spcBef>
                <a:spcPct val="0"/>
              </a:spcBef>
              <a:spcAft>
                <a:spcPct val="0"/>
              </a:spcAft>
            </a:pPr>
            <a:r>
              <a:rPr lang="en-US" altLang="en-US" dirty="0">
                <a:latin typeface="Consolas" panose="020B0609020204030204" pitchFamily="49" charset="0"/>
              </a:rPr>
              <a:t>puts </a:t>
            </a:r>
            <a:r>
              <a:rPr lang="en-US" altLang="en-US" dirty="0" err="1">
                <a:latin typeface="Consolas" panose="020B0609020204030204" pitchFamily="49" charset="0"/>
              </a:rPr>
              <a:t>q.f</a:t>
            </a:r>
            <a:r>
              <a:rPr lang="en-US" altLang="en-US" dirty="0">
                <a:latin typeface="Consolas" panose="020B0609020204030204" pitchFamily="49" charset="0"/>
              </a:rPr>
              <a:t>(</a:t>
            </a:r>
            <a:r>
              <a:rPr lang="en-US" altLang="en-US" dirty="0">
                <a:solidFill>
                  <a:srgbClr val="C00000"/>
                </a:solidFill>
                <a:latin typeface="Consolas" panose="020B0609020204030204" pitchFamily="49" charset="0"/>
              </a:rPr>
              <a:t>10</a:t>
            </a:r>
            <a:r>
              <a:rPr lang="en-US" altLang="en-US" dirty="0">
                <a:latin typeface="Consolas" panose="020B0609020204030204" pitchFamily="49" charset="0"/>
              </a:rPr>
              <a:t>, </a:t>
            </a:r>
            <a:r>
              <a:rPr lang="en-US" altLang="en-US" dirty="0">
                <a:solidFill>
                  <a:srgbClr val="C00000"/>
                </a:solidFill>
                <a:latin typeface="Consolas" panose="020B0609020204030204" pitchFamily="49" charset="0"/>
              </a:rPr>
              <a:t>2</a:t>
            </a:r>
            <a:r>
              <a:rPr lang="en-US" altLang="en-US" dirty="0">
                <a:latin typeface="Consolas" panose="020B0609020204030204" pitchFamily="49" charset="0"/>
              </a:rPr>
              <a:t>)    # Prints 52</a:t>
            </a:r>
          </a:p>
          <a:p>
            <a:pPr lvl="0" eaLnBrk="0" fontAlgn="base" hangingPunct="0">
              <a:spcBef>
                <a:spcPct val="0"/>
              </a:spcBef>
              <a:spcAft>
                <a:spcPct val="0"/>
              </a:spcAft>
            </a:pPr>
            <a:r>
              <a:rPr lang="en-US" altLang="en-US" dirty="0">
                <a:latin typeface="Consolas" panose="020B0609020204030204" pitchFamily="49" charset="0"/>
              </a:rPr>
              <a:t>puts </a:t>
            </a:r>
            <a:r>
              <a:rPr lang="en-US" altLang="en-US" dirty="0" err="1">
                <a:latin typeface="Consolas" panose="020B0609020204030204" pitchFamily="49" charset="0"/>
              </a:rPr>
              <a:t>q.area</a:t>
            </a:r>
            <a:r>
              <a:rPr lang="en-US" altLang="en-US" dirty="0">
                <a:latin typeface="Consolas" panose="020B0609020204030204" pitchFamily="49" charset="0"/>
              </a:rPr>
              <a:t>(</a:t>
            </a:r>
            <a:r>
              <a:rPr lang="en-US" altLang="en-US" dirty="0">
                <a:solidFill>
                  <a:srgbClr val="C00000"/>
                </a:solidFill>
                <a:latin typeface="Consolas" panose="020B0609020204030204" pitchFamily="49" charset="0"/>
              </a:rPr>
              <a:t>1</a:t>
            </a:r>
            <a:r>
              <a:rPr lang="en-US" altLang="en-US" dirty="0">
                <a:latin typeface="Consolas" panose="020B0609020204030204" pitchFamily="49" charset="0"/>
              </a:rPr>
              <a:t>)     # Prints 3.141592653589793</a:t>
            </a:r>
          </a:p>
        </p:txBody>
      </p:sp>
      <p:grpSp>
        <p:nvGrpSpPr>
          <p:cNvPr id="18" name="Group 17">
            <a:extLst>
              <a:ext uri="{FF2B5EF4-FFF2-40B4-BE49-F238E27FC236}">
                <a16:creationId xmlns:a16="http://schemas.microsoft.com/office/drawing/2014/main" id="{9FF45C54-B0BD-487C-86B3-7C32C7A5A702}"/>
              </a:ext>
            </a:extLst>
          </p:cNvPr>
          <p:cNvGrpSpPr/>
          <p:nvPr/>
        </p:nvGrpSpPr>
        <p:grpSpPr>
          <a:xfrm>
            <a:off x="6714906" y="5399228"/>
            <a:ext cx="5277435" cy="1407564"/>
            <a:chOff x="764266" y="893494"/>
            <a:chExt cx="3936588" cy="1682540"/>
          </a:xfrm>
        </p:grpSpPr>
        <p:sp>
          <p:nvSpPr>
            <p:cNvPr id="19" name="TextBox 18">
              <a:extLst>
                <a:ext uri="{FF2B5EF4-FFF2-40B4-BE49-F238E27FC236}">
                  <a16:creationId xmlns:a16="http://schemas.microsoft.com/office/drawing/2014/main" id="{9044EB1F-B50F-43EF-A56D-9E5F89AA196D}"/>
                </a:ext>
              </a:extLst>
            </p:cNvPr>
            <p:cNvSpPr txBox="1"/>
            <p:nvPr/>
          </p:nvSpPr>
          <p:spPr>
            <a:xfrm>
              <a:off x="764266" y="893494"/>
              <a:ext cx="3936588" cy="430887"/>
            </a:xfrm>
            <a:prstGeom prst="rect">
              <a:avLst/>
            </a:prstGeom>
            <a:noFill/>
          </p:spPr>
          <p:txBody>
            <a:bodyPr wrap="square" rtlCol="0">
              <a:spAutoFit/>
            </a:bodyPr>
            <a:lstStyle/>
            <a:p>
              <a:pPr algn="ctr"/>
              <a:r>
                <a:rPr lang="en-US" sz="2200" dirty="0"/>
                <a:t>Impact</a:t>
              </a:r>
            </a:p>
          </p:txBody>
        </p:sp>
        <p:sp>
          <p:nvSpPr>
            <p:cNvPr id="21" name="Rectangle 20">
              <a:extLst>
                <a:ext uri="{FF2B5EF4-FFF2-40B4-BE49-F238E27FC236}">
                  <a16:creationId xmlns:a16="http://schemas.microsoft.com/office/drawing/2014/main" id="{3BE5077D-429D-44F4-8B1B-CB9ED529A0C2}"/>
                </a:ext>
              </a:extLst>
            </p:cNvPr>
            <p:cNvSpPr/>
            <p:nvPr/>
          </p:nvSpPr>
          <p:spPr>
            <a:xfrm>
              <a:off x="848269" y="1355159"/>
              <a:ext cx="3768583" cy="122087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chemeClr val="bg1"/>
                  </a:solidFill>
                  <a:effectLst/>
                  <a:latin typeface="Söhne"/>
                </a:rPr>
                <a:t>Ruby (via Ruby on Rails) is popular in web development, and has been used by companies as diverse as Apple and Twitter.</a:t>
              </a:r>
              <a:endParaRPr lang="en-US" sz="2000" dirty="0">
                <a:solidFill>
                  <a:schemeClr val="bg1"/>
                </a:solidFill>
              </a:endParaRPr>
            </a:p>
          </p:txBody>
        </p:sp>
      </p:grpSp>
      <p:sp>
        <p:nvSpPr>
          <p:cNvPr id="2" name="TextBox 1">
            <a:extLst>
              <a:ext uri="{FF2B5EF4-FFF2-40B4-BE49-F238E27FC236}">
                <a16:creationId xmlns:a16="http://schemas.microsoft.com/office/drawing/2014/main" id="{348BCBEE-CCD0-4EE2-BD2C-F767A3E11BCF}"/>
              </a:ext>
            </a:extLst>
          </p:cNvPr>
          <p:cNvSpPr txBox="1"/>
          <p:nvPr/>
        </p:nvSpPr>
        <p:spPr>
          <a:xfrm>
            <a:off x="9618133" y="381000"/>
            <a:ext cx="231154" cy="369332"/>
          </a:xfrm>
          <a:prstGeom prst="rect">
            <a:avLst/>
          </a:prstGeom>
          <a:noFill/>
        </p:spPr>
        <p:txBody>
          <a:bodyPr wrap="none" rtlCol="0">
            <a:spAutoFit/>
          </a:bodyPr>
          <a:lstStyle/>
          <a:p>
            <a:r>
              <a:rPr lang="en-US" dirty="0"/>
              <a:t> </a:t>
            </a:r>
          </a:p>
        </p:txBody>
      </p:sp>
      <p:sp>
        <p:nvSpPr>
          <p:cNvPr id="9" name="TextBox 8">
            <a:extLst>
              <a:ext uri="{FF2B5EF4-FFF2-40B4-BE49-F238E27FC236}">
                <a16:creationId xmlns:a16="http://schemas.microsoft.com/office/drawing/2014/main" id="{86A1F3A2-D28E-4FF1-92D9-46346FC93CB8}"/>
              </a:ext>
            </a:extLst>
          </p:cNvPr>
          <p:cNvSpPr txBox="1"/>
          <p:nvPr/>
        </p:nvSpPr>
        <p:spPr>
          <a:xfrm>
            <a:off x="6122610" y="51208"/>
            <a:ext cx="6108158" cy="5355312"/>
          </a:xfrm>
          <a:prstGeom prst="rect">
            <a:avLst/>
          </a:prstGeom>
          <a:solidFill>
            <a:schemeClr val="accent4">
              <a:lumMod val="20000"/>
              <a:lumOff val="80000"/>
            </a:schemeClr>
          </a:solidFill>
          <a:ln>
            <a:solidFill>
              <a:schemeClr val="tx1"/>
            </a:solidFill>
          </a:ln>
        </p:spPr>
        <p:txBody>
          <a:bodyPr wrap="square">
            <a:spAutoFit/>
          </a:bodyPr>
          <a:lstStyle/>
          <a:p>
            <a:pPr lvl="0" eaLnBrk="0" fontAlgn="base" hangingPunct="0">
              <a:spcBef>
                <a:spcPct val="0"/>
              </a:spcBef>
              <a:spcAft>
                <a:spcPct val="0"/>
              </a:spcAft>
            </a:pPr>
            <a:r>
              <a:rPr lang="en-US" altLang="en-US" dirty="0">
                <a:latin typeface="Consolas" panose="020B0609020204030204" pitchFamily="49" charset="0"/>
              </a:rPr>
              <a:t>def </a:t>
            </a:r>
            <a:r>
              <a:rPr lang="en-US" altLang="en-US" dirty="0" err="1">
                <a:latin typeface="Consolas" panose="020B0609020204030204" pitchFamily="49" charset="0"/>
              </a:rPr>
              <a:t>add_method</a:t>
            </a:r>
            <a:r>
              <a:rPr lang="en-US" altLang="en-US" dirty="0">
                <a:latin typeface="Consolas" panose="020B0609020204030204" pitchFamily="49" charset="0"/>
              </a:rPr>
              <a:t>(</a:t>
            </a:r>
            <a:r>
              <a:rPr lang="en-US" altLang="en-US" dirty="0" err="1">
                <a:latin typeface="Consolas" panose="020B0609020204030204" pitchFamily="49" charset="0"/>
              </a:rPr>
              <a:t>klass</a:t>
            </a:r>
            <a:r>
              <a:rPr lang="en-US" altLang="en-US" dirty="0">
                <a:latin typeface="Consolas" panose="020B0609020204030204" pitchFamily="49" charset="0"/>
              </a:rPr>
              <a:t>, </a:t>
            </a:r>
            <a:r>
              <a:rPr lang="en-US" altLang="en-US" dirty="0" err="1">
                <a:latin typeface="Consolas" panose="020B0609020204030204" pitchFamily="49" charset="0"/>
              </a:rPr>
              <a:t>func_name</a:t>
            </a:r>
            <a:r>
              <a:rPr lang="en-US" altLang="en-US" dirty="0">
                <a:latin typeface="Consolas" panose="020B0609020204030204" pitchFamily="49" charset="0"/>
              </a:rPr>
              <a:t>, params, expr)</a:t>
            </a:r>
          </a:p>
          <a:p>
            <a:pPr lvl="0" eaLnBrk="0" fontAlgn="base" hangingPunct="0">
              <a:spcBef>
                <a:spcPct val="0"/>
              </a:spcBef>
              <a:spcAft>
                <a:spcPct val="0"/>
              </a:spcAft>
            </a:pPr>
            <a:r>
              <a:rPr lang="en-US" altLang="en-US" dirty="0">
                <a:latin typeface="Consolas" panose="020B0609020204030204" pitchFamily="49" charset="0"/>
              </a:rPr>
              <a:t>  </a:t>
            </a:r>
            <a:r>
              <a:rPr lang="en-US" altLang="en-US" dirty="0" err="1">
                <a:latin typeface="Consolas" panose="020B0609020204030204" pitchFamily="49" charset="0"/>
              </a:rPr>
              <a:t>method_str</a:t>
            </a:r>
            <a:r>
              <a:rPr lang="en-US" altLang="en-US" dirty="0">
                <a:latin typeface="Consolas" panose="020B0609020204030204" pitchFamily="49" charset="0"/>
              </a:rPr>
              <a:t> = </a:t>
            </a:r>
            <a:br>
              <a:rPr lang="en-US" altLang="en-US" dirty="0">
                <a:latin typeface="Consolas" panose="020B0609020204030204" pitchFamily="49" charset="0"/>
              </a:rPr>
            </a:br>
            <a:r>
              <a:rPr lang="en-US" altLang="en-US" dirty="0">
                <a:latin typeface="Consolas" panose="020B0609020204030204" pitchFamily="49" charset="0"/>
              </a:rPr>
              <a:t>    </a:t>
            </a:r>
            <a:r>
              <a:rPr lang="en-US" altLang="en-US" dirty="0">
                <a:solidFill>
                  <a:schemeClr val="accent3">
                    <a:lumMod val="75000"/>
                  </a:schemeClr>
                </a:solidFill>
                <a:latin typeface="Consolas" panose="020B0609020204030204" pitchFamily="49" charset="0"/>
              </a:rPr>
              <a:t>"def #{func_name}(#{params}); #{expr}; end"</a:t>
            </a:r>
          </a:p>
          <a:p>
            <a:pPr lvl="0" eaLnBrk="0" fontAlgn="base" hangingPunct="0">
              <a:spcBef>
                <a:spcPct val="0"/>
              </a:spcBef>
              <a:spcAft>
                <a:spcPct val="0"/>
              </a:spcAft>
            </a:pPr>
            <a:r>
              <a:rPr lang="en-US" altLang="en-US" dirty="0">
                <a:latin typeface="Consolas" panose="020B0609020204030204" pitchFamily="49" charset="0"/>
              </a:rPr>
              <a:t>  </a:t>
            </a:r>
            <a:r>
              <a:rPr lang="en-US" altLang="en-US" dirty="0" err="1">
                <a:latin typeface="Consolas" panose="020B0609020204030204" pitchFamily="49" charset="0"/>
              </a:rPr>
              <a:t>klass.class_eval</a:t>
            </a:r>
            <a:r>
              <a:rPr lang="en-US" altLang="en-US" dirty="0">
                <a:latin typeface="Consolas" panose="020B0609020204030204" pitchFamily="49" charset="0"/>
              </a:rPr>
              <a:t>(</a:t>
            </a:r>
            <a:r>
              <a:rPr lang="en-US" altLang="en-US" dirty="0" err="1">
                <a:latin typeface="Consolas" panose="020B0609020204030204" pitchFamily="49" charset="0"/>
              </a:rPr>
              <a:t>method_str</a:t>
            </a:r>
            <a:r>
              <a:rPr lang="en-US" altLang="en-US" dirty="0">
                <a:latin typeface="Consolas" panose="020B0609020204030204" pitchFamily="49" charset="0"/>
              </a:rPr>
              <a:t>)</a:t>
            </a:r>
          </a:p>
          <a:p>
            <a:pPr lvl="0" eaLnBrk="0" fontAlgn="base" hangingPunct="0">
              <a:spcBef>
                <a:spcPct val="0"/>
              </a:spcBef>
              <a:spcAft>
                <a:spcPct val="0"/>
              </a:spcAft>
            </a:pPr>
            <a:r>
              <a:rPr lang="en-US" altLang="en-US" dirty="0">
                <a:latin typeface="Consolas" panose="020B0609020204030204" pitchFamily="49" charset="0"/>
              </a:rPr>
              <a:t>end</a:t>
            </a:r>
          </a:p>
          <a:p>
            <a:pPr lvl="0" eaLnBrk="0" fontAlgn="base" hangingPunct="0">
              <a:spcBef>
                <a:spcPct val="0"/>
              </a:spcBef>
              <a:spcAft>
                <a:spcPct val="0"/>
              </a:spcAft>
            </a:pPr>
            <a:endParaRPr lang="en-US" altLang="en-US" dirty="0">
              <a:latin typeface="Consolas" panose="020B0609020204030204" pitchFamily="49" charset="0"/>
            </a:endParaRPr>
          </a:p>
          <a:p>
            <a:pPr lvl="0" eaLnBrk="0" fontAlgn="base" hangingPunct="0">
              <a:spcBef>
                <a:spcPct val="0"/>
              </a:spcBef>
              <a:spcAft>
                <a:spcPct val="0"/>
              </a:spcAft>
            </a:pPr>
            <a:r>
              <a:rPr lang="en-US" altLang="en-US" dirty="0">
                <a:latin typeface="Consolas" panose="020B0609020204030204" pitchFamily="49" charset="0"/>
              </a:rPr>
              <a:t># Let's create an empty class  </a:t>
            </a:r>
          </a:p>
          <a:p>
            <a:pPr lvl="0" eaLnBrk="0" fontAlgn="base" hangingPunct="0">
              <a:spcBef>
                <a:spcPct val="0"/>
              </a:spcBef>
              <a:spcAft>
                <a:spcPct val="0"/>
              </a:spcAft>
            </a:pPr>
            <a:r>
              <a:rPr lang="en-US" altLang="en-US" dirty="0">
                <a:latin typeface="Consolas" panose="020B0609020204030204" pitchFamily="49" charset="0"/>
              </a:rPr>
              <a:t>class Foo</a:t>
            </a:r>
          </a:p>
          <a:p>
            <a:pPr lvl="0" eaLnBrk="0" fontAlgn="base" hangingPunct="0">
              <a:spcBef>
                <a:spcPct val="0"/>
              </a:spcBef>
              <a:spcAft>
                <a:spcPct val="0"/>
              </a:spcAft>
            </a:pPr>
            <a:r>
              <a:rPr lang="en-US" altLang="en-US" dirty="0">
                <a:latin typeface="Consolas" panose="020B0609020204030204" pitchFamily="49" charset="0"/>
              </a:rPr>
              <a:t>  # empty class</a:t>
            </a:r>
          </a:p>
          <a:p>
            <a:pPr lvl="0" eaLnBrk="0" fontAlgn="base" hangingPunct="0">
              <a:spcBef>
                <a:spcPct val="0"/>
              </a:spcBef>
              <a:spcAft>
                <a:spcPct val="0"/>
              </a:spcAft>
            </a:pPr>
            <a:r>
              <a:rPr lang="en-US" altLang="en-US" dirty="0">
                <a:latin typeface="Consolas" panose="020B0609020204030204" pitchFamily="49" charset="0"/>
              </a:rPr>
              <a:t>end</a:t>
            </a:r>
          </a:p>
          <a:p>
            <a:pPr lvl="0" eaLnBrk="0" fontAlgn="base" hangingPunct="0">
              <a:spcBef>
                <a:spcPct val="0"/>
              </a:spcBef>
              <a:spcAft>
                <a:spcPct val="0"/>
              </a:spcAft>
            </a:pPr>
            <a:endParaRPr lang="en-US" altLang="en-US" dirty="0">
              <a:latin typeface="Consolas" panose="020B0609020204030204" pitchFamily="49" charset="0"/>
            </a:endParaRPr>
          </a:p>
          <a:p>
            <a:pPr lvl="0" eaLnBrk="0" fontAlgn="base" hangingPunct="0">
              <a:spcBef>
                <a:spcPct val="0"/>
              </a:spcBef>
              <a:spcAft>
                <a:spcPct val="0"/>
              </a:spcAft>
            </a:pPr>
            <a:r>
              <a:rPr lang="en-US" altLang="en-US" dirty="0">
                <a:latin typeface="Consolas" panose="020B0609020204030204" pitchFamily="49" charset="0"/>
              </a:rPr>
              <a:t># Let's dynamically add methods to Foo class</a:t>
            </a:r>
          </a:p>
          <a:p>
            <a:pPr lvl="0" eaLnBrk="0" fontAlgn="base" hangingPunct="0">
              <a:spcBef>
                <a:spcPct val="0"/>
              </a:spcBef>
              <a:spcAft>
                <a:spcPct val="0"/>
              </a:spcAft>
            </a:pPr>
            <a:r>
              <a:rPr lang="en-US" altLang="en-US" dirty="0" err="1">
                <a:latin typeface="Consolas" panose="020B0609020204030204" pitchFamily="49" charset="0"/>
              </a:rPr>
              <a:t>add_method</a:t>
            </a:r>
            <a:r>
              <a:rPr lang="en-US" altLang="en-US" dirty="0">
                <a:latin typeface="Consolas" panose="020B0609020204030204" pitchFamily="49" charset="0"/>
              </a:rPr>
              <a:t>(Foo, </a:t>
            </a:r>
            <a:r>
              <a:rPr lang="en-US" altLang="en-US" dirty="0">
                <a:solidFill>
                  <a:schemeClr val="accent3">
                    <a:lumMod val="75000"/>
                  </a:schemeClr>
                </a:solidFill>
                <a:latin typeface="Consolas" panose="020B0609020204030204" pitchFamily="49" charset="0"/>
              </a:rPr>
              <a:t>"f"</a:t>
            </a:r>
            <a:r>
              <a:rPr lang="en-US" altLang="en-US" dirty="0">
                <a:latin typeface="Consolas" panose="020B0609020204030204" pitchFamily="49" charset="0"/>
              </a:rPr>
              <a:t>, </a:t>
            </a:r>
            <a:r>
              <a:rPr lang="en-US" altLang="en-US" dirty="0">
                <a:solidFill>
                  <a:schemeClr val="accent3">
                    <a:lumMod val="75000"/>
                  </a:schemeClr>
                </a:solidFill>
                <a:latin typeface="Consolas" panose="020B0609020204030204" pitchFamily="49" charset="0"/>
              </a:rPr>
              <a:t>"x, y"</a:t>
            </a:r>
            <a:r>
              <a:rPr lang="en-US" altLang="en-US" dirty="0">
                <a:latin typeface="Consolas" panose="020B0609020204030204" pitchFamily="49" charset="0"/>
              </a:rPr>
              <a:t>, </a:t>
            </a:r>
            <a:r>
              <a:rPr lang="en-US" altLang="en-US" dirty="0">
                <a:solidFill>
                  <a:schemeClr val="accent3">
                    <a:lumMod val="75000"/>
                  </a:schemeClr>
                </a:solidFill>
                <a:latin typeface="Consolas" panose="020B0609020204030204" pitchFamily="49" charset="0"/>
              </a:rPr>
              <a:t>"x*5+y"</a:t>
            </a:r>
            <a:r>
              <a:rPr lang="en-US" altLang="en-US" dirty="0">
                <a:latin typeface="Consolas" panose="020B0609020204030204" pitchFamily="49" charset="0"/>
              </a:rPr>
              <a:t>)	</a:t>
            </a:r>
          </a:p>
          <a:p>
            <a:pPr lvl="0" eaLnBrk="0" fontAlgn="base" hangingPunct="0">
              <a:spcBef>
                <a:spcPct val="0"/>
              </a:spcBef>
              <a:spcAft>
                <a:spcPct val="0"/>
              </a:spcAft>
            </a:pPr>
            <a:r>
              <a:rPr lang="en-US" altLang="en-US" dirty="0" err="1">
                <a:latin typeface="Consolas" panose="020B0609020204030204" pitchFamily="49" charset="0"/>
              </a:rPr>
              <a:t>add_method</a:t>
            </a:r>
            <a:r>
              <a:rPr lang="en-US" altLang="en-US" dirty="0">
                <a:latin typeface="Consolas" panose="020B0609020204030204" pitchFamily="49" charset="0"/>
              </a:rPr>
              <a:t>(Foo, </a:t>
            </a:r>
            <a:r>
              <a:rPr lang="en-US" altLang="en-US" dirty="0">
                <a:solidFill>
                  <a:schemeClr val="accent3">
                    <a:lumMod val="75000"/>
                  </a:schemeClr>
                </a:solidFill>
                <a:latin typeface="Consolas" panose="020B0609020204030204" pitchFamily="49" charset="0"/>
              </a:rPr>
              <a:t>"area"</a:t>
            </a:r>
            <a:r>
              <a:rPr lang="en-US" altLang="en-US" dirty="0">
                <a:latin typeface="Consolas" panose="020B0609020204030204" pitchFamily="49" charset="0"/>
              </a:rPr>
              <a:t>, </a:t>
            </a:r>
            <a:r>
              <a:rPr lang="en-US" altLang="en-US" dirty="0">
                <a:solidFill>
                  <a:schemeClr val="accent3">
                    <a:lumMod val="75000"/>
                  </a:schemeClr>
                </a:solidFill>
                <a:latin typeface="Consolas" panose="020B0609020204030204" pitchFamily="49" charset="0"/>
              </a:rPr>
              <a:t>"r"</a:t>
            </a:r>
            <a:r>
              <a:rPr lang="en-US" altLang="en-US" dirty="0">
                <a:latin typeface="Consolas" panose="020B0609020204030204" pitchFamily="49" charset="0"/>
              </a:rPr>
              <a:t>, </a:t>
            </a:r>
            <a:r>
              <a:rPr lang="en-US" altLang="en-US" dirty="0">
                <a:solidFill>
                  <a:schemeClr val="accent3">
                    <a:lumMod val="75000"/>
                  </a:schemeClr>
                </a:solidFill>
                <a:latin typeface="Consolas" panose="020B0609020204030204" pitchFamily="49" charset="0"/>
              </a:rPr>
              <a:t>"Math::PI*r**2"</a:t>
            </a:r>
            <a:r>
              <a:rPr lang="en-US" altLang="en-US" dirty="0">
                <a:latin typeface="Consolas" panose="020B0609020204030204" pitchFamily="49" charset="0"/>
              </a:rPr>
              <a:t>)</a:t>
            </a:r>
          </a:p>
          <a:p>
            <a:pPr lvl="0" eaLnBrk="0" fontAlgn="base" hangingPunct="0">
              <a:spcBef>
                <a:spcPct val="0"/>
              </a:spcBef>
              <a:spcAft>
                <a:spcPct val="0"/>
              </a:spcAft>
            </a:pPr>
            <a:endParaRPr lang="en-US" altLang="en-US" dirty="0">
              <a:latin typeface="Consolas" panose="020B0609020204030204" pitchFamily="49" charset="0"/>
            </a:endParaRPr>
          </a:p>
          <a:p>
            <a:pPr lvl="0" eaLnBrk="0" fontAlgn="base" hangingPunct="0">
              <a:spcBef>
                <a:spcPct val="0"/>
              </a:spcBef>
              <a:spcAft>
                <a:spcPct val="0"/>
              </a:spcAft>
            </a:pPr>
            <a:r>
              <a:rPr lang="en-US" altLang="en-US" dirty="0">
                <a:latin typeface="Consolas" panose="020B0609020204030204" pitchFamily="49" charset="0"/>
              </a:rPr>
              <a:t># Use our dynamically created methods!</a:t>
            </a:r>
          </a:p>
          <a:p>
            <a:pPr lvl="0" eaLnBrk="0" fontAlgn="base" hangingPunct="0">
              <a:spcBef>
                <a:spcPct val="0"/>
              </a:spcBef>
              <a:spcAft>
                <a:spcPct val="0"/>
              </a:spcAft>
            </a:pPr>
            <a:r>
              <a:rPr lang="en-US" altLang="en-US" dirty="0">
                <a:latin typeface="Consolas" panose="020B0609020204030204" pitchFamily="49" charset="0"/>
              </a:rPr>
              <a:t>q = </a:t>
            </a:r>
            <a:r>
              <a:rPr lang="en-US" altLang="en-US" dirty="0" err="1">
                <a:latin typeface="Consolas" panose="020B0609020204030204" pitchFamily="49" charset="0"/>
              </a:rPr>
              <a:t>Foo.new</a:t>
            </a:r>
            <a:endParaRPr lang="en-US" altLang="en-US" dirty="0">
              <a:latin typeface="Consolas" panose="020B0609020204030204" pitchFamily="49" charset="0"/>
            </a:endParaRPr>
          </a:p>
          <a:p>
            <a:pPr lvl="0" eaLnBrk="0" fontAlgn="base" hangingPunct="0">
              <a:spcBef>
                <a:spcPct val="0"/>
              </a:spcBef>
              <a:spcAft>
                <a:spcPct val="0"/>
              </a:spcAft>
            </a:pPr>
            <a:r>
              <a:rPr lang="en-US" altLang="en-US" dirty="0">
                <a:latin typeface="Consolas" panose="020B0609020204030204" pitchFamily="49" charset="0"/>
              </a:rPr>
              <a:t>puts </a:t>
            </a:r>
            <a:r>
              <a:rPr lang="en-US" altLang="en-US" dirty="0" err="1">
                <a:latin typeface="Consolas" panose="020B0609020204030204" pitchFamily="49" charset="0"/>
              </a:rPr>
              <a:t>q.f</a:t>
            </a:r>
            <a:r>
              <a:rPr lang="en-US" altLang="en-US" dirty="0">
                <a:latin typeface="Consolas" panose="020B0609020204030204" pitchFamily="49" charset="0"/>
              </a:rPr>
              <a:t>(</a:t>
            </a:r>
            <a:r>
              <a:rPr lang="en-US" altLang="en-US" dirty="0">
                <a:solidFill>
                  <a:srgbClr val="C00000"/>
                </a:solidFill>
                <a:latin typeface="Consolas" panose="020B0609020204030204" pitchFamily="49" charset="0"/>
              </a:rPr>
              <a:t>10</a:t>
            </a:r>
            <a:r>
              <a:rPr lang="en-US" altLang="en-US" dirty="0">
                <a:latin typeface="Consolas" panose="020B0609020204030204" pitchFamily="49" charset="0"/>
              </a:rPr>
              <a:t>, </a:t>
            </a:r>
            <a:r>
              <a:rPr lang="en-US" altLang="en-US" dirty="0">
                <a:solidFill>
                  <a:srgbClr val="C00000"/>
                </a:solidFill>
                <a:latin typeface="Consolas" panose="020B0609020204030204" pitchFamily="49" charset="0"/>
              </a:rPr>
              <a:t>2</a:t>
            </a:r>
            <a:r>
              <a:rPr lang="en-US" altLang="en-US" dirty="0">
                <a:latin typeface="Consolas" panose="020B0609020204030204" pitchFamily="49" charset="0"/>
              </a:rPr>
              <a:t>)    # Prints 52</a:t>
            </a:r>
          </a:p>
          <a:p>
            <a:pPr lvl="0" eaLnBrk="0" fontAlgn="base" hangingPunct="0">
              <a:spcBef>
                <a:spcPct val="0"/>
              </a:spcBef>
              <a:spcAft>
                <a:spcPct val="0"/>
              </a:spcAft>
            </a:pPr>
            <a:r>
              <a:rPr lang="en-US" altLang="en-US" dirty="0">
                <a:latin typeface="Consolas" panose="020B0609020204030204" pitchFamily="49" charset="0"/>
              </a:rPr>
              <a:t>puts </a:t>
            </a:r>
            <a:r>
              <a:rPr lang="en-US" altLang="en-US" dirty="0" err="1">
                <a:latin typeface="Consolas" panose="020B0609020204030204" pitchFamily="49" charset="0"/>
              </a:rPr>
              <a:t>q.area</a:t>
            </a:r>
            <a:r>
              <a:rPr lang="en-US" altLang="en-US" dirty="0">
                <a:latin typeface="Consolas" panose="020B0609020204030204" pitchFamily="49" charset="0"/>
              </a:rPr>
              <a:t>(</a:t>
            </a:r>
            <a:r>
              <a:rPr lang="en-US" altLang="en-US" dirty="0">
                <a:solidFill>
                  <a:srgbClr val="C00000"/>
                </a:solidFill>
                <a:latin typeface="Consolas" panose="020B0609020204030204" pitchFamily="49" charset="0"/>
              </a:rPr>
              <a:t>1</a:t>
            </a:r>
            <a:r>
              <a:rPr lang="en-US" altLang="en-US" dirty="0">
                <a:latin typeface="Consolas" panose="020B0609020204030204" pitchFamily="49" charset="0"/>
              </a:rPr>
              <a:t>)     # Prints 3.141592653589793</a:t>
            </a:r>
          </a:p>
        </p:txBody>
      </p:sp>
      <p:pic>
        <p:nvPicPr>
          <p:cNvPr id="1026" name="Picture 2">
            <a:extLst>
              <a:ext uri="{FF2B5EF4-FFF2-40B4-BE49-F238E27FC236}">
                <a16:creationId xmlns:a16="http://schemas.microsoft.com/office/drawing/2014/main" id="{851FC74A-3CD0-1ACA-8A29-A8EB80BBD1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22F44317-6C36-D1C3-E019-4B810009F2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90E8A36-6EB6-814D-4DC1-6138A38861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525" cy="9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2918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Programming Language_1.wav"/>
                                        </p:tgtEl>
                                      </p:cMediaNode>
                                    </p:audio>
                                  </p:subTnLst>
                                </p:cTn>
                              </p:par>
                              <p:par>
                                <p:cTn id="7" presetID="3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 calcmode="lin" valueType="num">
                                      <p:cBhvr>
                                        <p:cTn id="9" dur="20000" fill="hold"/>
                                        <p:tgtEl>
                                          <p:spTgt spid="10"/>
                                        </p:tgtEl>
                                        <p:attrNameLst>
                                          <p:attrName>ppt_w</p:attrName>
                                        </p:attrNameLst>
                                      </p:cBhvr>
                                      <p:tavLst>
                                        <p:tav tm="0">
                                          <p:val>
                                            <p:fltVal val="0"/>
                                          </p:val>
                                        </p:tav>
                                        <p:tav tm="100000">
                                          <p:val>
                                            <p:strVal val="#ppt_w"/>
                                          </p:val>
                                        </p:tav>
                                      </p:tavLst>
                                    </p:anim>
                                    <p:anim calcmode="lin" valueType="num">
                                      <p:cBhvr>
                                        <p:cTn id="10" dur="20000" fill="hold"/>
                                        <p:tgtEl>
                                          <p:spTgt spid="10"/>
                                        </p:tgtEl>
                                        <p:attrNameLst>
                                          <p:attrName>ppt_h</p:attrName>
                                        </p:attrNameLst>
                                      </p:cBhvr>
                                      <p:tavLst>
                                        <p:tav tm="0">
                                          <p:val>
                                            <p:fltVal val="0"/>
                                          </p:val>
                                        </p:tav>
                                        <p:tav tm="100000">
                                          <p:val>
                                            <p:strVal val="#ppt_h"/>
                                          </p:val>
                                        </p:tav>
                                      </p:tavLst>
                                    </p:anim>
                                    <p:anim calcmode="lin" valueType="num">
                                      <p:cBhvr>
                                        <p:cTn id="11" dur="20000" fill="hold"/>
                                        <p:tgtEl>
                                          <p:spTgt spid="10"/>
                                        </p:tgtEl>
                                        <p:attrNameLst>
                                          <p:attrName>style.rotation</p:attrName>
                                        </p:attrNameLst>
                                      </p:cBhvr>
                                      <p:tavLst>
                                        <p:tav tm="0">
                                          <p:val>
                                            <p:fltVal val="90"/>
                                          </p:val>
                                        </p:tav>
                                        <p:tav tm="100000">
                                          <p:val>
                                            <p:fltVal val="0"/>
                                          </p:val>
                                        </p:tav>
                                      </p:tavLst>
                                    </p:anim>
                                    <p:animEffect transition="in" filter="fade">
                                      <p:cBhvr>
                                        <p:cTn id="12" dur="20000"/>
                                        <p:tgtEl>
                                          <p:spTgt spid="10"/>
                                        </p:tgtEl>
                                      </p:cBhvr>
                                    </p:animEffect>
                                  </p:childTnLst>
                                </p:cTn>
                              </p:par>
                              <p:par>
                                <p:cTn id="13" presetID="10" presetClass="exit" presetSubtype="0" fill="hold" grpId="1" nodeType="withEffect">
                                  <p:stCondLst>
                                    <p:cond delay="0"/>
                                  </p:stCondLst>
                                  <p:childTnLst>
                                    <p:animEffect transition="out" filter="fad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9">
                                            <p:bg/>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9">
                                            <p:txEl>
                                              <p:pRg st="5" end="5"/>
                                            </p:txEl>
                                          </p:spTgt>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9">
                                            <p:txEl>
                                              <p:pRg st="6" end="6"/>
                                            </p:txEl>
                                          </p:spTgt>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9">
                                            <p:txEl>
                                              <p:pRg st="7" end="7"/>
                                            </p:txEl>
                                          </p:spTgt>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9">
                                            <p:txEl>
                                              <p:pRg st="14" end="14"/>
                                            </p:txEl>
                                          </p:spTgt>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9">
                                            <p:txEl>
                                              <p:pRg st="15" end="15"/>
                                            </p:txEl>
                                          </p:spTgt>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9">
                                            <p:txEl>
                                              <p:pRg st="16" end="16"/>
                                            </p:txEl>
                                          </p:spTgt>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9">
                                            <p:txEl>
                                              <p:pRg st="17" end="17"/>
                                            </p:txEl>
                                          </p:spTgt>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9">
                                            <p:txEl>
                                              <p:pRg st="0" end="0"/>
                                            </p:txEl>
                                          </p:spTgt>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8" grpId="0" animBg="1"/>
      <p:bldP spid="2" grpId="0"/>
      <p:bldP spid="9" grpId="0" uiExpand="1" build="p"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BEF6A-713D-4632-9A0C-83452DEE3DBC}"/>
              </a:ext>
            </a:extLst>
          </p:cNvPr>
          <p:cNvSpPr>
            <a:spLocks noGrp="1"/>
          </p:cNvSpPr>
          <p:nvPr>
            <p:ph type="title"/>
          </p:nvPr>
        </p:nvSpPr>
        <p:spPr/>
        <p:txBody>
          <a:bodyPr/>
          <a:lstStyle/>
          <a:p>
            <a:endParaRPr lang="en-US"/>
          </a:p>
        </p:txBody>
      </p:sp>
      <p:sp>
        <p:nvSpPr>
          <p:cNvPr id="5" name="TextBox 4">
            <a:extLst>
              <a:ext uri="{FF2B5EF4-FFF2-40B4-BE49-F238E27FC236}">
                <a16:creationId xmlns:a16="http://schemas.microsoft.com/office/drawing/2014/main" id="{70BEFB86-3282-40A2-B857-FC75ED69B3A5}"/>
              </a:ext>
            </a:extLst>
          </p:cNvPr>
          <p:cNvSpPr txBox="1"/>
          <p:nvPr/>
        </p:nvSpPr>
        <p:spPr>
          <a:xfrm>
            <a:off x="6541683" y="2145831"/>
            <a:ext cx="8721090" cy="2677656"/>
          </a:xfrm>
          <a:prstGeom prst="rect">
            <a:avLst/>
          </a:prstGeom>
          <a:noFill/>
        </p:spPr>
        <p:txBody>
          <a:bodyPr wrap="square" rtlCol="0">
            <a:spAutoFit/>
          </a:bodyPr>
          <a:lstStyle/>
          <a:p>
            <a:pPr marL="342900" indent="-342900">
              <a:buFont typeface="Arial" panose="020B0604020202020204" pitchFamily="34" charset="0"/>
              <a:buChar char="•"/>
            </a:pPr>
            <a:r>
              <a:rPr lang="en-US" sz="1200" dirty="0"/>
              <a:t>First Lecture</a:t>
            </a:r>
          </a:p>
          <a:p>
            <a:pPr marL="800100" lvl="1" indent="-342900">
              <a:buFont typeface="Arial" panose="020B0604020202020204" pitchFamily="34" charset="0"/>
              <a:buChar char="•"/>
            </a:pPr>
            <a:r>
              <a:rPr lang="en-US" sz="1200" dirty="0"/>
              <a:t>Short circuiting (</a:t>
            </a:r>
            <a:r>
              <a:rPr lang="en-US" sz="1200" dirty="0" err="1"/>
              <a:t>sidefx</a:t>
            </a:r>
            <a:r>
              <a:rPr lang="en-US" sz="1200" dirty="0"/>
              <a:t>)</a:t>
            </a:r>
          </a:p>
          <a:p>
            <a:pPr marL="800100" lvl="1" indent="-342900">
              <a:buFont typeface="Arial" panose="020B0604020202020204" pitchFamily="34" charset="0"/>
              <a:buChar char="•"/>
            </a:pPr>
            <a:r>
              <a:rPr lang="en-US" sz="1200" dirty="0"/>
              <a:t>Looping mechanisms, break, continue?</a:t>
            </a:r>
          </a:p>
          <a:p>
            <a:pPr marL="342900" indent="-342900">
              <a:buFont typeface="Arial" panose="020B0604020202020204" pitchFamily="34" charset="0"/>
              <a:buChar char="•"/>
            </a:pPr>
            <a:r>
              <a:rPr lang="en-US" sz="1200" dirty="0"/>
              <a:t>Second lecture</a:t>
            </a:r>
          </a:p>
          <a:p>
            <a:pPr marL="800100" lvl="1" indent="-342900">
              <a:buFont typeface="Arial" panose="020B0604020202020204" pitchFamily="34" charset="0"/>
              <a:buChar char="•"/>
            </a:pPr>
            <a:r>
              <a:rPr lang="en-US" sz="1200" dirty="0"/>
              <a:t>generators in python/yield</a:t>
            </a:r>
          </a:p>
          <a:p>
            <a:pPr marL="800100" lvl="1" indent="-342900">
              <a:buFont typeface="Arial" panose="020B0604020202020204" pitchFamily="34" charset="0"/>
              <a:buChar char="•"/>
            </a:pPr>
            <a:r>
              <a:rPr lang="en-US" sz="1200" dirty="0"/>
              <a:t>Concurrency </a:t>
            </a:r>
          </a:p>
          <a:p>
            <a:pPr marL="800100" lvl="1" indent="-342900">
              <a:buFont typeface="Arial" panose="020B0604020202020204" pitchFamily="34" charset="0"/>
              <a:buChar char="•"/>
            </a:pPr>
            <a:r>
              <a:rPr lang="en-US" sz="1200" dirty="0"/>
              <a:t>Ownership (rust)</a:t>
            </a:r>
          </a:p>
          <a:p>
            <a:pPr marL="800100" lvl="1" indent="-342900">
              <a:buFont typeface="Arial" panose="020B0604020202020204" pitchFamily="34" charset="0"/>
              <a:buChar char="•"/>
            </a:pPr>
            <a:r>
              <a:rPr lang="en-US" sz="1200" dirty="0"/>
              <a:t>Fork/join</a:t>
            </a:r>
          </a:p>
          <a:p>
            <a:pPr marL="800100" lvl="1" indent="-342900">
              <a:buFont typeface="Arial" panose="020B0604020202020204" pitchFamily="34" charset="0"/>
              <a:buChar char="•"/>
            </a:pPr>
            <a:r>
              <a:rPr lang="en-US" sz="1200" dirty="0"/>
              <a:t>Global Interpreter Lock</a:t>
            </a:r>
          </a:p>
          <a:p>
            <a:pPr marL="800100" lvl="1" indent="-342900">
              <a:buFont typeface="Arial" panose="020B0604020202020204" pitchFamily="34" charset="0"/>
              <a:buChar char="•"/>
            </a:pPr>
            <a:endParaRPr lang="en-US" sz="1200" dirty="0"/>
          </a:p>
          <a:p>
            <a:pPr marL="342900" indent="-342900">
              <a:buFont typeface="Arial" panose="020B0604020202020204" pitchFamily="34" charset="0"/>
              <a:buChar char="•"/>
            </a:pPr>
            <a:r>
              <a:rPr lang="en-US" sz="1200" dirty="0"/>
              <a:t>Parking lot</a:t>
            </a:r>
          </a:p>
          <a:p>
            <a:pPr marL="800100" lvl="1" indent="-342900">
              <a:buFont typeface="Arial" panose="020B0604020202020204" pitchFamily="34" charset="0"/>
              <a:buChar char="•"/>
            </a:pPr>
            <a:r>
              <a:rPr lang="en-US" sz="1200" dirty="0"/>
              <a:t>"definite assignment" compiler checking that a variable is assigned across all control paths. Can happen at compile time or dynamically at runtime</a:t>
            </a:r>
          </a:p>
          <a:p>
            <a:pPr marL="800100" lvl="1" indent="-342900">
              <a:buFont typeface="Arial" panose="020B0604020202020204" pitchFamily="34" charset="0"/>
              <a:buChar char="•"/>
            </a:pPr>
            <a:endParaRPr lang="en-US" sz="1200" dirty="0"/>
          </a:p>
        </p:txBody>
      </p:sp>
      <p:pic>
        <p:nvPicPr>
          <p:cNvPr id="7" name="Picture 6">
            <a:extLst>
              <a:ext uri="{FF2B5EF4-FFF2-40B4-BE49-F238E27FC236}">
                <a16:creationId xmlns:a16="http://schemas.microsoft.com/office/drawing/2014/main" id="{91992BD8-ED01-4691-A759-BAF43EC9ABD7}"/>
              </a:ext>
            </a:extLst>
          </p:cNvPr>
          <p:cNvPicPr>
            <a:picLocks noChangeAspect="1"/>
          </p:cNvPicPr>
          <p:nvPr/>
        </p:nvPicPr>
        <p:blipFill>
          <a:blip r:embed="rId2"/>
          <a:stretch>
            <a:fillRect/>
          </a:stretch>
        </p:blipFill>
        <p:spPr>
          <a:xfrm>
            <a:off x="106108" y="1721521"/>
            <a:ext cx="5989892" cy="4385582"/>
          </a:xfrm>
          <a:prstGeom prst="rect">
            <a:avLst/>
          </a:prstGeom>
        </p:spPr>
      </p:pic>
      <p:pic>
        <p:nvPicPr>
          <p:cNvPr id="9" name="Picture 8">
            <a:extLst>
              <a:ext uri="{FF2B5EF4-FFF2-40B4-BE49-F238E27FC236}">
                <a16:creationId xmlns:a16="http://schemas.microsoft.com/office/drawing/2014/main" id="{3EC95271-0E30-46FA-A23F-A941858721CC}"/>
              </a:ext>
            </a:extLst>
          </p:cNvPr>
          <p:cNvPicPr>
            <a:picLocks noChangeAspect="1"/>
          </p:cNvPicPr>
          <p:nvPr/>
        </p:nvPicPr>
        <p:blipFill>
          <a:blip r:embed="rId3"/>
          <a:stretch>
            <a:fillRect/>
          </a:stretch>
        </p:blipFill>
        <p:spPr>
          <a:xfrm>
            <a:off x="221904" y="6011994"/>
            <a:ext cx="5874096" cy="921149"/>
          </a:xfrm>
          <a:prstGeom prst="rect">
            <a:avLst/>
          </a:prstGeom>
        </p:spPr>
      </p:pic>
    </p:spTree>
    <p:extLst>
      <p:ext uri="{BB962C8B-B14F-4D97-AF65-F5344CB8AC3E}">
        <p14:creationId xmlns:p14="http://schemas.microsoft.com/office/powerpoint/2010/main" val="3863809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624D8-B45B-4F10-8C0F-93B9A6C0E52A}"/>
              </a:ext>
            </a:extLst>
          </p:cNvPr>
          <p:cNvSpPr>
            <a:spLocks noGrp="1"/>
          </p:cNvSpPr>
          <p:nvPr>
            <p:ph type="title"/>
          </p:nvPr>
        </p:nvSpPr>
        <p:spPr/>
        <p:txBody>
          <a:bodyPr>
            <a:normAutofit/>
          </a:bodyPr>
          <a:lstStyle/>
          <a:p>
            <a:r>
              <a:rPr lang="en-US" sz="4400" dirty="0"/>
              <a:t>Iteration: Looping With a Counter</a:t>
            </a:r>
          </a:p>
        </p:txBody>
      </p:sp>
      <p:sp>
        <p:nvSpPr>
          <p:cNvPr id="11" name="TextBox 10">
            <a:extLst>
              <a:ext uri="{FF2B5EF4-FFF2-40B4-BE49-F238E27FC236}">
                <a16:creationId xmlns:a16="http://schemas.microsoft.com/office/drawing/2014/main" id="{6A9FC1E6-570F-437C-B536-C4C864D1A343}"/>
              </a:ext>
            </a:extLst>
          </p:cNvPr>
          <p:cNvSpPr txBox="1"/>
          <p:nvPr/>
        </p:nvSpPr>
        <p:spPr>
          <a:xfrm>
            <a:off x="-6062804" y="5694302"/>
            <a:ext cx="4636340" cy="646331"/>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for </a:t>
            </a:r>
            <a:r>
              <a:rPr lang="en-US" dirty="0" err="1">
                <a:latin typeface="Consolas" panose="020B0609020204030204" pitchFamily="49" charset="0"/>
              </a:rPr>
              <a:t>i</a:t>
            </a:r>
            <a:r>
              <a:rPr lang="en-US" dirty="0">
                <a:latin typeface="Consolas" panose="020B0609020204030204" pitchFamily="49" charset="0"/>
              </a:rPr>
              <a:t> in range(1,10):</a:t>
            </a:r>
          </a:p>
          <a:p>
            <a:r>
              <a:rPr lang="en-US" dirty="0">
                <a:latin typeface="Consolas" panose="020B0609020204030204" pitchFamily="49" charset="0"/>
              </a:rPr>
              <a:t>  print(</a:t>
            </a:r>
            <a:r>
              <a:rPr lang="en-US" dirty="0" err="1">
                <a:latin typeface="Consolas" panose="020B0609020204030204" pitchFamily="49" charset="0"/>
              </a:rPr>
              <a:t>i</a:t>
            </a:r>
            <a:r>
              <a:rPr lang="en-US" dirty="0">
                <a:latin typeface="Consolas" panose="020B0609020204030204" pitchFamily="49" charset="0"/>
              </a:rPr>
              <a:t>)</a:t>
            </a:r>
          </a:p>
        </p:txBody>
      </p:sp>
      <p:sp>
        <p:nvSpPr>
          <p:cNvPr id="12" name="TextBox 11">
            <a:extLst>
              <a:ext uri="{FF2B5EF4-FFF2-40B4-BE49-F238E27FC236}">
                <a16:creationId xmlns:a16="http://schemas.microsoft.com/office/drawing/2014/main" id="{2B48DFFD-1EAC-49CF-985D-9573FF953847}"/>
              </a:ext>
            </a:extLst>
          </p:cNvPr>
          <p:cNvSpPr txBox="1"/>
          <p:nvPr/>
        </p:nvSpPr>
        <p:spPr>
          <a:xfrm>
            <a:off x="1299669" y="7893706"/>
            <a:ext cx="3426893" cy="2031325"/>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list&lt;int&gt; items;</a:t>
            </a:r>
          </a:p>
          <a:p>
            <a:r>
              <a:rPr lang="en-US" dirty="0">
                <a:latin typeface="Consolas" panose="020B0609020204030204" pitchFamily="49" charset="0"/>
              </a:rPr>
              <a:t>list&lt;int&gt;::iterator it;</a:t>
            </a:r>
          </a:p>
          <a:p>
            <a:r>
              <a:rPr lang="en-US" dirty="0">
                <a:latin typeface="Consolas" panose="020B0609020204030204" pitchFamily="49" charset="0"/>
              </a:rPr>
              <a:t>...</a:t>
            </a:r>
          </a:p>
          <a:p>
            <a:r>
              <a:rPr lang="en-US" dirty="0">
                <a:latin typeface="Consolas" panose="020B0609020204030204" pitchFamily="49" charset="0"/>
              </a:rPr>
              <a:t>for (it = </a:t>
            </a:r>
            <a:r>
              <a:rPr lang="en-US" dirty="0" err="1">
                <a:latin typeface="Consolas" panose="020B0609020204030204" pitchFamily="49" charset="0"/>
              </a:rPr>
              <a:t>items.begin</a:t>
            </a:r>
            <a:r>
              <a:rPr lang="en-US" dirty="0">
                <a:latin typeface="Consolas" panose="020B0609020204030204" pitchFamily="49" charset="0"/>
              </a:rPr>
              <a:t>(); </a:t>
            </a:r>
          </a:p>
          <a:p>
            <a:r>
              <a:rPr lang="en-US" dirty="0">
                <a:latin typeface="Consolas" panose="020B0609020204030204" pitchFamily="49" charset="0"/>
              </a:rPr>
              <a:t>     it != </a:t>
            </a:r>
            <a:r>
              <a:rPr lang="en-US" dirty="0" err="1">
                <a:latin typeface="Consolas" panose="020B0609020204030204" pitchFamily="49" charset="0"/>
              </a:rPr>
              <a:t>items.end</a:t>
            </a:r>
            <a:r>
              <a:rPr lang="en-US" dirty="0">
                <a:latin typeface="Consolas" panose="020B0609020204030204" pitchFamily="49" charset="0"/>
              </a:rPr>
              <a:t>();</a:t>
            </a:r>
          </a:p>
          <a:p>
            <a:r>
              <a:rPr lang="en-US" dirty="0">
                <a:latin typeface="Consolas" panose="020B0609020204030204" pitchFamily="49" charset="0"/>
              </a:rPr>
              <a:t>     ++it)</a:t>
            </a:r>
          </a:p>
          <a:p>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*it &lt;&lt; </a:t>
            </a:r>
            <a:r>
              <a:rPr lang="en-US" dirty="0" err="1">
                <a:latin typeface="Consolas" panose="020B0609020204030204" pitchFamily="49" charset="0"/>
              </a:rPr>
              <a:t>endl</a:t>
            </a:r>
            <a:r>
              <a:rPr lang="en-US" dirty="0">
                <a:latin typeface="Consolas" panose="020B0609020204030204" pitchFamily="49" charset="0"/>
              </a:rPr>
              <a:t>;</a:t>
            </a:r>
          </a:p>
        </p:txBody>
      </p:sp>
      <p:sp>
        <p:nvSpPr>
          <p:cNvPr id="13" name="TextBox 12">
            <a:extLst>
              <a:ext uri="{FF2B5EF4-FFF2-40B4-BE49-F238E27FC236}">
                <a16:creationId xmlns:a16="http://schemas.microsoft.com/office/drawing/2014/main" id="{061A3447-3813-4B3C-A389-12B1B6E9910A}"/>
              </a:ext>
            </a:extLst>
          </p:cNvPr>
          <p:cNvSpPr txBox="1"/>
          <p:nvPr/>
        </p:nvSpPr>
        <p:spPr>
          <a:xfrm>
            <a:off x="1299669" y="7097027"/>
            <a:ext cx="3426893" cy="646331"/>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for (int </a:t>
            </a:r>
            <a:r>
              <a:rPr lang="en-US" dirty="0" err="1">
                <a:latin typeface="Consolas" panose="020B0609020204030204" pitchFamily="49" charset="0"/>
              </a:rPr>
              <a:t>i</a:t>
            </a:r>
            <a:r>
              <a:rPr lang="en-US" dirty="0">
                <a:latin typeface="Consolas" panose="020B0609020204030204" pitchFamily="49" charset="0"/>
              </a:rPr>
              <a:t>=0;i&lt;10;++</a:t>
            </a:r>
            <a:r>
              <a:rPr lang="en-US" dirty="0" err="1">
                <a:latin typeface="Consolas" panose="020B0609020204030204" pitchFamily="49" charset="0"/>
              </a:rPr>
              <a:t>i</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a:t>
            </a:r>
            <a:r>
              <a:rPr lang="en-US" dirty="0" err="1">
                <a:latin typeface="Consolas" panose="020B0609020204030204" pitchFamily="49" charset="0"/>
              </a:rPr>
              <a:t>i</a:t>
            </a:r>
            <a:r>
              <a:rPr lang="en-US" dirty="0">
                <a:latin typeface="Consolas" panose="020B0609020204030204" pitchFamily="49" charset="0"/>
              </a:rPr>
              <a:t> &lt;&lt; </a:t>
            </a:r>
            <a:r>
              <a:rPr lang="en-US" dirty="0" err="1">
                <a:latin typeface="Consolas" panose="020B0609020204030204" pitchFamily="49" charset="0"/>
              </a:rPr>
              <a:t>endl</a:t>
            </a:r>
            <a:r>
              <a:rPr lang="en-US" dirty="0">
                <a:latin typeface="Consolas" panose="020B0609020204030204" pitchFamily="49" charset="0"/>
              </a:rPr>
              <a:t>;</a:t>
            </a:r>
          </a:p>
        </p:txBody>
      </p:sp>
      <p:sp>
        <p:nvSpPr>
          <p:cNvPr id="20" name="TextBox 19">
            <a:extLst>
              <a:ext uri="{FF2B5EF4-FFF2-40B4-BE49-F238E27FC236}">
                <a16:creationId xmlns:a16="http://schemas.microsoft.com/office/drawing/2014/main" id="{6AE32DAE-0347-4CE3-91A7-1A4401B2DCD5}"/>
              </a:ext>
            </a:extLst>
          </p:cNvPr>
          <p:cNvSpPr txBox="1"/>
          <p:nvPr/>
        </p:nvSpPr>
        <p:spPr>
          <a:xfrm>
            <a:off x="-5171569" y="-564202"/>
            <a:ext cx="4636340" cy="2031325"/>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def foo(n):</a:t>
            </a:r>
          </a:p>
          <a:p>
            <a:r>
              <a:rPr lang="en-US" dirty="0">
                <a:latin typeface="Consolas" panose="020B0609020204030204" pitchFamily="49" charset="0"/>
              </a:rPr>
              <a:t> while n != 1:</a:t>
            </a:r>
          </a:p>
          <a:p>
            <a:r>
              <a:rPr lang="en-US" dirty="0">
                <a:latin typeface="Consolas" panose="020B0609020204030204" pitchFamily="49" charset="0"/>
              </a:rPr>
              <a:t>  print(n)</a:t>
            </a:r>
          </a:p>
          <a:p>
            <a:r>
              <a:rPr lang="en-US" dirty="0">
                <a:latin typeface="Consolas" panose="020B0609020204030204" pitchFamily="49" charset="0"/>
              </a:rPr>
              <a:t>  if n % 2 == 0:</a:t>
            </a:r>
          </a:p>
          <a:p>
            <a:r>
              <a:rPr lang="en-US" dirty="0">
                <a:latin typeface="Consolas" panose="020B0609020204030204" pitchFamily="49" charset="0"/>
              </a:rPr>
              <a:t>    n //= 2</a:t>
            </a:r>
          </a:p>
          <a:p>
            <a:r>
              <a:rPr lang="en-US" dirty="0">
                <a:latin typeface="Consolas" panose="020B0609020204030204" pitchFamily="49" charset="0"/>
              </a:rPr>
              <a:t>  else:</a:t>
            </a:r>
          </a:p>
          <a:p>
            <a:r>
              <a:rPr lang="en-US" dirty="0">
                <a:latin typeface="Consolas" panose="020B0609020204030204" pitchFamily="49" charset="0"/>
              </a:rPr>
              <a:t>    n = 3*n + 1</a:t>
            </a:r>
          </a:p>
        </p:txBody>
      </p:sp>
      <p:sp>
        <p:nvSpPr>
          <p:cNvPr id="21" name="TextBox 20">
            <a:extLst>
              <a:ext uri="{FF2B5EF4-FFF2-40B4-BE49-F238E27FC236}">
                <a16:creationId xmlns:a16="http://schemas.microsoft.com/office/drawing/2014/main" id="{5A654C4C-959A-49AC-8709-1F0227BBC3B6}"/>
              </a:ext>
            </a:extLst>
          </p:cNvPr>
          <p:cNvSpPr txBox="1"/>
          <p:nvPr/>
        </p:nvSpPr>
        <p:spPr>
          <a:xfrm>
            <a:off x="7767796" y="8344814"/>
            <a:ext cx="4053568" cy="1477328"/>
          </a:xfrm>
          <a:prstGeom prst="rect">
            <a:avLst/>
          </a:prstGeom>
          <a:solidFill>
            <a:schemeClr val="accent4">
              <a:lumMod val="20000"/>
              <a:lumOff val="80000"/>
            </a:schemeClr>
          </a:solidFill>
          <a:ln>
            <a:solidFill>
              <a:schemeClr val="tx1"/>
            </a:solidFill>
          </a:ln>
        </p:spPr>
        <p:txBody>
          <a:bodyPr wrap="square">
            <a:spAutoFit/>
          </a:bodyPr>
          <a:lstStyle/>
          <a:p>
            <a:r>
              <a:rPr lang="en-US" dirty="0" err="1">
                <a:latin typeface="Consolas" panose="020B0609020204030204" pitchFamily="49" charset="0"/>
              </a:rPr>
              <a:t>cin</a:t>
            </a:r>
            <a:r>
              <a:rPr lang="en-US" dirty="0">
                <a:latin typeface="Consolas" panose="020B0609020204030204" pitchFamily="49" charset="0"/>
              </a:rPr>
              <a:t> &gt;&gt; n;</a:t>
            </a:r>
          </a:p>
          <a:p>
            <a:r>
              <a:rPr lang="en-US" dirty="0">
                <a:latin typeface="Consolas" panose="020B0609020204030204" pitchFamily="49" charset="0"/>
              </a:rPr>
              <a:t>while (n != 1) {</a:t>
            </a:r>
          </a:p>
          <a:p>
            <a:r>
              <a:rPr lang="en-US" dirty="0">
                <a:latin typeface="Consolas" panose="020B0609020204030204" pitchFamily="49" charset="0"/>
              </a:rPr>
              <a:t>  if (n % 2 == 0) n = n / 2;</a:t>
            </a:r>
          </a:p>
          <a:p>
            <a:r>
              <a:rPr lang="en-US" dirty="0">
                <a:latin typeface="Consolas" panose="020B0609020204030204" pitchFamily="49" charset="0"/>
              </a:rPr>
              <a:t>             else n = 3*n + 1;</a:t>
            </a:r>
          </a:p>
          <a:p>
            <a:r>
              <a:rPr lang="en-US" dirty="0">
                <a:latin typeface="Consolas" panose="020B0609020204030204" pitchFamily="49" charset="0"/>
              </a:rPr>
              <a:t>}</a:t>
            </a:r>
          </a:p>
        </p:txBody>
      </p:sp>
      <p:sp>
        <p:nvSpPr>
          <p:cNvPr id="22" name="TextBox 21">
            <a:extLst>
              <a:ext uri="{FF2B5EF4-FFF2-40B4-BE49-F238E27FC236}">
                <a16:creationId xmlns:a16="http://schemas.microsoft.com/office/drawing/2014/main" id="{BBE82FB3-5044-4B58-850C-093ACC1F4196}"/>
              </a:ext>
            </a:extLst>
          </p:cNvPr>
          <p:cNvSpPr txBox="1"/>
          <p:nvPr/>
        </p:nvSpPr>
        <p:spPr>
          <a:xfrm>
            <a:off x="7767796" y="10333116"/>
            <a:ext cx="4053567" cy="1200329"/>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int </a:t>
            </a:r>
            <a:r>
              <a:rPr lang="en-US" dirty="0" err="1">
                <a:latin typeface="Consolas" panose="020B0609020204030204" pitchFamily="49" charset="0"/>
              </a:rPr>
              <a:t>secret_num</a:t>
            </a:r>
            <a:r>
              <a:rPr lang="en-US" dirty="0">
                <a:latin typeface="Consolas" panose="020B0609020204030204" pitchFamily="49" charset="0"/>
              </a:rPr>
              <a:t> = rand();</a:t>
            </a:r>
          </a:p>
          <a:p>
            <a:r>
              <a:rPr lang="en-US" dirty="0">
                <a:latin typeface="Consolas" panose="020B0609020204030204" pitchFamily="49" charset="0"/>
              </a:rPr>
              <a:t>do {</a:t>
            </a:r>
          </a:p>
          <a:p>
            <a:r>
              <a:rPr lang="en-US" dirty="0">
                <a:latin typeface="Consolas" panose="020B0609020204030204" pitchFamily="49" charset="0"/>
              </a:rPr>
              <a:t>  </a:t>
            </a:r>
            <a:r>
              <a:rPr lang="en-US" dirty="0" err="1">
                <a:latin typeface="Consolas" panose="020B0609020204030204" pitchFamily="49" charset="0"/>
              </a:rPr>
              <a:t>cin</a:t>
            </a:r>
            <a:r>
              <a:rPr lang="en-US" dirty="0">
                <a:latin typeface="Consolas" panose="020B0609020204030204" pitchFamily="49" charset="0"/>
              </a:rPr>
              <a:t> &gt;&gt; guess;</a:t>
            </a:r>
          </a:p>
          <a:p>
            <a:r>
              <a:rPr lang="en-US" dirty="0">
                <a:latin typeface="Consolas" panose="020B0609020204030204" pitchFamily="49" charset="0"/>
              </a:rPr>
              <a:t>} while (guess != </a:t>
            </a:r>
            <a:r>
              <a:rPr lang="en-US" dirty="0" err="1">
                <a:latin typeface="Consolas" panose="020B0609020204030204" pitchFamily="49" charset="0"/>
              </a:rPr>
              <a:t>secret_num</a:t>
            </a:r>
            <a:r>
              <a:rPr lang="en-US" dirty="0">
                <a:latin typeface="Consolas" panose="020B0609020204030204" pitchFamily="49" charset="0"/>
              </a:rPr>
              <a:t>);</a:t>
            </a:r>
          </a:p>
        </p:txBody>
      </p:sp>
      <p:sp>
        <p:nvSpPr>
          <p:cNvPr id="23" name="TextBox 22">
            <a:extLst>
              <a:ext uri="{FF2B5EF4-FFF2-40B4-BE49-F238E27FC236}">
                <a16:creationId xmlns:a16="http://schemas.microsoft.com/office/drawing/2014/main" id="{0796E573-2951-479F-9BEA-D47A1253523C}"/>
              </a:ext>
            </a:extLst>
          </p:cNvPr>
          <p:cNvSpPr txBox="1"/>
          <p:nvPr/>
        </p:nvSpPr>
        <p:spPr>
          <a:xfrm>
            <a:off x="7767795" y="7097027"/>
            <a:ext cx="4053567" cy="646331"/>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for (r=1; r != 0; r = rand())</a:t>
            </a:r>
          </a:p>
          <a:p>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r &lt;&lt; </a:t>
            </a:r>
            <a:r>
              <a:rPr lang="en-US" dirty="0" err="1">
                <a:latin typeface="Consolas" panose="020B0609020204030204" pitchFamily="49" charset="0"/>
              </a:rPr>
              <a:t>endl</a:t>
            </a:r>
            <a:r>
              <a:rPr lang="en-US" dirty="0">
                <a:latin typeface="Consolas" panose="020B0609020204030204" pitchFamily="49" charset="0"/>
              </a:rPr>
              <a:t>;</a:t>
            </a:r>
          </a:p>
        </p:txBody>
      </p:sp>
      <p:sp>
        <p:nvSpPr>
          <p:cNvPr id="25" name="TextBox 24">
            <a:extLst>
              <a:ext uri="{FF2B5EF4-FFF2-40B4-BE49-F238E27FC236}">
                <a16:creationId xmlns:a16="http://schemas.microsoft.com/office/drawing/2014/main" id="{EB7245C7-E20A-4438-83D0-4357BEE6D7F1}"/>
              </a:ext>
            </a:extLst>
          </p:cNvPr>
          <p:cNvSpPr txBox="1"/>
          <p:nvPr/>
        </p:nvSpPr>
        <p:spPr>
          <a:xfrm>
            <a:off x="4826615" y="12252085"/>
            <a:ext cx="5209365" cy="1200329"/>
          </a:xfrm>
          <a:prstGeom prst="rect">
            <a:avLst/>
          </a:prstGeom>
          <a:solidFill>
            <a:schemeClr val="accent4">
              <a:lumMod val="20000"/>
              <a:lumOff val="80000"/>
            </a:schemeClr>
          </a:solidFill>
          <a:ln>
            <a:solidFill>
              <a:schemeClr val="tx1"/>
            </a:solidFill>
          </a:ln>
        </p:spPr>
        <p:txBody>
          <a:bodyPr wrap="square">
            <a:spAutoFit/>
          </a:bodyPr>
          <a:lstStyle/>
          <a:p>
            <a:r>
              <a:rPr lang="en-US" dirty="0" err="1">
                <a:latin typeface="Consolas" panose="020B0609020204030204" pitchFamily="49" charset="0"/>
              </a:rPr>
              <a:t>i</a:t>
            </a:r>
            <a:r>
              <a:rPr lang="en-US" dirty="0">
                <a:latin typeface="Consolas" panose="020B0609020204030204" pitchFamily="49" charset="0"/>
              </a:rPr>
              <a:t> = 0;</a:t>
            </a:r>
          </a:p>
          <a:p>
            <a:r>
              <a:rPr lang="en-US" dirty="0">
                <a:latin typeface="Consolas" panose="020B0609020204030204" pitchFamily="49" charset="0"/>
              </a:rPr>
              <a:t>while (</a:t>
            </a:r>
            <a:r>
              <a:rPr lang="en-US" dirty="0" err="1">
                <a:latin typeface="Consolas" panose="020B0609020204030204" pitchFamily="49" charset="0"/>
              </a:rPr>
              <a:t>i</a:t>
            </a:r>
            <a:r>
              <a:rPr lang="en-US" dirty="0">
                <a:latin typeface="Consolas" panose="020B0609020204030204" pitchFamily="49" charset="0"/>
              </a:rPr>
              <a:t> &lt; 10) {</a:t>
            </a:r>
          </a:p>
          <a:p>
            <a:r>
              <a:rPr lang="en-US" dirty="0">
                <a:latin typeface="Consolas" panose="020B0609020204030204" pitchFamily="49" charset="0"/>
              </a:rPr>
              <a:t>  // code that impacts condition</a:t>
            </a:r>
          </a:p>
          <a:p>
            <a:r>
              <a:rPr lang="en-US" dirty="0">
                <a:latin typeface="Consolas" panose="020B0609020204030204" pitchFamily="49" charset="0"/>
              </a:rPr>
              <a:t>}</a:t>
            </a:r>
          </a:p>
        </p:txBody>
      </p:sp>
      <p:sp>
        <p:nvSpPr>
          <p:cNvPr id="26" name="TextBox 25">
            <a:extLst>
              <a:ext uri="{FF2B5EF4-FFF2-40B4-BE49-F238E27FC236}">
                <a16:creationId xmlns:a16="http://schemas.microsoft.com/office/drawing/2014/main" id="{9CB46AF5-A217-495F-A4F6-E3D847FA24EA}"/>
              </a:ext>
            </a:extLst>
          </p:cNvPr>
          <p:cNvSpPr txBox="1"/>
          <p:nvPr/>
        </p:nvSpPr>
        <p:spPr>
          <a:xfrm>
            <a:off x="1299669" y="10139581"/>
            <a:ext cx="3426892" cy="1200329"/>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list&lt;int&gt; items;</a:t>
            </a:r>
          </a:p>
          <a:p>
            <a:r>
              <a:rPr lang="en-US" dirty="0">
                <a:latin typeface="Consolas" panose="020B0609020204030204" pitchFamily="49" charset="0"/>
              </a:rPr>
              <a:t>...</a:t>
            </a:r>
          </a:p>
          <a:p>
            <a:r>
              <a:rPr lang="en-US" dirty="0">
                <a:latin typeface="Consolas" panose="020B0609020204030204" pitchFamily="49" charset="0"/>
              </a:rPr>
              <a:t>for (int item: items)</a:t>
            </a:r>
          </a:p>
          <a:p>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items &lt;&lt; </a:t>
            </a:r>
            <a:r>
              <a:rPr lang="en-US" dirty="0" err="1">
                <a:latin typeface="Consolas" panose="020B0609020204030204" pitchFamily="49" charset="0"/>
              </a:rPr>
              <a:t>endl</a:t>
            </a:r>
            <a:r>
              <a:rPr lang="en-US" dirty="0">
                <a:latin typeface="Consolas" panose="020B0609020204030204" pitchFamily="49" charset="0"/>
              </a:rPr>
              <a:t>;</a:t>
            </a:r>
          </a:p>
        </p:txBody>
      </p:sp>
      <p:sp>
        <p:nvSpPr>
          <p:cNvPr id="34" name="TextBox 33">
            <a:extLst>
              <a:ext uri="{FF2B5EF4-FFF2-40B4-BE49-F238E27FC236}">
                <a16:creationId xmlns:a16="http://schemas.microsoft.com/office/drawing/2014/main" id="{101D76A6-B57A-4E4E-A7C5-87C11C80ED4C}"/>
              </a:ext>
            </a:extLst>
          </p:cNvPr>
          <p:cNvSpPr txBox="1"/>
          <p:nvPr/>
        </p:nvSpPr>
        <p:spPr>
          <a:xfrm>
            <a:off x="4118316" y="5742249"/>
            <a:ext cx="3619902" cy="523220"/>
          </a:xfrm>
          <a:prstGeom prst="rect">
            <a:avLst/>
          </a:prstGeom>
          <a:noFill/>
        </p:spPr>
        <p:txBody>
          <a:bodyPr wrap="none" rtlCol="0">
            <a:spAutoFit/>
          </a:bodyPr>
          <a:lstStyle/>
          <a:p>
            <a:r>
              <a:rPr lang="en-US" sz="2800" dirty="0"/>
              <a:t>Are the values iterators</a:t>
            </a:r>
          </a:p>
        </p:txBody>
      </p:sp>
      <p:sp>
        <p:nvSpPr>
          <p:cNvPr id="36" name="TextBox 35">
            <a:extLst>
              <a:ext uri="{FF2B5EF4-FFF2-40B4-BE49-F238E27FC236}">
                <a16:creationId xmlns:a16="http://schemas.microsoft.com/office/drawing/2014/main" id="{6A33D90D-D3D7-414A-A1BE-2ECCF28EA56D}"/>
              </a:ext>
            </a:extLst>
          </p:cNvPr>
          <p:cNvSpPr txBox="1"/>
          <p:nvPr/>
        </p:nvSpPr>
        <p:spPr>
          <a:xfrm>
            <a:off x="1350781" y="2472223"/>
            <a:ext cx="9154972" cy="2031325"/>
          </a:xfrm>
          <a:prstGeom prst="rect">
            <a:avLst/>
          </a:prstGeom>
          <a:noFill/>
        </p:spPr>
        <p:txBody>
          <a:bodyPr wrap="square">
            <a:spAutoFit/>
          </a:bodyPr>
          <a:lstStyle/>
          <a:p>
            <a:r>
              <a:rPr lang="en-US" dirty="0"/>
              <a:t>// Perl</a:t>
            </a:r>
          </a:p>
          <a:p>
            <a:r>
              <a:rPr lang="en-US" dirty="0"/>
              <a:t>for(my $x = 1; $x &lt;= 5; $x++) {</a:t>
            </a:r>
          </a:p>
          <a:p>
            <a:r>
              <a:rPr lang="en-US" dirty="0"/>
              <a:t>  for(my $y = 1; $y &lt;= $x; $y++) {</a:t>
            </a:r>
          </a:p>
          <a:p>
            <a:r>
              <a:rPr lang="en-US" dirty="0"/>
              <a:t>    print "*";</a:t>
            </a:r>
          </a:p>
          <a:p>
            <a:r>
              <a:rPr lang="en-US" dirty="0"/>
              <a:t>  } </a:t>
            </a:r>
          </a:p>
          <a:p>
            <a:r>
              <a:rPr lang="en-US" dirty="0"/>
              <a:t>  print "\n";</a:t>
            </a:r>
          </a:p>
          <a:p>
            <a:r>
              <a:rPr lang="en-US" dirty="0"/>
              <a:t>}</a:t>
            </a:r>
          </a:p>
        </p:txBody>
      </p:sp>
    </p:spTree>
    <p:extLst>
      <p:ext uri="{BB962C8B-B14F-4D97-AF65-F5344CB8AC3E}">
        <p14:creationId xmlns:p14="http://schemas.microsoft.com/office/powerpoint/2010/main" val="29608857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F5A9A33-F82B-4CDC-AB1E-CC1B024D18A7}"/>
              </a:ext>
            </a:extLst>
          </p:cNvPr>
          <p:cNvSpPr/>
          <p:nvPr/>
        </p:nvSpPr>
        <p:spPr>
          <a:xfrm>
            <a:off x="1355325" y="4720941"/>
            <a:ext cx="3862528" cy="62748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C#, JavaScript, Swift</a:t>
            </a:r>
          </a:p>
          <a:p>
            <a:r>
              <a:rPr lang="en-US" dirty="0" err="1">
                <a:solidFill>
                  <a:schemeClr val="tx1"/>
                </a:solidFill>
                <a:latin typeface="Consolas" panose="020B0609020204030204" pitchFamily="49" charset="0"/>
              </a:rPr>
              <a:t>my_bev</a:t>
            </a:r>
            <a:r>
              <a:rPr lang="en-US" dirty="0">
                <a:solidFill>
                  <a:schemeClr val="tx1"/>
                </a:solidFill>
                <a:latin typeface="Consolas" panose="020B0609020204030204" pitchFamily="49" charset="0"/>
              </a:rPr>
              <a:t> = </a:t>
            </a:r>
            <a:r>
              <a:rPr lang="en-US" dirty="0">
                <a:solidFill>
                  <a:srgbClr val="00B050"/>
                </a:solidFill>
                <a:latin typeface="Consolas" panose="020B0609020204030204" pitchFamily="49" charset="0"/>
              </a:rPr>
              <a:t>drink</a:t>
            </a:r>
            <a:r>
              <a:rPr lang="en-US" dirty="0">
                <a:solidFill>
                  <a:schemeClr val="tx1"/>
                </a:solidFill>
                <a:latin typeface="Consolas" panose="020B0609020204030204" pitchFamily="49" charset="0"/>
              </a:rPr>
              <a:t> ?? </a:t>
            </a:r>
            <a:r>
              <a:rPr lang="en-US" dirty="0">
                <a:solidFill>
                  <a:srgbClr val="0070C0"/>
                </a:solidFill>
                <a:latin typeface="Consolas" panose="020B0609020204030204" pitchFamily="49" charset="0"/>
              </a:rPr>
              <a:t>"water"</a:t>
            </a:r>
            <a:r>
              <a:rPr lang="en-US" dirty="0">
                <a:solidFill>
                  <a:schemeClr val="tx1"/>
                </a:solidFill>
                <a:latin typeface="Consolas" panose="020B0609020204030204" pitchFamily="49" charset="0"/>
              </a:rPr>
              <a:t>;</a:t>
            </a:r>
            <a:endParaRPr lang="en-US" dirty="0">
              <a:solidFill>
                <a:srgbClr val="0070C0"/>
              </a:solidFill>
              <a:latin typeface="Consolas" panose="020B0609020204030204" pitchFamily="49" charset="0"/>
            </a:endParaRPr>
          </a:p>
        </p:txBody>
      </p:sp>
      <p:sp>
        <p:nvSpPr>
          <p:cNvPr id="2" name="Title 1">
            <a:extLst>
              <a:ext uri="{FF2B5EF4-FFF2-40B4-BE49-F238E27FC236}">
                <a16:creationId xmlns:a16="http://schemas.microsoft.com/office/drawing/2014/main" id="{0D225A84-4AE9-497A-9918-91B711BD49E8}"/>
              </a:ext>
            </a:extLst>
          </p:cNvPr>
          <p:cNvSpPr>
            <a:spLocks noGrp="1"/>
          </p:cNvSpPr>
          <p:nvPr>
            <p:ph type="title"/>
          </p:nvPr>
        </p:nvSpPr>
        <p:spPr>
          <a:xfrm>
            <a:off x="914400" y="-148936"/>
            <a:ext cx="10363200" cy="1143000"/>
          </a:xfrm>
        </p:spPr>
        <p:txBody>
          <a:bodyPr>
            <a:normAutofit/>
          </a:bodyPr>
          <a:lstStyle/>
          <a:p>
            <a:r>
              <a:rPr lang="en-US" sz="4000" dirty="0"/>
              <a:t>Conditionals: Beyond If Statements</a:t>
            </a:r>
          </a:p>
        </p:txBody>
      </p:sp>
      <p:sp>
        <p:nvSpPr>
          <p:cNvPr id="20" name="Rectangle 19">
            <a:extLst>
              <a:ext uri="{FF2B5EF4-FFF2-40B4-BE49-F238E27FC236}">
                <a16:creationId xmlns:a16="http://schemas.microsoft.com/office/drawing/2014/main" id="{9EE26BF8-C4C5-4977-84C4-A0E339D8E589}"/>
              </a:ext>
            </a:extLst>
          </p:cNvPr>
          <p:cNvSpPr/>
          <p:nvPr/>
        </p:nvSpPr>
        <p:spPr>
          <a:xfrm>
            <a:off x="344007" y="1959706"/>
            <a:ext cx="5435355" cy="65337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C++, C#, Java, JavaScript, Swift, etc.</a:t>
            </a:r>
            <a:br>
              <a:rPr lang="en-US" dirty="0">
                <a:solidFill>
                  <a:schemeClr val="tx1"/>
                </a:solidFill>
                <a:latin typeface="Consolas" panose="020B0609020204030204" pitchFamily="49" charset="0"/>
              </a:rPr>
            </a:br>
            <a:r>
              <a:rPr lang="en-US" dirty="0">
                <a:solidFill>
                  <a:schemeClr val="tx1"/>
                </a:solidFill>
                <a:latin typeface="Consolas" panose="020B0609020204030204" pitchFamily="49" charset="0"/>
              </a:rPr>
              <a:t>beverage = </a:t>
            </a:r>
            <a:r>
              <a:rPr lang="en-US" dirty="0">
                <a:solidFill>
                  <a:srgbClr val="00B050"/>
                </a:solidFill>
                <a:latin typeface="Consolas" panose="020B0609020204030204" pitchFamily="49" charset="0"/>
              </a:rPr>
              <a:t>age &lt; 21 </a:t>
            </a:r>
            <a:r>
              <a:rPr lang="en-US" dirty="0">
                <a:solidFill>
                  <a:schemeClr val="tx1"/>
                </a:solidFill>
                <a:latin typeface="Consolas" panose="020B0609020204030204" pitchFamily="49" charset="0"/>
              </a:rPr>
              <a:t>? </a:t>
            </a:r>
            <a:r>
              <a:rPr lang="en-US" dirty="0">
                <a:solidFill>
                  <a:srgbClr val="FF0000"/>
                </a:solidFill>
                <a:latin typeface="Consolas" panose="020B0609020204030204" pitchFamily="49" charset="0"/>
              </a:rPr>
              <a:t>"Coke"</a:t>
            </a:r>
            <a:r>
              <a:rPr lang="en-US" dirty="0">
                <a:solidFill>
                  <a:schemeClr val="tx1"/>
                </a:solidFill>
                <a:latin typeface="Consolas" panose="020B0609020204030204" pitchFamily="49" charset="0"/>
              </a:rPr>
              <a:t>  : </a:t>
            </a:r>
            <a:r>
              <a:rPr lang="en-US" dirty="0">
                <a:solidFill>
                  <a:srgbClr val="0070C0"/>
                </a:solidFill>
                <a:latin typeface="Consolas" panose="020B0609020204030204" pitchFamily="49" charset="0"/>
              </a:rPr>
              <a:t>"Beer"</a:t>
            </a:r>
            <a:r>
              <a:rPr lang="en-US" dirty="0">
                <a:solidFill>
                  <a:schemeClr val="tx1"/>
                </a:solidFill>
                <a:latin typeface="Consolas" panose="020B0609020204030204" pitchFamily="49" charset="0"/>
              </a:rPr>
              <a:t>;</a:t>
            </a:r>
          </a:p>
        </p:txBody>
      </p:sp>
      <p:sp>
        <p:nvSpPr>
          <p:cNvPr id="21" name="Rectangle 20">
            <a:extLst>
              <a:ext uri="{FF2B5EF4-FFF2-40B4-BE49-F238E27FC236}">
                <a16:creationId xmlns:a16="http://schemas.microsoft.com/office/drawing/2014/main" id="{5F460BC3-F511-4D37-8FFD-7E1DBD2861A4}"/>
              </a:ext>
            </a:extLst>
          </p:cNvPr>
          <p:cNvSpPr/>
          <p:nvPr/>
        </p:nvSpPr>
        <p:spPr>
          <a:xfrm>
            <a:off x="6282430" y="1959706"/>
            <a:ext cx="5435355" cy="653373"/>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Python conditional operator</a:t>
            </a:r>
            <a:br>
              <a:rPr lang="en-US" dirty="0">
                <a:solidFill>
                  <a:schemeClr val="tx1"/>
                </a:solidFill>
                <a:latin typeface="Consolas" panose="020B0609020204030204" pitchFamily="49" charset="0"/>
              </a:rPr>
            </a:br>
            <a:r>
              <a:rPr lang="en-US" sz="1800" dirty="0">
                <a:solidFill>
                  <a:srgbClr val="000000"/>
                </a:solidFill>
                <a:latin typeface="Consolas" panose="020B0609020204030204" pitchFamily="49" charset="0"/>
              </a:rPr>
              <a:t>beverage = </a:t>
            </a:r>
            <a:r>
              <a:rPr lang="en-US" sz="1800" dirty="0">
                <a:solidFill>
                  <a:srgbClr val="FF0000"/>
                </a:solidFill>
                <a:latin typeface="Consolas" panose="020B0609020204030204" pitchFamily="49" charset="0"/>
              </a:rPr>
              <a:t>"Coke"</a:t>
            </a:r>
            <a:r>
              <a:rPr lang="en-US" sz="1800" dirty="0">
                <a:solidFill>
                  <a:srgbClr val="000000"/>
                </a:solidFill>
                <a:latin typeface="Consolas" panose="020B0609020204030204" pitchFamily="49" charset="0"/>
              </a:rPr>
              <a:t> if </a:t>
            </a:r>
            <a:r>
              <a:rPr lang="en-US" sz="1800" dirty="0">
                <a:solidFill>
                  <a:srgbClr val="00B050"/>
                </a:solidFill>
                <a:latin typeface="Consolas" panose="020B0609020204030204" pitchFamily="49" charset="0"/>
              </a:rPr>
              <a:t>age &lt; 21</a:t>
            </a:r>
            <a:r>
              <a:rPr lang="en-US" sz="1800" dirty="0">
                <a:solidFill>
                  <a:srgbClr val="000000"/>
                </a:solidFill>
                <a:latin typeface="Consolas" panose="020B0609020204030204" pitchFamily="49" charset="0"/>
              </a:rPr>
              <a:t> else </a:t>
            </a:r>
            <a:r>
              <a:rPr lang="en-US" sz="1800" dirty="0">
                <a:solidFill>
                  <a:srgbClr val="0070C0"/>
                </a:solidFill>
                <a:latin typeface="Consolas" panose="020B0609020204030204" pitchFamily="49" charset="0"/>
              </a:rPr>
              <a:t>"Beer"</a:t>
            </a:r>
            <a:endParaRPr lang="en-US" dirty="0">
              <a:solidFill>
                <a:srgbClr val="0070C0"/>
              </a:solidFill>
              <a:latin typeface="Consolas" panose="020B0609020204030204" pitchFamily="49" charset="0"/>
            </a:endParaRPr>
          </a:p>
        </p:txBody>
      </p:sp>
      <p:sp>
        <p:nvSpPr>
          <p:cNvPr id="33" name="TextBox 32">
            <a:extLst>
              <a:ext uri="{FF2B5EF4-FFF2-40B4-BE49-F238E27FC236}">
                <a16:creationId xmlns:a16="http://schemas.microsoft.com/office/drawing/2014/main" id="{C55CDEFF-BE22-4593-83BC-669E7E1B68C2}"/>
              </a:ext>
            </a:extLst>
          </p:cNvPr>
          <p:cNvSpPr txBox="1"/>
          <p:nvPr/>
        </p:nvSpPr>
        <p:spPr>
          <a:xfrm>
            <a:off x="1201443" y="1446003"/>
            <a:ext cx="10161972" cy="400110"/>
          </a:xfrm>
          <a:prstGeom prst="rect">
            <a:avLst/>
          </a:prstGeom>
          <a:noFill/>
        </p:spPr>
        <p:txBody>
          <a:bodyPr wrap="square">
            <a:spAutoFit/>
          </a:bodyPr>
          <a:lstStyle/>
          <a:p>
            <a:pPr algn="ctr"/>
            <a:r>
              <a:rPr lang="en-US" sz="2000" dirty="0"/>
              <a:t>Here are its semantics: If </a:t>
            </a:r>
            <a:r>
              <a:rPr lang="en-US" sz="2000" dirty="0" err="1">
                <a:solidFill>
                  <a:srgbClr val="00B050"/>
                </a:solidFill>
              </a:rPr>
              <a:t>boolean_condition</a:t>
            </a:r>
            <a:r>
              <a:rPr lang="en-US" sz="2000" dirty="0"/>
              <a:t> is True return </a:t>
            </a:r>
            <a:r>
              <a:rPr lang="en-US" sz="2000" dirty="0">
                <a:solidFill>
                  <a:srgbClr val="FF0000"/>
                </a:solidFill>
              </a:rPr>
              <a:t>A </a:t>
            </a:r>
            <a:r>
              <a:rPr lang="en-US" sz="2000" dirty="0"/>
              <a:t>else return </a:t>
            </a:r>
            <a:r>
              <a:rPr lang="en-US" sz="2000" dirty="0">
                <a:solidFill>
                  <a:srgbClr val="0070C0"/>
                </a:solidFill>
              </a:rPr>
              <a:t>B</a:t>
            </a:r>
          </a:p>
        </p:txBody>
      </p:sp>
      <p:sp>
        <p:nvSpPr>
          <p:cNvPr id="35" name="TextBox 34">
            <a:extLst>
              <a:ext uri="{FF2B5EF4-FFF2-40B4-BE49-F238E27FC236}">
                <a16:creationId xmlns:a16="http://schemas.microsoft.com/office/drawing/2014/main" id="{F66F4EFA-63A8-4D36-87C7-9A7A1E0FDC54}"/>
              </a:ext>
            </a:extLst>
          </p:cNvPr>
          <p:cNvSpPr txBox="1"/>
          <p:nvPr/>
        </p:nvSpPr>
        <p:spPr>
          <a:xfrm>
            <a:off x="745724" y="966291"/>
            <a:ext cx="10531876" cy="400110"/>
          </a:xfrm>
          <a:prstGeom prst="rect">
            <a:avLst/>
          </a:prstGeom>
          <a:noFill/>
        </p:spPr>
        <p:txBody>
          <a:bodyPr wrap="square">
            <a:spAutoFit/>
          </a:bodyPr>
          <a:lstStyle/>
          <a:p>
            <a:pPr algn="ctr"/>
            <a:r>
              <a:rPr lang="en-US" sz="2000" dirty="0"/>
              <a:t>First let's discuss the </a:t>
            </a:r>
            <a:r>
              <a:rPr lang="en-US" sz="2000" dirty="0">
                <a:solidFill>
                  <a:srgbClr val="7030A0"/>
                </a:solidFill>
              </a:rPr>
              <a:t>conditional ternary operator </a:t>
            </a:r>
            <a:r>
              <a:rPr lang="en-US" sz="2000" dirty="0"/>
              <a:t>– it's an operator with 3 </a:t>
            </a:r>
            <a:r>
              <a:rPr lang="en-US" sz="2000" dirty="0">
                <a:solidFill>
                  <a:srgbClr val="00B050"/>
                </a:solidFill>
              </a:rPr>
              <a:t>ope</a:t>
            </a:r>
            <a:r>
              <a:rPr lang="en-US" sz="2000" dirty="0">
                <a:solidFill>
                  <a:srgbClr val="FF0000"/>
                </a:solidFill>
              </a:rPr>
              <a:t>ran</a:t>
            </a:r>
            <a:r>
              <a:rPr lang="en-US" sz="2000" dirty="0">
                <a:solidFill>
                  <a:srgbClr val="0070C0"/>
                </a:solidFill>
              </a:rPr>
              <a:t>ds!</a:t>
            </a:r>
          </a:p>
        </p:txBody>
      </p:sp>
      <p:sp>
        <p:nvSpPr>
          <p:cNvPr id="37" name="Rectangle 36">
            <a:extLst>
              <a:ext uri="{FF2B5EF4-FFF2-40B4-BE49-F238E27FC236}">
                <a16:creationId xmlns:a16="http://schemas.microsoft.com/office/drawing/2014/main" id="{720C7939-FC46-421D-95EA-1F1EDC784F5A}"/>
              </a:ext>
            </a:extLst>
          </p:cNvPr>
          <p:cNvSpPr/>
          <p:nvPr/>
        </p:nvSpPr>
        <p:spPr>
          <a:xfrm>
            <a:off x="3564752" y="2755017"/>
            <a:ext cx="5435355" cy="65337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Kotlin conditional operator</a:t>
            </a:r>
            <a:br>
              <a:rPr lang="en-US" dirty="0">
                <a:solidFill>
                  <a:schemeClr val="tx1"/>
                </a:solidFill>
                <a:latin typeface="Consolas" panose="020B0609020204030204" pitchFamily="49" charset="0"/>
              </a:rPr>
            </a:br>
            <a:r>
              <a:rPr lang="en-US" sz="1800" dirty="0">
                <a:solidFill>
                  <a:srgbClr val="000000"/>
                </a:solidFill>
                <a:latin typeface="Consolas" panose="020B0609020204030204" pitchFamily="49" charset="0"/>
              </a:rPr>
              <a:t>beverage = if </a:t>
            </a:r>
            <a:r>
              <a:rPr lang="en-US" sz="1800" dirty="0">
                <a:solidFill>
                  <a:srgbClr val="00B050"/>
                </a:solidFill>
                <a:latin typeface="Consolas" panose="020B0609020204030204" pitchFamily="49" charset="0"/>
              </a:rPr>
              <a:t>age &lt; 21</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"Coke"</a:t>
            </a:r>
            <a:r>
              <a:rPr lang="en-US" sz="1800" dirty="0">
                <a:solidFill>
                  <a:srgbClr val="000000"/>
                </a:solidFill>
                <a:latin typeface="Consolas" panose="020B0609020204030204" pitchFamily="49" charset="0"/>
              </a:rPr>
              <a:t> else </a:t>
            </a:r>
            <a:r>
              <a:rPr lang="en-US" sz="1800" dirty="0">
                <a:solidFill>
                  <a:srgbClr val="0070C0"/>
                </a:solidFill>
                <a:latin typeface="Consolas" panose="020B0609020204030204" pitchFamily="49" charset="0"/>
              </a:rPr>
              <a:t>"Beer"</a:t>
            </a:r>
            <a:endParaRPr lang="en-US" dirty="0">
              <a:solidFill>
                <a:srgbClr val="0070C0"/>
              </a:solidFill>
              <a:latin typeface="Consolas" panose="020B0609020204030204" pitchFamily="49" charset="0"/>
            </a:endParaRPr>
          </a:p>
        </p:txBody>
      </p:sp>
      <p:sp>
        <p:nvSpPr>
          <p:cNvPr id="38" name="TextBox 37">
            <a:extLst>
              <a:ext uri="{FF2B5EF4-FFF2-40B4-BE49-F238E27FC236}">
                <a16:creationId xmlns:a16="http://schemas.microsoft.com/office/drawing/2014/main" id="{F03CB438-F473-4A11-AC9F-B5F461B373DA}"/>
              </a:ext>
            </a:extLst>
          </p:cNvPr>
          <p:cNvSpPr txBox="1"/>
          <p:nvPr/>
        </p:nvSpPr>
        <p:spPr>
          <a:xfrm>
            <a:off x="678398" y="3811372"/>
            <a:ext cx="11111148" cy="400110"/>
          </a:xfrm>
          <a:prstGeom prst="rect">
            <a:avLst/>
          </a:prstGeom>
          <a:noFill/>
        </p:spPr>
        <p:txBody>
          <a:bodyPr wrap="square">
            <a:spAutoFit/>
          </a:bodyPr>
          <a:lstStyle/>
          <a:p>
            <a:pPr algn="ctr"/>
            <a:r>
              <a:rPr lang="en-US" sz="2000" dirty="0"/>
              <a:t>There are also shortened versions that check for NULL, in some languages:</a:t>
            </a:r>
            <a:endParaRPr lang="en-US" sz="2000" dirty="0">
              <a:solidFill>
                <a:srgbClr val="0070C0"/>
              </a:solidFill>
            </a:endParaRPr>
          </a:p>
        </p:txBody>
      </p:sp>
      <p:sp>
        <p:nvSpPr>
          <p:cNvPr id="43" name="TextBox 42">
            <a:extLst>
              <a:ext uri="{FF2B5EF4-FFF2-40B4-BE49-F238E27FC236}">
                <a16:creationId xmlns:a16="http://schemas.microsoft.com/office/drawing/2014/main" id="{0FF74E5D-9174-46BF-A62F-F9C9BDE22C1F}"/>
              </a:ext>
            </a:extLst>
          </p:cNvPr>
          <p:cNvSpPr txBox="1"/>
          <p:nvPr/>
        </p:nvSpPr>
        <p:spPr>
          <a:xfrm>
            <a:off x="914400" y="4269347"/>
            <a:ext cx="10161972" cy="400110"/>
          </a:xfrm>
          <a:prstGeom prst="rect">
            <a:avLst/>
          </a:prstGeom>
          <a:noFill/>
        </p:spPr>
        <p:txBody>
          <a:bodyPr wrap="square">
            <a:spAutoFit/>
          </a:bodyPr>
          <a:lstStyle/>
          <a:p>
            <a:pPr algn="ctr"/>
            <a:r>
              <a:rPr lang="en-US" sz="2000" dirty="0"/>
              <a:t>Here are their semantics: If </a:t>
            </a:r>
            <a:r>
              <a:rPr lang="en-US" sz="2000" dirty="0">
                <a:solidFill>
                  <a:srgbClr val="00B050"/>
                </a:solidFill>
              </a:rPr>
              <a:t>A </a:t>
            </a:r>
            <a:r>
              <a:rPr lang="en-US" sz="2000" dirty="0"/>
              <a:t>is not NULL return </a:t>
            </a:r>
            <a:r>
              <a:rPr lang="en-US" sz="2000" dirty="0">
                <a:solidFill>
                  <a:srgbClr val="00B050"/>
                </a:solidFill>
              </a:rPr>
              <a:t>A</a:t>
            </a:r>
            <a:r>
              <a:rPr lang="en-US" sz="2000" dirty="0">
                <a:solidFill>
                  <a:srgbClr val="FF0000"/>
                </a:solidFill>
              </a:rPr>
              <a:t> </a:t>
            </a:r>
            <a:r>
              <a:rPr lang="en-US" sz="2000" dirty="0"/>
              <a:t>else return </a:t>
            </a:r>
            <a:r>
              <a:rPr lang="en-US" sz="2000" dirty="0">
                <a:solidFill>
                  <a:srgbClr val="0070C0"/>
                </a:solidFill>
              </a:rPr>
              <a:t>B</a:t>
            </a:r>
          </a:p>
        </p:txBody>
      </p:sp>
      <p:sp>
        <p:nvSpPr>
          <p:cNvPr id="44" name="Rectangle 43">
            <a:extLst>
              <a:ext uri="{FF2B5EF4-FFF2-40B4-BE49-F238E27FC236}">
                <a16:creationId xmlns:a16="http://schemas.microsoft.com/office/drawing/2014/main" id="{756B0BBB-D3FE-4C58-AAB1-5F0E6212B1BB}"/>
              </a:ext>
            </a:extLst>
          </p:cNvPr>
          <p:cNvSpPr/>
          <p:nvPr/>
        </p:nvSpPr>
        <p:spPr>
          <a:xfrm>
            <a:off x="6942342" y="4720941"/>
            <a:ext cx="3862528" cy="62748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Kotlin Elvis operator</a:t>
            </a:r>
          </a:p>
          <a:p>
            <a:r>
              <a:rPr lang="en-US" dirty="0" err="1">
                <a:solidFill>
                  <a:schemeClr val="tx1"/>
                </a:solidFill>
                <a:latin typeface="Consolas" panose="020B0609020204030204" pitchFamily="49" charset="0"/>
              </a:rPr>
              <a:t>my_bev</a:t>
            </a:r>
            <a:r>
              <a:rPr lang="en-US" dirty="0">
                <a:solidFill>
                  <a:schemeClr val="tx1"/>
                </a:solidFill>
                <a:latin typeface="Consolas" panose="020B0609020204030204" pitchFamily="49" charset="0"/>
              </a:rPr>
              <a:t> = </a:t>
            </a:r>
            <a:r>
              <a:rPr lang="en-US" dirty="0">
                <a:solidFill>
                  <a:srgbClr val="00B050"/>
                </a:solidFill>
                <a:latin typeface="Consolas" panose="020B0609020204030204" pitchFamily="49" charset="0"/>
              </a:rPr>
              <a:t>drink</a:t>
            </a:r>
            <a:r>
              <a:rPr lang="en-US" dirty="0">
                <a:solidFill>
                  <a:schemeClr val="tx1"/>
                </a:solidFill>
                <a:latin typeface="Consolas" panose="020B0609020204030204" pitchFamily="49" charset="0"/>
              </a:rPr>
              <a:t> ?: </a:t>
            </a:r>
            <a:r>
              <a:rPr lang="en-US" dirty="0">
                <a:solidFill>
                  <a:srgbClr val="0070C0"/>
                </a:solidFill>
                <a:latin typeface="Consolas" panose="020B0609020204030204" pitchFamily="49" charset="0"/>
              </a:rPr>
              <a:t>"water"</a:t>
            </a:r>
            <a:r>
              <a:rPr lang="en-US" dirty="0">
                <a:solidFill>
                  <a:schemeClr val="tx1"/>
                </a:solidFill>
                <a:latin typeface="Consolas" panose="020B0609020204030204" pitchFamily="49" charset="0"/>
              </a:rPr>
              <a:t> </a:t>
            </a:r>
            <a:endParaRPr lang="en-US" dirty="0">
              <a:solidFill>
                <a:srgbClr val="0070C0"/>
              </a:solidFill>
              <a:latin typeface="Consolas" panose="020B0609020204030204" pitchFamily="49" charset="0"/>
            </a:endParaRPr>
          </a:p>
        </p:txBody>
      </p:sp>
      <p:sp>
        <p:nvSpPr>
          <p:cNvPr id="48" name="Speech Bubble: Rectangle with Corners Rounded 47">
            <a:extLst>
              <a:ext uri="{FF2B5EF4-FFF2-40B4-BE49-F238E27FC236}">
                <a16:creationId xmlns:a16="http://schemas.microsoft.com/office/drawing/2014/main" id="{72E129F1-65EE-48CC-9082-94CEBF575AAE}"/>
              </a:ext>
            </a:extLst>
          </p:cNvPr>
          <p:cNvSpPr/>
          <p:nvPr/>
        </p:nvSpPr>
        <p:spPr>
          <a:xfrm>
            <a:off x="3564752" y="3199481"/>
            <a:ext cx="5435355" cy="1257859"/>
          </a:xfrm>
          <a:prstGeom prst="wedgeRoundRectCallout">
            <a:avLst>
              <a:gd name="adj1" fmla="val -52721"/>
              <a:gd name="adj2" fmla="val 97532"/>
              <a:gd name="adj3" fmla="val 16667"/>
            </a:avLst>
          </a:prstGeom>
          <a:solidFill>
            <a:schemeClr val="accent5">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solidFill>
                <a:latin typeface="Consolas" panose="020B0609020204030204" pitchFamily="49" charset="0"/>
              </a:rPr>
              <a:t>if (</a:t>
            </a:r>
            <a:r>
              <a:rPr lang="en-US" sz="2000" dirty="0">
                <a:solidFill>
                  <a:schemeClr val="accent6">
                    <a:lumMod val="40000"/>
                    <a:lumOff val="60000"/>
                  </a:schemeClr>
                </a:solidFill>
                <a:latin typeface="Consolas" panose="020B0609020204030204" pitchFamily="49" charset="0"/>
              </a:rPr>
              <a:t>drink</a:t>
            </a:r>
            <a:r>
              <a:rPr lang="en-US" sz="2000" dirty="0">
                <a:solidFill>
                  <a:schemeClr val="bg1"/>
                </a:solidFill>
                <a:latin typeface="Consolas" panose="020B0609020204030204" pitchFamily="49" charset="0"/>
              </a:rPr>
              <a:t> != null) </a:t>
            </a:r>
            <a:r>
              <a:rPr lang="en-US" sz="2000" dirty="0" err="1">
                <a:solidFill>
                  <a:schemeClr val="bg1"/>
                </a:solidFill>
                <a:latin typeface="Consolas" panose="020B0609020204030204" pitchFamily="49" charset="0"/>
              </a:rPr>
              <a:t>my_bev</a:t>
            </a:r>
            <a:r>
              <a:rPr lang="en-US" sz="2000" dirty="0">
                <a:solidFill>
                  <a:schemeClr val="bg1"/>
                </a:solidFill>
                <a:latin typeface="Consolas" panose="020B0609020204030204" pitchFamily="49" charset="0"/>
              </a:rPr>
              <a:t> = </a:t>
            </a:r>
            <a:r>
              <a:rPr lang="en-US" sz="2000" dirty="0">
                <a:solidFill>
                  <a:schemeClr val="accent6">
                    <a:lumMod val="40000"/>
                    <a:lumOff val="60000"/>
                  </a:schemeClr>
                </a:solidFill>
                <a:latin typeface="Consolas" panose="020B0609020204030204" pitchFamily="49" charset="0"/>
              </a:rPr>
              <a:t>drink</a:t>
            </a:r>
            <a:r>
              <a:rPr lang="en-US" sz="2000" dirty="0">
                <a:solidFill>
                  <a:schemeClr val="bg1"/>
                </a:solidFill>
                <a:latin typeface="Consolas" panose="020B0609020204030204" pitchFamily="49" charset="0"/>
              </a:rPr>
              <a:t>;</a:t>
            </a:r>
          </a:p>
          <a:p>
            <a:r>
              <a:rPr lang="en-US" sz="2000" dirty="0">
                <a:solidFill>
                  <a:schemeClr val="bg1"/>
                </a:solidFill>
                <a:latin typeface="Consolas" panose="020B0609020204030204" pitchFamily="49" charset="0"/>
              </a:rPr>
              <a:t>              else </a:t>
            </a:r>
            <a:r>
              <a:rPr lang="en-US" sz="2000" dirty="0" err="1">
                <a:solidFill>
                  <a:schemeClr val="bg1"/>
                </a:solidFill>
                <a:latin typeface="Consolas" panose="020B0609020204030204" pitchFamily="49" charset="0"/>
              </a:rPr>
              <a:t>my_bev</a:t>
            </a:r>
            <a:r>
              <a:rPr lang="en-US" sz="2000" dirty="0">
                <a:solidFill>
                  <a:schemeClr val="bg1"/>
                </a:solidFill>
                <a:latin typeface="Consolas" panose="020B0609020204030204" pitchFamily="49" charset="0"/>
              </a:rPr>
              <a:t> = </a:t>
            </a:r>
            <a:r>
              <a:rPr lang="en-US" sz="2000" dirty="0">
                <a:solidFill>
                  <a:srgbClr val="CCFFFF"/>
                </a:solidFill>
                <a:latin typeface="Consolas" panose="020B0609020204030204" pitchFamily="49" charset="0"/>
              </a:rPr>
              <a:t>"water"</a:t>
            </a:r>
            <a:r>
              <a:rPr lang="en-US" sz="2000" dirty="0">
                <a:solidFill>
                  <a:schemeClr val="bg1"/>
                </a:solidFill>
                <a:latin typeface="Consolas" panose="020B0609020204030204" pitchFamily="49" charset="0"/>
              </a:rPr>
              <a:t>;</a:t>
            </a:r>
          </a:p>
        </p:txBody>
      </p:sp>
      <p:sp>
        <p:nvSpPr>
          <p:cNvPr id="51" name="TextBox 50">
            <a:extLst>
              <a:ext uri="{FF2B5EF4-FFF2-40B4-BE49-F238E27FC236}">
                <a16:creationId xmlns:a16="http://schemas.microsoft.com/office/drawing/2014/main" id="{39D0027B-81BA-44B4-9A10-4001AEC7AC77}"/>
              </a:ext>
            </a:extLst>
          </p:cNvPr>
          <p:cNvSpPr txBox="1"/>
          <p:nvPr/>
        </p:nvSpPr>
        <p:spPr>
          <a:xfrm>
            <a:off x="678398" y="5493448"/>
            <a:ext cx="11111148" cy="400110"/>
          </a:xfrm>
          <a:prstGeom prst="rect">
            <a:avLst/>
          </a:prstGeom>
          <a:noFill/>
        </p:spPr>
        <p:txBody>
          <a:bodyPr wrap="square">
            <a:spAutoFit/>
          </a:bodyPr>
          <a:lstStyle/>
          <a:p>
            <a:pPr algn="ctr"/>
            <a:r>
              <a:rPr lang="en-US" sz="2000" dirty="0"/>
              <a:t>Finally, some languages support an inline version of this operator!</a:t>
            </a:r>
            <a:endParaRPr lang="en-US" sz="2000" dirty="0">
              <a:solidFill>
                <a:srgbClr val="0070C0"/>
              </a:solidFill>
            </a:endParaRPr>
          </a:p>
        </p:txBody>
      </p:sp>
      <p:sp>
        <p:nvSpPr>
          <p:cNvPr id="54" name="Rectangle 53">
            <a:extLst>
              <a:ext uri="{FF2B5EF4-FFF2-40B4-BE49-F238E27FC236}">
                <a16:creationId xmlns:a16="http://schemas.microsoft.com/office/drawing/2014/main" id="{85FE280F-4C5F-42F0-8F78-E49C99A2FEC0}"/>
              </a:ext>
            </a:extLst>
          </p:cNvPr>
          <p:cNvSpPr/>
          <p:nvPr/>
        </p:nvSpPr>
        <p:spPr>
          <a:xfrm>
            <a:off x="745724" y="5967974"/>
            <a:ext cx="5081730" cy="61546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C#, Kotlin, JavaScript, Swift, ...</a:t>
            </a:r>
          </a:p>
          <a:p>
            <a:r>
              <a:rPr lang="en-US" dirty="0">
                <a:solidFill>
                  <a:schemeClr val="tx1"/>
                </a:solidFill>
                <a:latin typeface="Consolas" panose="020B0609020204030204" pitchFamily="49" charset="0"/>
              </a:rPr>
              <a:t>name = article</a:t>
            </a:r>
            <a:r>
              <a:rPr lang="en-US" dirty="0">
                <a:solidFill>
                  <a:srgbClr val="FF0000"/>
                </a:solidFill>
                <a:latin typeface="Consolas" panose="020B0609020204030204" pitchFamily="49" charset="0"/>
              </a:rPr>
              <a:t>?</a:t>
            </a:r>
            <a:r>
              <a:rPr lang="en-US" dirty="0">
                <a:solidFill>
                  <a:schemeClr val="tx1"/>
                </a:solidFill>
                <a:latin typeface="Consolas" panose="020B0609020204030204" pitchFamily="49" charset="0"/>
              </a:rPr>
              <a:t>.co_author</a:t>
            </a:r>
            <a:r>
              <a:rPr lang="en-US" dirty="0">
                <a:solidFill>
                  <a:srgbClr val="FF0000"/>
                </a:solidFill>
                <a:latin typeface="Consolas" panose="020B0609020204030204" pitchFamily="49" charset="0"/>
              </a:rPr>
              <a:t>?</a:t>
            </a:r>
            <a:r>
              <a:rPr lang="en-US" dirty="0">
                <a:solidFill>
                  <a:schemeClr val="tx1"/>
                </a:solidFill>
                <a:latin typeface="Consolas" panose="020B0609020204030204" pitchFamily="49" charset="0"/>
              </a:rPr>
              <a:t>.name</a:t>
            </a:r>
          </a:p>
        </p:txBody>
      </p:sp>
      <p:sp>
        <p:nvSpPr>
          <p:cNvPr id="55" name="Speech Bubble: Rectangle with Corners Rounded 54">
            <a:extLst>
              <a:ext uri="{FF2B5EF4-FFF2-40B4-BE49-F238E27FC236}">
                <a16:creationId xmlns:a16="http://schemas.microsoft.com/office/drawing/2014/main" id="{142C39E3-72F1-4CB6-8A60-EBECDE380030}"/>
              </a:ext>
            </a:extLst>
          </p:cNvPr>
          <p:cNvSpPr/>
          <p:nvPr/>
        </p:nvSpPr>
        <p:spPr>
          <a:xfrm>
            <a:off x="3220192" y="3229859"/>
            <a:ext cx="5435355" cy="2396002"/>
          </a:xfrm>
          <a:prstGeom prst="wedgeRoundRectCallout">
            <a:avLst>
              <a:gd name="adj1" fmla="val -47494"/>
              <a:gd name="adj2" fmla="val 75301"/>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solidFill>
                <a:latin typeface="Consolas" panose="020B0609020204030204" pitchFamily="49" charset="0"/>
              </a:rPr>
              <a:t>if (article == null)</a:t>
            </a:r>
          </a:p>
          <a:p>
            <a:r>
              <a:rPr lang="en-US" sz="2000" dirty="0">
                <a:solidFill>
                  <a:schemeClr val="bg1"/>
                </a:solidFill>
                <a:latin typeface="Consolas" panose="020B0609020204030204" pitchFamily="49" charset="0"/>
              </a:rPr>
              <a:t>  name = null</a:t>
            </a:r>
          </a:p>
          <a:p>
            <a:r>
              <a:rPr lang="en-US" sz="2000" dirty="0">
                <a:solidFill>
                  <a:schemeClr val="bg1"/>
                </a:solidFill>
                <a:latin typeface="Consolas" panose="020B0609020204030204" pitchFamily="49" charset="0"/>
              </a:rPr>
              <a:t>else if (</a:t>
            </a:r>
            <a:r>
              <a:rPr lang="en-US" sz="2000" dirty="0" err="1">
                <a:solidFill>
                  <a:schemeClr val="bg1"/>
                </a:solidFill>
                <a:latin typeface="Consolas" panose="020B0609020204030204" pitchFamily="49" charset="0"/>
              </a:rPr>
              <a:t>article.co_author</a:t>
            </a:r>
            <a:r>
              <a:rPr lang="en-US" sz="2000" dirty="0">
                <a:solidFill>
                  <a:schemeClr val="bg1"/>
                </a:solidFill>
                <a:latin typeface="Consolas" panose="020B0609020204030204" pitchFamily="49" charset="0"/>
              </a:rPr>
              <a:t> == null)</a:t>
            </a:r>
          </a:p>
          <a:p>
            <a:r>
              <a:rPr lang="en-US" sz="2000" dirty="0">
                <a:solidFill>
                  <a:schemeClr val="bg1"/>
                </a:solidFill>
                <a:latin typeface="Consolas" panose="020B0609020204030204" pitchFamily="49" charset="0"/>
              </a:rPr>
              <a:t>  name = null</a:t>
            </a:r>
          </a:p>
          <a:p>
            <a:r>
              <a:rPr lang="en-US" sz="2000" dirty="0">
                <a:solidFill>
                  <a:schemeClr val="bg1"/>
                </a:solidFill>
                <a:latin typeface="Consolas" panose="020B0609020204030204" pitchFamily="49" charset="0"/>
              </a:rPr>
              <a:t>else</a:t>
            </a:r>
          </a:p>
          <a:p>
            <a:r>
              <a:rPr lang="en-US" sz="2000" dirty="0">
                <a:solidFill>
                  <a:schemeClr val="bg1"/>
                </a:solidFill>
                <a:latin typeface="Consolas" panose="020B0609020204030204" pitchFamily="49" charset="0"/>
              </a:rPr>
              <a:t>  name = article.co_author.name</a:t>
            </a:r>
          </a:p>
        </p:txBody>
      </p:sp>
      <p:sp>
        <p:nvSpPr>
          <p:cNvPr id="56" name="Rectangle 55">
            <a:extLst>
              <a:ext uri="{FF2B5EF4-FFF2-40B4-BE49-F238E27FC236}">
                <a16:creationId xmlns:a16="http://schemas.microsoft.com/office/drawing/2014/main" id="{142B38C9-4028-42D6-9B91-E5F7050E18E7}"/>
              </a:ext>
            </a:extLst>
          </p:cNvPr>
          <p:cNvSpPr/>
          <p:nvPr/>
        </p:nvSpPr>
        <p:spPr>
          <a:xfrm>
            <a:off x="6332741" y="5971610"/>
            <a:ext cx="5081730" cy="615466"/>
          </a:xfrm>
          <a:prstGeom prst="rect">
            <a:avLst/>
          </a:prstGeom>
          <a:solidFill>
            <a:srgbClr val="E6D6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Ruby's slightly different syntax</a:t>
            </a:r>
          </a:p>
          <a:p>
            <a:r>
              <a:rPr lang="en-US" dirty="0">
                <a:solidFill>
                  <a:schemeClr val="tx1"/>
                </a:solidFill>
                <a:latin typeface="Consolas" panose="020B0609020204030204" pitchFamily="49" charset="0"/>
              </a:rPr>
              <a:t>name = article</a:t>
            </a:r>
            <a:r>
              <a:rPr lang="en-US" dirty="0">
                <a:solidFill>
                  <a:srgbClr val="FF0000"/>
                </a:solidFill>
                <a:latin typeface="Consolas" panose="020B0609020204030204" pitchFamily="49" charset="0"/>
              </a:rPr>
              <a:t>&amp;</a:t>
            </a:r>
            <a:r>
              <a:rPr lang="en-US" dirty="0">
                <a:solidFill>
                  <a:schemeClr val="tx1"/>
                </a:solidFill>
                <a:latin typeface="Consolas" panose="020B0609020204030204" pitchFamily="49" charset="0"/>
              </a:rPr>
              <a:t>.co_author</a:t>
            </a:r>
            <a:r>
              <a:rPr lang="en-US" dirty="0">
                <a:solidFill>
                  <a:srgbClr val="FF0000"/>
                </a:solidFill>
                <a:latin typeface="Consolas" panose="020B0609020204030204" pitchFamily="49" charset="0"/>
              </a:rPr>
              <a:t>&amp;</a:t>
            </a:r>
            <a:r>
              <a:rPr lang="en-US" dirty="0">
                <a:solidFill>
                  <a:schemeClr val="tx1"/>
                </a:solidFill>
                <a:latin typeface="Consolas" panose="020B0609020204030204" pitchFamily="49" charset="0"/>
              </a:rPr>
              <a:t>.name</a:t>
            </a:r>
          </a:p>
        </p:txBody>
      </p:sp>
      <p:grpSp>
        <p:nvGrpSpPr>
          <p:cNvPr id="57" name="Group 56">
            <a:extLst>
              <a:ext uri="{FF2B5EF4-FFF2-40B4-BE49-F238E27FC236}">
                <a16:creationId xmlns:a16="http://schemas.microsoft.com/office/drawing/2014/main" id="{3361677D-2863-4513-B3EF-FF96611ADA5F}"/>
              </a:ext>
            </a:extLst>
          </p:cNvPr>
          <p:cNvGrpSpPr/>
          <p:nvPr/>
        </p:nvGrpSpPr>
        <p:grpSpPr>
          <a:xfrm>
            <a:off x="4919514" y="473738"/>
            <a:ext cx="5520625" cy="2544814"/>
            <a:chOff x="2650187" y="134041"/>
            <a:chExt cx="5520625" cy="2544814"/>
          </a:xfrm>
        </p:grpSpPr>
        <p:grpSp>
          <p:nvGrpSpPr>
            <p:cNvPr id="58" name="Group 57">
              <a:extLst>
                <a:ext uri="{FF2B5EF4-FFF2-40B4-BE49-F238E27FC236}">
                  <a16:creationId xmlns:a16="http://schemas.microsoft.com/office/drawing/2014/main" id="{BCF750FC-07BC-49D7-855A-C49895B324F3}"/>
                </a:ext>
              </a:extLst>
            </p:cNvPr>
            <p:cNvGrpSpPr/>
            <p:nvPr/>
          </p:nvGrpSpPr>
          <p:grpSpPr>
            <a:xfrm>
              <a:off x="2650187" y="134041"/>
              <a:ext cx="5520625" cy="2544814"/>
              <a:chOff x="2650187" y="134041"/>
              <a:chExt cx="5520625" cy="2544814"/>
            </a:xfrm>
          </p:grpSpPr>
          <p:sp>
            <p:nvSpPr>
              <p:cNvPr id="60" name="Speech Bubble: Rectangle with Corners Rounded 59">
                <a:extLst>
                  <a:ext uri="{FF2B5EF4-FFF2-40B4-BE49-F238E27FC236}">
                    <a16:creationId xmlns:a16="http://schemas.microsoft.com/office/drawing/2014/main" id="{D1955815-3EC3-4CAF-A34F-F0A66AE34FC6}"/>
                  </a:ext>
                </a:extLst>
              </p:cNvPr>
              <p:cNvSpPr/>
              <p:nvPr/>
            </p:nvSpPr>
            <p:spPr>
              <a:xfrm>
                <a:off x="2944765" y="288711"/>
                <a:ext cx="5226047" cy="2390144"/>
              </a:xfrm>
              <a:prstGeom prst="wedgeRoundRectCallout">
                <a:avLst>
                  <a:gd name="adj1" fmla="val 22804"/>
                  <a:gd name="adj2" fmla="val 135054"/>
                  <a:gd name="adj3" fmla="val 16667"/>
                </a:avLst>
              </a:prstGeom>
              <a:solidFill>
                <a:srgbClr val="0C3E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pic>
            <p:nvPicPr>
              <p:cNvPr id="61" name="Picture 60">
                <a:extLst>
                  <a:ext uri="{FF2B5EF4-FFF2-40B4-BE49-F238E27FC236}">
                    <a16:creationId xmlns:a16="http://schemas.microsoft.com/office/drawing/2014/main" id="{1422248E-36B4-4648-A90B-38BD4CD9F96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2650187" y="134041"/>
                <a:ext cx="1493019" cy="1159285"/>
              </a:xfrm>
              <a:prstGeom prst="rect">
                <a:avLst/>
              </a:prstGeom>
            </p:spPr>
          </p:pic>
        </p:grpSp>
        <p:sp>
          <p:nvSpPr>
            <p:cNvPr id="59" name="TextBox 58">
              <a:extLst>
                <a:ext uri="{FF2B5EF4-FFF2-40B4-BE49-F238E27FC236}">
                  <a16:creationId xmlns:a16="http://schemas.microsoft.com/office/drawing/2014/main" id="{F3B57092-B405-4695-BAA6-71AAF4B26E6E}"/>
                </a:ext>
              </a:extLst>
            </p:cNvPr>
            <p:cNvSpPr txBox="1"/>
            <p:nvPr/>
          </p:nvSpPr>
          <p:spPr>
            <a:xfrm>
              <a:off x="3444568" y="640195"/>
              <a:ext cx="4726244" cy="830997"/>
            </a:xfrm>
            <a:prstGeom prst="rect">
              <a:avLst/>
            </a:prstGeom>
            <a:noFill/>
            <a:ln>
              <a:noFill/>
            </a:ln>
          </p:spPr>
          <p:txBody>
            <a:bodyPr wrap="square">
              <a:spAutoFit/>
            </a:bodyPr>
            <a:lstStyle/>
            <a:p>
              <a:pPr algn="ctr"/>
              <a:r>
                <a:rPr lang="en-US" sz="2400" dirty="0">
                  <a:solidFill>
                    <a:srgbClr val="FFE07D"/>
                  </a:solidFill>
                  <a:latin typeface="Caveat" pitchFamily="2" charset="0"/>
                </a:rPr>
                <a:t>This is called the </a:t>
              </a:r>
              <a:r>
                <a:rPr lang="en-US" sz="2400" dirty="0" err="1">
                  <a:solidFill>
                    <a:srgbClr val="FFE07D"/>
                  </a:solidFill>
                  <a:latin typeface="Caveat" pitchFamily="2" charset="0"/>
                </a:rPr>
                <a:t>elvis</a:t>
              </a:r>
              <a:r>
                <a:rPr lang="en-US" sz="2400" dirty="0">
                  <a:solidFill>
                    <a:srgbClr val="FFE07D"/>
                  </a:solidFill>
                  <a:latin typeface="Caveat" pitchFamily="2" charset="0"/>
                </a:rPr>
                <a:t> operator because if you turn it on its side, it looks like Elvis!</a:t>
              </a:r>
            </a:p>
          </p:txBody>
        </p:sp>
      </p:grpSp>
      <p:sp>
        <p:nvSpPr>
          <p:cNvPr id="62" name="TextBox 61">
            <a:extLst>
              <a:ext uri="{FF2B5EF4-FFF2-40B4-BE49-F238E27FC236}">
                <a16:creationId xmlns:a16="http://schemas.microsoft.com/office/drawing/2014/main" id="{A1476FC7-C239-44B2-992F-C0843FF85E72}"/>
              </a:ext>
            </a:extLst>
          </p:cNvPr>
          <p:cNvSpPr txBox="1"/>
          <p:nvPr/>
        </p:nvSpPr>
        <p:spPr>
          <a:xfrm>
            <a:off x="6931721" y="1913331"/>
            <a:ext cx="574196" cy="769441"/>
          </a:xfrm>
          <a:prstGeom prst="rect">
            <a:avLst/>
          </a:prstGeom>
          <a:noFill/>
        </p:spPr>
        <p:txBody>
          <a:bodyPr wrap="none" rtlCol="0">
            <a:spAutoFit/>
          </a:bodyPr>
          <a:lstStyle/>
          <a:p>
            <a:r>
              <a:rPr lang="en-US" sz="4400" dirty="0">
                <a:solidFill>
                  <a:schemeClr val="bg1"/>
                </a:solidFill>
              </a:rPr>
              <a:t>?:</a:t>
            </a:r>
          </a:p>
        </p:txBody>
      </p:sp>
      <p:pic>
        <p:nvPicPr>
          <p:cNvPr id="64" name="Picture 63">
            <a:extLst>
              <a:ext uri="{FF2B5EF4-FFF2-40B4-BE49-F238E27FC236}">
                <a16:creationId xmlns:a16="http://schemas.microsoft.com/office/drawing/2014/main" id="{8FBEA48D-EB13-4B85-A6C0-E5BFE6C16E16}"/>
              </a:ext>
            </a:extLst>
          </p:cNvPr>
          <p:cNvPicPr>
            <a:picLocks noChangeAspect="1"/>
          </p:cNvPicPr>
          <p:nvPr/>
        </p:nvPicPr>
        <p:blipFill>
          <a:blip r:embed="rId5"/>
          <a:stretch>
            <a:fillRect/>
          </a:stretch>
        </p:blipFill>
        <p:spPr>
          <a:xfrm>
            <a:off x="8223766" y="1824490"/>
            <a:ext cx="999780" cy="999780"/>
          </a:xfrm>
          <a:prstGeom prst="rect">
            <a:avLst/>
          </a:prstGeom>
        </p:spPr>
      </p:pic>
    </p:spTree>
    <p:extLst>
      <p:ext uri="{BB962C8B-B14F-4D97-AF65-F5344CB8AC3E}">
        <p14:creationId xmlns:p14="http://schemas.microsoft.com/office/powerpoint/2010/main" val="66219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wipe(down)">
                                      <p:cBhvr>
                                        <p:cTn id="39" dur="500"/>
                                        <p:tgtEl>
                                          <p:spTgt spid="48"/>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48"/>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44"/>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wipe(down)">
                                      <p:cBhvr>
                                        <p:cTn id="52" dur="500"/>
                                        <p:tgtEl>
                                          <p:spTgt spid="57"/>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8" presetClass="emph" presetSubtype="0" fill="hold" grpId="1" nodeType="clickEffect">
                                  <p:stCondLst>
                                    <p:cond delay="0"/>
                                  </p:stCondLst>
                                  <p:childTnLst>
                                    <p:animRot by="5400000">
                                      <p:cBhvr>
                                        <p:cTn id="60" dur="2000" fill="hold"/>
                                        <p:tgtEl>
                                          <p:spTgt spid="62"/>
                                        </p:tgtEl>
                                        <p:attrNameLst>
                                          <p:attrName>r</p:attrName>
                                        </p:attrNameLst>
                                      </p:cBhvr>
                                    </p:animRo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57"/>
                                        </p:tgtEl>
                                        <p:attrNameLst>
                                          <p:attrName>style.visibility</p:attrName>
                                        </p:attrNameLst>
                                      </p:cBhvr>
                                      <p:to>
                                        <p:strVal val="hidden"/>
                                      </p:to>
                                    </p:set>
                                  </p:childTnLst>
                                </p:cTn>
                              </p:par>
                              <p:par>
                                <p:cTn id="69" presetID="10" presetClass="exit" presetSubtype="0" fill="hold" grpId="2" nodeType="withEffect">
                                  <p:stCondLst>
                                    <p:cond delay="0"/>
                                  </p:stCondLst>
                                  <p:childTnLst>
                                    <p:animEffect transition="out" filter="fade">
                                      <p:cBhvr>
                                        <p:cTn id="70" dur="500"/>
                                        <p:tgtEl>
                                          <p:spTgt spid="62"/>
                                        </p:tgtEl>
                                      </p:cBhvr>
                                    </p:animEffect>
                                    <p:set>
                                      <p:cBhvr>
                                        <p:cTn id="71" dur="1" fill="hold">
                                          <p:stCondLst>
                                            <p:cond delay="499"/>
                                          </p:stCondLst>
                                        </p:cTn>
                                        <p:tgtEl>
                                          <p:spTgt spid="62"/>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64"/>
                                        </p:tgtEl>
                                      </p:cBhvr>
                                    </p:animEffect>
                                    <p:set>
                                      <p:cBhvr>
                                        <p:cTn id="74" dur="1" fill="hold">
                                          <p:stCondLst>
                                            <p:cond delay="499"/>
                                          </p:stCondLst>
                                        </p:cTn>
                                        <p:tgtEl>
                                          <p:spTgt spid="64"/>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55"/>
                                        </p:tgtEl>
                                        <p:attrNameLst>
                                          <p:attrName>style.visibility</p:attrName>
                                        </p:attrNameLst>
                                      </p:cBhvr>
                                      <p:to>
                                        <p:strVal val="visible"/>
                                      </p:to>
                                    </p:set>
                                    <p:animEffect transition="in" filter="wipe(down)">
                                      <p:cBhvr>
                                        <p:cTn id="87" dur="500"/>
                                        <p:tgtEl>
                                          <p:spTgt spid="55"/>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exit" presetSubtype="0" fill="hold" grpId="1" nodeType="clickEffect">
                                  <p:stCondLst>
                                    <p:cond delay="0"/>
                                  </p:stCondLst>
                                  <p:childTnLst>
                                    <p:set>
                                      <p:cBhvr>
                                        <p:cTn id="91" dur="1" fill="hold">
                                          <p:stCondLst>
                                            <p:cond delay="0"/>
                                          </p:stCondLst>
                                        </p:cTn>
                                        <p:tgtEl>
                                          <p:spTgt spid="55"/>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20" grpId="0" animBg="1"/>
      <p:bldP spid="21" grpId="0" animBg="1"/>
      <p:bldP spid="33" grpId="0"/>
      <p:bldP spid="35" grpId="0"/>
      <p:bldP spid="37" grpId="0" animBg="1"/>
      <p:bldP spid="38" grpId="0"/>
      <p:bldP spid="43" grpId="0"/>
      <p:bldP spid="44" grpId="0" animBg="1"/>
      <p:bldP spid="48" grpId="0" animBg="1"/>
      <p:bldP spid="48" grpId="1" animBg="1"/>
      <p:bldP spid="51" grpId="0"/>
      <p:bldP spid="54" grpId="0" animBg="1"/>
      <p:bldP spid="55" grpId="0" animBg="1"/>
      <p:bldP spid="55" grpId="1" animBg="1"/>
      <p:bldP spid="56" grpId="0" animBg="1"/>
      <p:bldP spid="62" grpId="0"/>
      <p:bldP spid="62" grpId="1"/>
      <p:bldP spid="62" grpId="2"/>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63327" y="8371454"/>
            <a:ext cx="7105336" cy="369332"/>
          </a:xfrm>
          <a:prstGeom prst="rect">
            <a:avLst/>
          </a:prstGeom>
          <a:noFill/>
        </p:spPr>
        <p:txBody>
          <a:bodyPr wrap="square">
            <a:spAutoFit/>
          </a:bodyPr>
          <a:lstStyle/>
          <a:p>
            <a:endParaRPr lang="en-US" dirty="0">
              <a:latin typeface="Corbel" panose="020B0503020204020204" pitchFamily="34" charset="0"/>
            </a:endParaRPr>
          </a:p>
        </p:txBody>
      </p:sp>
      <p:grpSp>
        <p:nvGrpSpPr>
          <p:cNvPr id="20" name="Group 19">
            <a:extLst>
              <a:ext uri="{FF2B5EF4-FFF2-40B4-BE49-F238E27FC236}">
                <a16:creationId xmlns:a16="http://schemas.microsoft.com/office/drawing/2014/main" id="{94FA2066-066C-49D8-B5D5-A600E1625DF8}"/>
              </a:ext>
            </a:extLst>
          </p:cNvPr>
          <p:cNvGrpSpPr/>
          <p:nvPr/>
        </p:nvGrpSpPr>
        <p:grpSpPr>
          <a:xfrm>
            <a:off x="879254" y="-125445"/>
            <a:ext cx="11484833" cy="1143000"/>
            <a:chOff x="1545366" y="-4627"/>
            <a:chExt cx="11484833" cy="1143000"/>
          </a:xfrm>
        </p:grpSpPr>
        <p:sp>
          <p:nvSpPr>
            <p:cNvPr id="21" name="Rectangle 11">
              <a:extLst>
                <a:ext uri="{FF2B5EF4-FFF2-40B4-BE49-F238E27FC236}">
                  <a16:creationId xmlns:a16="http://schemas.microsoft.com/office/drawing/2014/main" id="{714E4077-93E2-4283-9ABD-C301ACDBBC1B}"/>
                </a:ext>
              </a:extLst>
            </p:cNvPr>
            <p:cNvSpPr>
              <a:spLocks noChangeArrowheads="1"/>
            </p:cNvSpPr>
            <p:nvPr/>
          </p:nvSpPr>
          <p:spPr bwMode="auto">
            <a:xfrm>
              <a:off x="1545366" y="-4627"/>
              <a:ext cx="11484833"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latin typeface="Corbel" panose="020B0503020204020204" pitchFamily="34" charset="0"/>
                </a:rPr>
                <a:t>Classify That Language: Multi-way Selection</a:t>
              </a:r>
            </a:p>
          </p:txBody>
        </p:sp>
        <p:pic>
          <p:nvPicPr>
            <p:cNvPr id="22" name="Picture 21" descr="Shape&#10;&#10;Description automatically generated with low confidence">
              <a:extLst>
                <a:ext uri="{FF2B5EF4-FFF2-40B4-BE49-F238E27FC236}">
                  <a16:creationId xmlns:a16="http://schemas.microsoft.com/office/drawing/2014/main" id="{08F06237-C13C-4673-8076-3DEAA3CE6B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5976" y="198384"/>
              <a:ext cx="645420" cy="742444"/>
            </a:xfrm>
            <a:prstGeom prst="rect">
              <a:avLst/>
            </a:prstGeom>
            <a:ln>
              <a:noFill/>
            </a:ln>
            <a:effectLst>
              <a:outerShdw blurRad="292100" dist="139700" dir="2700000" algn="tl" rotWithShape="0">
                <a:srgbClr val="333333">
                  <a:alpha val="65000"/>
                </a:srgbClr>
              </a:outerShdw>
            </a:effectLst>
          </p:spPr>
        </p:pic>
      </p:grpSp>
      <p:sp>
        <p:nvSpPr>
          <p:cNvPr id="46" name="TextBox 45">
            <a:extLst>
              <a:ext uri="{FF2B5EF4-FFF2-40B4-BE49-F238E27FC236}">
                <a16:creationId xmlns:a16="http://schemas.microsoft.com/office/drawing/2014/main" id="{235CEAF1-AC33-4405-87DD-DB9D61B70BE5}"/>
              </a:ext>
            </a:extLst>
          </p:cNvPr>
          <p:cNvSpPr txBox="1"/>
          <p:nvPr/>
        </p:nvSpPr>
        <p:spPr>
          <a:xfrm>
            <a:off x="6904324" y="4418685"/>
            <a:ext cx="4882452" cy="769441"/>
          </a:xfrm>
          <a:prstGeom prst="rect">
            <a:avLst/>
          </a:prstGeom>
          <a:noFill/>
        </p:spPr>
        <p:txBody>
          <a:bodyPr wrap="square">
            <a:spAutoFit/>
          </a:bodyPr>
          <a:lstStyle/>
          <a:p>
            <a:pPr algn="ctr"/>
            <a:r>
              <a:rPr lang="en-US" sz="4400" dirty="0">
                <a:latin typeface="Corbel" panose="020B0503020204020204" pitchFamily="34" charset="0"/>
              </a:rPr>
              <a:t>This is Swift!</a:t>
            </a:r>
            <a:endParaRPr lang="en-US" sz="4400" dirty="0"/>
          </a:p>
        </p:txBody>
      </p:sp>
      <p:sp>
        <p:nvSpPr>
          <p:cNvPr id="17" name="Rectangle 16">
            <a:extLst>
              <a:ext uri="{FF2B5EF4-FFF2-40B4-BE49-F238E27FC236}">
                <a16:creationId xmlns:a16="http://schemas.microsoft.com/office/drawing/2014/main" id="{34EBD95C-46E2-4BA3-AE24-D794FC5CF0F7}"/>
              </a:ext>
            </a:extLst>
          </p:cNvPr>
          <p:cNvSpPr/>
          <p:nvPr/>
        </p:nvSpPr>
        <p:spPr>
          <a:xfrm>
            <a:off x="7129749" y="3819957"/>
            <a:ext cx="4431600"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8" name="Rectangle 17">
            <a:extLst>
              <a:ext uri="{FF2B5EF4-FFF2-40B4-BE49-F238E27FC236}">
                <a16:creationId xmlns:a16="http://schemas.microsoft.com/office/drawing/2014/main" id="{5FFF5E25-0B79-4993-8F28-981904FB8AB9}"/>
              </a:ext>
            </a:extLst>
          </p:cNvPr>
          <p:cNvSpPr/>
          <p:nvPr/>
        </p:nvSpPr>
        <p:spPr>
          <a:xfrm>
            <a:off x="7128923" y="3821143"/>
            <a:ext cx="4433252"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8CBFFA99-B6D4-49BD-8B32-A3A858536776}"/>
              </a:ext>
            </a:extLst>
          </p:cNvPr>
          <p:cNvSpPr txBox="1"/>
          <p:nvPr/>
        </p:nvSpPr>
        <p:spPr>
          <a:xfrm>
            <a:off x="6810606" y="1061206"/>
            <a:ext cx="5069887" cy="461665"/>
          </a:xfrm>
          <a:prstGeom prst="rect">
            <a:avLst/>
          </a:prstGeom>
          <a:noFill/>
        </p:spPr>
        <p:txBody>
          <a:bodyPr wrap="square">
            <a:spAutoFit/>
          </a:bodyPr>
          <a:lstStyle/>
          <a:p>
            <a:pPr algn="ctr"/>
            <a:r>
              <a:rPr lang="en-US" sz="2400" dirty="0"/>
              <a:t>Consider the following program...</a:t>
            </a:r>
          </a:p>
        </p:txBody>
      </p:sp>
      <p:sp>
        <p:nvSpPr>
          <p:cNvPr id="31" name="TextBox 30">
            <a:extLst>
              <a:ext uri="{FF2B5EF4-FFF2-40B4-BE49-F238E27FC236}">
                <a16:creationId xmlns:a16="http://schemas.microsoft.com/office/drawing/2014/main" id="{CA01F658-A2B2-41FA-9B3C-11C3037E82EC}"/>
              </a:ext>
            </a:extLst>
          </p:cNvPr>
          <p:cNvSpPr txBox="1"/>
          <p:nvPr/>
        </p:nvSpPr>
        <p:spPr>
          <a:xfrm>
            <a:off x="6904324" y="2020152"/>
            <a:ext cx="4750743" cy="461665"/>
          </a:xfrm>
          <a:prstGeom prst="rect">
            <a:avLst/>
          </a:prstGeom>
          <a:noFill/>
        </p:spPr>
        <p:txBody>
          <a:bodyPr wrap="square">
            <a:spAutoFit/>
          </a:bodyPr>
          <a:lstStyle/>
          <a:p>
            <a:pPr algn="ctr"/>
            <a:r>
              <a:rPr lang="en-US" sz="2400" dirty="0"/>
              <a:t>TODO</a:t>
            </a:r>
          </a:p>
        </p:txBody>
      </p:sp>
      <p:sp>
        <p:nvSpPr>
          <p:cNvPr id="33" name="Rectangle 32">
            <a:extLst>
              <a:ext uri="{FF2B5EF4-FFF2-40B4-BE49-F238E27FC236}">
                <a16:creationId xmlns:a16="http://schemas.microsoft.com/office/drawing/2014/main" id="{E15F5E68-8463-4752-8FCC-6973E8D8C417}"/>
              </a:ext>
            </a:extLst>
          </p:cNvPr>
          <p:cNvSpPr/>
          <p:nvPr/>
        </p:nvSpPr>
        <p:spPr>
          <a:xfrm>
            <a:off x="285648" y="968453"/>
            <a:ext cx="6284787" cy="585299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Consolas" panose="020B0609020204030204" pitchFamily="49" charset="0"/>
              </a:rPr>
              <a:t>let fraction = (5, 6)</a:t>
            </a:r>
          </a:p>
          <a:p>
            <a:r>
              <a:rPr lang="en-US" dirty="0">
                <a:latin typeface="Consolas" panose="020B0609020204030204" pitchFamily="49" charset="0"/>
              </a:rPr>
              <a:t>...</a:t>
            </a:r>
          </a:p>
          <a:p>
            <a:r>
              <a:rPr lang="en-US" dirty="0">
                <a:latin typeface="Consolas" panose="020B0609020204030204" pitchFamily="49" charset="0"/>
              </a:rPr>
              <a:t>switch fraction {</a:t>
            </a:r>
          </a:p>
          <a:p>
            <a:r>
              <a:rPr lang="en-US" dirty="0">
                <a:latin typeface="Consolas" panose="020B0609020204030204" pitchFamily="49" charset="0"/>
              </a:rPr>
              <a:t> case let (num, </a:t>
            </a:r>
            <a:r>
              <a:rPr lang="en-US" dirty="0" err="1">
                <a:latin typeface="Consolas" panose="020B0609020204030204" pitchFamily="49" charset="0"/>
              </a:rPr>
              <a:t>denom</a:t>
            </a:r>
            <a:r>
              <a:rPr lang="en-US" dirty="0">
                <a:latin typeface="Consolas" panose="020B0609020204030204" pitchFamily="49" charset="0"/>
              </a:rPr>
              <a:t>) where </a:t>
            </a:r>
            <a:r>
              <a:rPr lang="en-US" dirty="0" err="1">
                <a:latin typeface="Consolas" panose="020B0609020204030204" pitchFamily="49" charset="0"/>
              </a:rPr>
              <a:t>denom</a:t>
            </a:r>
            <a:r>
              <a:rPr lang="en-US" dirty="0">
                <a:latin typeface="Consolas" panose="020B0609020204030204" pitchFamily="49" charset="0"/>
              </a:rPr>
              <a:t> == 0:</a:t>
            </a:r>
          </a:p>
          <a:p>
            <a:r>
              <a:rPr lang="en-US" dirty="0">
                <a:latin typeface="Consolas" panose="020B0609020204030204" pitchFamily="49" charset="0"/>
              </a:rPr>
              <a:t>  print("The value is infinity")</a:t>
            </a:r>
          </a:p>
          <a:p>
            <a:r>
              <a:rPr lang="en-US" dirty="0">
                <a:latin typeface="Consolas" panose="020B0609020204030204" pitchFamily="49" charset="0"/>
              </a:rPr>
              <a:t> case let (num, </a:t>
            </a:r>
            <a:r>
              <a:rPr lang="en-US" dirty="0" err="1">
                <a:latin typeface="Consolas" panose="020B0609020204030204" pitchFamily="49" charset="0"/>
              </a:rPr>
              <a:t>denom</a:t>
            </a:r>
            <a:r>
              <a:rPr lang="en-US" dirty="0">
                <a:latin typeface="Consolas" panose="020B0609020204030204" pitchFamily="49" charset="0"/>
              </a:rPr>
              <a:t>) where num &gt;= </a:t>
            </a:r>
            <a:r>
              <a:rPr lang="en-US" dirty="0" err="1">
                <a:latin typeface="Consolas" panose="020B0609020204030204" pitchFamily="49" charset="0"/>
              </a:rPr>
              <a:t>denom</a:t>
            </a:r>
            <a:r>
              <a:rPr lang="en-US" dirty="0">
                <a:latin typeface="Consolas" panose="020B0609020204030204" pitchFamily="49" charset="0"/>
              </a:rPr>
              <a:t>:</a:t>
            </a:r>
          </a:p>
          <a:p>
            <a:r>
              <a:rPr lang="en-US" dirty="0">
                <a:latin typeface="Consolas" panose="020B0609020204030204" pitchFamily="49" charset="0"/>
              </a:rPr>
              <a:t>  print("\(num/</a:t>
            </a:r>
            <a:r>
              <a:rPr lang="en-US" dirty="0" err="1">
                <a:latin typeface="Consolas" panose="020B0609020204030204" pitchFamily="49" charset="0"/>
              </a:rPr>
              <a:t>denom</a:t>
            </a:r>
            <a:r>
              <a:rPr lang="en-US" dirty="0">
                <a:latin typeface="Consolas" panose="020B0609020204030204" pitchFamily="49" charset="0"/>
              </a:rPr>
              <a:t>) is greater than 1")</a:t>
            </a:r>
          </a:p>
          <a:p>
            <a:r>
              <a:rPr lang="en-US" dirty="0">
                <a:latin typeface="Consolas" panose="020B0609020204030204" pitchFamily="49" charset="0"/>
              </a:rPr>
              <a:t> case let (num, </a:t>
            </a:r>
            <a:r>
              <a:rPr lang="en-US" dirty="0" err="1">
                <a:latin typeface="Consolas" panose="020B0609020204030204" pitchFamily="49" charset="0"/>
              </a:rPr>
              <a:t>denom</a:t>
            </a:r>
            <a:r>
              <a:rPr lang="en-US" dirty="0">
                <a:latin typeface="Consolas" panose="020B0609020204030204" pitchFamily="49" charset="0"/>
              </a:rPr>
              <a:t>):</a:t>
            </a:r>
          </a:p>
          <a:p>
            <a:r>
              <a:rPr lang="en-US" dirty="0">
                <a:latin typeface="Consolas" panose="020B0609020204030204" pitchFamily="49" charset="0"/>
              </a:rPr>
              <a:t>  print("\(num/</a:t>
            </a:r>
            <a:r>
              <a:rPr lang="en-US" dirty="0" err="1">
                <a:latin typeface="Consolas" panose="020B0609020204030204" pitchFamily="49" charset="0"/>
              </a:rPr>
              <a:t>denom</a:t>
            </a:r>
            <a:r>
              <a:rPr lang="en-US" dirty="0">
                <a:latin typeface="Consolas" panose="020B0609020204030204" pitchFamily="49" charset="0"/>
              </a:rPr>
              <a:t>) is a fraction")</a:t>
            </a:r>
          </a:p>
          <a:p>
            <a:r>
              <a:rPr lang="en-US" dirty="0">
                <a:latin typeface="Consolas" panose="020B0609020204030204" pitchFamily="49" charset="0"/>
              </a:rPr>
              <a:t>}</a:t>
            </a:r>
          </a:p>
        </p:txBody>
      </p:sp>
      <p:sp>
        <p:nvSpPr>
          <p:cNvPr id="19" name="Speech Bubble: Rectangle with Corners Rounded 18">
            <a:extLst>
              <a:ext uri="{FF2B5EF4-FFF2-40B4-BE49-F238E27FC236}">
                <a16:creationId xmlns:a16="http://schemas.microsoft.com/office/drawing/2014/main" id="{275468BF-DAC5-4C40-AB9B-B33885A6936A}"/>
              </a:ext>
            </a:extLst>
          </p:cNvPr>
          <p:cNvSpPr/>
          <p:nvPr/>
        </p:nvSpPr>
        <p:spPr>
          <a:xfrm>
            <a:off x="-3264010" y="-1610746"/>
            <a:ext cx="3780451" cy="1284758"/>
          </a:xfrm>
          <a:prstGeom prst="wedgeRoundRectCallout">
            <a:avLst>
              <a:gd name="adj1" fmla="val -111026"/>
              <a:gd name="adj2" fmla="val 5827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Abstract methods are defined by specifying a </a:t>
            </a:r>
            <a:r>
              <a:rPr lang="en-US" sz="2000" dirty="0">
                <a:solidFill>
                  <a:srgbClr val="00FFFF"/>
                </a:solidFill>
              </a:rPr>
              <a:t>prototype</a:t>
            </a:r>
            <a:r>
              <a:rPr lang="en-US" sz="2000" dirty="0">
                <a:solidFill>
                  <a:schemeClr val="bg1"/>
                </a:solidFill>
              </a:rPr>
              <a:t> with no method </a:t>
            </a:r>
            <a:r>
              <a:rPr lang="en-US" sz="2000" dirty="0">
                <a:solidFill>
                  <a:srgbClr val="F1995D"/>
                </a:solidFill>
              </a:rPr>
              <a:t>implementation</a:t>
            </a:r>
            <a:r>
              <a:rPr lang="en-US" sz="2000" dirty="0">
                <a:solidFill>
                  <a:schemeClr val="bg1"/>
                </a:solidFill>
              </a:rPr>
              <a:t>.</a:t>
            </a:r>
          </a:p>
        </p:txBody>
      </p:sp>
    </p:spTree>
    <p:extLst>
      <p:ext uri="{BB962C8B-B14F-4D97-AF65-F5344CB8AC3E}">
        <p14:creationId xmlns:p14="http://schemas.microsoft.com/office/powerpoint/2010/main" val="3362915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22" presetClass="entr" presetSubtype="8"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left)">
                                      <p:cBhvr>
                                        <p:cTn id="21" dur="590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17"/>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1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grpId="2" nodeType="clickEffect">
                                  <p:stCondLst>
                                    <p:cond delay="0"/>
                                  </p:stCondLst>
                                  <p:childTnLst>
                                    <p:animMotion origin="layout" path="M 2.08333E-7 3.7037E-6 L 0.12474 0.04444 " pathEditMode="relative" rAng="0" ptsTypes="AA">
                                      <p:cBhvr>
                                        <p:cTn id="36" dur="2000" fill="hold"/>
                                        <p:tgtEl>
                                          <p:spTgt spid="19"/>
                                        </p:tgtEl>
                                        <p:attrNameLst>
                                          <p:attrName>ppt_x</p:attrName>
                                          <p:attrName>ppt_y</p:attrName>
                                        </p:attrNameLst>
                                      </p:cBhvr>
                                      <p:rCtr x="6237" y="2222"/>
                                    </p:animMotion>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9"/>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17" grpId="0" animBg="1"/>
      <p:bldP spid="17" grpId="1" animBg="1"/>
      <p:bldP spid="18" grpId="0" animBg="1"/>
      <p:bldP spid="18" grpId="1" animBg="1"/>
      <p:bldP spid="24" grpId="0"/>
      <p:bldP spid="31" grpId="0"/>
      <p:bldP spid="33" grpId="0" animBg="1"/>
      <p:bldP spid="19" grpId="0" animBg="1"/>
      <p:bldP spid="19" grpId="1" animBg="1"/>
      <p:bldP spid="19" grpId="2"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25A84-4AE9-497A-9918-91B711BD49E8}"/>
              </a:ext>
            </a:extLst>
          </p:cNvPr>
          <p:cNvSpPr>
            <a:spLocks noGrp="1"/>
          </p:cNvSpPr>
          <p:nvPr>
            <p:ph type="title"/>
          </p:nvPr>
        </p:nvSpPr>
        <p:spPr>
          <a:xfrm>
            <a:off x="927201" y="-225229"/>
            <a:ext cx="10363200" cy="1143000"/>
          </a:xfrm>
        </p:spPr>
        <p:txBody>
          <a:bodyPr>
            <a:normAutofit/>
          </a:bodyPr>
          <a:lstStyle/>
          <a:p>
            <a:r>
              <a:rPr lang="en-US" sz="4000" dirty="0"/>
              <a:t>Looping and Iterators</a:t>
            </a:r>
          </a:p>
        </p:txBody>
      </p:sp>
      <p:sp>
        <p:nvSpPr>
          <p:cNvPr id="4" name="TextBox 3">
            <a:extLst>
              <a:ext uri="{FF2B5EF4-FFF2-40B4-BE49-F238E27FC236}">
                <a16:creationId xmlns:a16="http://schemas.microsoft.com/office/drawing/2014/main" id="{282866AE-BE17-4276-8368-84EAE8D300A7}"/>
              </a:ext>
            </a:extLst>
          </p:cNvPr>
          <p:cNvSpPr txBox="1"/>
          <p:nvPr/>
        </p:nvSpPr>
        <p:spPr>
          <a:xfrm>
            <a:off x="1124102" y="756273"/>
            <a:ext cx="9943796" cy="461665"/>
          </a:xfrm>
          <a:prstGeom prst="rect">
            <a:avLst/>
          </a:prstGeom>
          <a:noFill/>
        </p:spPr>
        <p:txBody>
          <a:bodyPr wrap="square">
            <a:spAutoFit/>
          </a:bodyPr>
          <a:lstStyle/>
          <a:p>
            <a:pPr algn="ctr"/>
            <a:r>
              <a:rPr lang="en-US" sz="2400" dirty="0"/>
              <a:t>Next let's learn how iteration actually is implemented under the hood:</a:t>
            </a:r>
          </a:p>
        </p:txBody>
      </p:sp>
      <p:sp>
        <p:nvSpPr>
          <p:cNvPr id="10" name="TextBox 9">
            <a:extLst>
              <a:ext uri="{FF2B5EF4-FFF2-40B4-BE49-F238E27FC236}">
                <a16:creationId xmlns:a16="http://schemas.microsoft.com/office/drawing/2014/main" id="{34041792-3BC5-43B2-8AED-50D5D3CFEFCE}"/>
              </a:ext>
            </a:extLst>
          </p:cNvPr>
          <p:cNvSpPr txBox="1"/>
          <p:nvPr/>
        </p:nvSpPr>
        <p:spPr>
          <a:xfrm>
            <a:off x="6189111" y="1365361"/>
            <a:ext cx="5713310" cy="923330"/>
          </a:xfrm>
          <a:prstGeom prst="rect">
            <a:avLst/>
          </a:prstGeom>
          <a:solidFill>
            <a:schemeClr val="accent1">
              <a:lumMod val="20000"/>
              <a:lumOff val="80000"/>
            </a:schemeClr>
          </a:solidFill>
          <a:ln>
            <a:solidFill>
              <a:schemeClr val="tx1"/>
            </a:solidFill>
          </a:ln>
        </p:spPr>
        <p:txBody>
          <a:bodyPr wrap="square">
            <a:spAutoFit/>
          </a:bodyPr>
          <a:lstStyle/>
          <a:p>
            <a:r>
              <a:rPr lang="en-US" dirty="0">
                <a:solidFill>
                  <a:srgbClr val="000000"/>
                </a:solidFill>
                <a:latin typeface="Consolas" panose="020B0609020204030204" pitchFamily="49" charset="0"/>
              </a:rPr>
              <a:t>for </a:t>
            </a:r>
            <a:r>
              <a:rPr lang="en-US" dirty="0" err="1">
                <a:solidFill>
                  <a:srgbClr val="000000"/>
                </a:solidFill>
                <a:latin typeface="Consolas" panose="020B0609020204030204" pitchFamily="49" charset="0"/>
              </a:rPr>
              <a:t>i</a:t>
            </a:r>
            <a:r>
              <a:rPr lang="en-US" dirty="0">
                <a:solidFill>
                  <a:srgbClr val="000000"/>
                </a:solidFill>
                <a:latin typeface="Consolas" panose="020B0609020204030204" pitchFamily="49" charset="0"/>
              </a:rPr>
              <a:t> in </a:t>
            </a:r>
            <a:r>
              <a:rPr lang="en-US" dirty="0">
                <a:solidFill>
                  <a:srgbClr val="FF0000"/>
                </a:solidFill>
                <a:latin typeface="Consolas" panose="020B0609020204030204" pitchFamily="49" charset="0"/>
              </a:rPr>
              <a:t>range(1,10)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print(</a:t>
            </a:r>
            <a:r>
              <a:rPr lang="en-US" dirty="0" err="1">
                <a:solidFill>
                  <a:srgbClr val="000000"/>
                </a:solidFill>
                <a:latin typeface="Consolas" panose="020B0609020204030204" pitchFamily="49" charset="0"/>
              </a:rPr>
              <a:t>i</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p:txBody>
      </p:sp>
      <p:sp>
        <p:nvSpPr>
          <p:cNvPr id="13" name="TextBox 12">
            <a:extLst>
              <a:ext uri="{FF2B5EF4-FFF2-40B4-BE49-F238E27FC236}">
                <a16:creationId xmlns:a16="http://schemas.microsoft.com/office/drawing/2014/main" id="{E4531793-C4A6-4DD2-8665-73A06FC37048}"/>
              </a:ext>
            </a:extLst>
          </p:cNvPr>
          <p:cNvSpPr txBox="1"/>
          <p:nvPr/>
        </p:nvSpPr>
        <p:spPr>
          <a:xfrm>
            <a:off x="1522320" y="3140344"/>
            <a:ext cx="3974591" cy="3477875"/>
          </a:xfrm>
          <a:prstGeom prst="rect">
            <a:avLst/>
          </a:prstGeom>
          <a:solidFill>
            <a:srgbClr val="002060"/>
          </a:solidFill>
          <a:ln>
            <a:solidFill>
              <a:schemeClr val="tx1"/>
            </a:solidFill>
          </a:ln>
        </p:spPr>
        <p:txBody>
          <a:bodyPr wrap="square">
            <a:spAutoFit/>
          </a:bodyPr>
          <a:lstStyle/>
          <a:p>
            <a:pPr algn="ctr"/>
            <a:r>
              <a:rPr lang="en-US" sz="2800" dirty="0">
                <a:solidFill>
                  <a:schemeClr val="bg1"/>
                </a:solidFill>
                <a:latin typeface="+mj-lt"/>
              </a:rPr>
              <a:t>Iterator Objects</a:t>
            </a:r>
          </a:p>
          <a:p>
            <a:pPr algn="ctr"/>
            <a:endParaRPr lang="en-US" sz="2400" dirty="0">
              <a:solidFill>
                <a:schemeClr val="bg1"/>
              </a:solidFill>
              <a:latin typeface="+mj-lt"/>
            </a:endParaRPr>
          </a:p>
          <a:p>
            <a:pPr algn="ctr"/>
            <a:endParaRPr lang="en-US" sz="2400" dirty="0">
              <a:solidFill>
                <a:schemeClr val="bg1"/>
              </a:solidFill>
              <a:latin typeface="+mj-lt"/>
            </a:endParaRPr>
          </a:p>
          <a:p>
            <a:pPr algn="ctr"/>
            <a:endParaRPr lang="en-US" sz="2400" dirty="0">
              <a:solidFill>
                <a:schemeClr val="bg1"/>
              </a:solidFill>
              <a:latin typeface="+mj-lt"/>
            </a:endParaRPr>
          </a:p>
          <a:p>
            <a:pPr algn="ctr"/>
            <a:endParaRPr lang="en-US" sz="2400" dirty="0">
              <a:solidFill>
                <a:schemeClr val="bg1"/>
              </a:solidFill>
              <a:latin typeface="+mj-lt"/>
            </a:endParaRPr>
          </a:p>
          <a:p>
            <a:pPr algn="ctr"/>
            <a:endParaRPr lang="en-US" sz="2400" dirty="0">
              <a:solidFill>
                <a:schemeClr val="bg1"/>
              </a:solidFill>
              <a:latin typeface="+mj-lt"/>
            </a:endParaRPr>
          </a:p>
          <a:p>
            <a:pPr algn="ctr"/>
            <a:endParaRPr lang="en-US" sz="2400" dirty="0">
              <a:solidFill>
                <a:schemeClr val="bg1"/>
              </a:solidFill>
              <a:latin typeface="+mj-lt"/>
            </a:endParaRPr>
          </a:p>
          <a:p>
            <a:pPr algn="ctr"/>
            <a:endParaRPr lang="en-US" sz="2400" dirty="0">
              <a:solidFill>
                <a:schemeClr val="bg1"/>
              </a:solidFill>
              <a:latin typeface="+mj-lt"/>
            </a:endParaRPr>
          </a:p>
          <a:p>
            <a:pPr algn="ctr"/>
            <a:endParaRPr lang="en-US" sz="2400" dirty="0">
              <a:solidFill>
                <a:schemeClr val="bg1"/>
              </a:solidFill>
              <a:latin typeface="+mj-lt"/>
            </a:endParaRPr>
          </a:p>
        </p:txBody>
      </p:sp>
      <p:sp>
        <p:nvSpPr>
          <p:cNvPr id="18" name="TextBox 17">
            <a:extLst>
              <a:ext uri="{FF2B5EF4-FFF2-40B4-BE49-F238E27FC236}">
                <a16:creationId xmlns:a16="http://schemas.microsoft.com/office/drawing/2014/main" id="{71B4D288-F8F0-4A5D-B5AC-CE8C80FC3367}"/>
              </a:ext>
            </a:extLst>
          </p:cNvPr>
          <p:cNvSpPr txBox="1"/>
          <p:nvPr/>
        </p:nvSpPr>
        <p:spPr>
          <a:xfrm>
            <a:off x="211651" y="1365361"/>
            <a:ext cx="5713310" cy="923330"/>
          </a:xfrm>
          <a:prstGeom prst="rect">
            <a:avLst/>
          </a:prstGeom>
          <a:solidFill>
            <a:schemeClr val="accent4">
              <a:lumMod val="20000"/>
              <a:lumOff val="80000"/>
            </a:schemeClr>
          </a:solidFill>
          <a:ln>
            <a:solidFill>
              <a:schemeClr val="tx1"/>
            </a:solidFill>
          </a:ln>
        </p:spPr>
        <p:txBody>
          <a:bodyPr wrap="square">
            <a:spAutoFit/>
          </a:bodyPr>
          <a:lstStyle/>
          <a:p>
            <a:r>
              <a:rPr lang="en-US" dirty="0">
                <a:solidFill>
                  <a:srgbClr val="000000"/>
                </a:solidFill>
                <a:latin typeface="Consolas" panose="020B0609020204030204" pitchFamily="49" charset="0"/>
              </a:rPr>
              <a:t>vector&lt;string&gt; fruits = </a:t>
            </a:r>
            <a:r>
              <a:rPr lang="en-US" dirty="0">
                <a:solidFill>
                  <a:srgbClr val="FF0000"/>
                </a:solidFill>
                <a:latin typeface="Consolas" panose="020B0609020204030204" pitchFamily="49" charset="0"/>
              </a:rPr>
              <a:t>{"</a:t>
            </a:r>
            <a:r>
              <a:rPr lang="en-US" dirty="0" err="1">
                <a:solidFill>
                  <a:srgbClr val="FF0000"/>
                </a:solidFill>
                <a:latin typeface="Consolas" panose="020B0609020204030204" pitchFamily="49" charset="0"/>
              </a:rPr>
              <a:t>plum","pear</a:t>
            </a:r>
            <a:r>
              <a:rPr lang="en-US" dirty="0">
                <a:solidFill>
                  <a:srgbClr val="FF0000"/>
                </a:solidFill>
                <a:latin typeface="Consolas" panose="020B0609020204030204" pitchFamily="49" charset="0"/>
              </a:rPr>
              <a: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for (auto f: </a:t>
            </a:r>
            <a:r>
              <a:rPr lang="en-US" dirty="0">
                <a:latin typeface="Consolas" panose="020B0609020204030204" pitchFamily="49" charset="0"/>
              </a:rPr>
              <a:t>fruits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f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p:txBody>
      </p:sp>
      <p:grpSp>
        <p:nvGrpSpPr>
          <p:cNvPr id="32" name="Group 31">
            <a:extLst>
              <a:ext uri="{FF2B5EF4-FFF2-40B4-BE49-F238E27FC236}">
                <a16:creationId xmlns:a16="http://schemas.microsoft.com/office/drawing/2014/main" id="{EF4C5099-24C2-42D4-99B5-BBBE463BF278}"/>
              </a:ext>
            </a:extLst>
          </p:cNvPr>
          <p:cNvGrpSpPr/>
          <p:nvPr/>
        </p:nvGrpSpPr>
        <p:grpSpPr>
          <a:xfrm>
            <a:off x="1559783" y="3654925"/>
            <a:ext cx="3537840" cy="1292664"/>
            <a:chOff x="128901" y="3829890"/>
            <a:chExt cx="3537840" cy="1292664"/>
          </a:xfrm>
        </p:grpSpPr>
        <p:grpSp>
          <p:nvGrpSpPr>
            <p:cNvPr id="30" name="Group 29">
              <a:extLst>
                <a:ext uri="{FF2B5EF4-FFF2-40B4-BE49-F238E27FC236}">
                  <a16:creationId xmlns:a16="http://schemas.microsoft.com/office/drawing/2014/main" id="{2664FDB9-E6F8-4187-A80B-6B173A02F02C}"/>
                </a:ext>
              </a:extLst>
            </p:cNvPr>
            <p:cNvGrpSpPr/>
            <p:nvPr/>
          </p:nvGrpSpPr>
          <p:grpSpPr>
            <a:xfrm>
              <a:off x="490725" y="4199224"/>
              <a:ext cx="3176016" cy="923330"/>
              <a:chOff x="481584" y="3994399"/>
              <a:chExt cx="3176016" cy="923330"/>
            </a:xfrm>
          </p:grpSpPr>
          <p:sp>
            <p:nvSpPr>
              <p:cNvPr id="22" name="TextBox 21">
                <a:extLst>
                  <a:ext uri="{FF2B5EF4-FFF2-40B4-BE49-F238E27FC236}">
                    <a16:creationId xmlns:a16="http://schemas.microsoft.com/office/drawing/2014/main" id="{3071B259-A4CD-47AF-9EA6-71289CD4E681}"/>
                  </a:ext>
                </a:extLst>
              </p:cNvPr>
              <p:cNvSpPr txBox="1"/>
              <p:nvPr/>
            </p:nvSpPr>
            <p:spPr>
              <a:xfrm>
                <a:off x="481584" y="3994399"/>
                <a:ext cx="3176016" cy="923330"/>
              </a:xfrm>
              <a:prstGeom prst="rect">
                <a:avLst/>
              </a:prstGeom>
              <a:solidFill>
                <a:schemeClr val="accent1">
                  <a:lumMod val="20000"/>
                  <a:lumOff val="80000"/>
                </a:schemeClr>
              </a:solidFill>
              <a:ln>
                <a:solidFill>
                  <a:schemeClr val="tx1"/>
                </a:solidFill>
              </a:ln>
            </p:spPr>
            <p:txBody>
              <a:bodyPr wrap="square">
                <a:spAutoFit/>
              </a:bodyPr>
              <a:lstStyle/>
              <a:p>
                <a:r>
                  <a:rPr lang="en-US" dirty="0" err="1">
                    <a:solidFill>
                      <a:srgbClr val="000000"/>
                    </a:solidFill>
                    <a:latin typeface="Consolas" panose="020B0609020204030204" pitchFamily="49" charset="0"/>
                  </a:rPr>
                  <a:t>get_iterator</a:t>
                </a:r>
                <a:r>
                  <a:rPr lang="en-US" dirty="0">
                    <a:solidFill>
                      <a:srgbClr val="000000"/>
                    </a:solidFill>
                    <a:latin typeface="Consolas" panose="020B0609020204030204" pitchFamily="49" charset="0"/>
                  </a:rPr>
                  <a:t>() { ... }</a:t>
                </a:r>
              </a:p>
              <a:p>
                <a:endParaRPr lang="en-US" dirty="0">
                  <a:solidFill>
                    <a:srgbClr val="000000"/>
                  </a:solidFill>
                  <a:latin typeface="Consolas" panose="020B0609020204030204" pitchFamily="49" charset="0"/>
                </a:endParaRPr>
              </a:p>
              <a:p>
                <a:endParaRPr lang="en-US" dirty="0">
                  <a:solidFill>
                    <a:srgbClr val="000000"/>
                  </a:solidFill>
                  <a:latin typeface="Consolas" panose="020B0609020204030204" pitchFamily="49" charset="0"/>
                </a:endParaRPr>
              </a:p>
            </p:txBody>
          </p:sp>
          <p:sp>
            <p:nvSpPr>
              <p:cNvPr id="3" name="Rectangle 2">
                <a:extLst>
                  <a:ext uri="{FF2B5EF4-FFF2-40B4-BE49-F238E27FC236}">
                    <a16:creationId xmlns:a16="http://schemas.microsoft.com/office/drawing/2014/main" id="{193ECB2A-2664-42DA-8CB5-B83B19F3A2DB}"/>
                  </a:ext>
                </a:extLst>
              </p:cNvPr>
              <p:cNvSpPr/>
              <p:nvPr/>
            </p:nvSpPr>
            <p:spPr>
              <a:xfrm>
                <a:off x="621792" y="4456064"/>
                <a:ext cx="305409" cy="26955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573157B-6B51-45B4-903C-118DDAFEBFA4}"/>
                  </a:ext>
                </a:extLst>
              </p:cNvPr>
              <p:cNvSpPr/>
              <p:nvPr/>
            </p:nvSpPr>
            <p:spPr>
              <a:xfrm>
                <a:off x="1052422" y="4456063"/>
                <a:ext cx="305409" cy="26955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EAE6E9-B9FC-42D8-96A0-8E3C7D6CC069}"/>
                  </a:ext>
                </a:extLst>
              </p:cNvPr>
              <p:cNvSpPr/>
              <p:nvPr/>
            </p:nvSpPr>
            <p:spPr>
              <a:xfrm>
                <a:off x="1483052" y="4456062"/>
                <a:ext cx="305409" cy="26955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ED9051ED-FD34-4109-9093-E24651F2F6EF}"/>
                  </a:ext>
                </a:extLst>
              </p:cNvPr>
              <p:cNvSpPr/>
              <p:nvPr/>
            </p:nvSpPr>
            <p:spPr>
              <a:xfrm>
                <a:off x="1913682" y="4456062"/>
                <a:ext cx="305409" cy="26955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2DFDE18-8770-4B1C-B3C6-5052AFD697A3}"/>
                  </a:ext>
                </a:extLst>
              </p:cNvPr>
              <p:cNvSpPr/>
              <p:nvPr/>
            </p:nvSpPr>
            <p:spPr>
              <a:xfrm>
                <a:off x="2344312" y="4462160"/>
                <a:ext cx="305409" cy="26955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6AFB5CB-6B84-470E-9955-8EA19C523C04}"/>
                  </a:ext>
                </a:extLst>
              </p:cNvPr>
              <p:cNvSpPr/>
              <p:nvPr/>
            </p:nvSpPr>
            <p:spPr>
              <a:xfrm>
                <a:off x="2774942" y="4462159"/>
                <a:ext cx="305409" cy="26955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8A9A91E-2748-4061-9882-FCAB3C43547C}"/>
                  </a:ext>
                </a:extLst>
              </p:cNvPr>
              <p:cNvSpPr/>
              <p:nvPr/>
            </p:nvSpPr>
            <p:spPr>
              <a:xfrm>
                <a:off x="3205571" y="4462158"/>
                <a:ext cx="305409" cy="26955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TextBox 30">
              <a:extLst>
                <a:ext uri="{FF2B5EF4-FFF2-40B4-BE49-F238E27FC236}">
                  <a16:creationId xmlns:a16="http://schemas.microsoft.com/office/drawing/2014/main" id="{8D0A724B-9DE4-4796-803B-960BEDDFD90E}"/>
                </a:ext>
              </a:extLst>
            </p:cNvPr>
            <p:cNvSpPr txBox="1"/>
            <p:nvPr/>
          </p:nvSpPr>
          <p:spPr>
            <a:xfrm>
              <a:off x="128901" y="3829890"/>
              <a:ext cx="1561646" cy="369332"/>
            </a:xfrm>
            <a:prstGeom prst="rect">
              <a:avLst/>
            </a:prstGeom>
            <a:noFill/>
          </p:spPr>
          <p:txBody>
            <a:bodyPr wrap="none" rtlCol="0">
              <a:spAutoFit/>
            </a:bodyPr>
            <a:lstStyle/>
            <a:p>
              <a:r>
                <a:rPr lang="en-US" dirty="0">
                  <a:solidFill>
                    <a:schemeClr val="accent4">
                      <a:lumMod val="20000"/>
                      <a:lumOff val="80000"/>
                    </a:schemeClr>
                  </a:solidFill>
                </a:rPr>
                <a:t>iterable object</a:t>
              </a:r>
            </a:p>
          </p:txBody>
        </p:sp>
      </p:grpSp>
      <p:sp>
        <p:nvSpPr>
          <p:cNvPr id="34" name="Line 21">
            <a:extLst>
              <a:ext uri="{FF2B5EF4-FFF2-40B4-BE49-F238E27FC236}">
                <a16:creationId xmlns:a16="http://schemas.microsoft.com/office/drawing/2014/main" id="{6678EE52-A839-44CD-9660-45104513DCF9}"/>
              </a:ext>
            </a:extLst>
          </p:cNvPr>
          <p:cNvSpPr>
            <a:spLocks noChangeShapeType="1"/>
          </p:cNvSpPr>
          <p:nvPr/>
        </p:nvSpPr>
        <p:spPr bwMode="auto">
          <a:xfrm>
            <a:off x="1565358" y="4204027"/>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3" name="TextBox 42">
            <a:extLst>
              <a:ext uri="{FF2B5EF4-FFF2-40B4-BE49-F238E27FC236}">
                <a16:creationId xmlns:a16="http://schemas.microsoft.com/office/drawing/2014/main" id="{CD06826A-76E3-4072-A8C8-38102EABDD94}"/>
              </a:ext>
            </a:extLst>
          </p:cNvPr>
          <p:cNvSpPr txBox="1"/>
          <p:nvPr/>
        </p:nvSpPr>
        <p:spPr>
          <a:xfrm>
            <a:off x="2034255" y="5547924"/>
            <a:ext cx="904415" cy="646331"/>
          </a:xfrm>
          <a:prstGeom prst="rect">
            <a:avLst/>
          </a:prstGeom>
          <a:noFill/>
        </p:spPr>
        <p:txBody>
          <a:bodyPr wrap="none" rtlCol="0">
            <a:spAutoFit/>
          </a:bodyPr>
          <a:lstStyle/>
          <a:p>
            <a:pPr algn="ctr"/>
            <a:r>
              <a:rPr lang="en-US" dirty="0">
                <a:solidFill>
                  <a:schemeClr val="accent4">
                    <a:lumMod val="20000"/>
                    <a:lumOff val="80000"/>
                  </a:schemeClr>
                </a:solidFill>
              </a:rPr>
              <a:t>iterator</a:t>
            </a:r>
          </a:p>
          <a:p>
            <a:pPr algn="ctr"/>
            <a:r>
              <a:rPr lang="en-US" dirty="0">
                <a:solidFill>
                  <a:schemeClr val="accent4">
                    <a:lumMod val="20000"/>
                    <a:lumOff val="80000"/>
                  </a:schemeClr>
                </a:solidFill>
              </a:rPr>
              <a:t>object</a:t>
            </a:r>
          </a:p>
        </p:txBody>
      </p:sp>
      <p:sp>
        <p:nvSpPr>
          <p:cNvPr id="74" name="TextBox 73">
            <a:extLst>
              <a:ext uri="{FF2B5EF4-FFF2-40B4-BE49-F238E27FC236}">
                <a16:creationId xmlns:a16="http://schemas.microsoft.com/office/drawing/2014/main" id="{B69A0483-52E3-48E1-995F-D0B51693319A}"/>
              </a:ext>
            </a:extLst>
          </p:cNvPr>
          <p:cNvSpPr txBox="1"/>
          <p:nvPr/>
        </p:nvSpPr>
        <p:spPr>
          <a:xfrm>
            <a:off x="6189111" y="3140344"/>
            <a:ext cx="3974591" cy="3477875"/>
          </a:xfrm>
          <a:prstGeom prst="rect">
            <a:avLst/>
          </a:prstGeom>
          <a:solidFill>
            <a:srgbClr val="002060"/>
          </a:solidFill>
          <a:ln>
            <a:solidFill>
              <a:schemeClr val="tx1"/>
            </a:solidFill>
          </a:ln>
        </p:spPr>
        <p:txBody>
          <a:bodyPr wrap="square">
            <a:spAutoFit/>
          </a:bodyPr>
          <a:lstStyle/>
          <a:p>
            <a:pPr algn="ctr"/>
            <a:r>
              <a:rPr lang="en-US" sz="2800" dirty="0">
                <a:solidFill>
                  <a:schemeClr val="bg1"/>
                </a:solidFill>
                <a:latin typeface="+mj-lt"/>
              </a:rPr>
              <a:t>Internal Iteration</a:t>
            </a:r>
          </a:p>
          <a:p>
            <a:pPr algn="ctr"/>
            <a:endParaRPr lang="en-US" sz="2400" dirty="0">
              <a:solidFill>
                <a:schemeClr val="bg1"/>
              </a:solidFill>
              <a:latin typeface="+mj-lt"/>
            </a:endParaRPr>
          </a:p>
          <a:p>
            <a:pPr algn="ctr"/>
            <a:endParaRPr lang="en-US" sz="2400" dirty="0">
              <a:solidFill>
                <a:schemeClr val="bg1"/>
              </a:solidFill>
              <a:latin typeface="+mj-lt"/>
            </a:endParaRPr>
          </a:p>
          <a:p>
            <a:pPr algn="ctr"/>
            <a:endParaRPr lang="en-US" sz="2400" dirty="0">
              <a:solidFill>
                <a:schemeClr val="bg1"/>
              </a:solidFill>
              <a:latin typeface="+mj-lt"/>
            </a:endParaRPr>
          </a:p>
          <a:p>
            <a:pPr algn="ctr"/>
            <a:endParaRPr lang="en-US" sz="2400" dirty="0">
              <a:solidFill>
                <a:schemeClr val="bg1"/>
              </a:solidFill>
              <a:latin typeface="+mj-lt"/>
            </a:endParaRPr>
          </a:p>
          <a:p>
            <a:pPr algn="ctr"/>
            <a:endParaRPr lang="en-US" sz="2400" dirty="0">
              <a:solidFill>
                <a:schemeClr val="bg1"/>
              </a:solidFill>
              <a:latin typeface="+mj-lt"/>
            </a:endParaRPr>
          </a:p>
          <a:p>
            <a:pPr algn="ctr"/>
            <a:endParaRPr lang="en-US" sz="2400" dirty="0">
              <a:solidFill>
                <a:schemeClr val="bg1"/>
              </a:solidFill>
              <a:latin typeface="+mj-lt"/>
            </a:endParaRPr>
          </a:p>
          <a:p>
            <a:pPr algn="ctr"/>
            <a:endParaRPr lang="en-US" sz="2400" dirty="0">
              <a:solidFill>
                <a:schemeClr val="bg1"/>
              </a:solidFill>
              <a:latin typeface="+mj-lt"/>
            </a:endParaRPr>
          </a:p>
          <a:p>
            <a:pPr algn="ctr"/>
            <a:endParaRPr lang="en-US" sz="2400" dirty="0">
              <a:solidFill>
                <a:schemeClr val="bg1"/>
              </a:solidFill>
              <a:latin typeface="+mj-lt"/>
            </a:endParaRPr>
          </a:p>
        </p:txBody>
      </p:sp>
      <p:grpSp>
        <p:nvGrpSpPr>
          <p:cNvPr id="75" name="Group 74">
            <a:extLst>
              <a:ext uri="{FF2B5EF4-FFF2-40B4-BE49-F238E27FC236}">
                <a16:creationId xmlns:a16="http://schemas.microsoft.com/office/drawing/2014/main" id="{992DF9DF-9A7C-47E9-B8AA-5DEC896EE9CE}"/>
              </a:ext>
            </a:extLst>
          </p:cNvPr>
          <p:cNvGrpSpPr/>
          <p:nvPr/>
        </p:nvGrpSpPr>
        <p:grpSpPr>
          <a:xfrm>
            <a:off x="6223315" y="3723954"/>
            <a:ext cx="3537840" cy="2123660"/>
            <a:chOff x="128901" y="3829890"/>
            <a:chExt cx="3537840" cy="2123660"/>
          </a:xfrm>
        </p:grpSpPr>
        <p:grpSp>
          <p:nvGrpSpPr>
            <p:cNvPr id="76" name="Group 75">
              <a:extLst>
                <a:ext uri="{FF2B5EF4-FFF2-40B4-BE49-F238E27FC236}">
                  <a16:creationId xmlns:a16="http://schemas.microsoft.com/office/drawing/2014/main" id="{7BD77DDF-3CE2-4BB3-BD4D-397C282DA43D}"/>
                </a:ext>
              </a:extLst>
            </p:cNvPr>
            <p:cNvGrpSpPr/>
            <p:nvPr/>
          </p:nvGrpSpPr>
          <p:grpSpPr>
            <a:xfrm>
              <a:off x="490725" y="4199224"/>
              <a:ext cx="3176016" cy="1754326"/>
              <a:chOff x="481584" y="3994399"/>
              <a:chExt cx="3176016" cy="1754326"/>
            </a:xfrm>
          </p:grpSpPr>
          <p:sp>
            <p:nvSpPr>
              <p:cNvPr id="78" name="TextBox 77">
                <a:extLst>
                  <a:ext uri="{FF2B5EF4-FFF2-40B4-BE49-F238E27FC236}">
                    <a16:creationId xmlns:a16="http://schemas.microsoft.com/office/drawing/2014/main" id="{DE8EC798-B10C-4026-9692-BFBCC02876A6}"/>
                  </a:ext>
                </a:extLst>
              </p:cNvPr>
              <p:cNvSpPr txBox="1"/>
              <p:nvPr/>
            </p:nvSpPr>
            <p:spPr>
              <a:xfrm>
                <a:off x="481584" y="3994399"/>
                <a:ext cx="3176016" cy="1754326"/>
              </a:xfrm>
              <a:prstGeom prst="rect">
                <a:avLst/>
              </a:prstGeom>
              <a:solidFill>
                <a:schemeClr val="accent1">
                  <a:lumMod val="20000"/>
                  <a:lumOff val="80000"/>
                </a:schemeClr>
              </a:solidFill>
              <a:ln>
                <a:solidFill>
                  <a:schemeClr val="tx1"/>
                </a:solidFill>
              </a:ln>
            </p:spPr>
            <p:txBody>
              <a:bodyPr wrap="square">
                <a:spAutoFit/>
              </a:bodyPr>
              <a:lstStyle/>
              <a:p>
                <a:endParaRPr lang="en-US" dirty="0">
                  <a:solidFill>
                    <a:srgbClr val="000000"/>
                  </a:solidFill>
                  <a:latin typeface="Consolas" panose="020B0609020204030204" pitchFamily="49" charset="0"/>
                </a:endParaRPr>
              </a:p>
              <a:p>
                <a:endParaRPr lang="en-US" dirty="0">
                  <a:solidFill>
                    <a:srgbClr val="000000"/>
                  </a:solidFill>
                  <a:latin typeface="Consolas" panose="020B0609020204030204" pitchFamily="49" charset="0"/>
                </a:endParaRPr>
              </a:p>
              <a:p>
                <a:endParaRPr lang="en-US" dirty="0">
                  <a:solidFill>
                    <a:srgbClr val="000000"/>
                  </a:solidFill>
                  <a:latin typeface="Consolas" panose="020B0609020204030204" pitchFamily="49" charset="0"/>
                </a:endParaRPr>
              </a:p>
              <a:p>
                <a:endParaRPr lang="en-US" dirty="0">
                  <a:solidFill>
                    <a:srgbClr val="000000"/>
                  </a:solidFill>
                  <a:latin typeface="Consolas" panose="020B0609020204030204" pitchFamily="49" charset="0"/>
                </a:endParaRPr>
              </a:p>
              <a:p>
                <a:endParaRPr lang="en-US" dirty="0">
                  <a:solidFill>
                    <a:srgbClr val="000000"/>
                  </a:solidFill>
                  <a:latin typeface="Consolas" panose="020B0609020204030204" pitchFamily="49" charset="0"/>
                </a:endParaRPr>
              </a:p>
              <a:p>
                <a:endParaRPr lang="en-US" dirty="0">
                  <a:solidFill>
                    <a:srgbClr val="000000"/>
                  </a:solidFill>
                  <a:latin typeface="Consolas" panose="020B0609020204030204" pitchFamily="49" charset="0"/>
                </a:endParaRPr>
              </a:p>
            </p:txBody>
          </p:sp>
          <p:sp>
            <p:nvSpPr>
              <p:cNvPr id="79" name="Rectangle 78">
                <a:extLst>
                  <a:ext uri="{FF2B5EF4-FFF2-40B4-BE49-F238E27FC236}">
                    <a16:creationId xmlns:a16="http://schemas.microsoft.com/office/drawing/2014/main" id="{05460620-5C63-4D8D-AA09-4CDDBC0DB22B}"/>
                  </a:ext>
                </a:extLst>
              </p:cNvPr>
              <p:cNvSpPr/>
              <p:nvPr/>
            </p:nvSpPr>
            <p:spPr>
              <a:xfrm>
                <a:off x="621792" y="5268050"/>
                <a:ext cx="305409" cy="26955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FE5932F4-BFBE-432F-9A02-9F0F1C1FA908}"/>
                  </a:ext>
                </a:extLst>
              </p:cNvPr>
              <p:cNvSpPr/>
              <p:nvPr/>
            </p:nvSpPr>
            <p:spPr>
              <a:xfrm>
                <a:off x="1052422" y="5268049"/>
                <a:ext cx="305409" cy="26955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C8AB15BC-5BFE-41FF-80D9-31B782F96EC1}"/>
                  </a:ext>
                </a:extLst>
              </p:cNvPr>
              <p:cNvSpPr/>
              <p:nvPr/>
            </p:nvSpPr>
            <p:spPr>
              <a:xfrm>
                <a:off x="1483052" y="5268048"/>
                <a:ext cx="305409" cy="26955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AA2A21E6-847E-4533-B397-52C96223CE4C}"/>
                  </a:ext>
                </a:extLst>
              </p:cNvPr>
              <p:cNvSpPr/>
              <p:nvPr/>
            </p:nvSpPr>
            <p:spPr>
              <a:xfrm>
                <a:off x="1913682" y="5268048"/>
                <a:ext cx="305409" cy="26955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FC909252-D063-4E75-85D1-0ECEECC012CF}"/>
                  </a:ext>
                </a:extLst>
              </p:cNvPr>
              <p:cNvSpPr/>
              <p:nvPr/>
            </p:nvSpPr>
            <p:spPr>
              <a:xfrm>
                <a:off x="2344312" y="5274146"/>
                <a:ext cx="305409" cy="26955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B123F118-A23A-4584-A223-F10A14350FBD}"/>
                  </a:ext>
                </a:extLst>
              </p:cNvPr>
              <p:cNvSpPr/>
              <p:nvPr/>
            </p:nvSpPr>
            <p:spPr>
              <a:xfrm>
                <a:off x="2774942" y="5274145"/>
                <a:ext cx="305409" cy="26955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5DDFFE9A-CFD7-403B-9E60-6C57404A8AAD}"/>
                  </a:ext>
                </a:extLst>
              </p:cNvPr>
              <p:cNvSpPr/>
              <p:nvPr/>
            </p:nvSpPr>
            <p:spPr>
              <a:xfrm>
                <a:off x="3205571" y="5274144"/>
                <a:ext cx="305409" cy="26955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7" name="TextBox 76">
              <a:extLst>
                <a:ext uri="{FF2B5EF4-FFF2-40B4-BE49-F238E27FC236}">
                  <a16:creationId xmlns:a16="http://schemas.microsoft.com/office/drawing/2014/main" id="{E536560F-F05F-4DA2-9243-78E015B96DDE}"/>
                </a:ext>
              </a:extLst>
            </p:cNvPr>
            <p:cNvSpPr txBox="1"/>
            <p:nvPr/>
          </p:nvSpPr>
          <p:spPr>
            <a:xfrm>
              <a:off x="128901" y="3829890"/>
              <a:ext cx="1561646" cy="369332"/>
            </a:xfrm>
            <a:prstGeom prst="rect">
              <a:avLst/>
            </a:prstGeom>
            <a:noFill/>
          </p:spPr>
          <p:txBody>
            <a:bodyPr wrap="none" rtlCol="0">
              <a:spAutoFit/>
            </a:bodyPr>
            <a:lstStyle/>
            <a:p>
              <a:r>
                <a:rPr lang="en-US" dirty="0">
                  <a:solidFill>
                    <a:schemeClr val="accent4">
                      <a:lumMod val="20000"/>
                      <a:lumOff val="80000"/>
                    </a:schemeClr>
                  </a:solidFill>
                </a:rPr>
                <a:t>iterable object</a:t>
              </a:r>
            </a:p>
          </p:txBody>
        </p:sp>
      </p:grpSp>
      <p:sp>
        <p:nvSpPr>
          <p:cNvPr id="103" name="TextBox 102">
            <a:extLst>
              <a:ext uri="{FF2B5EF4-FFF2-40B4-BE49-F238E27FC236}">
                <a16:creationId xmlns:a16="http://schemas.microsoft.com/office/drawing/2014/main" id="{824383DD-F906-466B-9169-4B6A93DCEC0F}"/>
              </a:ext>
            </a:extLst>
          </p:cNvPr>
          <p:cNvSpPr txBox="1"/>
          <p:nvPr/>
        </p:nvSpPr>
        <p:spPr>
          <a:xfrm>
            <a:off x="6585139" y="4106022"/>
            <a:ext cx="3176016" cy="1200329"/>
          </a:xfrm>
          <a:prstGeom prst="rect">
            <a:avLst/>
          </a:prstGeom>
          <a:noFill/>
        </p:spPr>
        <p:txBody>
          <a:bodyPr wrap="square">
            <a:spAutoFit/>
          </a:bodyPr>
          <a:lstStyle/>
          <a:p>
            <a:r>
              <a:rPr lang="en-US" dirty="0" err="1">
                <a:solidFill>
                  <a:srgbClr val="000000"/>
                </a:solidFill>
                <a:latin typeface="Consolas" panose="020B0609020204030204" pitchFamily="49" charset="0"/>
              </a:rPr>
              <a:t>for_each</a:t>
            </a:r>
            <a:r>
              <a:rPr lang="en-US" dirty="0">
                <a:solidFill>
                  <a:srgbClr val="000000"/>
                </a:solidFill>
                <a:latin typeface="Consolas" panose="020B0609020204030204" pitchFamily="49" charset="0"/>
              </a:rPr>
              <a:t>(f) { </a:t>
            </a:r>
          </a:p>
          <a:p>
            <a:r>
              <a:rPr lang="en-US" dirty="0">
                <a:solidFill>
                  <a:srgbClr val="000000"/>
                </a:solidFill>
                <a:latin typeface="Consolas" panose="020B0609020204030204" pitchFamily="49" charset="0"/>
              </a:rPr>
              <a:t> for </a:t>
            </a:r>
            <a:r>
              <a:rPr lang="en-US" dirty="0" err="1">
                <a:solidFill>
                  <a:srgbClr val="000000"/>
                </a:solidFill>
                <a:latin typeface="Consolas" panose="020B0609020204030204" pitchFamily="49" charset="0"/>
              </a:rPr>
              <a:t>i</a:t>
            </a:r>
            <a:r>
              <a:rPr lang="en-US" dirty="0">
                <a:solidFill>
                  <a:srgbClr val="000000"/>
                </a:solidFill>
                <a:latin typeface="Consolas" panose="020B0609020204030204" pitchFamily="49" charset="0"/>
              </a:rPr>
              <a:t>=0 to num(items):</a:t>
            </a:r>
          </a:p>
          <a:p>
            <a:r>
              <a:rPr lang="en-US" dirty="0">
                <a:solidFill>
                  <a:srgbClr val="000000"/>
                </a:solidFill>
                <a:latin typeface="Consolas" panose="020B0609020204030204" pitchFamily="49" charset="0"/>
              </a:rPr>
              <a:t>   f(item[</a:t>
            </a:r>
            <a:r>
              <a:rPr lang="en-US" dirty="0" err="1">
                <a:solidFill>
                  <a:srgbClr val="000000"/>
                </a:solidFill>
                <a:latin typeface="Consolas" panose="020B0609020204030204" pitchFamily="49" charset="0"/>
              </a:rPr>
              <a:t>i</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p:txBody>
      </p:sp>
      <p:grpSp>
        <p:nvGrpSpPr>
          <p:cNvPr id="134" name="Group 133">
            <a:extLst>
              <a:ext uri="{FF2B5EF4-FFF2-40B4-BE49-F238E27FC236}">
                <a16:creationId xmlns:a16="http://schemas.microsoft.com/office/drawing/2014/main" id="{F010342A-CA1A-40EB-B075-AB4D5801A075}"/>
              </a:ext>
            </a:extLst>
          </p:cNvPr>
          <p:cNvGrpSpPr/>
          <p:nvPr/>
        </p:nvGrpSpPr>
        <p:grpSpPr>
          <a:xfrm>
            <a:off x="3678960" y="3697369"/>
            <a:ext cx="1418664" cy="1200329"/>
            <a:chOff x="3819991" y="3872334"/>
            <a:chExt cx="1418664" cy="1200329"/>
          </a:xfrm>
        </p:grpSpPr>
        <p:sp>
          <p:nvSpPr>
            <p:cNvPr id="98" name="TextBox 97">
              <a:extLst>
                <a:ext uri="{FF2B5EF4-FFF2-40B4-BE49-F238E27FC236}">
                  <a16:creationId xmlns:a16="http://schemas.microsoft.com/office/drawing/2014/main" id="{26950398-E796-4B39-AE6F-9FD149BEE88D}"/>
                </a:ext>
              </a:extLst>
            </p:cNvPr>
            <p:cNvSpPr txBox="1"/>
            <p:nvPr/>
          </p:nvSpPr>
          <p:spPr>
            <a:xfrm>
              <a:off x="3819991" y="3872334"/>
              <a:ext cx="1418664" cy="1200329"/>
            </a:xfrm>
            <a:prstGeom prst="rect">
              <a:avLst/>
            </a:prstGeom>
            <a:solidFill>
              <a:schemeClr val="accent2">
                <a:lumMod val="20000"/>
                <a:lumOff val="80000"/>
              </a:schemeClr>
            </a:solidFill>
            <a:ln>
              <a:solidFill>
                <a:schemeClr val="tx1"/>
              </a:solidFill>
            </a:ln>
          </p:spPr>
          <p:txBody>
            <a:bodyPr wrap="square">
              <a:spAutoFit/>
            </a:bodyPr>
            <a:lstStyle/>
            <a:p>
              <a:pPr algn="ctr"/>
              <a:r>
                <a:rPr lang="en-US" dirty="0" err="1">
                  <a:solidFill>
                    <a:srgbClr val="000000"/>
                  </a:solidFill>
                  <a:latin typeface="Consolas" panose="020B0609020204030204" pitchFamily="49" charset="0"/>
                </a:rPr>
                <a:t>get_val</a:t>
              </a:r>
              <a:r>
                <a:rPr lang="en-US" dirty="0">
                  <a:solidFill>
                    <a:srgbClr val="000000"/>
                  </a:solidFill>
                  <a:latin typeface="Consolas" panose="020B0609020204030204" pitchFamily="49" charset="0"/>
                </a:rPr>
                <a:t>()</a:t>
              </a:r>
            </a:p>
            <a:p>
              <a:pPr algn="ctr"/>
              <a:r>
                <a:rPr lang="en-US" dirty="0" err="1">
                  <a:solidFill>
                    <a:srgbClr val="000000"/>
                  </a:solidFill>
                  <a:latin typeface="Consolas" panose="020B0609020204030204" pitchFamily="49" charset="0"/>
                </a:rPr>
                <a:t>at_end</a:t>
              </a:r>
              <a:r>
                <a:rPr lang="en-US" dirty="0">
                  <a:solidFill>
                    <a:srgbClr val="000000"/>
                  </a:solidFill>
                  <a:latin typeface="Consolas" panose="020B0609020204030204" pitchFamily="49" charset="0"/>
                </a:rPr>
                <a:t>()</a:t>
              </a:r>
            </a:p>
            <a:p>
              <a:pPr algn="ctr"/>
              <a:r>
                <a:rPr lang="en-US" dirty="0">
                  <a:solidFill>
                    <a:srgbClr val="000000"/>
                  </a:solidFill>
                  <a:latin typeface="Consolas" panose="020B0609020204030204" pitchFamily="49" charset="0"/>
                </a:rPr>
                <a:t>advance()</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ptr</a:t>
              </a:r>
              <a:endParaRPr lang="en-US" dirty="0">
                <a:solidFill>
                  <a:srgbClr val="000000"/>
                </a:solidFill>
                <a:latin typeface="Consolas" panose="020B0609020204030204" pitchFamily="49" charset="0"/>
              </a:endParaRPr>
            </a:p>
          </p:txBody>
        </p:sp>
        <p:sp>
          <p:nvSpPr>
            <p:cNvPr id="133" name="Rectangle 132">
              <a:extLst>
                <a:ext uri="{FF2B5EF4-FFF2-40B4-BE49-F238E27FC236}">
                  <a16:creationId xmlns:a16="http://schemas.microsoft.com/office/drawing/2014/main" id="{58CB6805-3F5E-475E-B57E-1D156B17E2EB}"/>
                </a:ext>
              </a:extLst>
            </p:cNvPr>
            <p:cNvSpPr/>
            <p:nvPr/>
          </p:nvSpPr>
          <p:spPr>
            <a:xfrm>
              <a:off x="4466436" y="4806086"/>
              <a:ext cx="504629" cy="21091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6" name="Straight Arrow Connector 45">
            <a:extLst>
              <a:ext uri="{FF2B5EF4-FFF2-40B4-BE49-F238E27FC236}">
                <a16:creationId xmlns:a16="http://schemas.microsoft.com/office/drawing/2014/main" id="{A5E4CB98-92B1-4E51-8A93-B4D85160B706}"/>
              </a:ext>
            </a:extLst>
          </p:cNvPr>
          <p:cNvCxnSpPr>
            <a:cxnSpLocks/>
            <a:endCxn id="3" idx="2"/>
          </p:cNvCxnSpPr>
          <p:nvPr/>
        </p:nvCxnSpPr>
        <p:spPr>
          <a:xfrm flipH="1" flipV="1">
            <a:off x="2214520" y="4755479"/>
            <a:ext cx="1558081" cy="142646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A557DFCC-796C-40BC-A248-FFF4740A54CF}"/>
              </a:ext>
            </a:extLst>
          </p:cNvPr>
          <p:cNvSpPr txBox="1"/>
          <p:nvPr/>
        </p:nvSpPr>
        <p:spPr>
          <a:xfrm>
            <a:off x="1071777" y="2430659"/>
            <a:ext cx="9943796" cy="461665"/>
          </a:xfrm>
          <a:prstGeom prst="rect">
            <a:avLst/>
          </a:prstGeom>
          <a:noFill/>
        </p:spPr>
        <p:txBody>
          <a:bodyPr wrap="square">
            <a:spAutoFit/>
          </a:bodyPr>
          <a:lstStyle/>
          <a:p>
            <a:pPr algn="ctr"/>
            <a:r>
              <a:rPr lang="en-US" sz="2400" dirty="0"/>
              <a:t>There are two high-level approaches:</a:t>
            </a:r>
          </a:p>
        </p:txBody>
      </p:sp>
      <p:grpSp>
        <p:nvGrpSpPr>
          <p:cNvPr id="150" name="Group 149">
            <a:extLst>
              <a:ext uri="{FF2B5EF4-FFF2-40B4-BE49-F238E27FC236}">
                <a16:creationId xmlns:a16="http://schemas.microsoft.com/office/drawing/2014/main" id="{21CDD188-EEC4-4EF3-BD43-6FF1EA1AE952}"/>
              </a:ext>
            </a:extLst>
          </p:cNvPr>
          <p:cNvGrpSpPr/>
          <p:nvPr/>
        </p:nvGrpSpPr>
        <p:grpSpPr>
          <a:xfrm>
            <a:off x="106695" y="7075714"/>
            <a:ext cx="12019396" cy="1952073"/>
            <a:chOff x="106695" y="7075714"/>
            <a:chExt cx="12019396" cy="1952073"/>
          </a:xfrm>
        </p:grpSpPr>
        <p:sp>
          <p:nvSpPr>
            <p:cNvPr id="145" name="TextBox 144">
              <a:extLst>
                <a:ext uri="{FF2B5EF4-FFF2-40B4-BE49-F238E27FC236}">
                  <a16:creationId xmlns:a16="http://schemas.microsoft.com/office/drawing/2014/main" id="{45E00383-A3F8-43C6-988F-ED791EB90DCF}"/>
                </a:ext>
              </a:extLst>
            </p:cNvPr>
            <p:cNvSpPr txBox="1"/>
            <p:nvPr/>
          </p:nvSpPr>
          <p:spPr>
            <a:xfrm>
              <a:off x="106695" y="7721113"/>
              <a:ext cx="5936980" cy="1200329"/>
            </a:xfrm>
            <a:prstGeom prst="rect">
              <a:avLst/>
            </a:prstGeom>
            <a:solidFill>
              <a:schemeClr val="accent4">
                <a:lumMod val="20000"/>
                <a:lumOff val="80000"/>
              </a:schemeClr>
            </a:solidFill>
            <a:ln>
              <a:solidFill>
                <a:schemeClr val="tx1"/>
              </a:solidFill>
            </a:ln>
          </p:spPr>
          <p:txBody>
            <a:bodyPr wrap="square">
              <a:spAutoFit/>
            </a:bodyPr>
            <a:lstStyle/>
            <a:p>
              <a:r>
                <a:rPr lang="en-US" dirty="0">
                  <a:solidFill>
                    <a:srgbClr val="000000"/>
                  </a:solidFill>
                  <a:latin typeface="Consolas" panose="020B0609020204030204" pitchFamily="49" charset="0"/>
                </a:rPr>
                <a:t>List&lt;String&gt; fruits = new </a:t>
              </a:r>
              <a:r>
                <a:rPr lang="en-US" dirty="0" err="1">
                  <a:solidFill>
                    <a:srgbClr val="000000"/>
                  </a:solidFill>
                  <a:latin typeface="Consolas" panose="020B0609020204030204" pitchFamily="49" charset="0"/>
                </a:rPr>
                <a:t>ArrayList</a:t>
              </a:r>
              <a:r>
                <a:rPr lang="en-US" dirty="0">
                  <a:solidFill>
                    <a:srgbClr val="000000"/>
                  </a:solidFill>
                  <a:latin typeface="Consolas" panose="020B0609020204030204" pitchFamily="49" charset="0"/>
                </a:rPr>
                <a:t>&lt;&gt;();</a:t>
              </a:r>
            </a:p>
            <a:p>
              <a:r>
                <a:rPr lang="en-US" dirty="0">
                  <a:solidFill>
                    <a:srgbClr val="000000"/>
                  </a:solidFill>
                  <a:latin typeface="Consolas" panose="020B0609020204030204" pitchFamily="49" charset="0"/>
                </a:rPr>
                <a:t>// ... Add a bunch of fruits</a:t>
              </a:r>
            </a:p>
            <a:p>
              <a:r>
                <a:rPr lang="en-US" dirty="0">
                  <a:solidFill>
                    <a:srgbClr val="000000"/>
                  </a:solidFill>
                  <a:latin typeface="Consolas" panose="020B0609020204030204" pitchFamily="49" charset="0"/>
                </a:rPr>
                <a:t>while (</a:t>
              </a:r>
              <a:r>
                <a:rPr lang="en-US" dirty="0" err="1">
                  <a:solidFill>
                    <a:srgbClr val="000000"/>
                  </a:solidFill>
                  <a:latin typeface="Consolas" panose="020B0609020204030204" pitchFamily="49" charset="0"/>
                </a:rPr>
                <a:t>fruits.hasNext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System.out.println</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fruits.next</a:t>
              </a:r>
              <a:r>
                <a:rPr lang="en-US" dirty="0">
                  <a:solidFill>
                    <a:srgbClr val="000000"/>
                  </a:solidFill>
                  <a:latin typeface="Consolas" panose="020B0609020204030204" pitchFamily="49" charset="0"/>
                </a:rPr>
                <a:t>())</a:t>
              </a:r>
            </a:p>
          </p:txBody>
        </p:sp>
        <p:sp>
          <p:nvSpPr>
            <p:cNvPr id="146" name="TextBox 145">
              <a:extLst>
                <a:ext uri="{FF2B5EF4-FFF2-40B4-BE49-F238E27FC236}">
                  <a16:creationId xmlns:a16="http://schemas.microsoft.com/office/drawing/2014/main" id="{0BC421E0-007E-4DF1-A710-8A06493B34D3}"/>
                </a:ext>
              </a:extLst>
            </p:cNvPr>
            <p:cNvSpPr txBox="1"/>
            <p:nvPr/>
          </p:nvSpPr>
          <p:spPr>
            <a:xfrm>
              <a:off x="6189111" y="7721112"/>
              <a:ext cx="5936980" cy="1200329"/>
            </a:xfrm>
            <a:prstGeom prst="rect">
              <a:avLst/>
            </a:prstGeom>
            <a:solidFill>
              <a:schemeClr val="accent4">
                <a:lumMod val="20000"/>
                <a:lumOff val="80000"/>
              </a:schemeClr>
            </a:solidFill>
            <a:ln>
              <a:solidFill>
                <a:schemeClr val="tx1"/>
              </a:solidFill>
            </a:ln>
          </p:spPr>
          <p:txBody>
            <a:bodyPr wrap="square">
              <a:spAutoFit/>
            </a:bodyPr>
            <a:lstStyle/>
            <a:p>
              <a:r>
                <a:rPr lang="en-US" dirty="0">
                  <a:solidFill>
                    <a:srgbClr val="000000"/>
                  </a:solidFill>
                  <a:latin typeface="Consolas" panose="020B0609020204030204" pitchFamily="49" charset="0"/>
                </a:rPr>
                <a:t>List&lt;String&gt; fruits = new </a:t>
              </a:r>
              <a:r>
                <a:rPr lang="en-US" dirty="0" err="1">
                  <a:solidFill>
                    <a:srgbClr val="000000"/>
                  </a:solidFill>
                  <a:latin typeface="Consolas" panose="020B0609020204030204" pitchFamily="49" charset="0"/>
                </a:rPr>
                <a:t>ArrayList</a:t>
              </a:r>
              <a:r>
                <a:rPr lang="en-US" dirty="0">
                  <a:solidFill>
                    <a:srgbClr val="000000"/>
                  </a:solidFill>
                  <a:latin typeface="Consolas" panose="020B0609020204030204" pitchFamily="49" charset="0"/>
                </a:rPr>
                <a:t>&lt;&gt;();</a:t>
              </a:r>
            </a:p>
            <a:p>
              <a:r>
                <a:rPr lang="en-US" dirty="0">
                  <a:solidFill>
                    <a:srgbClr val="000000"/>
                  </a:solidFill>
                  <a:latin typeface="Consolas" panose="020B0609020204030204" pitchFamily="49" charset="0"/>
                </a:rPr>
                <a:t>// ... Add a bunch of fruits</a:t>
              </a:r>
            </a:p>
            <a:p>
              <a:r>
                <a:rPr lang="en-US" dirty="0">
                  <a:solidFill>
                    <a:srgbClr val="000000"/>
                  </a:solidFill>
                  <a:latin typeface="Consolas" panose="020B0609020204030204" pitchFamily="49" charset="0"/>
                </a:rPr>
                <a:t>		</a:t>
              </a:r>
            </a:p>
            <a:p>
              <a:r>
                <a:rPr lang="en-US" dirty="0" err="1">
                  <a:solidFill>
                    <a:srgbClr val="000000"/>
                  </a:solidFill>
                  <a:latin typeface="Consolas" panose="020B0609020204030204" pitchFamily="49" charset="0"/>
                </a:rPr>
                <a:t>fruits.forEach</a:t>
              </a:r>
              <a:r>
                <a:rPr lang="en-US" dirty="0">
                  <a:solidFill>
                    <a:srgbClr val="000000"/>
                  </a:solidFill>
                  <a:latin typeface="Consolas" panose="020B0609020204030204" pitchFamily="49" charset="0"/>
                </a:rPr>
                <a:t>(ft -&gt; </a:t>
              </a:r>
              <a:r>
                <a:rPr lang="en-US" dirty="0" err="1">
                  <a:solidFill>
                    <a:srgbClr val="000000"/>
                  </a:solidFill>
                  <a:latin typeface="Consolas" panose="020B0609020204030204" pitchFamily="49" charset="0"/>
                </a:rPr>
                <a:t>System.out.println</a:t>
              </a:r>
              <a:r>
                <a:rPr lang="en-US" dirty="0">
                  <a:solidFill>
                    <a:srgbClr val="000000"/>
                  </a:solidFill>
                  <a:latin typeface="Consolas" panose="020B0609020204030204" pitchFamily="49" charset="0"/>
                </a:rPr>
                <a:t>(ft));</a:t>
              </a:r>
            </a:p>
          </p:txBody>
        </p:sp>
        <p:sp>
          <p:nvSpPr>
            <p:cNvPr id="147" name="Speech Bubble: Rectangle with Corners Rounded 146">
              <a:extLst>
                <a:ext uri="{FF2B5EF4-FFF2-40B4-BE49-F238E27FC236}">
                  <a16:creationId xmlns:a16="http://schemas.microsoft.com/office/drawing/2014/main" id="{897FA37A-990F-4227-8026-CBD3D59058B4}"/>
                </a:ext>
              </a:extLst>
            </p:cNvPr>
            <p:cNvSpPr/>
            <p:nvPr/>
          </p:nvSpPr>
          <p:spPr>
            <a:xfrm>
              <a:off x="4152570" y="7899422"/>
              <a:ext cx="3246892" cy="867453"/>
            </a:xfrm>
            <a:prstGeom prst="wedgeRoundRectCallout">
              <a:avLst>
                <a:gd name="adj1" fmla="val -96516"/>
                <a:gd name="adj2" fmla="val 94955"/>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Java's </a:t>
              </a:r>
              <a:r>
                <a:rPr lang="en-US" sz="2000" dirty="0" err="1">
                  <a:solidFill>
                    <a:schemeClr val="accent2">
                      <a:lumMod val="40000"/>
                      <a:lumOff val="60000"/>
                    </a:schemeClr>
                  </a:solidFill>
                  <a:latin typeface="Corbel" panose="020B0503020204020204" pitchFamily="34" charset="0"/>
                </a:rPr>
                <a:t>hasNext</a:t>
              </a:r>
              <a:r>
                <a:rPr lang="en-US" sz="2000" dirty="0">
                  <a:solidFill>
                    <a:schemeClr val="accent2">
                      <a:lumMod val="40000"/>
                      <a:lumOff val="60000"/>
                    </a:schemeClr>
                  </a:solidFill>
                  <a:latin typeface="Corbel" panose="020B0503020204020204" pitchFamily="34" charset="0"/>
                </a:rPr>
                <a:t>()</a:t>
              </a:r>
              <a:r>
                <a:rPr lang="en-US" sz="2000" dirty="0">
                  <a:solidFill>
                    <a:schemeClr val="bg1"/>
                  </a:solidFill>
                  <a:latin typeface="Corbel" panose="020B0503020204020204" pitchFamily="34" charset="0"/>
                </a:rPr>
                <a:t> sees if there are any items left.</a:t>
              </a:r>
              <a:endParaRPr lang="en-US" sz="2000" dirty="0">
                <a:solidFill>
                  <a:schemeClr val="accent2">
                    <a:lumMod val="20000"/>
                    <a:lumOff val="80000"/>
                  </a:schemeClr>
                </a:solidFill>
                <a:latin typeface="Corbel" panose="020B0503020204020204" pitchFamily="34" charset="0"/>
              </a:endParaRPr>
            </a:p>
          </p:txBody>
        </p:sp>
        <p:sp>
          <p:nvSpPr>
            <p:cNvPr id="148" name="Speech Bubble: Rectangle with Corners Rounded 147">
              <a:extLst>
                <a:ext uri="{FF2B5EF4-FFF2-40B4-BE49-F238E27FC236}">
                  <a16:creationId xmlns:a16="http://schemas.microsoft.com/office/drawing/2014/main" id="{E8B6E893-17A6-4D34-967E-111B9DE516F9}"/>
                </a:ext>
              </a:extLst>
            </p:cNvPr>
            <p:cNvSpPr/>
            <p:nvPr/>
          </p:nvSpPr>
          <p:spPr>
            <a:xfrm>
              <a:off x="5445185" y="8011279"/>
              <a:ext cx="3246892" cy="1016508"/>
            </a:xfrm>
            <a:prstGeom prst="wedgeRoundRectCallout">
              <a:avLst>
                <a:gd name="adj1" fmla="val -96516"/>
                <a:gd name="adj2" fmla="val 94955"/>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Java's </a:t>
              </a:r>
              <a:r>
                <a:rPr lang="en-US" sz="2000" dirty="0">
                  <a:solidFill>
                    <a:schemeClr val="accent2">
                      <a:lumMod val="40000"/>
                      <a:lumOff val="60000"/>
                    </a:schemeClr>
                  </a:solidFill>
                  <a:latin typeface="Corbel" panose="020B0503020204020204" pitchFamily="34" charset="0"/>
                </a:rPr>
                <a:t>next()</a:t>
              </a:r>
              <a:r>
                <a:rPr lang="en-US" sz="2000" dirty="0">
                  <a:solidFill>
                    <a:schemeClr val="bg1"/>
                  </a:solidFill>
                  <a:latin typeface="Corbel" panose="020B0503020204020204" pitchFamily="34" charset="0"/>
                </a:rPr>
                <a:t> returns the current item </a:t>
              </a:r>
              <a:r>
                <a:rPr lang="en-US" sz="2000" i="1" dirty="0">
                  <a:solidFill>
                    <a:schemeClr val="bg1"/>
                  </a:solidFill>
                  <a:latin typeface="Corbel" panose="020B0503020204020204" pitchFamily="34" charset="0"/>
                </a:rPr>
                <a:t>and</a:t>
              </a:r>
              <a:r>
                <a:rPr lang="en-US" sz="2000" dirty="0">
                  <a:solidFill>
                    <a:schemeClr val="bg1"/>
                  </a:solidFill>
                  <a:latin typeface="Corbel" panose="020B0503020204020204" pitchFamily="34" charset="0"/>
                </a:rPr>
                <a:t> advances one item forward.</a:t>
              </a:r>
              <a:endParaRPr lang="en-US" sz="2000" dirty="0">
                <a:solidFill>
                  <a:schemeClr val="accent2">
                    <a:lumMod val="20000"/>
                    <a:lumOff val="80000"/>
                  </a:schemeClr>
                </a:solidFill>
                <a:latin typeface="Corbel" panose="020B0503020204020204" pitchFamily="34" charset="0"/>
              </a:endParaRPr>
            </a:p>
          </p:txBody>
        </p:sp>
        <p:sp>
          <p:nvSpPr>
            <p:cNvPr id="149" name="Speech Bubble: Rectangle with Corners Rounded 148">
              <a:extLst>
                <a:ext uri="{FF2B5EF4-FFF2-40B4-BE49-F238E27FC236}">
                  <a16:creationId xmlns:a16="http://schemas.microsoft.com/office/drawing/2014/main" id="{0510F8BC-0D37-4CA5-8262-1783E4F6B3E5}"/>
                </a:ext>
              </a:extLst>
            </p:cNvPr>
            <p:cNvSpPr/>
            <p:nvPr/>
          </p:nvSpPr>
          <p:spPr>
            <a:xfrm>
              <a:off x="8660137" y="7075714"/>
              <a:ext cx="3246892" cy="1016508"/>
            </a:xfrm>
            <a:prstGeom prst="wedgeRoundRectCallout">
              <a:avLst>
                <a:gd name="adj1" fmla="val -60468"/>
                <a:gd name="adj2" fmla="val 180592"/>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We can pass a lambda that accepts one argument – it'll call it on each element.</a:t>
              </a:r>
              <a:endParaRPr lang="en-US" sz="2000" dirty="0">
                <a:solidFill>
                  <a:schemeClr val="accent2">
                    <a:lumMod val="20000"/>
                    <a:lumOff val="80000"/>
                  </a:schemeClr>
                </a:solidFill>
                <a:latin typeface="Corbel" panose="020B0503020204020204" pitchFamily="34" charset="0"/>
              </a:endParaRPr>
            </a:p>
          </p:txBody>
        </p:sp>
      </p:grpSp>
    </p:spTree>
    <p:extLst>
      <p:ext uri="{BB962C8B-B14F-4D97-AF65-F5344CB8AC3E}">
        <p14:creationId xmlns:p14="http://schemas.microsoft.com/office/powerpoint/2010/main" val="3049341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nodeType="clickEffect">
                                  <p:stCondLst>
                                    <p:cond delay="0"/>
                                  </p:stCondLst>
                                  <p:childTnLst>
                                    <p:animMotion origin="layout" path="M 4.16667E-6 -3.7037E-7 L -0.06302 0.21505 " pathEditMode="relative" rAng="0" ptsTypes="AA">
                                      <p:cBhvr>
                                        <p:cTn id="38" dur="2000" fill="hold"/>
                                        <p:tgtEl>
                                          <p:spTgt spid="134"/>
                                        </p:tgtEl>
                                        <p:attrNameLst>
                                          <p:attrName>ppt_x</p:attrName>
                                          <p:attrName>ppt_y</p:attrName>
                                        </p:attrNameLst>
                                      </p:cBhvr>
                                      <p:rCtr x="-3151" y="10741"/>
                                    </p:animMotion>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wipe(left)">
                                      <p:cBhvr>
                                        <p:cTn id="43" dur="500"/>
                                        <p:tgtEl>
                                          <p:spTgt spid="4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wipe(down)">
                                      <p:cBhvr>
                                        <p:cTn id="48" dur="500"/>
                                        <p:tgtEl>
                                          <p:spTgt spid="46"/>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3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animBg="1"/>
      <p:bldP spid="13" grpId="0" animBg="1"/>
      <p:bldP spid="18" grpId="0" animBg="1"/>
      <p:bldP spid="43" grpId="0"/>
      <p:bldP spid="74" grpId="0" animBg="1"/>
      <p:bldP spid="103" grpId="0"/>
      <p:bldP spid="144"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hidden="1">
            <a:extLst>
              <a:ext uri="{FF2B5EF4-FFF2-40B4-BE49-F238E27FC236}">
                <a16:creationId xmlns:a16="http://schemas.microsoft.com/office/drawing/2014/main" id="{F0893FCD-1324-49E4-8DE3-C69352F165D6}"/>
              </a:ext>
            </a:extLst>
          </p:cNvPr>
          <p:cNvSpPr/>
          <p:nvPr/>
        </p:nvSpPr>
        <p:spPr>
          <a:xfrm>
            <a:off x="-957943" y="1042817"/>
            <a:ext cx="13492066" cy="6025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61920BD2-0CE8-4294-A13D-B49E0F8BA354}"/>
              </a:ext>
            </a:extLst>
          </p:cNvPr>
          <p:cNvSpPr txBox="1"/>
          <p:nvPr/>
        </p:nvSpPr>
        <p:spPr>
          <a:xfrm>
            <a:off x="789079" y="6056"/>
            <a:ext cx="10613842" cy="707886"/>
          </a:xfrm>
          <a:prstGeom prst="rect">
            <a:avLst/>
          </a:prstGeom>
          <a:noFill/>
        </p:spPr>
        <p:txBody>
          <a:bodyPr wrap="square">
            <a:spAutoFit/>
          </a:bodyPr>
          <a:lstStyle/>
          <a:p>
            <a:pPr algn="ctr"/>
            <a:r>
              <a:rPr lang="en-US" sz="4000" dirty="0"/>
              <a:t>Iterators</a:t>
            </a:r>
          </a:p>
        </p:txBody>
      </p:sp>
      <p:grpSp>
        <p:nvGrpSpPr>
          <p:cNvPr id="10" name="Group 9">
            <a:extLst>
              <a:ext uri="{FF2B5EF4-FFF2-40B4-BE49-F238E27FC236}">
                <a16:creationId xmlns:a16="http://schemas.microsoft.com/office/drawing/2014/main" id="{0C466E5E-C09F-4BBB-9FBF-990B451AC69E}"/>
              </a:ext>
            </a:extLst>
          </p:cNvPr>
          <p:cNvGrpSpPr/>
          <p:nvPr/>
        </p:nvGrpSpPr>
        <p:grpSpPr>
          <a:xfrm>
            <a:off x="2039803" y="593343"/>
            <a:ext cx="7214265" cy="6172316"/>
            <a:chOff x="4674897" y="723972"/>
            <a:chExt cx="7214265" cy="6172316"/>
          </a:xfrm>
        </p:grpSpPr>
        <p:sp>
          <p:nvSpPr>
            <p:cNvPr id="11" name="Rectangle 10">
              <a:extLst>
                <a:ext uri="{FF2B5EF4-FFF2-40B4-BE49-F238E27FC236}">
                  <a16:creationId xmlns:a16="http://schemas.microsoft.com/office/drawing/2014/main" id="{82FF05F2-52A1-4F75-94BE-0BEBD7A524C7}"/>
                </a:ext>
              </a:extLst>
            </p:cNvPr>
            <p:cNvSpPr/>
            <p:nvPr/>
          </p:nvSpPr>
          <p:spPr bwMode="auto">
            <a:xfrm>
              <a:off x="6323106" y="1595695"/>
              <a:ext cx="5566056" cy="5300593"/>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fontAlgn="base">
                <a:spcBef>
                  <a:spcPct val="0"/>
                </a:spcBef>
                <a:spcAft>
                  <a:spcPct val="0"/>
                </a:spcAft>
              </a:pPr>
              <a:endParaRPr lang="en-US" sz="2000" dirty="0">
                <a:latin typeface="Georgia" panose="02040502050405020303" pitchFamily="18" charset="0"/>
                <a:cs typeface="Times New Roman" pitchFamily="18" charset="0"/>
              </a:endParaRPr>
            </a:p>
          </p:txBody>
        </p:sp>
        <p:pic>
          <p:nvPicPr>
            <p:cNvPr id="12" name="Picture 11">
              <a:extLst>
                <a:ext uri="{FF2B5EF4-FFF2-40B4-BE49-F238E27FC236}">
                  <a16:creationId xmlns:a16="http://schemas.microsoft.com/office/drawing/2014/main" id="{EA9DB578-FA2C-4759-A01C-0477D288E198}"/>
                </a:ext>
              </a:extLst>
            </p:cNvPr>
            <p:cNvPicPr>
              <a:picLocks noChangeAspect="1"/>
            </p:cNvPicPr>
            <p:nvPr/>
          </p:nvPicPr>
          <p:blipFill>
            <a:blip r:embed="rId3"/>
            <a:stretch>
              <a:fillRect/>
            </a:stretch>
          </p:blipFill>
          <p:spPr>
            <a:xfrm>
              <a:off x="4674897" y="1595696"/>
              <a:ext cx="1657656" cy="10642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Rectangle 12">
              <a:extLst>
                <a:ext uri="{FF2B5EF4-FFF2-40B4-BE49-F238E27FC236}">
                  <a16:creationId xmlns:a16="http://schemas.microsoft.com/office/drawing/2014/main" id="{91A1FF4A-BE99-478F-AE11-B55FF96DFC1B}"/>
                </a:ext>
              </a:extLst>
            </p:cNvPr>
            <p:cNvSpPr>
              <a:spLocks noChangeArrowheads="1"/>
            </p:cNvSpPr>
            <p:nvPr/>
          </p:nvSpPr>
          <p:spPr bwMode="auto">
            <a:xfrm>
              <a:off x="6559887" y="723972"/>
              <a:ext cx="510194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solidFill>
                    <a:srgbClr val="FF0000"/>
                  </a:solidFill>
                  <a:latin typeface="Corbel" panose="020B0503020204020204" pitchFamily="34" charset="0"/>
                </a:rPr>
                <a:t>What’s the big picture?</a:t>
              </a:r>
            </a:p>
          </p:txBody>
        </p:sp>
      </p:grpSp>
      <p:sp>
        <p:nvSpPr>
          <p:cNvPr id="15" name="TextBox 14">
            <a:extLst>
              <a:ext uri="{FF2B5EF4-FFF2-40B4-BE49-F238E27FC236}">
                <a16:creationId xmlns:a16="http://schemas.microsoft.com/office/drawing/2014/main" id="{5A8BF9A8-9495-4BAF-AF27-1E934C3B4469}"/>
              </a:ext>
            </a:extLst>
          </p:cNvPr>
          <p:cNvSpPr txBox="1"/>
          <p:nvPr/>
        </p:nvSpPr>
        <p:spPr>
          <a:xfrm>
            <a:off x="3688012" y="1586240"/>
            <a:ext cx="5566056" cy="707886"/>
          </a:xfrm>
          <a:prstGeom prst="rect">
            <a:avLst/>
          </a:prstGeom>
          <a:noFill/>
        </p:spPr>
        <p:txBody>
          <a:bodyPr wrap="square">
            <a:spAutoFit/>
          </a:bodyPr>
          <a:lstStyle/>
          <a:p>
            <a:pPr algn="ctr"/>
            <a:r>
              <a:rPr lang="en-US" sz="2000" dirty="0"/>
              <a:t>An </a:t>
            </a:r>
            <a:r>
              <a:rPr lang="en-US" sz="2000" dirty="0" err="1">
                <a:solidFill>
                  <a:srgbClr val="0070C0"/>
                </a:solidFill>
              </a:rPr>
              <a:t>iterable</a:t>
            </a:r>
            <a:r>
              <a:rPr lang="en-US" sz="2000" dirty="0">
                <a:solidFill>
                  <a:srgbClr val="0070C0"/>
                </a:solidFill>
              </a:rPr>
              <a:t> class </a:t>
            </a:r>
            <a:r>
              <a:rPr lang="en-US" sz="2000" dirty="0"/>
              <a:t>is one which contains a collection of values that can be processed sequentially. </a:t>
            </a:r>
          </a:p>
        </p:txBody>
      </p:sp>
      <p:sp>
        <p:nvSpPr>
          <p:cNvPr id="16" name="TextBox 15">
            <a:extLst>
              <a:ext uri="{FF2B5EF4-FFF2-40B4-BE49-F238E27FC236}">
                <a16:creationId xmlns:a16="http://schemas.microsoft.com/office/drawing/2014/main" id="{B5AFFC17-91F0-4F9D-8EBD-EA963808576A}"/>
              </a:ext>
            </a:extLst>
          </p:cNvPr>
          <p:cNvSpPr txBox="1"/>
          <p:nvPr/>
        </p:nvSpPr>
        <p:spPr>
          <a:xfrm>
            <a:off x="3832418" y="2367293"/>
            <a:ext cx="5277244" cy="400110"/>
          </a:xfrm>
          <a:prstGeom prst="rect">
            <a:avLst/>
          </a:prstGeom>
          <a:noFill/>
        </p:spPr>
        <p:txBody>
          <a:bodyPr wrap="square">
            <a:spAutoFit/>
          </a:bodyPr>
          <a:lstStyle/>
          <a:p>
            <a:pPr algn="ctr"/>
            <a:r>
              <a:rPr lang="en-US" sz="2000" dirty="0"/>
              <a:t>Examples: </a:t>
            </a:r>
            <a:r>
              <a:rPr lang="en-US" sz="2000" dirty="0">
                <a:solidFill>
                  <a:srgbClr val="0070C0"/>
                </a:solidFill>
              </a:rPr>
              <a:t>arrays</a:t>
            </a:r>
            <a:r>
              <a:rPr lang="en-US" sz="2000" dirty="0"/>
              <a:t>, </a:t>
            </a:r>
            <a:r>
              <a:rPr lang="en-US" sz="2000" dirty="0">
                <a:solidFill>
                  <a:srgbClr val="0070C0"/>
                </a:solidFill>
              </a:rPr>
              <a:t>lists</a:t>
            </a:r>
            <a:r>
              <a:rPr lang="en-US" sz="2000" dirty="0"/>
              <a:t>, </a:t>
            </a:r>
            <a:r>
              <a:rPr lang="en-US" sz="2000" dirty="0">
                <a:solidFill>
                  <a:srgbClr val="0070C0"/>
                </a:solidFill>
              </a:rPr>
              <a:t>sets</a:t>
            </a:r>
            <a:r>
              <a:rPr lang="en-US" sz="2000" dirty="0"/>
              <a:t>, </a:t>
            </a:r>
            <a:r>
              <a:rPr lang="en-US" sz="2000" dirty="0">
                <a:solidFill>
                  <a:srgbClr val="0070C0"/>
                </a:solidFill>
              </a:rPr>
              <a:t>maps, ranges</a:t>
            </a:r>
          </a:p>
        </p:txBody>
      </p:sp>
      <p:sp>
        <p:nvSpPr>
          <p:cNvPr id="17" name="TextBox 16">
            <a:extLst>
              <a:ext uri="{FF2B5EF4-FFF2-40B4-BE49-F238E27FC236}">
                <a16:creationId xmlns:a16="http://schemas.microsoft.com/office/drawing/2014/main" id="{B32A66C2-AE5C-476C-8F60-B20A016DF930}"/>
              </a:ext>
            </a:extLst>
          </p:cNvPr>
          <p:cNvSpPr txBox="1"/>
          <p:nvPr/>
        </p:nvSpPr>
        <p:spPr>
          <a:xfrm>
            <a:off x="3967264" y="2837708"/>
            <a:ext cx="5007550" cy="1323439"/>
          </a:xfrm>
          <a:prstGeom prst="rect">
            <a:avLst/>
          </a:prstGeom>
          <a:noFill/>
        </p:spPr>
        <p:txBody>
          <a:bodyPr wrap="square">
            <a:spAutoFit/>
          </a:bodyPr>
          <a:lstStyle/>
          <a:p>
            <a:pPr algn="ctr"/>
            <a:r>
              <a:rPr lang="en-US" sz="2000" dirty="0"/>
              <a:t>In OOP languages, we use an abstraction called an </a:t>
            </a:r>
            <a:r>
              <a:rPr lang="en-US" sz="2000" dirty="0">
                <a:solidFill>
                  <a:srgbClr val="7030A0"/>
                </a:solidFill>
              </a:rPr>
              <a:t>"iterator" </a:t>
            </a:r>
            <a:r>
              <a:rPr lang="en-US" sz="2000" dirty="0"/>
              <a:t>to </a:t>
            </a:r>
            <a:r>
              <a:rPr lang="en-US" sz="2000" dirty="0">
                <a:solidFill>
                  <a:srgbClr val="FF0000"/>
                </a:solidFill>
              </a:rPr>
              <a:t>point at</a:t>
            </a:r>
            <a:r>
              <a:rPr lang="en-US" sz="2000" dirty="0"/>
              <a:t>, </a:t>
            </a:r>
            <a:r>
              <a:rPr lang="en-US" sz="2000" dirty="0">
                <a:solidFill>
                  <a:srgbClr val="C00000"/>
                </a:solidFill>
              </a:rPr>
              <a:t>retrieve</a:t>
            </a:r>
            <a:r>
              <a:rPr lang="en-US" sz="2000" dirty="0"/>
              <a:t>, and </a:t>
            </a:r>
            <a:r>
              <a:rPr lang="en-US" sz="2000" dirty="0">
                <a:solidFill>
                  <a:srgbClr val="00B050"/>
                </a:solidFill>
              </a:rPr>
              <a:t>advance</a:t>
            </a:r>
            <a:r>
              <a:rPr lang="en-US" sz="2000" dirty="0"/>
              <a:t> through the values in an iterable object.</a:t>
            </a:r>
          </a:p>
        </p:txBody>
      </p:sp>
      <p:sp>
        <p:nvSpPr>
          <p:cNvPr id="18" name="TextBox 17">
            <a:extLst>
              <a:ext uri="{FF2B5EF4-FFF2-40B4-BE49-F238E27FC236}">
                <a16:creationId xmlns:a16="http://schemas.microsoft.com/office/drawing/2014/main" id="{A6D031F2-94AB-4409-BE51-3475930CACF3}"/>
              </a:ext>
            </a:extLst>
          </p:cNvPr>
          <p:cNvSpPr txBox="1"/>
          <p:nvPr/>
        </p:nvSpPr>
        <p:spPr>
          <a:xfrm>
            <a:off x="4529288" y="4231453"/>
            <a:ext cx="3883503" cy="2469907"/>
          </a:xfrm>
          <a:prstGeom prst="rect">
            <a:avLst/>
          </a:prstGeom>
          <a:solidFill>
            <a:schemeClr val="accent4">
              <a:lumMod val="20000"/>
              <a:lumOff val="80000"/>
            </a:schemeClr>
          </a:solidFill>
          <a:ln>
            <a:solidFill>
              <a:schemeClr val="tx1"/>
            </a:solidFill>
          </a:ln>
        </p:spPr>
        <p:txBody>
          <a:bodyPr wrap="square">
            <a:spAutoFit/>
          </a:bodyPr>
          <a:lstStyle/>
          <a:p>
            <a:r>
              <a:rPr lang="en-US" dirty="0">
                <a:solidFill>
                  <a:srgbClr val="0070C0"/>
                </a:solidFill>
                <a:latin typeface="Consolas" panose="020B0609020204030204" pitchFamily="49" charset="0"/>
              </a:rPr>
              <a:t>set&lt;string&gt; nerds;</a:t>
            </a:r>
          </a:p>
          <a:p>
            <a:r>
              <a:rPr lang="en-US" dirty="0">
                <a:solidFill>
                  <a:srgbClr val="0070C0"/>
                </a:solidFill>
                <a:latin typeface="Consolas" panose="020B0609020204030204" pitchFamily="49" charset="0"/>
              </a:rPr>
              <a:t>... // add items to nerds set</a:t>
            </a:r>
            <a:endParaRPr lang="en-US" dirty="0">
              <a:latin typeface="Consolas" panose="020B0609020204030204" pitchFamily="49" charset="0"/>
            </a:endParaRPr>
          </a:p>
          <a:p>
            <a:endParaRPr lang="en-US" sz="1050" dirty="0">
              <a:solidFill>
                <a:srgbClr val="0070C0"/>
              </a:solidFill>
              <a:latin typeface="Consolas" panose="020B0609020204030204" pitchFamily="49" charset="0"/>
            </a:endParaRPr>
          </a:p>
          <a:p>
            <a:r>
              <a:rPr lang="en-US" dirty="0">
                <a:solidFill>
                  <a:srgbClr val="7030A0"/>
                </a:solidFill>
                <a:latin typeface="Consolas" panose="020B0609020204030204" pitchFamily="49" charset="0"/>
              </a:rPr>
              <a:t>set&lt;string&gt;::iterator it;</a:t>
            </a:r>
          </a:p>
          <a:p>
            <a:r>
              <a:rPr lang="en-US" dirty="0">
                <a:solidFill>
                  <a:srgbClr val="FF0000"/>
                </a:solidFill>
                <a:latin typeface="Consolas" panose="020B0609020204030204" pitchFamily="49" charset="0"/>
              </a:rPr>
              <a:t>it =</a:t>
            </a:r>
            <a:r>
              <a:rPr lang="en-US" dirty="0">
                <a:latin typeface="Consolas" panose="020B0609020204030204" pitchFamily="49" charset="0"/>
              </a:rPr>
              <a:t> </a:t>
            </a:r>
            <a:r>
              <a:rPr lang="en-US" dirty="0" err="1">
                <a:solidFill>
                  <a:srgbClr val="00B0F0"/>
                </a:solidFill>
                <a:latin typeface="Consolas" panose="020B0609020204030204" pitchFamily="49" charset="0"/>
              </a:rPr>
              <a:t>nerds.begin</a:t>
            </a:r>
            <a:r>
              <a:rPr lang="en-US" dirty="0">
                <a:solidFill>
                  <a:srgbClr val="00B0F0"/>
                </a:solidFill>
                <a:latin typeface="Consolas" panose="020B0609020204030204" pitchFamily="49" charset="0"/>
              </a:rPr>
              <a:t>()</a:t>
            </a:r>
            <a:r>
              <a:rPr lang="en-US" dirty="0">
                <a:latin typeface="Consolas" panose="020B0609020204030204" pitchFamily="49" charset="0"/>
              </a:rPr>
              <a:t>;       </a:t>
            </a:r>
          </a:p>
          <a:p>
            <a:r>
              <a:rPr lang="en-US" dirty="0">
                <a:latin typeface="Consolas" panose="020B0609020204030204" pitchFamily="49" charset="0"/>
              </a:rPr>
              <a:t>while (</a:t>
            </a:r>
            <a:r>
              <a:rPr lang="en-US" dirty="0">
                <a:solidFill>
                  <a:srgbClr val="7030A0"/>
                </a:solidFill>
                <a:latin typeface="Consolas" panose="020B0609020204030204" pitchFamily="49" charset="0"/>
              </a:rPr>
              <a:t>it</a:t>
            </a:r>
            <a:r>
              <a:rPr lang="en-US" dirty="0">
                <a:latin typeface="Consolas" panose="020B0609020204030204" pitchFamily="49" charset="0"/>
              </a:rPr>
              <a:t> != </a:t>
            </a:r>
            <a:r>
              <a:rPr lang="en-US" dirty="0" err="1">
                <a:solidFill>
                  <a:srgbClr val="00B0F0"/>
                </a:solidFill>
                <a:latin typeface="Consolas" panose="020B0609020204030204" pitchFamily="49" charset="0"/>
              </a:rPr>
              <a:t>nerds.end</a:t>
            </a:r>
            <a:r>
              <a:rPr lang="en-US" dirty="0">
                <a:solidFill>
                  <a:srgbClr val="00B0F0"/>
                </a:solidFill>
                <a:latin typeface="Consolas" panose="020B0609020204030204" pitchFamily="49" charset="0"/>
              </a:rPr>
              <a:t>()</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a:t>
            </a:r>
            <a:r>
              <a:rPr lang="en-US" dirty="0">
                <a:solidFill>
                  <a:srgbClr val="C00000"/>
                </a:solidFill>
                <a:latin typeface="Consolas" panose="020B0609020204030204" pitchFamily="49" charset="0"/>
              </a:rPr>
              <a:t>*it </a:t>
            </a:r>
            <a:r>
              <a:rPr lang="en-US" dirty="0">
                <a:latin typeface="Consolas" panose="020B0609020204030204" pitchFamily="49" charset="0"/>
              </a:rPr>
              <a:t>&lt;&lt; </a:t>
            </a:r>
            <a:r>
              <a:rPr lang="en-US" dirty="0" err="1">
                <a:latin typeface="Consolas" panose="020B0609020204030204" pitchFamily="49" charset="0"/>
              </a:rPr>
              <a:t>endl</a:t>
            </a:r>
            <a:r>
              <a:rPr lang="en-US" dirty="0">
                <a:latin typeface="Consolas" panose="020B0609020204030204" pitchFamily="49" charset="0"/>
              </a:rPr>
              <a:t>;   </a:t>
            </a:r>
          </a:p>
          <a:p>
            <a:r>
              <a:rPr lang="en-US" dirty="0">
                <a:latin typeface="Consolas" panose="020B0609020204030204" pitchFamily="49" charset="0"/>
              </a:rPr>
              <a:t>   </a:t>
            </a:r>
            <a:r>
              <a:rPr lang="en-US" dirty="0">
                <a:solidFill>
                  <a:srgbClr val="00B050"/>
                </a:solidFill>
                <a:latin typeface="Consolas" panose="020B0609020204030204" pitchFamily="49" charset="0"/>
              </a:rPr>
              <a:t>++it</a:t>
            </a:r>
            <a:r>
              <a:rPr lang="en-US" dirty="0">
                <a:latin typeface="Consolas" panose="020B0609020204030204" pitchFamily="49" charset="0"/>
              </a:rPr>
              <a:t>;                  </a:t>
            </a:r>
          </a:p>
          <a:p>
            <a:r>
              <a:rPr lang="en-US" dirty="0">
                <a:latin typeface="Consolas" panose="020B0609020204030204" pitchFamily="49" charset="0"/>
              </a:rPr>
              <a:t>}</a:t>
            </a:r>
          </a:p>
        </p:txBody>
      </p:sp>
    </p:spTree>
    <p:extLst>
      <p:ext uri="{BB962C8B-B14F-4D97-AF65-F5344CB8AC3E}">
        <p14:creationId xmlns:p14="http://schemas.microsoft.com/office/powerpoint/2010/main" val="4234633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8">
                                            <p:bg/>
                                          </p:spTgt>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8">
                                            <p:txEl>
                                              <p:pRg st="0" end="0"/>
                                            </p:txEl>
                                          </p:spTgt>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8">
                                            <p:txEl>
                                              <p:pRg st="5" end="5"/>
                                            </p:txEl>
                                          </p:spTgt>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8">
                                            <p:txEl>
                                              <p:pRg st="8" end="8"/>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p:bldP spid="16" grpId="0"/>
      <p:bldP spid="17" grpId="0"/>
      <p:bldP spid="18" grpId="0" uiExpand="1" build="p"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p:txBody>
          <a:bodyPr/>
          <a:lstStyle/>
          <a:p>
            <a:r>
              <a:rPr lang="en-US" dirty="0"/>
              <a:t>Concurrency Approaches</a:t>
            </a:r>
          </a:p>
        </p:txBody>
      </p:sp>
      <p:sp>
        <p:nvSpPr>
          <p:cNvPr id="5" name="TextBox 4">
            <a:extLst>
              <a:ext uri="{FF2B5EF4-FFF2-40B4-BE49-F238E27FC236}">
                <a16:creationId xmlns:a16="http://schemas.microsoft.com/office/drawing/2014/main" id="{4C7C4F2A-AE7A-4B2A-AFD5-F858DD7292D8}"/>
              </a:ext>
            </a:extLst>
          </p:cNvPr>
          <p:cNvSpPr txBox="1"/>
          <p:nvPr/>
        </p:nvSpPr>
        <p:spPr>
          <a:xfrm>
            <a:off x="1936102" y="882134"/>
            <a:ext cx="8280918" cy="369332"/>
          </a:xfrm>
          <a:prstGeom prst="rect">
            <a:avLst/>
          </a:prstGeom>
          <a:noFill/>
        </p:spPr>
        <p:txBody>
          <a:bodyPr wrap="square" rtlCol="0">
            <a:spAutoFit/>
          </a:bodyPr>
          <a:lstStyle/>
          <a:p>
            <a:pPr algn="ctr"/>
            <a:r>
              <a:rPr lang="en-US" dirty="0"/>
              <a:t>Let's break down the high-level approaches to concurrency in modern languages.</a:t>
            </a:r>
          </a:p>
        </p:txBody>
      </p:sp>
      <p:sp>
        <p:nvSpPr>
          <p:cNvPr id="7" name="TextBox 6">
            <a:extLst>
              <a:ext uri="{FF2B5EF4-FFF2-40B4-BE49-F238E27FC236}">
                <a16:creationId xmlns:a16="http://schemas.microsoft.com/office/drawing/2014/main" id="{91AB2A91-37B2-496F-9265-BF57E6119773}"/>
              </a:ext>
            </a:extLst>
          </p:cNvPr>
          <p:cNvSpPr txBox="1"/>
          <p:nvPr/>
        </p:nvSpPr>
        <p:spPr>
          <a:xfrm>
            <a:off x="1007706" y="1648427"/>
            <a:ext cx="3819331" cy="1477328"/>
          </a:xfrm>
          <a:prstGeom prst="rect">
            <a:avLst/>
          </a:prstGeom>
          <a:solidFill>
            <a:schemeClr val="accent5">
              <a:lumMod val="50000"/>
            </a:schemeClr>
          </a:solidFill>
          <a:ln>
            <a:solidFill>
              <a:schemeClr val="tx1"/>
            </a:solidFill>
          </a:ln>
        </p:spPr>
        <p:txBody>
          <a:bodyPr wrap="square">
            <a:spAutoFit/>
          </a:bodyPr>
          <a:lstStyle/>
          <a:p>
            <a:pPr algn="ctr"/>
            <a:r>
              <a:rPr lang="en-US" dirty="0">
                <a:solidFill>
                  <a:schemeClr val="bg1"/>
                </a:solidFill>
              </a:rPr>
              <a:t>Full Multithreading</a:t>
            </a:r>
          </a:p>
          <a:p>
            <a:pPr algn="ctr"/>
            <a:endParaRPr lang="en-US" dirty="0">
              <a:solidFill>
                <a:schemeClr val="bg1"/>
              </a:solidFill>
            </a:endParaRPr>
          </a:p>
          <a:p>
            <a:pPr algn="ctr"/>
            <a:r>
              <a:rPr lang="en-US" dirty="0">
                <a:solidFill>
                  <a:schemeClr val="bg1"/>
                </a:solidFill>
              </a:rPr>
              <a:t>A program may launch any number of threads, and their execution is interleaved across available cores</a:t>
            </a:r>
          </a:p>
        </p:txBody>
      </p:sp>
      <p:sp>
        <p:nvSpPr>
          <p:cNvPr id="6" name="TextBox 5">
            <a:extLst>
              <a:ext uri="{FF2B5EF4-FFF2-40B4-BE49-F238E27FC236}">
                <a16:creationId xmlns:a16="http://schemas.microsoft.com/office/drawing/2014/main" id="{CB674428-06B1-49AC-A6BA-896A83F37EBB}"/>
              </a:ext>
            </a:extLst>
          </p:cNvPr>
          <p:cNvSpPr txBox="1"/>
          <p:nvPr/>
        </p:nvSpPr>
        <p:spPr>
          <a:xfrm>
            <a:off x="1007704" y="3341933"/>
            <a:ext cx="3819331" cy="1477328"/>
          </a:xfrm>
          <a:prstGeom prst="rect">
            <a:avLst/>
          </a:prstGeom>
          <a:solidFill>
            <a:schemeClr val="accent5">
              <a:lumMod val="50000"/>
            </a:schemeClr>
          </a:solidFill>
          <a:ln>
            <a:solidFill>
              <a:schemeClr val="tx1"/>
            </a:solidFill>
          </a:ln>
        </p:spPr>
        <p:txBody>
          <a:bodyPr wrap="square">
            <a:spAutoFit/>
          </a:bodyPr>
          <a:lstStyle/>
          <a:p>
            <a:pPr algn="ctr"/>
            <a:r>
              <a:rPr lang="en-US" dirty="0">
                <a:solidFill>
                  <a:schemeClr val="bg1"/>
                </a:solidFill>
              </a:rPr>
              <a:t>Limited Multithreading</a:t>
            </a:r>
          </a:p>
          <a:p>
            <a:pPr algn="ctr"/>
            <a:endParaRPr lang="en-US" dirty="0">
              <a:solidFill>
                <a:schemeClr val="bg1"/>
              </a:solidFill>
            </a:endParaRPr>
          </a:p>
          <a:p>
            <a:pPr algn="ctr"/>
            <a:r>
              <a:rPr lang="en-US" dirty="0">
                <a:solidFill>
                  <a:schemeClr val="bg1"/>
                </a:solidFill>
              </a:rPr>
              <a:t>The language supports concurrent execution, but there are constraints preventing some kinds of parallelism</a:t>
            </a:r>
          </a:p>
        </p:txBody>
      </p:sp>
      <p:sp>
        <p:nvSpPr>
          <p:cNvPr id="8" name="TextBox 7">
            <a:extLst>
              <a:ext uri="{FF2B5EF4-FFF2-40B4-BE49-F238E27FC236}">
                <a16:creationId xmlns:a16="http://schemas.microsoft.com/office/drawing/2014/main" id="{AE86CDC0-AEDD-40C0-8FC9-874604C53EEB}"/>
              </a:ext>
            </a:extLst>
          </p:cNvPr>
          <p:cNvSpPr txBox="1"/>
          <p:nvPr/>
        </p:nvSpPr>
        <p:spPr>
          <a:xfrm>
            <a:off x="1007705" y="5107165"/>
            <a:ext cx="3819331" cy="1477328"/>
          </a:xfrm>
          <a:prstGeom prst="rect">
            <a:avLst/>
          </a:prstGeom>
          <a:solidFill>
            <a:schemeClr val="accent5">
              <a:lumMod val="50000"/>
            </a:schemeClr>
          </a:solidFill>
          <a:ln>
            <a:solidFill>
              <a:schemeClr val="tx1"/>
            </a:solidFill>
          </a:ln>
        </p:spPr>
        <p:txBody>
          <a:bodyPr wrap="square">
            <a:spAutoFit/>
          </a:bodyPr>
          <a:lstStyle/>
          <a:p>
            <a:pPr algn="ctr"/>
            <a:r>
              <a:rPr lang="en-US" dirty="0">
                <a:solidFill>
                  <a:schemeClr val="bg1"/>
                </a:solidFill>
              </a:rPr>
              <a:t>Simulated Multithreading</a:t>
            </a:r>
          </a:p>
          <a:p>
            <a:pPr algn="ctr"/>
            <a:endParaRPr lang="en-US" dirty="0">
              <a:solidFill>
                <a:schemeClr val="bg1"/>
              </a:solidFill>
            </a:endParaRPr>
          </a:p>
          <a:p>
            <a:pPr algn="ctr"/>
            <a:r>
              <a:rPr lang="en-US" dirty="0">
                <a:solidFill>
                  <a:schemeClr val="bg1"/>
                </a:solidFill>
              </a:rPr>
              <a:t>The language supports concurrent execution, but all execution is actually limited to a single thread</a:t>
            </a:r>
          </a:p>
        </p:txBody>
      </p:sp>
      <p:sp>
        <p:nvSpPr>
          <p:cNvPr id="3" name="TextBox 2">
            <a:extLst>
              <a:ext uri="{FF2B5EF4-FFF2-40B4-BE49-F238E27FC236}">
                <a16:creationId xmlns:a16="http://schemas.microsoft.com/office/drawing/2014/main" id="{CE20F37E-F260-43A2-9003-54F734E3C6F5}"/>
              </a:ext>
            </a:extLst>
          </p:cNvPr>
          <p:cNvSpPr txBox="1"/>
          <p:nvPr/>
        </p:nvSpPr>
        <p:spPr>
          <a:xfrm>
            <a:off x="5430416" y="2209800"/>
            <a:ext cx="3140027" cy="369332"/>
          </a:xfrm>
          <a:prstGeom prst="rect">
            <a:avLst/>
          </a:prstGeom>
          <a:noFill/>
        </p:spPr>
        <p:txBody>
          <a:bodyPr wrap="none" rtlCol="0">
            <a:spAutoFit/>
          </a:bodyPr>
          <a:lstStyle/>
          <a:p>
            <a:r>
              <a:rPr lang="en-US" dirty="0"/>
              <a:t>C++, Java, C#, Kotlin, Rust, etc.</a:t>
            </a:r>
          </a:p>
        </p:txBody>
      </p:sp>
      <p:sp>
        <p:nvSpPr>
          <p:cNvPr id="9" name="TextBox 8">
            <a:extLst>
              <a:ext uri="{FF2B5EF4-FFF2-40B4-BE49-F238E27FC236}">
                <a16:creationId xmlns:a16="http://schemas.microsoft.com/office/drawing/2014/main" id="{11367EFF-5358-4559-B6BA-D9487061224D}"/>
              </a:ext>
            </a:extLst>
          </p:cNvPr>
          <p:cNvSpPr txBox="1"/>
          <p:nvPr/>
        </p:nvSpPr>
        <p:spPr>
          <a:xfrm>
            <a:off x="5466183" y="3780453"/>
            <a:ext cx="875561" cy="369332"/>
          </a:xfrm>
          <a:prstGeom prst="rect">
            <a:avLst/>
          </a:prstGeom>
          <a:noFill/>
        </p:spPr>
        <p:txBody>
          <a:bodyPr wrap="none" rtlCol="0">
            <a:spAutoFit/>
          </a:bodyPr>
          <a:lstStyle/>
          <a:p>
            <a:r>
              <a:rPr lang="en-US" dirty="0"/>
              <a:t>Python</a:t>
            </a:r>
          </a:p>
        </p:txBody>
      </p:sp>
      <p:sp>
        <p:nvSpPr>
          <p:cNvPr id="10" name="TextBox 9">
            <a:extLst>
              <a:ext uri="{FF2B5EF4-FFF2-40B4-BE49-F238E27FC236}">
                <a16:creationId xmlns:a16="http://schemas.microsoft.com/office/drawing/2014/main" id="{E838434A-2EA8-498E-832D-EE4660661BCE}"/>
              </a:ext>
            </a:extLst>
          </p:cNvPr>
          <p:cNvSpPr txBox="1"/>
          <p:nvPr/>
        </p:nvSpPr>
        <p:spPr>
          <a:xfrm>
            <a:off x="5430416" y="5528388"/>
            <a:ext cx="2743059" cy="369332"/>
          </a:xfrm>
          <a:prstGeom prst="rect">
            <a:avLst/>
          </a:prstGeom>
          <a:noFill/>
        </p:spPr>
        <p:txBody>
          <a:bodyPr wrap="none" rtlCol="0">
            <a:spAutoFit/>
          </a:bodyPr>
          <a:lstStyle/>
          <a:p>
            <a:r>
              <a:rPr lang="en-US" dirty="0"/>
              <a:t>JavaScript, TypeScript, etc.</a:t>
            </a:r>
          </a:p>
        </p:txBody>
      </p:sp>
    </p:spTree>
    <p:extLst>
      <p:ext uri="{BB962C8B-B14F-4D97-AF65-F5344CB8AC3E}">
        <p14:creationId xmlns:p14="http://schemas.microsoft.com/office/powerpoint/2010/main" val="187472547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p:txBody>
          <a:bodyPr/>
          <a:lstStyle/>
          <a:p>
            <a:r>
              <a:rPr lang="en-US" dirty="0"/>
              <a:t>Callbacks</a:t>
            </a:r>
          </a:p>
        </p:txBody>
      </p:sp>
      <p:sp>
        <p:nvSpPr>
          <p:cNvPr id="6" name="Rectangle 5">
            <a:extLst>
              <a:ext uri="{FF2B5EF4-FFF2-40B4-BE49-F238E27FC236}">
                <a16:creationId xmlns:a16="http://schemas.microsoft.com/office/drawing/2014/main" id="{0C50657E-27DB-4184-A461-78F29D0CC614}"/>
              </a:ext>
            </a:extLst>
          </p:cNvPr>
          <p:cNvSpPr/>
          <p:nvPr/>
        </p:nvSpPr>
        <p:spPr>
          <a:xfrm>
            <a:off x="249525" y="323759"/>
            <a:ext cx="7357095" cy="6375642"/>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&lt;html&gt;&lt;body&gt;</a:t>
            </a:r>
          </a:p>
          <a:p>
            <a:r>
              <a:rPr lang="en-US" dirty="0">
                <a:solidFill>
                  <a:schemeClr val="tx1"/>
                </a:solidFill>
                <a:latin typeface="Consolas" panose="020B0609020204030204" pitchFamily="49" charset="0"/>
              </a:rPr>
              <a:t>&lt;div&gt;</a:t>
            </a:r>
            <a:r>
              <a:rPr lang="en-US" dirty="0">
                <a:solidFill>
                  <a:srgbClr val="FF0000"/>
                </a:solidFill>
                <a:latin typeface="Consolas" panose="020B0609020204030204" pitchFamily="49" charset="0"/>
              </a:rPr>
              <a:t>The current weather is:</a:t>
            </a:r>
            <a:r>
              <a:rPr lang="en-US" dirty="0">
                <a:solidFill>
                  <a:schemeClr val="tx1"/>
                </a:solidFill>
                <a:latin typeface="Consolas" panose="020B0609020204030204" pitchFamily="49" charset="0"/>
              </a:rPr>
              <a:t>&lt;/div&gt;</a:t>
            </a:r>
          </a:p>
          <a:p>
            <a:r>
              <a:rPr lang="en-US" dirty="0">
                <a:solidFill>
                  <a:schemeClr val="tx1"/>
                </a:solidFill>
                <a:latin typeface="Consolas" panose="020B0609020204030204" pitchFamily="49" charset="0"/>
              </a:rPr>
              <a:t>&lt;div id="weather"&gt;</a:t>
            </a:r>
            <a:r>
              <a:rPr lang="en-US" dirty="0">
                <a:solidFill>
                  <a:srgbClr val="FF0000"/>
                </a:solidFill>
                <a:latin typeface="Consolas" panose="020B0609020204030204" pitchFamily="49" charset="0"/>
              </a:rPr>
              <a:t>No weather data</a:t>
            </a:r>
            <a:r>
              <a:rPr lang="en-US" dirty="0">
                <a:solidFill>
                  <a:schemeClr val="tx1"/>
                </a:solidFill>
                <a:latin typeface="Consolas" panose="020B0609020204030204" pitchFamily="49" charset="0"/>
              </a:rPr>
              <a:t>&lt;/div&gt;</a:t>
            </a:r>
          </a:p>
          <a:p>
            <a:endParaRPr lang="en-US" dirty="0">
              <a:solidFill>
                <a:schemeClr val="tx1"/>
              </a:solidFill>
              <a:latin typeface="Consolas" panose="020B0609020204030204" pitchFamily="49" charset="0"/>
            </a:endParaRPr>
          </a:p>
          <a:p>
            <a:r>
              <a:rPr lang="en-US" dirty="0">
                <a:solidFill>
                  <a:srgbClr val="0070C0"/>
                </a:solidFill>
                <a:latin typeface="Consolas" panose="020B0609020204030204" pitchFamily="49" charset="0"/>
              </a:rPr>
              <a:t>&lt;script&gt;</a:t>
            </a:r>
          </a:p>
          <a:p>
            <a:r>
              <a:rPr lang="en-US" dirty="0">
                <a:solidFill>
                  <a:srgbClr val="0070C0"/>
                </a:solidFill>
                <a:latin typeface="Consolas" panose="020B0609020204030204" pitchFamily="49" charset="0"/>
              </a:rPr>
              <a:t>function </a:t>
            </a:r>
            <a:r>
              <a:rPr lang="en-US" dirty="0" err="1">
                <a:solidFill>
                  <a:srgbClr val="0070C0"/>
                </a:solidFill>
                <a:latin typeface="Consolas" panose="020B0609020204030204" pitchFamily="49" charset="0"/>
              </a:rPr>
              <a:t>update_weather_text</a:t>
            </a:r>
            <a:r>
              <a:rPr lang="en-US" dirty="0">
                <a:solidFill>
                  <a:srgbClr val="0070C0"/>
                </a:solidFill>
                <a:latin typeface="Consolas" panose="020B0609020204030204" pitchFamily="49" charset="0"/>
              </a:rPr>
              <a:t>(txt) </a:t>
            </a:r>
          </a:p>
          <a:p>
            <a:r>
              <a:rPr lang="en-US" dirty="0">
                <a:solidFill>
                  <a:srgbClr val="0070C0"/>
                </a:solidFill>
                <a:latin typeface="Consolas" panose="020B0609020204030204" pitchFamily="49" charset="0"/>
              </a:rPr>
              <a:t> { </a:t>
            </a:r>
            <a:r>
              <a:rPr lang="en-US" dirty="0" err="1">
                <a:solidFill>
                  <a:srgbClr val="0070C0"/>
                </a:solidFill>
                <a:latin typeface="Consolas" panose="020B0609020204030204" pitchFamily="49" charset="0"/>
              </a:rPr>
              <a:t>document.getElementById</a:t>
            </a:r>
            <a:r>
              <a:rPr lang="en-US" dirty="0">
                <a:solidFill>
                  <a:srgbClr val="0070C0"/>
                </a:solidFill>
                <a:latin typeface="Consolas" panose="020B0609020204030204" pitchFamily="49" charset="0"/>
              </a:rPr>
              <a:t>("weather").</a:t>
            </a:r>
            <a:r>
              <a:rPr lang="en-US" dirty="0" err="1">
                <a:solidFill>
                  <a:srgbClr val="0070C0"/>
                </a:solidFill>
                <a:latin typeface="Consolas" panose="020B0609020204030204" pitchFamily="49" charset="0"/>
              </a:rPr>
              <a:t>innerHTML</a:t>
            </a:r>
            <a:r>
              <a:rPr lang="en-US" dirty="0">
                <a:solidFill>
                  <a:srgbClr val="0070C0"/>
                </a:solidFill>
                <a:latin typeface="Consolas" panose="020B0609020204030204" pitchFamily="49" charset="0"/>
              </a:rPr>
              <a:t> = txt; }</a:t>
            </a:r>
          </a:p>
          <a:p>
            <a:endParaRPr lang="en-US" dirty="0">
              <a:solidFill>
                <a:srgbClr val="0070C0"/>
              </a:solidFill>
              <a:latin typeface="Consolas" panose="020B0609020204030204" pitchFamily="49" charset="0"/>
            </a:endParaRPr>
          </a:p>
          <a:p>
            <a:r>
              <a:rPr lang="en-US" dirty="0">
                <a:solidFill>
                  <a:srgbClr val="0070C0"/>
                </a:solidFill>
                <a:latin typeface="Consolas" panose="020B0609020204030204" pitchFamily="49" charset="0"/>
              </a:rPr>
              <a:t>function </a:t>
            </a:r>
            <a:r>
              <a:rPr lang="en-US" dirty="0" err="1">
                <a:solidFill>
                  <a:srgbClr val="0070C0"/>
                </a:solidFill>
                <a:latin typeface="Consolas" panose="020B0609020204030204" pitchFamily="49" charset="0"/>
              </a:rPr>
              <a:t>update_ui_when_data_arrives</a:t>
            </a:r>
            <a:r>
              <a:rPr lang="en-US" dirty="0">
                <a:solidFill>
                  <a:srgbClr val="0070C0"/>
                </a:solidFill>
                <a:latin typeface="Consolas" panose="020B0609020204030204" pitchFamily="49" charset="0"/>
              </a:rPr>
              <a:t>()</a:t>
            </a:r>
          </a:p>
          <a:p>
            <a:r>
              <a:rPr lang="en-US" dirty="0">
                <a:solidFill>
                  <a:srgbClr val="0070C0"/>
                </a:solidFill>
                <a:latin typeface="Consolas" panose="020B0609020204030204" pitchFamily="49" charset="0"/>
              </a:rPr>
              <a:t> { </a:t>
            </a:r>
            <a:r>
              <a:rPr lang="en-US" dirty="0" err="1">
                <a:solidFill>
                  <a:srgbClr val="0070C0"/>
                </a:solidFill>
                <a:latin typeface="Consolas" panose="020B0609020204030204" pitchFamily="49" charset="0"/>
              </a:rPr>
              <a:t>update_weather_text</a:t>
            </a:r>
            <a:r>
              <a:rPr lang="en-US" dirty="0">
                <a:solidFill>
                  <a:srgbClr val="0070C0"/>
                </a:solidFill>
                <a:latin typeface="Consolas" panose="020B0609020204030204" pitchFamily="49" charset="0"/>
              </a:rPr>
              <a:t>(</a:t>
            </a:r>
            <a:r>
              <a:rPr lang="en-US" dirty="0" err="1">
                <a:solidFill>
                  <a:srgbClr val="0070C0"/>
                </a:solidFill>
                <a:latin typeface="Consolas" panose="020B0609020204030204" pitchFamily="49" charset="0"/>
              </a:rPr>
              <a:t>this.responseText</a:t>
            </a:r>
            <a:r>
              <a:rPr lang="en-US" dirty="0">
                <a:solidFill>
                  <a:srgbClr val="0070C0"/>
                </a:solidFill>
                <a:latin typeface="Consolas" panose="020B0609020204030204" pitchFamily="49" charset="0"/>
              </a:rPr>
              <a:t>); }</a:t>
            </a:r>
          </a:p>
          <a:p>
            <a:endParaRPr lang="en-US" dirty="0">
              <a:solidFill>
                <a:srgbClr val="0070C0"/>
              </a:solidFill>
              <a:latin typeface="Consolas" panose="020B0609020204030204" pitchFamily="49" charset="0"/>
            </a:endParaRPr>
          </a:p>
          <a:p>
            <a:r>
              <a:rPr lang="en-US" dirty="0">
                <a:solidFill>
                  <a:srgbClr val="0070C0"/>
                </a:solidFill>
                <a:latin typeface="Consolas" panose="020B0609020204030204" pitchFamily="49" charset="0"/>
              </a:rPr>
              <a:t>function </a:t>
            </a:r>
            <a:r>
              <a:rPr lang="en-US" dirty="0" err="1">
                <a:solidFill>
                  <a:srgbClr val="0070C0"/>
                </a:solidFill>
                <a:latin typeface="Consolas" panose="020B0609020204030204" pitchFamily="49" charset="0"/>
              </a:rPr>
              <a:t>download_weather</a:t>
            </a:r>
            <a:r>
              <a:rPr lang="en-US" dirty="0">
                <a:solidFill>
                  <a:srgbClr val="0070C0"/>
                </a:solidFill>
                <a:latin typeface="Consolas" panose="020B0609020204030204" pitchFamily="49" charset="0"/>
              </a:rPr>
              <a:t>() {</a:t>
            </a:r>
          </a:p>
          <a:p>
            <a:r>
              <a:rPr lang="en-US" dirty="0">
                <a:solidFill>
                  <a:srgbClr val="0070C0"/>
                </a:solidFill>
                <a:latin typeface="Consolas" panose="020B0609020204030204" pitchFamily="49" charset="0"/>
              </a:rPr>
              <a:t>  var req = new </a:t>
            </a:r>
            <a:r>
              <a:rPr lang="en-US" dirty="0" err="1">
                <a:solidFill>
                  <a:srgbClr val="0070C0"/>
                </a:solidFill>
                <a:latin typeface="Consolas" panose="020B0609020204030204" pitchFamily="49" charset="0"/>
              </a:rPr>
              <a:t>XMLHttpRequest</a:t>
            </a:r>
            <a:r>
              <a:rPr lang="en-US" dirty="0">
                <a:solidFill>
                  <a:srgbClr val="0070C0"/>
                </a:solidFill>
                <a:latin typeface="Consolas" panose="020B0609020204030204" pitchFamily="49" charset="0"/>
              </a:rPr>
              <a:t>();</a:t>
            </a:r>
          </a:p>
          <a:p>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req.onreadystatechange</a:t>
            </a:r>
            <a:r>
              <a:rPr lang="en-US" dirty="0">
                <a:solidFill>
                  <a:srgbClr val="0070C0"/>
                </a:solidFill>
                <a:latin typeface="Consolas" panose="020B0609020204030204" pitchFamily="49" charset="0"/>
              </a:rPr>
              <a:t> = </a:t>
            </a:r>
            <a:r>
              <a:rPr lang="en-US" dirty="0" err="1">
                <a:solidFill>
                  <a:srgbClr val="0070C0"/>
                </a:solidFill>
                <a:latin typeface="Consolas" panose="020B0609020204030204" pitchFamily="49" charset="0"/>
              </a:rPr>
              <a:t>update_ui_when_data_arrives</a:t>
            </a:r>
            <a:r>
              <a:rPr lang="en-US" dirty="0">
                <a:solidFill>
                  <a:srgbClr val="0070C0"/>
                </a:solidFill>
                <a:latin typeface="Consolas" panose="020B0609020204030204" pitchFamily="49" charset="0"/>
              </a:rPr>
              <a:t>;</a:t>
            </a:r>
          </a:p>
          <a:p>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req.open</a:t>
            </a:r>
            <a:r>
              <a:rPr lang="en-US" dirty="0">
                <a:solidFill>
                  <a:srgbClr val="0070C0"/>
                </a:solidFill>
                <a:latin typeface="Consolas" panose="020B0609020204030204" pitchFamily="49" charset="0"/>
              </a:rPr>
              <a:t>("GET", "https://www.weather.com/...", true);</a:t>
            </a:r>
          </a:p>
          <a:p>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req.send</a:t>
            </a:r>
            <a:r>
              <a:rPr lang="en-US" dirty="0">
                <a:solidFill>
                  <a:srgbClr val="0070C0"/>
                </a:solidFill>
                <a:latin typeface="Consolas" panose="020B0609020204030204" pitchFamily="49" charset="0"/>
              </a:rPr>
              <a:t>();</a:t>
            </a:r>
          </a:p>
          <a:p>
            <a:r>
              <a:rPr lang="en-US" dirty="0">
                <a:solidFill>
                  <a:srgbClr val="0070C0"/>
                </a:solidFill>
                <a:latin typeface="Consolas" panose="020B0609020204030204" pitchFamily="49" charset="0"/>
              </a:rPr>
              <a:t>}</a:t>
            </a:r>
          </a:p>
          <a:p>
            <a:endParaRPr lang="en-US" dirty="0">
              <a:solidFill>
                <a:srgbClr val="0070C0"/>
              </a:solidFill>
              <a:latin typeface="Consolas" panose="020B0609020204030204" pitchFamily="49" charset="0"/>
            </a:endParaRPr>
          </a:p>
          <a:p>
            <a:r>
              <a:rPr lang="en-US" dirty="0" err="1">
                <a:solidFill>
                  <a:srgbClr val="0070C0"/>
                </a:solidFill>
                <a:latin typeface="Consolas" panose="020B0609020204030204" pitchFamily="49" charset="0"/>
              </a:rPr>
              <a:t>download_weather</a:t>
            </a:r>
            <a:r>
              <a:rPr lang="en-US" dirty="0">
                <a:solidFill>
                  <a:srgbClr val="0070C0"/>
                </a:solidFill>
                <a:latin typeface="Consolas" panose="020B0609020204030204" pitchFamily="49" charset="0"/>
              </a:rPr>
              <a:t>()</a:t>
            </a:r>
          </a:p>
          <a:p>
            <a:r>
              <a:rPr lang="en-US" dirty="0" err="1">
                <a:solidFill>
                  <a:srgbClr val="0070C0"/>
                </a:solidFill>
                <a:latin typeface="Consolas" panose="020B0609020204030204" pitchFamily="49" charset="0"/>
              </a:rPr>
              <a:t>update_weather_text</a:t>
            </a:r>
            <a:r>
              <a:rPr lang="en-US" dirty="0">
                <a:solidFill>
                  <a:srgbClr val="0070C0"/>
                </a:solidFill>
                <a:latin typeface="Consolas" panose="020B0609020204030204" pitchFamily="49" charset="0"/>
              </a:rPr>
              <a:t>("Retrieving weather...")</a:t>
            </a:r>
          </a:p>
          <a:p>
            <a:r>
              <a:rPr lang="en-US" dirty="0">
                <a:solidFill>
                  <a:srgbClr val="0070C0"/>
                </a:solidFill>
                <a:latin typeface="Consolas" panose="020B0609020204030204" pitchFamily="49" charset="0"/>
              </a:rPr>
              <a:t>&lt;/script&gt;</a:t>
            </a:r>
          </a:p>
          <a:p>
            <a:r>
              <a:rPr lang="en-US" dirty="0">
                <a:solidFill>
                  <a:schemeClr val="tx1"/>
                </a:solidFill>
                <a:latin typeface="Consolas" panose="020B0609020204030204" pitchFamily="49" charset="0"/>
              </a:rPr>
              <a:t>&lt;/body&gt;&lt;/html&gt;</a:t>
            </a:r>
          </a:p>
        </p:txBody>
      </p:sp>
      <p:grpSp>
        <p:nvGrpSpPr>
          <p:cNvPr id="5" name="Group 4">
            <a:extLst>
              <a:ext uri="{FF2B5EF4-FFF2-40B4-BE49-F238E27FC236}">
                <a16:creationId xmlns:a16="http://schemas.microsoft.com/office/drawing/2014/main" id="{E2D4EF29-DCFC-46B5-AE9B-DC85BF7F4CA5}"/>
              </a:ext>
            </a:extLst>
          </p:cNvPr>
          <p:cNvGrpSpPr/>
          <p:nvPr/>
        </p:nvGrpSpPr>
        <p:grpSpPr>
          <a:xfrm>
            <a:off x="7705545" y="633431"/>
            <a:ext cx="4486455" cy="2533923"/>
            <a:chOff x="7111986" y="2173706"/>
            <a:chExt cx="4486455" cy="2533923"/>
          </a:xfrm>
        </p:grpSpPr>
        <p:grpSp>
          <p:nvGrpSpPr>
            <p:cNvPr id="7" name="Group 6">
              <a:extLst>
                <a:ext uri="{FF2B5EF4-FFF2-40B4-BE49-F238E27FC236}">
                  <a16:creationId xmlns:a16="http://schemas.microsoft.com/office/drawing/2014/main" id="{D5E96446-1EAE-473A-B0F6-0AE9491E7C42}"/>
                </a:ext>
              </a:extLst>
            </p:cNvPr>
            <p:cNvGrpSpPr/>
            <p:nvPr/>
          </p:nvGrpSpPr>
          <p:grpSpPr>
            <a:xfrm>
              <a:off x="7111986" y="2173706"/>
              <a:ext cx="4486455" cy="2533923"/>
              <a:chOff x="7111987" y="2173706"/>
              <a:chExt cx="3903860" cy="2008769"/>
            </a:xfrm>
          </p:grpSpPr>
          <p:grpSp>
            <p:nvGrpSpPr>
              <p:cNvPr id="8" name="Group 7">
                <a:extLst>
                  <a:ext uri="{FF2B5EF4-FFF2-40B4-BE49-F238E27FC236}">
                    <a16:creationId xmlns:a16="http://schemas.microsoft.com/office/drawing/2014/main" id="{C6F191F9-AE65-4A70-9658-F16C5566CFBB}"/>
                  </a:ext>
                </a:extLst>
              </p:cNvPr>
              <p:cNvGrpSpPr/>
              <p:nvPr/>
            </p:nvGrpSpPr>
            <p:grpSpPr>
              <a:xfrm>
                <a:off x="7111987" y="2173706"/>
                <a:ext cx="3903860" cy="2008769"/>
                <a:chOff x="3319462" y="2754855"/>
                <a:chExt cx="3903860" cy="2008769"/>
              </a:xfrm>
            </p:grpSpPr>
            <p:pic>
              <p:nvPicPr>
                <p:cNvPr id="12" name="Picture 11">
                  <a:extLst>
                    <a:ext uri="{FF2B5EF4-FFF2-40B4-BE49-F238E27FC236}">
                      <a16:creationId xmlns:a16="http://schemas.microsoft.com/office/drawing/2014/main" id="{39598036-0C5A-438C-9855-9630B3B540BA}"/>
                    </a:ext>
                  </a:extLst>
                </p:cNvPr>
                <p:cNvPicPr>
                  <a:picLocks noChangeAspect="1"/>
                </p:cNvPicPr>
                <p:nvPr/>
              </p:nvPicPr>
              <p:blipFill rotWithShape="1">
                <a:blip r:embed="rId3"/>
                <a:srcRect b="41056"/>
                <a:stretch/>
              </p:blipFill>
              <p:spPr>
                <a:xfrm>
                  <a:off x="3319462" y="2754855"/>
                  <a:ext cx="3903860" cy="1720892"/>
                </a:xfrm>
                <a:prstGeom prst="rect">
                  <a:avLst/>
                </a:prstGeom>
              </p:spPr>
            </p:pic>
            <p:grpSp>
              <p:nvGrpSpPr>
                <p:cNvPr id="13" name="Group 12">
                  <a:extLst>
                    <a:ext uri="{FF2B5EF4-FFF2-40B4-BE49-F238E27FC236}">
                      <a16:creationId xmlns:a16="http://schemas.microsoft.com/office/drawing/2014/main" id="{EAA7C3BF-9F08-4524-A0C3-73525732E7B5}"/>
                    </a:ext>
                  </a:extLst>
                </p:cNvPr>
                <p:cNvGrpSpPr/>
                <p:nvPr/>
              </p:nvGrpSpPr>
              <p:grpSpPr>
                <a:xfrm>
                  <a:off x="3319462" y="4475747"/>
                  <a:ext cx="3903860" cy="287877"/>
                  <a:chOff x="7461972" y="4825757"/>
                  <a:chExt cx="3903860" cy="287877"/>
                </a:xfrm>
              </p:grpSpPr>
              <p:pic>
                <p:nvPicPr>
                  <p:cNvPr id="15" name="Picture 14">
                    <a:extLst>
                      <a:ext uri="{FF2B5EF4-FFF2-40B4-BE49-F238E27FC236}">
                        <a16:creationId xmlns:a16="http://schemas.microsoft.com/office/drawing/2014/main" id="{D270740C-8411-4F0A-A07D-9464A634A25A}"/>
                      </a:ext>
                    </a:extLst>
                  </p:cNvPr>
                  <p:cNvPicPr>
                    <a:picLocks noChangeAspect="1"/>
                  </p:cNvPicPr>
                  <p:nvPr/>
                </p:nvPicPr>
                <p:blipFill rotWithShape="1">
                  <a:blip r:embed="rId3"/>
                  <a:srcRect t="90139"/>
                  <a:stretch/>
                </p:blipFill>
                <p:spPr>
                  <a:xfrm>
                    <a:off x="7461972" y="4825757"/>
                    <a:ext cx="3903860" cy="287877"/>
                  </a:xfrm>
                  <a:prstGeom prst="rect">
                    <a:avLst/>
                  </a:prstGeom>
                </p:spPr>
              </p:pic>
              <p:sp>
                <p:nvSpPr>
                  <p:cNvPr id="16" name="Rectangle 15">
                    <a:extLst>
                      <a:ext uri="{FF2B5EF4-FFF2-40B4-BE49-F238E27FC236}">
                        <a16:creationId xmlns:a16="http://schemas.microsoft.com/office/drawing/2014/main" id="{C499B380-697F-4AE7-AC95-7D44341D438B}"/>
                      </a:ext>
                    </a:extLst>
                  </p:cNvPr>
                  <p:cNvSpPr/>
                  <p:nvPr/>
                </p:nvSpPr>
                <p:spPr>
                  <a:xfrm>
                    <a:off x="7691460" y="4904509"/>
                    <a:ext cx="1715047" cy="166255"/>
                  </a:xfrm>
                  <a:prstGeom prst="rect">
                    <a:avLst/>
                  </a:prstGeom>
                  <a:solidFill>
                    <a:srgbClr val="50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504F"/>
                      </a:solidFill>
                    </a:endParaRPr>
                  </a:p>
                </p:txBody>
              </p:sp>
              <p:sp>
                <p:nvSpPr>
                  <p:cNvPr id="17" name="Rectangle 16">
                    <a:extLst>
                      <a:ext uri="{FF2B5EF4-FFF2-40B4-BE49-F238E27FC236}">
                        <a16:creationId xmlns:a16="http://schemas.microsoft.com/office/drawing/2014/main" id="{5397CE4D-3C24-4584-861E-0F940727C4CA}"/>
                      </a:ext>
                    </a:extLst>
                  </p:cNvPr>
                  <p:cNvSpPr/>
                  <p:nvPr/>
                </p:nvSpPr>
                <p:spPr>
                  <a:xfrm>
                    <a:off x="9562553" y="4825757"/>
                    <a:ext cx="1715047" cy="166255"/>
                  </a:xfrm>
                  <a:prstGeom prst="rect">
                    <a:avLst/>
                  </a:prstGeom>
                  <a:solidFill>
                    <a:srgbClr val="50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50504F"/>
                      </a:solidFill>
                    </a:endParaRPr>
                  </a:p>
                </p:txBody>
              </p:sp>
            </p:grpSp>
          </p:grpSp>
          <p:sp>
            <p:nvSpPr>
              <p:cNvPr id="9" name="Rectangle 8">
                <a:extLst>
                  <a:ext uri="{FF2B5EF4-FFF2-40B4-BE49-F238E27FC236}">
                    <a16:creationId xmlns:a16="http://schemas.microsoft.com/office/drawing/2014/main" id="{4C51154C-5CD1-471F-8DA8-FBEC55EE001B}"/>
                  </a:ext>
                </a:extLst>
              </p:cNvPr>
              <p:cNvSpPr/>
              <p:nvPr/>
            </p:nvSpPr>
            <p:spPr>
              <a:xfrm>
                <a:off x="8779432" y="2320272"/>
                <a:ext cx="1550226" cy="129796"/>
              </a:xfrm>
              <a:prstGeom prst="rect">
                <a:avLst/>
              </a:prstGeom>
              <a:solidFill>
                <a:srgbClr val="2C29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50504F"/>
                  </a:solidFill>
                </a:endParaRPr>
              </a:p>
            </p:txBody>
          </p:sp>
          <p:sp>
            <p:nvSpPr>
              <p:cNvPr id="10" name="TextBox 9">
                <a:extLst>
                  <a:ext uri="{FF2B5EF4-FFF2-40B4-BE49-F238E27FC236}">
                    <a16:creationId xmlns:a16="http://schemas.microsoft.com/office/drawing/2014/main" id="{49D095B4-C72D-46E2-A3B4-2F35A27C6999}"/>
                  </a:ext>
                </a:extLst>
              </p:cNvPr>
              <p:cNvSpPr txBox="1"/>
              <p:nvPr/>
            </p:nvSpPr>
            <p:spPr>
              <a:xfrm>
                <a:off x="8697748" y="2267248"/>
                <a:ext cx="1378997" cy="243990"/>
              </a:xfrm>
              <a:prstGeom prst="rect">
                <a:avLst/>
              </a:prstGeom>
              <a:noFill/>
            </p:spPr>
            <p:txBody>
              <a:bodyPr wrap="none" rtlCol="0">
                <a:spAutoFit/>
              </a:bodyPr>
              <a:lstStyle/>
              <a:p>
                <a:r>
                  <a:rPr lang="en-US" sz="1400" dirty="0">
                    <a:solidFill>
                      <a:schemeClr val="bg2"/>
                    </a:solidFill>
                  </a:rPr>
                  <a:t>www.weather.com</a:t>
                </a:r>
              </a:p>
            </p:txBody>
          </p:sp>
        </p:grpSp>
        <p:pic>
          <p:nvPicPr>
            <p:cNvPr id="4" name="Picture 3">
              <a:extLst>
                <a:ext uri="{FF2B5EF4-FFF2-40B4-BE49-F238E27FC236}">
                  <a16:creationId xmlns:a16="http://schemas.microsoft.com/office/drawing/2014/main" id="{11333376-4D63-41B2-B3C0-DC6C8D6C3F3D}"/>
                </a:ext>
              </a:extLst>
            </p:cNvPr>
            <p:cNvPicPr>
              <a:picLocks noChangeAspect="1"/>
            </p:cNvPicPr>
            <p:nvPr/>
          </p:nvPicPr>
          <p:blipFill rotWithShape="1">
            <a:blip r:embed="rId4"/>
            <a:srcRect r="25525" b="28012"/>
            <a:stretch/>
          </p:blipFill>
          <p:spPr>
            <a:xfrm>
              <a:off x="7156908" y="2694881"/>
              <a:ext cx="4277531" cy="1974773"/>
            </a:xfrm>
            <a:prstGeom prst="rect">
              <a:avLst/>
            </a:prstGeom>
          </p:spPr>
        </p:pic>
      </p:grpSp>
      <p:pic>
        <p:nvPicPr>
          <p:cNvPr id="19" name="Picture 18">
            <a:extLst>
              <a:ext uri="{FF2B5EF4-FFF2-40B4-BE49-F238E27FC236}">
                <a16:creationId xmlns:a16="http://schemas.microsoft.com/office/drawing/2014/main" id="{C4C3B6EF-555B-41BB-9D6B-E5EBF1E7207B}"/>
              </a:ext>
            </a:extLst>
          </p:cNvPr>
          <p:cNvPicPr>
            <a:picLocks noChangeAspect="1"/>
          </p:cNvPicPr>
          <p:nvPr/>
        </p:nvPicPr>
        <p:blipFill>
          <a:blip r:embed="rId5"/>
          <a:stretch>
            <a:fillRect/>
          </a:stretch>
        </p:blipFill>
        <p:spPr>
          <a:xfrm>
            <a:off x="7773416" y="1529950"/>
            <a:ext cx="3076575" cy="552450"/>
          </a:xfrm>
          <a:prstGeom prst="rect">
            <a:avLst/>
          </a:prstGeom>
        </p:spPr>
      </p:pic>
      <p:pic>
        <p:nvPicPr>
          <p:cNvPr id="21" name="Picture 20">
            <a:extLst>
              <a:ext uri="{FF2B5EF4-FFF2-40B4-BE49-F238E27FC236}">
                <a16:creationId xmlns:a16="http://schemas.microsoft.com/office/drawing/2014/main" id="{10E79146-DCCC-4567-81C0-1750E08DF21E}"/>
              </a:ext>
            </a:extLst>
          </p:cNvPr>
          <p:cNvPicPr>
            <a:picLocks noChangeAspect="1"/>
          </p:cNvPicPr>
          <p:nvPr/>
        </p:nvPicPr>
        <p:blipFill>
          <a:blip r:embed="rId6"/>
          <a:stretch>
            <a:fillRect/>
          </a:stretch>
        </p:blipFill>
        <p:spPr>
          <a:xfrm>
            <a:off x="7773416" y="1522867"/>
            <a:ext cx="3076575" cy="619125"/>
          </a:xfrm>
          <a:prstGeom prst="rect">
            <a:avLst/>
          </a:prstGeom>
        </p:spPr>
      </p:pic>
      <p:sp>
        <p:nvSpPr>
          <p:cNvPr id="22" name="Line 21">
            <a:extLst>
              <a:ext uri="{FF2B5EF4-FFF2-40B4-BE49-F238E27FC236}">
                <a16:creationId xmlns:a16="http://schemas.microsoft.com/office/drawing/2014/main" id="{42668FDA-9994-4CBA-9630-48B2DE16D8DC}"/>
              </a:ext>
            </a:extLst>
          </p:cNvPr>
          <p:cNvSpPr>
            <a:spLocks noChangeShapeType="1"/>
          </p:cNvSpPr>
          <p:nvPr/>
        </p:nvSpPr>
        <p:spPr bwMode="auto">
          <a:xfrm>
            <a:off x="-107147" y="5581278"/>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3" name="Line 21">
            <a:extLst>
              <a:ext uri="{FF2B5EF4-FFF2-40B4-BE49-F238E27FC236}">
                <a16:creationId xmlns:a16="http://schemas.microsoft.com/office/drawing/2014/main" id="{A82CA958-02E6-42E1-BC04-024728524BFC}"/>
              </a:ext>
            </a:extLst>
          </p:cNvPr>
          <p:cNvSpPr>
            <a:spLocks noChangeShapeType="1"/>
          </p:cNvSpPr>
          <p:nvPr/>
        </p:nvSpPr>
        <p:spPr bwMode="auto">
          <a:xfrm>
            <a:off x="-83473" y="3638548"/>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 name="Line 21">
            <a:extLst>
              <a:ext uri="{FF2B5EF4-FFF2-40B4-BE49-F238E27FC236}">
                <a16:creationId xmlns:a16="http://schemas.microsoft.com/office/drawing/2014/main" id="{1A04D919-F564-419B-B639-318D120EB1B7}"/>
              </a:ext>
            </a:extLst>
          </p:cNvPr>
          <p:cNvSpPr>
            <a:spLocks noChangeShapeType="1"/>
          </p:cNvSpPr>
          <p:nvPr/>
        </p:nvSpPr>
        <p:spPr bwMode="auto">
          <a:xfrm>
            <a:off x="117755" y="3924113"/>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5" name="Line 21">
            <a:extLst>
              <a:ext uri="{FF2B5EF4-FFF2-40B4-BE49-F238E27FC236}">
                <a16:creationId xmlns:a16="http://schemas.microsoft.com/office/drawing/2014/main" id="{2ECEB902-8240-43ED-A18E-86A5B6F7EC50}"/>
              </a:ext>
            </a:extLst>
          </p:cNvPr>
          <p:cNvSpPr>
            <a:spLocks noChangeShapeType="1"/>
          </p:cNvSpPr>
          <p:nvPr/>
        </p:nvSpPr>
        <p:spPr bwMode="auto">
          <a:xfrm>
            <a:off x="105918" y="4196362"/>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7" name="Line 21">
            <a:extLst>
              <a:ext uri="{FF2B5EF4-FFF2-40B4-BE49-F238E27FC236}">
                <a16:creationId xmlns:a16="http://schemas.microsoft.com/office/drawing/2014/main" id="{81E0B5B1-565C-4789-8759-279672687BEE}"/>
              </a:ext>
            </a:extLst>
          </p:cNvPr>
          <p:cNvSpPr>
            <a:spLocks noChangeShapeType="1"/>
          </p:cNvSpPr>
          <p:nvPr/>
        </p:nvSpPr>
        <p:spPr bwMode="auto">
          <a:xfrm>
            <a:off x="111836" y="4468611"/>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8" name="Line 21">
            <a:extLst>
              <a:ext uri="{FF2B5EF4-FFF2-40B4-BE49-F238E27FC236}">
                <a16:creationId xmlns:a16="http://schemas.microsoft.com/office/drawing/2014/main" id="{45AA3F49-3FC3-42BB-91F4-444497FA972F}"/>
              </a:ext>
            </a:extLst>
          </p:cNvPr>
          <p:cNvSpPr>
            <a:spLocks noChangeShapeType="1"/>
          </p:cNvSpPr>
          <p:nvPr/>
        </p:nvSpPr>
        <p:spPr bwMode="auto">
          <a:xfrm>
            <a:off x="108876" y="4736420"/>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9" name="Line 21">
            <a:extLst>
              <a:ext uri="{FF2B5EF4-FFF2-40B4-BE49-F238E27FC236}">
                <a16:creationId xmlns:a16="http://schemas.microsoft.com/office/drawing/2014/main" id="{49F06921-0F36-49F6-B13E-C2C83BBC221E}"/>
              </a:ext>
            </a:extLst>
          </p:cNvPr>
          <p:cNvSpPr>
            <a:spLocks noChangeShapeType="1"/>
          </p:cNvSpPr>
          <p:nvPr/>
        </p:nvSpPr>
        <p:spPr bwMode="auto">
          <a:xfrm>
            <a:off x="-102709" y="5834292"/>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0" name="Line 21">
            <a:extLst>
              <a:ext uri="{FF2B5EF4-FFF2-40B4-BE49-F238E27FC236}">
                <a16:creationId xmlns:a16="http://schemas.microsoft.com/office/drawing/2014/main" id="{448B3E76-509F-48A4-8CFF-35BB99AE8BE0}"/>
              </a:ext>
            </a:extLst>
          </p:cNvPr>
          <p:cNvSpPr>
            <a:spLocks noChangeShapeType="1"/>
          </p:cNvSpPr>
          <p:nvPr/>
        </p:nvSpPr>
        <p:spPr bwMode="auto">
          <a:xfrm>
            <a:off x="-121942" y="2814405"/>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1" name="Line 21">
            <a:extLst>
              <a:ext uri="{FF2B5EF4-FFF2-40B4-BE49-F238E27FC236}">
                <a16:creationId xmlns:a16="http://schemas.microsoft.com/office/drawing/2014/main" id="{AF16D22D-B0AA-4D46-B738-B3263E110C05}"/>
              </a:ext>
            </a:extLst>
          </p:cNvPr>
          <p:cNvSpPr>
            <a:spLocks noChangeShapeType="1"/>
          </p:cNvSpPr>
          <p:nvPr/>
        </p:nvSpPr>
        <p:spPr bwMode="auto">
          <a:xfrm>
            <a:off x="249525" y="3113276"/>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2" name="Rectangle 31">
            <a:extLst>
              <a:ext uri="{FF2B5EF4-FFF2-40B4-BE49-F238E27FC236}">
                <a16:creationId xmlns:a16="http://schemas.microsoft.com/office/drawing/2014/main" id="{E72CC2FA-B630-42F0-A0E7-5E1FF1C3022D}"/>
              </a:ext>
            </a:extLst>
          </p:cNvPr>
          <p:cNvSpPr/>
          <p:nvPr/>
        </p:nvSpPr>
        <p:spPr>
          <a:xfrm>
            <a:off x="8873231" y="3701988"/>
            <a:ext cx="2707689" cy="144706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36FF8089-0628-40E7-99DA-5D10B564917D}"/>
              </a:ext>
            </a:extLst>
          </p:cNvPr>
          <p:cNvGrpSpPr/>
          <p:nvPr/>
        </p:nvGrpSpPr>
        <p:grpSpPr>
          <a:xfrm>
            <a:off x="8994191" y="3678705"/>
            <a:ext cx="2533464" cy="608222"/>
            <a:chOff x="8994191" y="3678705"/>
            <a:chExt cx="2533464" cy="608222"/>
          </a:xfrm>
        </p:grpSpPr>
        <p:sp>
          <p:nvSpPr>
            <p:cNvPr id="34" name="TextBox 33">
              <a:extLst>
                <a:ext uri="{FF2B5EF4-FFF2-40B4-BE49-F238E27FC236}">
                  <a16:creationId xmlns:a16="http://schemas.microsoft.com/office/drawing/2014/main" id="{ED0D1A45-7DA6-47AA-9F42-09D4277A4AF6}"/>
                </a:ext>
              </a:extLst>
            </p:cNvPr>
            <p:cNvSpPr txBox="1"/>
            <p:nvPr/>
          </p:nvSpPr>
          <p:spPr>
            <a:xfrm>
              <a:off x="8994191" y="3678705"/>
              <a:ext cx="2533464" cy="369332"/>
            </a:xfrm>
            <a:prstGeom prst="rect">
              <a:avLst/>
            </a:prstGeom>
            <a:noFill/>
          </p:spPr>
          <p:txBody>
            <a:bodyPr wrap="square">
              <a:spAutoFit/>
            </a:bodyPr>
            <a:lstStyle/>
            <a:p>
              <a:r>
                <a:rPr lang="en-US" dirty="0" err="1">
                  <a:solidFill>
                    <a:srgbClr val="0070C0"/>
                  </a:solidFill>
                  <a:latin typeface="Consolas" panose="020B0609020204030204" pitchFamily="49" charset="0"/>
                </a:rPr>
                <a:t>onreadystatechange</a:t>
              </a:r>
              <a:endParaRPr lang="en-US" dirty="0"/>
            </a:p>
          </p:txBody>
        </p:sp>
        <p:sp>
          <p:nvSpPr>
            <p:cNvPr id="35" name="Rectangle 34">
              <a:extLst>
                <a:ext uri="{FF2B5EF4-FFF2-40B4-BE49-F238E27FC236}">
                  <a16:creationId xmlns:a16="http://schemas.microsoft.com/office/drawing/2014/main" id="{81BE3626-061F-469B-A451-1FFD5E71A88B}"/>
                </a:ext>
              </a:extLst>
            </p:cNvPr>
            <p:cNvSpPr/>
            <p:nvPr/>
          </p:nvSpPr>
          <p:spPr>
            <a:xfrm>
              <a:off x="9948772" y="4016158"/>
              <a:ext cx="673360" cy="270769"/>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Line 21">
            <a:extLst>
              <a:ext uri="{FF2B5EF4-FFF2-40B4-BE49-F238E27FC236}">
                <a16:creationId xmlns:a16="http://schemas.microsoft.com/office/drawing/2014/main" id="{C536A993-845D-48B1-9B9B-CD1DC8D8C6AD}"/>
              </a:ext>
            </a:extLst>
          </p:cNvPr>
          <p:cNvSpPr>
            <a:spLocks noChangeShapeType="1"/>
          </p:cNvSpPr>
          <p:nvPr/>
        </p:nvSpPr>
        <p:spPr bwMode="auto">
          <a:xfrm flipH="1" flipV="1">
            <a:off x="5167015" y="2804217"/>
            <a:ext cx="5130468" cy="1343318"/>
          </a:xfrm>
          <a:prstGeom prst="line">
            <a:avLst/>
          </a:prstGeom>
          <a:noFill/>
          <a:ln w="19050">
            <a:solidFill>
              <a:srgbClr val="007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grpSp>
        <p:nvGrpSpPr>
          <p:cNvPr id="39" name="Group 38">
            <a:extLst>
              <a:ext uri="{FF2B5EF4-FFF2-40B4-BE49-F238E27FC236}">
                <a16:creationId xmlns:a16="http://schemas.microsoft.com/office/drawing/2014/main" id="{101FF585-B828-4265-B8EB-8C142D7EE02C}"/>
              </a:ext>
            </a:extLst>
          </p:cNvPr>
          <p:cNvGrpSpPr/>
          <p:nvPr/>
        </p:nvGrpSpPr>
        <p:grpSpPr>
          <a:xfrm>
            <a:off x="4594997" y="3638548"/>
            <a:ext cx="1212911" cy="369332"/>
            <a:chOff x="8994191" y="3678705"/>
            <a:chExt cx="1212911" cy="369332"/>
          </a:xfrm>
        </p:grpSpPr>
        <p:sp>
          <p:nvSpPr>
            <p:cNvPr id="40" name="TextBox 39">
              <a:extLst>
                <a:ext uri="{FF2B5EF4-FFF2-40B4-BE49-F238E27FC236}">
                  <a16:creationId xmlns:a16="http://schemas.microsoft.com/office/drawing/2014/main" id="{A94313FF-EFB7-46D5-B277-A5BFD4A3C999}"/>
                </a:ext>
              </a:extLst>
            </p:cNvPr>
            <p:cNvSpPr txBox="1"/>
            <p:nvPr/>
          </p:nvSpPr>
          <p:spPr>
            <a:xfrm>
              <a:off x="8994191" y="3678705"/>
              <a:ext cx="673360" cy="369332"/>
            </a:xfrm>
            <a:prstGeom prst="rect">
              <a:avLst/>
            </a:prstGeom>
            <a:noFill/>
          </p:spPr>
          <p:txBody>
            <a:bodyPr wrap="square">
              <a:spAutoFit/>
            </a:bodyPr>
            <a:lstStyle/>
            <a:p>
              <a:r>
                <a:rPr lang="en-US" dirty="0">
                  <a:solidFill>
                    <a:srgbClr val="0070C0"/>
                  </a:solidFill>
                  <a:latin typeface="Consolas" panose="020B0609020204030204" pitchFamily="49" charset="0"/>
                </a:rPr>
                <a:t>req</a:t>
              </a:r>
              <a:endParaRPr lang="en-US" dirty="0"/>
            </a:p>
          </p:txBody>
        </p:sp>
        <p:sp>
          <p:nvSpPr>
            <p:cNvPr id="41" name="Rectangle 40">
              <a:extLst>
                <a:ext uri="{FF2B5EF4-FFF2-40B4-BE49-F238E27FC236}">
                  <a16:creationId xmlns:a16="http://schemas.microsoft.com/office/drawing/2014/main" id="{17165410-AF7A-431C-8F9E-2134050C012F}"/>
                </a:ext>
              </a:extLst>
            </p:cNvPr>
            <p:cNvSpPr/>
            <p:nvPr/>
          </p:nvSpPr>
          <p:spPr>
            <a:xfrm>
              <a:off x="9533742" y="3743727"/>
              <a:ext cx="673360" cy="270769"/>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Line 21">
            <a:extLst>
              <a:ext uri="{FF2B5EF4-FFF2-40B4-BE49-F238E27FC236}">
                <a16:creationId xmlns:a16="http://schemas.microsoft.com/office/drawing/2014/main" id="{6C6A8304-0C37-4FB3-8A25-B4A3FD3CFA25}"/>
              </a:ext>
            </a:extLst>
          </p:cNvPr>
          <p:cNvSpPr>
            <a:spLocks noChangeShapeType="1"/>
          </p:cNvSpPr>
          <p:nvPr/>
        </p:nvSpPr>
        <p:spPr bwMode="auto">
          <a:xfrm>
            <a:off x="5473083" y="3839591"/>
            <a:ext cx="3400148" cy="534701"/>
          </a:xfrm>
          <a:prstGeom prst="line">
            <a:avLst/>
          </a:prstGeom>
          <a:noFill/>
          <a:ln w="19050">
            <a:solidFill>
              <a:srgbClr val="007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pic>
        <p:nvPicPr>
          <p:cNvPr id="44" name="Picture 43" descr="A white clock with black hands&#10;&#10;Description automatically generated with low confidence">
            <a:extLst>
              <a:ext uri="{FF2B5EF4-FFF2-40B4-BE49-F238E27FC236}">
                <a16:creationId xmlns:a16="http://schemas.microsoft.com/office/drawing/2014/main" id="{9786377A-1346-41F9-B61D-BEA96CC7B0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8091" y="5335133"/>
            <a:ext cx="1263033" cy="1263033"/>
          </a:xfrm>
          <a:prstGeom prst="rect">
            <a:avLst/>
          </a:prstGeom>
        </p:spPr>
      </p:pic>
      <p:grpSp>
        <p:nvGrpSpPr>
          <p:cNvPr id="46" name="Group 45">
            <a:extLst>
              <a:ext uri="{FF2B5EF4-FFF2-40B4-BE49-F238E27FC236}">
                <a16:creationId xmlns:a16="http://schemas.microsoft.com/office/drawing/2014/main" id="{8C4955FA-99F2-4D59-8378-3AFDD0C1782E}"/>
              </a:ext>
            </a:extLst>
          </p:cNvPr>
          <p:cNvGrpSpPr/>
          <p:nvPr/>
        </p:nvGrpSpPr>
        <p:grpSpPr>
          <a:xfrm>
            <a:off x="8992087" y="4409658"/>
            <a:ext cx="2533464" cy="630873"/>
            <a:chOff x="8967558" y="3656054"/>
            <a:chExt cx="2533464" cy="630873"/>
          </a:xfrm>
        </p:grpSpPr>
        <p:sp>
          <p:nvSpPr>
            <p:cNvPr id="47" name="TextBox 46">
              <a:extLst>
                <a:ext uri="{FF2B5EF4-FFF2-40B4-BE49-F238E27FC236}">
                  <a16:creationId xmlns:a16="http://schemas.microsoft.com/office/drawing/2014/main" id="{23D0BAC8-A3C4-4E1D-8B62-1F95391DA807}"/>
                </a:ext>
              </a:extLst>
            </p:cNvPr>
            <p:cNvSpPr txBox="1"/>
            <p:nvPr/>
          </p:nvSpPr>
          <p:spPr>
            <a:xfrm>
              <a:off x="8967558" y="3656054"/>
              <a:ext cx="2533464" cy="369332"/>
            </a:xfrm>
            <a:prstGeom prst="rect">
              <a:avLst/>
            </a:prstGeom>
            <a:noFill/>
          </p:spPr>
          <p:txBody>
            <a:bodyPr wrap="square">
              <a:spAutoFit/>
            </a:bodyPr>
            <a:lstStyle/>
            <a:p>
              <a:pPr algn="ctr"/>
              <a:r>
                <a:rPr lang="en-US" dirty="0" err="1">
                  <a:solidFill>
                    <a:srgbClr val="0070C0"/>
                  </a:solidFill>
                  <a:latin typeface="Consolas" panose="020B0609020204030204" pitchFamily="49" charset="0"/>
                </a:rPr>
                <a:t>responseText</a:t>
              </a:r>
              <a:endParaRPr lang="en-US" dirty="0"/>
            </a:p>
          </p:txBody>
        </p:sp>
        <p:sp>
          <p:nvSpPr>
            <p:cNvPr id="48" name="Rectangle 47">
              <a:extLst>
                <a:ext uri="{FF2B5EF4-FFF2-40B4-BE49-F238E27FC236}">
                  <a16:creationId xmlns:a16="http://schemas.microsoft.com/office/drawing/2014/main" id="{1048AE95-5766-4C7D-8BD7-1D1A48132864}"/>
                </a:ext>
              </a:extLst>
            </p:cNvPr>
            <p:cNvSpPr/>
            <p:nvPr/>
          </p:nvSpPr>
          <p:spPr>
            <a:xfrm>
              <a:off x="8991301" y="4016158"/>
              <a:ext cx="2485978" cy="270769"/>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"77 degrees and cloudy"</a:t>
              </a:r>
            </a:p>
          </p:txBody>
        </p:sp>
      </p:grpSp>
      <p:sp>
        <p:nvSpPr>
          <p:cNvPr id="50" name="TextBox 49">
            <a:extLst>
              <a:ext uri="{FF2B5EF4-FFF2-40B4-BE49-F238E27FC236}">
                <a16:creationId xmlns:a16="http://schemas.microsoft.com/office/drawing/2014/main" id="{B539CA62-6528-4B8A-BD82-6F81A6CC95F0}"/>
              </a:ext>
            </a:extLst>
          </p:cNvPr>
          <p:cNvSpPr txBox="1"/>
          <p:nvPr/>
        </p:nvSpPr>
        <p:spPr>
          <a:xfrm>
            <a:off x="2084745" y="4577004"/>
            <a:ext cx="4791230" cy="369332"/>
          </a:xfrm>
          <a:prstGeom prst="rect">
            <a:avLst/>
          </a:prstGeom>
          <a:noFill/>
        </p:spPr>
        <p:txBody>
          <a:bodyPr wrap="square">
            <a:spAutoFit/>
          </a:bodyPr>
          <a:lstStyle/>
          <a:p>
            <a:r>
              <a:rPr lang="en-US" dirty="0">
                <a:solidFill>
                  <a:srgbClr val="0070C0"/>
                </a:solidFill>
                <a:latin typeface="Consolas" panose="020B0609020204030204" pitchFamily="49" charset="0"/>
              </a:rPr>
              <a:t>// starts execution in background</a:t>
            </a:r>
            <a:endParaRPr lang="en-US" dirty="0"/>
          </a:p>
        </p:txBody>
      </p:sp>
    </p:spTree>
    <p:extLst>
      <p:ext uri="{BB962C8B-B14F-4D97-AF65-F5344CB8AC3E}">
        <p14:creationId xmlns:p14="http://schemas.microsoft.com/office/powerpoint/2010/main" val="1603739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wipe(left)">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2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7"/>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grpId="0" nodeType="click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wipe(right)">
                                      <p:cBhvr>
                                        <p:cTn id="60" dur="500"/>
                                        <p:tgtEl>
                                          <p:spTgt spid="36"/>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25"/>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nodeType="clickEffect">
                                  <p:stCondLst>
                                    <p:cond delay="0"/>
                                  </p:stCondLst>
                                  <p:childTnLst>
                                    <p:set>
                                      <p:cBhvr>
                                        <p:cTn id="72" dur="1" fill="hold">
                                          <p:stCondLst>
                                            <p:cond delay="0"/>
                                          </p:stCondLst>
                                        </p:cTn>
                                        <p:tgtEl>
                                          <p:spTgt spid="27"/>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50"/>
                                        </p:tgtEl>
                                        <p:attrNameLst>
                                          <p:attrName>style.visibility</p:attrName>
                                        </p:attrNameLst>
                                      </p:cBhvr>
                                      <p:to>
                                        <p:strVal val="visible"/>
                                      </p:to>
                                    </p:set>
                                    <p:animEffect transition="in" filter="wipe(left)">
                                      <p:cBhvr>
                                        <p:cTn id="81" dur="500"/>
                                        <p:tgtEl>
                                          <p:spTgt spid="50"/>
                                        </p:tgtEl>
                                      </p:cBhvr>
                                    </p:animEffect>
                                  </p:childTnLst>
                                </p:cTn>
                              </p:par>
                            </p:childTnLst>
                          </p:cTn>
                        </p:par>
                      </p:childTnLst>
                    </p:cTn>
                  </p:par>
                  <p:par>
                    <p:cTn id="82" fill="hold">
                      <p:stCondLst>
                        <p:cond delay="indefinite"/>
                      </p:stCondLst>
                      <p:childTnLst>
                        <p:par>
                          <p:cTn id="83" fill="hold">
                            <p:stCondLst>
                              <p:cond delay="0"/>
                            </p:stCondLst>
                            <p:childTnLst>
                              <p:par>
                                <p:cTn id="84" presetID="1" presetClass="exit" presetSubtype="0" fill="hold" nodeType="clickEffect">
                                  <p:stCondLst>
                                    <p:cond delay="0"/>
                                  </p:stCondLst>
                                  <p:childTnLst>
                                    <p:set>
                                      <p:cBhvr>
                                        <p:cTn id="85" dur="1" fill="hold">
                                          <p:stCondLst>
                                            <p:cond delay="0"/>
                                          </p:stCondLst>
                                        </p:cTn>
                                        <p:tgtEl>
                                          <p:spTgt spid="28"/>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29"/>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nodeType="clickEffect">
                                  <p:stCondLst>
                                    <p:cond delay="0"/>
                                  </p:stCondLst>
                                  <p:childTnLst>
                                    <p:set>
                                      <p:cBhvr>
                                        <p:cTn id="93" dur="1" fill="hold">
                                          <p:stCondLst>
                                            <p:cond delay="0"/>
                                          </p:stCondLst>
                                        </p:cTn>
                                        <p:tgtEl>
                                          <p:spTgt spid="19"/>
                                        </p:tgtEl>
                                        <p:attrNameLst>
                                          <p:attrName>style.visibility</p:attrName>
                                        </p:attrNameLst>
                                      </p:cBhvr>
                                      <p:to>
                                        <p:strVal val="visible"/>
                                      </p:to>
                                    </p:set>
                                    <p:animEffect transition="in" filter="wipe(left)">
                                      <p:cBhvr>
                                        <p:cTn id="94" dur="500"/>
                                        <p:tgtEl>
                                          <p:spTgt spid="19"/>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nodeType="clickEffect">
                                  <p:stCondLst>
                                    <p:cond delay="0"/>
                                  </p:stCondLst>
                                  <p:childTnLst>
                                    <p:set>
                                      <p:cBhvr>
                                        <p:cTn id="98" dur="1" fill="hold">
                                          <p:stCondLst>
                                            <p:cond delay="0"/>
                                          </p:stCondLst>
                                        </p:cTn>
                                        <p:tgtEl>
                                          <p:spTgt spid="29"/>
                                        </p:tgtEl>
                                        <p:attrNameLst>
                                          <p:attrName>style.visibility</p:attrName>
                                        </p:attrNameLst>
                                      </p:cBhvr>
                                      <p:to>
                                        <p:strVal val="hidden"/>
                                      </p:to>
                                    </p:set>
                                  </p:childTnLst>
                                </p:cTn>
                              </p:par>
                            </p:childTnLst>
                          </p:cTn>
                        </p:par>
                        <p:par>
                          <p:cTn id="99" fill="hold">
                            <p:stCondLst>
                              <p:cond delay="0"/>
                            </p:stCondLst>
                            <p:childTnLst>
                              <p:par>
                                <p:cTn id="100" presetID="1" presetClass="entr" presetSubtype="0" fill="hold" nodeType="afterEffect">
                                  <p:stCondLst>
                                    <p:cond delay="0"/>
                                  </p:stCondLst>
                                  <p:childTnLst>
                                    <p:set>
                                      <p:cBhvr>
                                        <p:cTn id="101" dur="1" fill="hold">
                                          <p:stCondLst>
                                            <p:cond delay="0"/>
                                          </p:stCondLst>
                                        </p:cTn>
                                        <p:tgtEl>
                                          <p:spTgt spid="44"/>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46"/>
                                        </p:tgtEl>
                                        <p:attrNameLst>
                                          <p:attrName>style.visibility</p:attrName>
                                        </p:attrNameLst>
                                      </p:cBhvr>
                                      <p:to>
                                        <p:strVal val="visible"/>
                                      </p:to>
                                    </p:set>
                                    <p:animEffect transition="in" filter="fade">
                                      <p:cBhvr>
                                        <p:cTn id="106" dur="500"/>
                                        <p:tgtEl>
                                          <p:spTgt spid="46"/>
                                        </p:tgtEl>
                                      </p:cBhvr>
                                    </p:animEffect>
                                  </p:childTnLst>
                                </p:cTn>
                              </p:par>
                            </p:childTnLst>
                          </p:cTn>
                        </p:par>
                        <p:par>
                          <p:cTn id="107" fill="hold">
                            <p:stCondLst>
                              <p:cond delay="500"/>
                            </p:stCondLst>
                            <p:childTnLst>
                              <p:par>
                                <p:cTn id="108" presetID="10" presetClass="exit" presetSubtype="0" fill="hold" nodeType="afterEffect">
                                  <p:stCondLst>
                                    <p:cond delay="0"/>
                                  </p:stCondLst>
                                  <p:childTnLst>
                                    <p:animEffect transition="out" filter="fade">
                                      <p:cBhvr>
                                        <p:cTn id="109" dur="500"/>
                                        <p:tgtEl>
                                          <p:spTgt spid="44"/>
                                        </p:tgtEl>
                                      </p:cBhvr>
                                    </p:animEffect>
                                    <p:set>
                                      <p:cBhvr>
                                        <p:cTn id="110" dur="1" fill="hold">
                                          <p:stCondLst>
                                            <p:cond delay="499"/>
                                          </p:stCondLst>
                                        </p:cTn>
                                        <p:tgtEl>
                                          <p:spTgt spid="44"/>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30"/>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nodeType="clickEffect">
                                  <p:stCondLst>
                                    <p:cond delay="0"/>
                                  </p:stCondLst>
                                  <p:childTnLst>
                                    <p:set>
                                      <p:cBhvr>
                                        <p:cTn id="118" dur="1" fill="hold">
                                          <p:stCondLst>
                                            <p:cond delay="0"/>
                                          </p:stCondLst>
                                        </p:cTn>
                                        <p:tgtEl>
                                          <p:spTgt spid="30"/>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31"/>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nodeType="clickEffect">
                                  <p:stCondLst>
                                    <p:cond delay="0"/>
                                  </p:stCondLst>
                                  <p:childTnLst>
                                    <p:set>
                                      <p:cBhvr>
                                        <p:cTn id="126" dur="1" fill="hold">
                                          <p:stCondLst>
                                            <p:cond delay="0"/>
                                          </p:stCondLst>
                                        </p:cTn>
                                        <p:tgtEl>
                                          <p:spTgt spid="21"/>
                                        </p:tgtEl>
                                        <p:attrNameLst>
                                          <p:attrName>style.visibility</p:attrName>
                                        </p:attrNameLst>
                                      </p:cBhvr>
                                      <p:to>
                                        <p:strVal val="visible"/>
                                      </p:to>
                                    </p:set>
                                    <p:animEffect transition="in" filter="wipe(left)">
                                      <p:cBhvr>
                                        <p:cTn id="127" dur="500"/>
                                        <p:tgtEl>
                                          <p:spTgt spid="21"/>
                                        </p:tgtEl>
                                      </p:cBhvr>
                                    </p:animEffect>
                                  </p:childTnLst>
                                </p:cTn>
                              </p:par>
                            </p:childTnLst>
                          </p:cTn>
                        </p:par>
                      </p:childTnLst>
                    </p:cTn>
                  </p:par>
                  <p:par>
                    <p:cTn id="128" fill="hold">
                      <p:stCondLst>
                        <p:cond delay="indefinite"/>
                      </p:stCondLst>
                      <p:childTnLst>
                        <p:par>
                          <p:cTn id="129" fill="hold">
                            <p:stCondLst>
                              <p:cond delay="0"/>
                            </p:stCondLst>
                            <p:childTnLst>
                              <p:par>
                                <p:cTn id="130" presetID="1" presetClass="exit" presetSubtype="0" fill="hold" nodeType="clickEffect">
                                  <p:stCondLst>
                                    <p:cond delay="0"/>
                                  </p:stCondLst>
                                  <p:childTnLst>
                                    <p:set>
                                      <p:cBhvr>
                                        <p:cTn id="131"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2" grpId="0" animBg="1"/>
      <p:bldP spid="36" grpId="0" animBg="1"/>
      <p:bldP spid="42" grpId="0" animBg="1"/>
      <p:bldP spid="50"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p:txBody>
          <a:bodyPr/>
          <a:lstStyle/>
          <a:p>
            <a:r>
              <a:rPr lang="en-US" dirty="0"/>
              <a:t>UI Programming Without Concurrency</a:t>
            </a:r>
          </a:p>
        </p:txBody>
      </p:sp>
      <p:sp>
        <p:nvSpPr>
          <p:cNvPr id="13" name="TextBox 12">
            <a:extLst>
              <a:ext uri="{FF2B5EF4-FFF2-40B4-BE49-F238E27FC236}">
                <a16:creationId xmlns:a16="http://schemas.microsoft.com/office/drawing/2014/main" id="{B42E4335-EA84-42EE-A6EC-1EF749706EC1}"/>
              </a:ext>
            </a:extLst>
          </p:cNvPr>
          <p:cNvSpPr txBox="1"/>
          <p:nvPr/>
        </p:nvSpPr>
        <p:spPr>
          <a:xfrm>
            <a:off x="1258604" y="813764"/>
            <a:ext cx="4748052" cy="707886"/>
          </a:xfrm>
          <a:prstGeom prst="rect">
            <a:avLst/>
          </a:prstGeom>
          <a:noFill/>
        </p:spPr>
        <p:txBody>
          <a:bodyPr wrap="square" rtlCol="0">
            <a:spAutoFit/>
          </a:bodyPr>
          <a:lstStyle/>
          <a:p>
            <a:pPr algn="ctr"/>
            <a:r>
              <a:rPr lang="en-US" sz="2000" dirty="0"/>
              <a:t>Here's an example of how a browser without concurrency would run:</a:t>
            </a:r>
          </a:p>
        </p:txBody>
      </p:sp>
      <p:sp>
        <p:nvSpPr>
          <p:cNvPr id="15" name="TextBox 14">
            <a:extLst>
              <a:ext uri="{FF2B5EF4-FFF2-40B4-BE49-F238E27FC236}">
                <a16:creationId xmlns:a16="http://schemas.microsoft.com/office/drawing/2014/main" id="{954FD8D9-F780-4AF7-B979-D9A7A6FBEFDB}"/>
              </a:ext>
            </a:extLst>
          </p:cNvPr>
          <p:cNvSpPr txBox="1"/>
          <p:nvPr/>
        </p:nvSpPr>
        <p:spPr>
          <a:xfrm>
            <a:off x="860024" y="1607232"/>
            <a:ext cx="5545212" cy="1754326"/>
          </a:xfrm>
          <a:prstGeom prst="rect">
            <a:avLst/>
          </a:prstGeom>
          <a:solidFill>
            <a:schemeClr val="accent4">
              <a:lumMod val="20000"/>
              <a:lumOff val="80000"/>
            </a:schemeClr>
          </a:solidFill>
          <a:ln>
            <a:solidFill>
              <a:schemeClr val="tx1"/>
            </a:solidFill>
          </a:ln>
        </p:spPr>
        <p:txBody>
          <a:bodyPr wrap="square">
            <a:spAutoFit/>
          </a:bodyPr>
          <a:lstStyle/>
          <a:p>
            <a:r>
              <a:rPr lang="en-US" dirty="0">
                <a:solidFill>
                  <a:srgbClr val="000000"/>
                </a:solidFill>
                <a:latin typeface="Consolas" panose="020B0609020204030204" pitchFamily="49" charset="0"/>
              </a:rPr>
              <a:t># Browser pseudocode</a:t>
            </a:r>
          </a:p>
          <a:p>
            <a:r>
              <a:rPr lang="en-US" dirty="0">
                <a:solidFill>
                  <a:srgbClr val="000000"/>
                </a:solidFill>
                <a:latin typeface="Consolas" panose="020B0609020204030204" pitchFamily="49" charset="0"/>
              </a:rPr>
              <a:t>def </a:t>
            </a:r>
            <a:r>
              <a:rPr lang="en-US" dirty="0" err="1">
                <a:solidFill>
                  <a:srgbClr val="000000"/>
                </a:solidFill>
                <a:latin typeface="Consolas" panose="020B0609020204030204" pitchFamily="49" charset="0"/>
              </a:rPr>
              <a:t>render_browser_UI</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while True:</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display_UI_in_browser</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check_for_mouse_and_keyboard_events</a:t>
            </a:r>
            <a:r>
              <a:rPr lang="en-US" dirty="0">
                <a:solidFill>
                  <a:srgbClr val="000000"/>
                </a:solidFill>
                <a:latin typeface="Consolas" panose="020B0609020204030204" pitchFamily="49" charset="0"/>
              </a:rPr>
              <a:t>()</a:t>
            </a:r>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run_next_js_statement_to_completion</a:t>
            </a:r>
            <a:r>
              <a:rPr lang="en-US" dirty="0">
                <a:solidFill>
                  <a:srgbClr val="000000"/>
                </a:solidFill>
                <a:latin typeface="Consolas" panose="020B0609020204030204" pitchFamily="49" charset="0"/>
              </a:rPr>
              <a:t>()</a:t>
            </a:r>
          </a:p>
        </p:txBody>
      </p:sp>
      <p:sp>
        <p:nvSpPr>
          <p:cNvPr id="16" name="TextBox 15">
            <a:extLst>
              <a:ext uri="{FF2B5EF4-FFF2-40B4-BE49-F238E27FC236}">
                <a16:creationId xmlns:a16="http://schemas.microsoft.com/office/drawing/2014/main" id="{2CBE44D5-BAB6-4985-9485-1269B6C03E64}"/>
              </a:ext>
            </a:extLst>
          </p:cNvPr>
          <p:cNvSpPr txBox="1"/>
          <p:nvPr/>
        </p:nvSpPr>
        <p:spPr>
          <a:xfrm>
            <a:off x="6553627" y="3489125"/>
            <a:ext cx="5333573" cy="3262620"/>
          </a:xfrm>
          <a:prstGeom prst="rect">
            <a:avLst/>
          </a:prstGeom>
          <a:solidFill>
            <a:schemeClr val="accent6">
              <a:lumMod val="20000"/>
              <a:lumOff val="80000"/>
            </a:schemeClr>
          </a:solidFill>
          <a:ln>
            <a:solidFill>
              <a:schemeClr val="tx1"/>
            </a:solidFill>
          </a:ln>
        </p:spPr>
        <p:txBody>
          <a:bodyPr wrap="square">
            <a:noAutofit/>
          </a:bodyPr>
          <a:lstStyle/>
          <a:p>
            <a:r>
              <a:rPr lang="en-US" dirty="0">
                <a:latin typeface="Consolas" panose="020B0609020204030204" pitchFamily="49" charset="0"/>
              </a:rPr>
              <a:t>&lt;html&gt;&lt;body&gt;</a:t>
            </a:r>
          </a:p>
          <a:p>
            <a:r>
              <a:rPr lang="en-US" dirty="0">
                <a:latin typeface="Consolas" panose="020B0609020204030204" pitchFamily="49" charset="0"/>
              </a:rPr>
              <a:t>&lt;div&gt;</a:t>
            </a:r>
            <a:r>
              <a:rPr lang="en-US" dirty="0">
                <a:solidFill>
                  <a:srgbClr val="FF0000"/>
                </a:solidFill>
                <a:latin typeface="Consolas" panose="020B0609020204030204" pitchFamily="49" charset="0"/>
              </a:rPr>
              <a:t>The current weather is:</a:t>
            </a:r>
            <a:r>
              <a:rPr lang="en-US" dirty="0">
                <a:latin typeface="Consolas" panose="020B0609020204030204" pitchFamily="49" charset="0"/>
              </a:rPr>
              <a:t>&lt;/div&gt;</a:t>
            </a:r>
          </a:p>
          <a:p>
            <a:r>
              <a:rPr lang="en-US" dirty="0">
                <a:latin typeface="Consolas" panose="020B0609020204030204" pitchFamily="49" charset="0"/>
              </a:rPr>
              <a:t>&lt;div id="weather"&gt;</a:t>
            </a:r>
            <a:r>
              <a:rPr lang="en-US" dirty="0">
                <a:solidFill>
                  <a:srgbClr val="FF0000"/>
                </a:solidFill>
                <a:latin typeface="Consolas" panose="020B0609020204030204" pitchFamily="49" charset="0"/>
              </a:rPr>
              <a:t>No weather data</a:t>
            </a:r>
            <a:r>
              <a:rPr lang="en-US" dirty="0">
                <a:latin typeface="Consolas" panose="020B0609020204030204" pitchFamily="49" charset="0"/>
              </a:rPr>
              <a:t>&lt;/div&gt;</a:t>
            </a:r>
          </a:p>
          <a:p>
            <a:endParaRPr lang="en-US" dirty="0">
              <a:latin typeface="Consolas" panose="020B0609020204030204" pitchFamily="49" charset="0"/>
            </a:endParaRPr>
          </a:p>
          <a:p>
            <a:r>
              <a:rPr lang="en-US" dirty="0">
                <a:latin typeface="Consolas" panose="020B0609020204030204" pitchFamily="49" charset="0"/>
              </a:rPr>
              <a:t>&lt;script&gt;</a:t>
            </a:r>
          </a:p>
          <a:p>
            <a:r>
              <a:rPr lang="en-US" dirty="0">
                <a:latin typeface="Consolas" panose="020B0609020204030204" pitchFamily="49" charset="0"/>
              </a:rPr>
              <a:t>function </a:t>
            </a:r>
            <a:r>
              <a:rPr lang="en-US" dirty="0" err="1">
                <a:latin typeface="Consolas" panose="020B0609020204030204" pitchFamily="49" charset="0"/>
              </a:rPr>
              <a:t>update_weather</a:t>
            </a:r>
            <a:r>
              <a:rPr lang="en-US" dirty="0">
                <a:latin typeface="Consolas" panose="020B0609020204030204" pitchFamily="49" charset="0"/>
              </a:rPr>
              <a:t>(data) { ... }</a:t>
            </a:r>
          </a:p>
          <a:p>
            <a:endParaRPr lang="en-US" sz="1050" dirty="0">
              <a:latin typeface="Consolas" panose="020B0609020204030204" pitchFamily="49" charset="0"/>
            </a:endParaRPr>
          </a:p>
          <a:p>
            <a:r>
              <a:rPr lang="en-US" dirty="0">
                <a:latin typeface="Consolas" panose="020B0609020204030204" pitchFamily="49" charset="0"/>
              </a:rPr>
              <a:t>data = download</a:t>
            </a:r>
            <a:r>
              <a:rPr lang="en-US" dirty="0">
                <a:solidFill>
                  <a:srgbClr val="0070C0"/>
                </a:solidFill>
                <a:latin typeface="Consolas" panose="020B0609020204030204" pitchFamily="49" charset="0"/>
              </a:rPr>
              <a:t>("www.weather.com/..."</a:t>
            </a:r>
            <a:r>
              <a:rPr lang="en-US" dirty="0">
                <a:latin typeface="Consolas" panose="020B0609020204030204" pitchFamily="49" charset="0"/>
              </a:rPr>
              <a:t>); </a:t>
            </a:r>
          </a:p>
          <a:p>
            <a:r>
              <a:rPr lang="en-US" dirty="0" err="1">
                <a:latin typeface="Consolas" panose="020B0609020204030204" pitchFamily="49" charset="0"/>
              </a:rPr>
              <a:t>update_weather</a:t>
            </a:r>
            <a:r>
              <a:rPr lang="en-US" dirty="0">
                <a:latin typeface="Consolas" panose="020B0609020204030204" pitchFamily="49" charset="0"/>
              </a:rPr>
              <a:t>(data);</a:t>
            </a:r>
          </a:p>
          <a:p>
            <a:r>
              <a:rPr lang="en-US" dirty="0">
                <a:latin typeface="Consolas" panose="020B0609020204030204" pitchFamily="49" charset="0"/>
              </a:rPr>
              <a:t>&lt;/script&gt;</a:t>
            </a:r>
          </a:p>
          <a:p>
            <a:endParaRPr lang="en-US" dirty="0">
              <a:latin typeface="Consolas" panose="020B0609020204030204" pitchFamily="49" charset="0"/>
            </a:endParaRPr>
          </a:p>
          <a:p>
            <a:r>
              <a:rPr lang="en-US" dirty="0">
                <a:latin typeface="Consolas" panose="020B0609020204030204" pitchFamily="49" charset="0"/>
              </a:rPr>
              <a:t>&lt;/body&gt;&lt;/html&gt;</a:t>
            </a:r>
          </a:p>
        </p:txBody>
      </p:sp>
      <p:sp>
        <p:nvSpPr>
          <p:cNvPr id="23" name="Line 21">
            <a:extLst>
              <a:ext uri="{FF2B5EF4-FFF2-40B4-BE49-F238E27FC236}">
                <a16:creationId xmlns:a16="http://schemas.microsoft.com/office/drawing/2014/main" id="{5F2534F4-ED57-4213-9ED8-FE9C7D84CF05}"/>
              </a:ext>
            </a:extLst>
          </p:cNvPr>
          <p:cNvSpPr>
            <a:spLocks noChangeShapeType="1"/>
          </p:cNvSpPr>
          <p:nvPr/>
        </p:nvSpPr>
        <p:spPr bwMode="auto">
          <a:xfrm>
            <a:off x="457200" y="2064126"/>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 name="Line 21">
            <a:extLst>
              <a:ext uri="{FF2B5EF4-FFF2-40B4-BE49-F238E27FC236}">
                <a16:creationId xmlns:a16="http://schemas.microsoft.com/office/drawing/2014/main" id="{60F79CB1-6538-47E5-8687-391AD0585C25}"/>
              </a:ext>
            </a:extLst>
          </p:cNvPr>
          <p:cNvSpPr>
            <a:spLocks noChangeShapeType="1"/>
          </p:cNvSpPr>
          <p:nvPr/>
        </p:nvSpPr>
        <p:spPr bwMode="auto">
          <a:xfrm>
            <a:off x="685061" y="2345252"/>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5" name="Line 21">
            <a:extLst>
              <a:ext uri="{FF2B5EF4-FFF2-40B4-BE49-F238E27FC236}">
                <a16:creationId xmlns:a16="http://schemas.microsoft.com/office/drawing/2014/main" id="{D792335E-9E64-4442-8A5D-D0C2A60AB210}"/>
              </a:ext>
            </a:extLst>
          </p:cNvPr>
          <p:cNvSpPr>
            <a:spLocks noChangeShapeType="1"/>
          </p:cNvSpPr>
          <p:nvPr/>
        </p:nvSpPr>
        <p:spPr bwMode="auto">
          <a:xfrm>
            <a:off x="966188" y="2626379"/>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7" name="Line 21">
            <a:extLst>
              <a:ext uri="{FF2B5EF4-FFF2-40B4-BE49-F238E27FC236}">
                <a16:creationId xmlns:a16="http://schemas.microsoft.com/office/drawing/2014/main" id="{B07B7D65-657D-4EC7-A186-B6C1FF8E0B04}"/>
              </a:ext>
            </a:extLst>
          </p:cNvPr>
          <p:cNvSpPr>
            <a:spLocks noChangeShapeType="1"/>
          </p:cNvSpPr>
          <p:nvPr/>
        </p:nvSpPr>
        <p:spPr bwMode="auto">
          <a:xfrm>
            <a:off x="973695" y="2888761"/>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8" name="Line 21">
            <a:extLst>
              <a:ext uri="{FF2B5EF4-FFF2-40B4-BE49-F238E27FC236}">
                <a16:creationId xmlns:a16="http://schemas.microsoft.com/office/drawing/2014/main" id="{6D409433-D25F-486F-BC33-2036DFA0B478}"/>
              </a:ext>
            </a:extLst>
          </p:cNvPr>
          <p:cNvSpPr>
            <a:spLocks noChangeShapeType="1"/>
          </p:cNvSpPr>
          <p:nvPr/>
        </p:nvSpPr>
        <p:spPr bwMode="auto">
          <a:xfrm>
            <a:off x="1005227" y="3165408"/>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1" name="Line 21">
            <a:extLst>
              <a:ext uri="{FF2B5EF4-FFF2-40B4-BE49-F238E27FC236}">
                <a16:creationId xmlns:a16="http://schemas.microsoft.com/office/drawing/2014/main" id="{26155349-47A0-44CB-A3F8-FD5548BF3FA2}"/>
              </a:ext>
            </a:extLst>
          </p:cNvPr>
          <p:cNvSpPr>
            <a:spLocks noChangeShapeType="1"/>
          </p:cNvSpPr>
          <p:nvPr/>
        </p:nvSpPr>
        <p:spPr bwMode="auto">
          <a:xfrm>
            <a:off x="6165655" y="5502626"/>
            <a:ext cx="457200" cy="0"/>
          </a:xfrm>
          <a:prstGeom prst="line">
            <a:avLst/>
          </a:prstGeom>
          <a:noFill/>
          <a:ln w="38100">
            <a:solidFill>
              <a:schemeClr val="accent1">
                <a:lumMod val="75000"/>
              </a:scheme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9" name="Line 21">
            <a:extLst>
              <a:ext uri="{FF2B5EF4-FFF2-40B4-BE49-F238E27FC236}">
                <a16:creationId xmlns:a16="http://schemas.microsoft.com/office/drawing/2014/main" id="{9D6EED30-53B3-4E10-BD7C-08C03D938476}"/>
              </a:ext>
            </a:extLst>
          </p:cNvPr>
          <p:cNvSpPr>
            <a:spLocks noChangeShapeType="1"/>
          </p:cNvSpPr>
          <p:nvPr/>
        </p:nvSpPr>
        <p:spPr bwMode="auto">
          <a:xfrm>
            <a:off x="697824" y="2353510"/>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0" name="Line 21">
            <a:extLst>
              <a:ext uri="{FF2B5EF4-FFF2-40B4-BE49-F238E27FC236}">
                <a16:creationId xmlns:a16="http://schemas.microsoft.com/office/drawing/2014/main" id="{684AE966-34F3-4A07-B503-4EC931B8310D}"/>
              </a:ext>
            </a:extLst>
          </p:cNvPr>
          <p:cNvSpPr>
            <a:spLocks noChangeShapeType="1"/>
          </p:cNvSpPr>
          <p:nvPr/>
        </p:nvSpPr>
        <p:spPr bwMode="auto">
          <a:xfrm>
            <a:off x="962835" y="2627530"/>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4" name="Line 21">
            <a:extLst>
              <a:ext uri="{FF2B5EF4-FFF2-40B4-BE49-F238E27FC236}">
                <a16:creationId xmlns:a16="http://schemas.microsoft.com/office/drawing/2014/main" id="{E30D1178-8877-4D82-A252-93CA08DB516B}"/>
              </a:ext>
            </a:extLst>
          </p:cNvPr>
          <p:cNvSpPr>
            <a:spLocks noChangeShapeType="1"/>
          </p:cNvSpPr>
          <p:nvPr/>
        </p:nvSpPr>
        <p:spPr bwMode="auto">
          <a:xfrm>
            <a:off x="973695" y="2888761"/>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5" name="Line 21">
            <a:extLst>
              <a:ext uri="{FF2B5EF4-FFF2-40B4-BE49-F238E27FC236}">
                <a16:creationId xmlns:a16="http://schemas.microsoft.com/office/drawing/2014/main" id="{661B09C8-32A0-4413-9E3B-7CD29E1AE614}"/>
              </a:ext>
            </a:extLst>
          </p:cNvPr>
          <p:cNvSpPr>
            <a:spLocks noChangeShapeType="1"/>
          </p:cNvSpPr>
          <p:nvPr/>
        </p:nvSpPr>
        <p:spPr bwMode="auto">
          <a:xfrm>
            <a:off x="1008979" y="3155649"/>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6" name="Line 21">
            <a:extLst>
              <a:ext uri="{FF2B5EF4-FFF2-40B4-BE49-F238E27FC236}">
                <a16:creationId xmlns:a16="http://schemas.microsoft.com/office/drawing/2014/main" id="{9BEECB92-078E-4648-AF12-69CA923CCC10}"/>
              </a:ext>
            </a:extLst>
          </p:cNvPr>
          <p:cNvSpPr>
            <a:spLocks noChangeShapeType="1"/>
          </p:cNvSpPr>
          <p:nvPr/>
        </p:nvSpPr>
        <p:spPr bwMode="auto">
          <a:xfrm>
            <a:off x="6176636" y="5765947"/>
            <a:ext cx="457200" cy="0"/>
          </a:xfrm>
          <a:prstGeom prst="line">
            <a:avLst/>
          </a:prstGeom>
          <a:noFill/>
          <a:ln w="38100">
            <a:solidFill>
              <a:schemeClr val="accent1">
                <a:lumMod val="75000"/>
              </a:scheme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7" name="Line 21">
            <a:extLst>
              <a:ext uri="{FF2B5EF4-FFF2-40B4-BE49-F238E27FC236}">
                <a16:creationId xmlns:a16="http://schemas.microsoft.com/office/drawing/2014/main" id="{B8AE3BDA-CC5B-4D81-93F5-F6F83F40A40A}"/>
              </a:ext>
            </a:extLst>
          </p:cNvPr>
          <p:cNvSpPr>
            <a:spLocks noChangeShapeType="1"/>
          </p:cNvSpPr>
          <p:nvPr/>
        </p:nvSpPr>
        <p:spPr bwMode="auto">
          <a:xfrm>
            <a:off x="697824" y="2353510"/>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8" name="Line 21">
            <a:extLst>
              <a:ext uri="{FF2B5EF4-FFF2-40B4-BE49-F238E27FC236}">
                <a16:creationId xmlns:a16="http://schemas.microsoft.com/office/drawing/2014/main" id="{ABFD34B2-E0B3-42A2-9D75-6BD3BF82D5A5}"/>
              </a:ext>
            </a:extLst>
          </p:cNvPr>
          <p:cNvSpPr>
            <a:spLocks noChangeShapeType="1"/>
          </p:cNvSpPr>
          <p:nvPr/>
        </p:nvSpPr>
        <p:spPr bwMode="auto">
          <a:xfrm>
            <a:off x="973695" y="2626379"/>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nvGrpSpPr>
          <p:cNvPr id="37" name="Group 36">
            <a:extLst>
              <a:ext uri="{FF2B5EF4-FFF2-40B4-BE49-F238E27FC236}">
                <a16:creationId xmlns:a16="http://schemas.microsoft.com/office/drawing/2014/main" id="{75D203E5-3175-486E-AC66-DC3DC046C035}"/>
              </a:ext>
            </a:extLst>
          </p:cNvPr>
          <p:cNvGrpSpPr/>
          <p:nvPr/>
        </p:nvGrpSpPr>
        <p:grpSpPr>
          <a:xfrm>
            <a:off x="6999763" y="797164"/>
            <a:ext cx="4486455" cy="2533923"/>
            <a:chOff x="7111986" y="2173706"/>
            <a:chExt cx="4486455" cy="2533923"/>
          </a:xfrm>
        </p:grpSpPr>
        <p:grpSp>
          <p:nvGrpSpPr>
            <p:cNvPr id="38" name="Group 37">
              <a:extLst>
                <a:ext uri="{FF2B5EF4-FFF2-40B4-BE49-F238E27FC236}">
                  <a16:creationId xmlns:a16="http://schemas.microsoft.com/office/drawing/2014/main" id="{1A5A71A2-B316-4134-A350-B617DE746E54}"/>
                </a:ext>
              </a:extLst>
            </p:cNvPr>
            <p:cNvGrpSpPr/>
            <p:nvPr/>
          </p:nvGrpSpPr>
          <p:grpSpPr>
            <a:xfrm>
              <a:off x="7111986" y="2173706"/>
              <a:ext cx="4486455" cy="2533923"/>
              <a:chOff x="7111987" y="2173706"/>
              <a:chExt cx="3903860" cy="2008769"/>
            </a:xfrm>
          </p:grpSpPr>
          <p:grpSp>
            <p:nvGrpSpPr>
              <p:cNvPr id="42" name="Group 41">
                <a:extLst>
                  <a:ext uri="{FF2B5EF4-FFF2-40B4-BE49-F238E27FC236}">
                    <a16:creationId xmlns:a16="http://schemas.microsoft.com/office/drawing/2014/main" id="{B1A3FC1B-CA9F-4D8F-97F0-44A3D5032D48}"/>
                  </a:ext>
                </a:extLst>
              </p:cNvPr>
              <p:cNvGrpSpPr/>
              <p:nvPr/>
            </p:nvGrpSpPr>
            <p:grpSpPr>
              <a:xfrm>
                <a:off x="7111987" y="2173706"/>
                <a:ext cx="3903860" cy="2008769"/>
                <a:chOff x="3319462" y="2754855"/>
                <a:chExt cx="3903860" cy="2008769"/>
              </a:xfrm>
            </p:grpSpPr>
            <p:pic>
              <p:nvPicPr>
                <p:cNvPr id="51" name="Picture 50">
                  <a:extLst>
                    <a:ext uri="{FF2B5EF4-FFF2-40B4-BE49-F238E27FC236}">
                      <a16:creationId xmlns:a16="http://schemas.microsoft.com/office/drawing/2014/main" id="{8FEB7E53-1138-46D8-8D16-EA6A460D6E0C}"/>
                    </a:ext>
                  </a:extLst>
                </p:cNvPr>
                <p:cNvPicPr>
                  <a:picLocks noChangeAspect="1"/>
                </p:cNvPicPr>
                <p:nvPr/>
              </p:nvPicPr>
              <p:blipFill rotWithShape="1">
                <a:blip r:embed="rId3"/>
                <a:srcRect b="41056"/>
                <a:stretch/>
              </p:blipFill>
              <p:spPr>
                <a:xfrm>
                  <a:off x="3319462" y="2754855"/>
                  <a:ext cx="3903860" cy="1720892"/>
                </a:xfrm>
                <a:prstGeom prst="rect">
                  <a:avLst/>
                </a:prstGeom>
              </p:spPr>
            </p:pic>
            <p:grpSp>
              <p:nvGrpSpPr>
                <p:cNvPr id="52" name="Group 51">
                  <a:extLst>
                    <a:ext uri="{FF2B5EF4-FFF2-40B4-BE49-F238E27FC236}">
                      <a16:creationId xmlns:a16="http://schemas.microsoft.com/office/drawing/2014/main" id="{6B7AE885-CE25-42F6-A590-31017B8770BE}"/>
                    </a:ext>
                  </a:extLst>
                </p:cNvPr>
                <p:cNvGrpSpPr/>
                <p:nvPr/>
              </p:nvGrpSpPr>
              <p:grpSpPr>
                <a:xfrm>
                  <a:off x="3319462" y="4475747"/>
                  <a:ext cx="3903860" cy="287877"/>
                  <a:chOff x="7461972" y="4825757"/>
                  <a:chExt cx="3903860" cy="287877"/>
                </a:xfrm>
              </p:grpSpPr>
              <p:pic>
                <p:nvPicPr>
                  <p:cNvPr id="53" name="Picture 52">
                    <a:extLst>
                      <a:ext uri="{FF2B5EF4-FFF2-40B4-BE49-F238E27FC236}">
                        <a16:creationId xmlns:a16="http://schemas.microsoft.com/office/drawing/2014/main" id="{F8E3F67E-B821-4AB4-B489-16DA53886F47}"/>
                      </a:ext>
                    </a:extLst>
                  </p:cNvPr>
                  <p:cNvPicPr>
                    <a:picLocks noChangeAspect="1"/>
                  </p:cNvPicPr>
                  <p:nvPr/>
                </p:nvPicPr>
                <p:blipFill rotWithShape="1">
                  <a:blip r:embed="rId3"/>
                  <a:srcRect t="90139"/>
                  <a:stretch/>
                </p:blipFill>
                <p:spPr>
                  <a:xfrm>
                    <a:off x="7461972" y="4825757"/>
                    <a:ext cx="3903860" cy="287877"/>
                  </a:xfrm>
                  <a:prstGeom prst="rect">
                    <a:avLst/>
                  </a:prstGeom>
                </p:spPr>
              </p:pic>
              <p:sp>
                <p:nvSpPr>
                  <p:cNvPr id="54" name="Rectangle 53">
                    <a:extLst>
                      <a:ext uri="{FF2B5EF4-FFF2-40B4-BE49-F238E27FC236}">
                        <a16:creationId xmlns:a16="http://schemas.microsoft.com/office/drawing/2014/main" id="{CCCDA9D6-19B5-49DD-BF18-4D3782B4E537}"/>
                      </a:ext>
                    </a:extLst>
                  </p:cNvPr>
                  <p:cNvSpPr/>
                  <p:nvPr/>
                </p:nvSpPr>
                <p:spPr>
                  <a:xfrm>
                    <a:off x="7691460" y="4904509"/>
                    <a:ext cx="1715047" cy="166255"/>
                  </a:xfrm>
                  <a:prstGeom prst="rect">
                    <a:avLst/>
                  </a:prstGeom>
                  <a:solidFill>
                    <a:srgbClr val="50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504F"/>
                      </a:solidFill>
                    </a:endParaRPr>
                  </a:p>
                </p:txBody>
              </p:sp>
              <p:sp>
                <p:nvSpPr>
                  <p:cNvPr id="55" name="Rectangle 54">
                    <a:extLst>
                      <a:ext uri="{FF2B5EF4-FFF2-40B4-BE49-F238E27FC236}">
                        <a16:creationId xmlns:a16="http://schemas.microsoft.com/office/drawing/2014/main" id="{EBFECA32-781C-4072-98ED-C38A6F0A8DC8}"/>
                      </a:ext>
                    </a:extLst>
                  </p:cNvPr>
                  <p:cNvSpPr/>
                  <p:nvPr/>
                </p:nvSpPr>
                <p:spPr>
                  <a:xfrm>
                    <a:off x="9562553" y="4825757"/>
                    <a:ext cx="1715047" cy="166255"/>
                  </a:xfrm>
                  <a:prstGeom prst="rect">
                    <a:avLst/>
                  </a:prstGeom>
                  <a:solidFill>
                    <a:srgbClr val="50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50504F"/>
                      </a:solidFill>
                    </a:endParaRPr>
                  </a:p>
                </p:txBody>
              </p:sp>
            </p:grpSp>
          </p:grpSp>
          <p:sp>
            <p:nvSpPr>
              <p:cNvPr id="49" name="Rectangle 48">
                <a:extLst>
                  <a:ext uri="{FF2B5EF4-FFF2-40B4-BE49-F238E27FC236}">
                    <a16:creationId xmlns:a16="http://schemas.microsoft.com/office/drawing/2014/main" id="{2346188D-6E13-4612-9554-53793524A829}"/>
                  </a:ext>
                </a:extLst>
              </p:cNvPr>
              <p:cNvSpPr/>
              <p:nvPr/>
            </p:nvSpPr>
            <p:spPr>
              <a:xfrm>
                <a:off x="8779432" y="2320272"/>
                <a:ext cx="1550226" cy="129796"/>
              </a:xfrm>
              <a:prstGeom prst="rect">
                <a:avLst/>
              </a:prstGeom>
              <a:solidFill>
                <a:srgbClr val="2C29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50504F"/>
                  </a:solidFill>
                </a:endParaRPr>
              </a:p>
            </p:txBody>
          </p:sp>
          <p:sp>
            <p:nvSpPr>
              <p:cNvPr id="50" name="TextBox 49">
                <a:extLst>
                  <a:ext uri="{FF2B5EF4-FFF2-40B4-BE49-F238E27FC236}">
                    <a16:creationId xmlns:a16="http://schemas.microsoft.com/office/drawing/2014/main" id="{B42B2B0C-D815-4290-B153-F5F2BE91024A}"/>
                  </a:ext>
                </a:extLst>
              </p:cNvPr>
              <p:cNvSpPr txBox="1"/>
              <p:nvPr/>
            </p:nvSpPr>
            <p:spPr>
              <a:xfrm>
                <a:off x="8697748" y="2267248"/>
                <a:ext cx="1378997" cy="243990"/>
              </a:xfrm>
              <a:prstGeom prst="rect">
                <a:avLst/>
              </a:prstGeom>
              <a:noFill/>
            </p:spPr>
            <p:txBody>
              <a:bodyPr wrap="none" rtlCol="0">
                <a:spAutoFit/>
              </a:bodyPr>
              <a:lstStyle/>
              <a:p>
                <a:r>
                  <a:rPr lang="en-US" sz="1400" dirty="0">
                    <a:solidFill>
                      <a:schemeClr val="bg2"/>
                    </a:solidFill>
                  </a:rPr>
                  <a:t>www.weather.com</a:t>
                </a:r>
              </a:p>
            </p:txBody>
          </p:sp>
        </p:grpSp>
        <p:pic>
          <p:nvPicPr>
            <p:cNvPr id="41" name="Picture 40">
              <a:extLst>
                <a:ext uri="{FF2B5EF4-FFF2-40B4-BE49-F238E27FC236}">
                  <a16:creationId xmlns:a16="http://schemas.microsoft.com/office/drawing/2014/main" id="{83AF4768-D234-4723-AA45-F3449FE52361}"/>
                </a:ext>
              </a:extLst>
            </p:cNvPr>
            <p:cNvPicPr>
              <a:picLocks noChangeAspect="1"/>
            </p:cNvPicPr>
            <p:nvPr/>
          </p:nvPicPr>
          <p:blipFill rotWithShape="1">
            <a:blip r:embed="rId4"/>
            <a:srcRect r="25525" b="28012"/>
            <a:stretch/>
          </p:blipFill>
          <p:spPr>
            <a:xfrm>
              <a:off x="7156908" y="2694881"/>
              <a:ext cx="4277531" cy="1974773"/>
            </a:xfrm>
            <a:prstGeom prst="rect">
              <a:avLst/>
            </a:prstGeom>
          </p:spPr>
        </p:pic>
      </p:grpSp>
      <p:pic>
        <p:nvPicPr>
          <p:cNvPr id="57" name="Picture 56">
            <a:extLst>
              <a:ext uri="{FF2B5EF4-FFF2-40B4-BE49-F238E27FC236}">
                <a16:creationId xmlns:a16="http://schemas.microsoft.com/office/drawing/2014/main" id="{2A851973-26B4-4877-882C-BB7A28DB6E93}"/>
              </a:ext>
            </a:extLst>
          </p:cNvPr>
          <p:cNvPicPr>
            <a:picLocks noChangeAspect="1"/>
          </p:cNvPicPr>
          <p:nvPr/>
        </p:nvPicPr>
        <p:blipFill>
          <a:blip r:embed="rId5"/>
          <a:stretch>
            <a:fillRect/>
          </a:stretch>
        </p:blipFill>
        <p:spPr>
          <a:xfrm>
            <a:off x="7067634" y="1686600"/>
            <a:ext cx="3076575" cy="619125"/>
          </a:xfrm>
          <a:prstGeom prst="rect">
            <a:avLst/>
          </a:prstGeom>
        </p:spPr>
      </p:pic>
      <p:sp>
        <p:nvSpPr>
          <p:cNvPr id="58" name="Line 21">
            <a:extLst>
              <a:ext uri="{FF2B5EF4-FFF2-40B4-BE49-F238E27FC236}">
                <a16:creationId xmlns:a16="http://schemas.microsoft.com/office/drawing/2014/main" id="{E47619FE-1ED3-4064-A348-9FFAC7B5DBDD}"/>
              </a:ext>
            </a:extLst>
          </p:cNvPr>
          <p:cNvSpPr>
            <a:spLocks noChangeShapeType="1"/>
          </p:cNvSpPr>
          <p:nvPr/>
        </p:nvSpPr>
        <p:spPr bwMode="auto">
          <a:xfrm>
            <a:off x="6176636" y="5052074"/>
            <a:ext cx="457200" cy="0"/>
          </a:xfrm>
          <a:prstGeom prst="line">
            <a:avLst/>
          </a:prstGeom>
          <a:noFill/>
          <a:ln w="38100">
            <a:solidFill>
              <a:schemeClr val="accent1">
                <a:lumMod val="75000"/>
              </a:scheme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5" name="Rectangle 4">
            <a:extLst>
              <a:ext uri="{FF2B5EF4-FFF2-40B4-BE49-F238E27FC236}">
                <a16:creationId xmlns:a16="http://schemas.microsoft.com/office/drawing/2014/main" id="{0001FE45-AA00-4ACC-BF22-2F2D7F7E03E9}"/>
              </a:ext>
            </a:extLst>
          </p:cNvPr>
          <p:cNvSpPr/>
          <p:nvPr/>
        </p:nvSpPr>
        <p:spPr>
          <a:xfrm>
            <a:off x="7067634" y="1358283"/>
            <a:ext cx="3617180" cy="9474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picture containing sandglass&#10;&#10;Description automatically generated">
            <a:extLst>
              <a:ext uri="{FF2B5EF4-FFF2-40B4-BE49-F238E27FC236}">
                <a16:creationId xmlns:a16="http://schemas.microsoft.com/office/drawing/2014/main" id="{3C6F10A3-06BC-46D7-8383-40187B1732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21403" y="2190102"/>
            <a:ext cx="982047" cy="982047"/>
          </a:xfrm>
          <a:prstGeom prst="rect">
            <a:avLst/>
          </a:prstGeom>
        </p:spPr>
      </p:pic>
      <p:sp>
        <p:nvSpPr>
          <p:cNvPr id="59" name="Speech Bubble: Rectangle with Corners Rounded 58">
            <a:extLst>
              <a:ext uri="{FF2B5EF4-FFF2-40B4-BE49-F238E27FC236}">
                <a16:creationId xmlns:a16="http://schemas.microsoft.com/office/drawing/2014/main" id="{664FC1E7-F053-426E-A3AD-25A4BFFE1491}"/>
              </a:ext>
            </a:extLst>
          </p:cNvPr>
          <p:cNvSpPr/>
          <p:nvPr/>
        </p:nvSpPr>
        <p:spPr>
          <a:xfrm>
            <a:off x="3440097" y="3955936"/>
            <a:ext cx="2526974" cy="838671"/>
          </a:xfrm>
          <a:prstGeom prst="wedgeRoundRectCallout">
            <a:avLst>
              <a:gd name="adj1" fmla="val 111259"/>
              <a:gd name="adj2" fmla="val 121588"/>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is called a "blocking" operation.</a:t>
            </a:r>
            <a:endParaRPr lang="en-US" sz="2000" dirty="0">
              <a:solidFill>
                <a:schemeClr val="accent2">
                  <a:lumMod val="20000"/>
                  <a:lumOff val="80000"/>
                </a:schemeClr>
              </a:solidFill>
              <a:latin typeface="Corbel" panose="020B0503020204020204" pitchFamily="34" charset="0"/>
            </a:endParaRPr>
          </a:p>
        </p:txBody>
      </p:sp>
      <p:sp>
        <p:nvSpPr>
          <p:cNvPr id="60" name="Speech Bubble: Rectangle with Corners Rounded 59">
            <a:extLst>
              <a:ext uri="{FF2B5EF4-FFF2-40B4-BE49-F238E27FC236}">
                <a16:creationId xmlns:a16="http://schemas.microsoft.com/office/drawing/2014/main" id="{D82FE772-3DC2-40AC-A263-53BFA4274358}"/>
              </a:ext>
            </a:extLst>
          </p:cNvPr>
          <p:cNvSpPr/>
          <p:nvPr/>
        </p:nvSpPr>
        <p:spPr>
          <a:xfrm>
            <a:off x="4627203" y="844498"/>
            <a:ext cx="2922030" cy="838671"/>
          </a:xfrm>
          <a:prstGeom prst="wedgeRoundRectCallout">
            <a:avLst>
              <a:gd name="adj1" fmla="val 111259"/>
              <a:gd name="adj2" fmla="val 121588"/>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 browser hangs until the operation finishes!</a:t>
            </a:r>
            <a:endParaRPr lang="en-US" sz="2000" dirty="0">
              <a:solidFill>
                <a:schemeClr val="accent2">
                  <a:lumMod val="20000"/>
                  <a:lumOff val="80000"/>
                </a:schemeClr>
              </a:solidFill>
              <a:latin typeface="Corbel" panose="020B0503020204020204" pitchFamily="34" charset="0"/>
            </a:endParaRPr>
          </a:p>
        </p:txBody>
      </p:sp>
      <p:sp>
        <p:nvSpPr>
          <p:cNvPr id="61" name="Speech Bubble: Rectangle with Corners Rounded 60">
            <a:extLst>
              <a:ext uri="{FF2B5EF4-FFF2-40B4-BE49-F238E27FC236}">
                <a16:creationId xmlns:a16="http://schemas.microsoft.com/office/drawing/2014/main" id="{06681E08-CA9C-4830-972C-2D5AAA5EC9D9}"/>
              </a:ext>
            </a:extLst>
          </p:cNvPr>
          <p:cNvSpPr/>
          <p:nvPr/>
        </p:nvSpPr>
        <p:spPr>
          <a:xfrm>
            <a:off x="6165655" y="2537043"/>
            <a:ext cx="2922030" cy="1418174"/>
          </a:xfrm>
          <a:prstGeom prst="wedgeRoundRectCallout">
            <a:avLst>
              <a:gd name="adj1" fmla="val 111259"/>
              <a:gd name="adj2" fmla="val 121588"/>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changes the contents of the page, but doesn't update the screen just yet!</a:t>
            </a:r>
            <a:endParaRPr lang="en-US" sz="2000" dirty="0">
              <a:solidFill>
                <a:schemeClr val="accent2">
                  <a:lumMod val="20000"/>
                  <a:lumOff val="80000"/>
                </a:schemeClr>
              </a:solidFill>
              <a:latin typeface="Corbel" panose="020B0503020204020204" pitchFamily="34" charset="0"/>
            </a:endParaRPr>
          </a:p>
        </p:txBody>
      </p:sp>
      <p:sp>
        <p:nvSpPr>
          <p:cNvPr id="62" name="Speech Bubble: Rectangle with Corners Rounded 61">
            <a:extLst>
              <a:ext uri="{FF2B5EF4-FFF2-40B4-BE49-F238E27FC236}">
                <a16:creationId xmlns:a16="http://schemas.microsoft.com/office/drawing/2014/main" id="{679A4513-8268-4CE7-94A1-528BF222483E}"/>
              </a:ext>
            </a:extLst>
          </p:cNvPr>
          <p:cNvSpPr/>
          <p:nvPr/>
        </p:nvSpPr>
        <p:spPr>
          <a:xfrm>
            <a:off x="710600" y="61886"/>
            <a:ext cx="2922030" cy="1418174"/>
          </a:xfrm>
          <a:prstGeom prst="wedgeRoundRectCallout">
            <a:avLst>
              <a:gd name="adj1" fmla="val 28317"/>
              <a:gd name="adj2" fmla="val 124405"/>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Updating the display doesn't happen until the </a:t>
            </a:r>
            <a:r>
              <a:rPr lang="en-US" sz="2000">
                <a:solidFill>
                  <a:schemeClr val="bg1"/>
                </a:solidFill>
                <a:latin typeface="Corbel" panose="020B0503020204020204" pitchFamily="34" charset="0"/>
              </a:rPr>
              <a:t>next iteration.</a:t>
            </a:r>
            <a:endParaRPr lang="en-US" sz="2000" dirty="0">
              <a:solidFill>
                <a:schemeClr val="accent2">
                  <a:lumMod val="20000"/>
                  <a:lumOff val="80000"/>
                </a:schemeClr>
              </a:solidFill>
              <a:latin typeface="Corbel" panose="020B0503020204020204" pitchFamily="34" charset="0"/>
            </a:endParaRPr>
          </a:p>
        </p:txBody>
      </p:sp>
    </p:spTree>
    <p:extLst>
      <p:ext uri="{BB962C8B-B14F-4D97-AF65-F5344CB8AC3E}">
        <p14:creationId xmlns:p14="http://schemas.microsoft.com/office/powerpoint/2010/main" val="367606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2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2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5"/>
                                        </p:tgtEl>
                                      </p:cBhvr>
                                    </p:animEffect>
                                    <p:set>
                                      <p:cBhvr>
                                        <p:cTn id="45" dur="1" fill="hold">
                                          <p:stCondLst>
                                            <p:cond delay="499"/>
                                          </p:stCondLst>
                                        </p:cTn>
                                        <p:tgtEl>
                                          <p:spTgt spid="5"/>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nodeType="clickEffect">
                                  <p:stCondLst>
                                    <p:cond delay="0"/>
                                  </p:stCondLst>
                                  <p:childTnLst>
                                    <p:set>
                                      <p:cBhvr>
                                        <p:cTn id="49" dur="1" fill="hold">
                                          <p:stCondLst>
                                            <p:cond delay="0"/>
                                          </p:stCondLst>
                                        </p:cTn>
                                        <p:tgtEl>
                                          <p:spTgt spid="25"/>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27"/>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nodeType="clickEffect">
                                  <p:stCondLst>
                                    <p:cond delay="0"/>
                                  </p:stCondLst>
                                  <p:childTnLst>
                                    <p:set>
                                      <p:cBhvr>
                                        <p:cTn id="57" dur="1" fill="hold">
                                          <p:stCondLst>
                                            <p:cond delay="0"/>
                                          </p:stCondLst>
                                        </p:cTn>
                                        <p:tgtEl>
                                          <p:spTgt spid="27"/>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2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31"/>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59"/>
                                        </p:tgtEl>
                                        <p:attrNameLst>
                                          <p:attrName>style.visibility</p:attrName>
                                        </p:attrNameLst>
                                      </p:cBhvr>
                                      <p:to>
                                        <p:strVal val="visible"/>
                                      </p:to>
                                    </p:set>
                                    <p:animEffect transition="in" filter="wipe(down)">
                                      <p:cBhvr>
                                        <p:cTn id="70" dur="500"/>
                                        <p:tgtEl>
                                          <p:spTgt spid="59"/>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wipe(down)">
                                      <p:cBhvr>
                                        <p:cTn id="75" dur="500"/>
                                        <p:tgtEl>
                                          <p:spTgt spid="60"/>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14"/>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0" presetClass="exit" presetSubtype="0" fill="hold" nodeType="clickEffect">
                                  <p:stCondLst>
                                    <p:cond delay="0"/>
                                  </p:stCondLst>
                                  <p:childTnLst>
                                    <p:animEffect transition="out" filter="fade">
                                      <p:cBhvr>
                                        <p:cTn id="83" dur="500"/>
                                        <p:tgtEl>
                                          <p:spTgt spid="14"/>
                                        </p:tgtEl>
                                      </p:cBhvr>
                                    </p:animEffect>
                                    <p:set>
                                      <p:cBhvr>
                                        <p:cTn id="84" dur="1" fill="hold">
                                          <p:stCondLst>
                                            <p:cond delay="499"/>
                                          </p:stCondLst>
                                        </p:cTn>
                                        <p:tgtEl>
                                          <p:spTgt spid="14"/>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60"/>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59"/>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nodeType="clickEffect">
                                  <p:stCondLst>
                                    <p:cond delay="0"/>
                                  </p:stCondLst>
                                  <p:childTnLst>
                                    <p:set>
                                      <p:cBhvr>
                                        <p:cTn id="94" dur="1" fill="hold">
                                          <p:stCondLst>
                                            <p:cond delay="0"/>
                                          </p:stCondLst>
                                        </p:cTn>
                                        <p:tgtEl>
                                          <p:spTgt spid="31"/>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39"/>
                                        </p:tgtEl>
                                        <p:attrNameLst>
                                          <p:attrName>style.visibility</p:attrName>
                                        </p:attrNameLst>
                                      </p:cBhvr>
                                      <p:to>
                                        <p:strVal val="visible"/>
                                      </p:to>
                                    </p:set>
                                  </p:childTnLst>
                                </p:cTn>
                              </p:par>
                              <p:par>
                                <p:cTn id="99" presetID="1" presetClass="exit" presetSubtype="0" fill="hold" grpId="0" nodeType="withEffect">
                                  <p:stCondLst>
                                    <p:cond delay="0"/>
                                  </p:stCondLst>
                                  <p:childTnLst>
                                    <p:set>
                                      <p:cBhvr>
                                        <p:cTn id="100" dur="1" fill="hold">
                                          <p:stCondLst>
                                            <p:cond delay="0"/>
                                          </p:stCondLst>
                                        </p:cTn>
                                        <p:tgtEl>
                                          <p:spTgt spid="28"/>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nodeType="clickEffect">
                                  <p:stCondLst>
                                    <p:cond delay="0"/>
                                  </p:stCondLst>
                                  <p:childTnLst>
                                    <p:set>
                                      <p:cBhvr>
                                        <p:cTn id="104" dur="1" fill="hold">
                                          <p:stCondLst>
                                            <p:cond delay="0"/>
                                          </p:stCondLst>
                                        </p:cTn>
                                        <p:tgtEl>
                                          <p:spTgt spid="39"/>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40"/>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xit" presetSubtype="0" fill="hold" nodeType="clickEffect">
                                  <p:stCondLst>
                                    <p:cond delay="0"/>
                                  </p:stCondLst>
                                  <p:childTnLst>
                                    <p:set>
                                      <p:cBhvr>
                                        <p:cTn id="112" dur="1" fill="hold">
                                          <p:stCondLst>
                                            <p:cond delay="0"/>
                                          </p:stCondLst>
                                        </p:cTn>
                                        <p:tgtEl>
                                          <p:spTgt spid="40"/>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44"/>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nodeType="clickEffect">
                                  <p:stCondLst>
                                    <p:cond delay="0"/>
                                  </p:stCondLst>
                                  <p:childTnLst>
                                    <p:set>
                                      <p:cBhvr>
                                        <p:cTn id="120" dur="1" fill="hold">
                                          <p:stCondLst>
                                            <p:cond delay="0"/>
                                          </p:stCondLst>
                                        </p:cTn>
                                        <p:tgtEl>
                                          <p:spTgt spid="44"/>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45"/>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46"/>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nodeType="clickEffect">
                                  <p:stCondLst>
                                    <p:cond delay="0"/>
                                  </p:stCondLst>
                                  <p:childTnLst>
                                    <p:set>
                                      <p:cBhvr>
                                        <p:cTn id="132" dur="1" fill="hold">
                                          <p:stCondLst>
                                            <p:cond delay="0"/>
                                          </p:stCondLst>
                                        </p:cTn>
                                        <p:tgtEl>
                                          <p:spTgt spid="46"/>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58"/>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22" presetClass="entr" presetSubtype="4" fill="hold" grpId="0" nodeType="clickEffect">
                                  <p:stCondLst>
                                    <p:cond delay="0"/>
                                  </p:stCondLst>
                                  <p:childTnLst>
                                    <p:set>
                                      <p:cBhvr>
                                        <p:cTn id="140" dur="1" fill="hold">
                                          <p:stCondLst>
                                            <p:cond delay="0"/>
                                          </p:stCondLst>
                                        </p:cTn>
                                        <p:tgtEl>
                                          <p:spTgt spid="61"/>
                                        </p:tgtEl>
                                        <p:attrNameLst>
                                          <p:attrName>style.visibility</p:attrName>
                                        </p:attrNameLst>
                                      </p:cBhvr>
                                      <p:to>
                                        <p:strVal val="visible"/>
                                      </p:to>
                                    </p:set>
                                    <p:animEffect transition="in" filter="wipe(down)">
                                      <p:cBhvr>
                                        <p:cTn id="141" dur="500"/>
                                        <p:tgtEl>
                                          <p:spTgt spid="61"/>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4" fill="hold" grpId="0" nodeType="clickEffect">
                                  <p:stCondLst>
                                    <p:cond delay="0"/>
                                  </p:stCondLst>
                                  <p:childTnLst>
                                    <p:set>
                                      <p:cBhvr>
                                        <p:cTn id="145" dur="1" fill="hold">
                                          <p:stCondLst>
                                            <p:cond delay="0"/>
                                          </p:stCondLst>
                                        </p:cTn>
                                        <p:tgtEl>
                                          <p:spTgt spid="62"/>
                                        </p:tgtEl>
                                        <p:attrNameLst>
                                          <p:attrName>style.visibility</p:attrName>
                                        </p:attrNameLst>
                                      </p:cBhvr>
                                      <p:to>
                                        <p:strVal val="visible"/>
                                      </p:to>
                                    </p:set>
                                    <p:animEffect transition="in" filter="wipe(down)">
                                      <p:cBhvr>
                                        <p:cTn id="146" dur="500"/>
                                        <p:tgtEl>
                                          <p:spTgt spid="62"/>
                                        </p:tgtEl>
                                      </p:cBhvr>
                                    </p:animEffec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grpId="1" nodeType="clickEffect">
                                  <p:stCondLst>
                                    <p:cond delay="0"/>
                                  </p:stCondLst>
                                  <p:childTnLst>
                                    <p:set>
                                      <p:cBhvr>
                                        <p:cTn id="150" dur="1" fill="hold">
                                          <p:stCondLst>
                                            <p:cond delay="0"/>
                                          </p:stCondLst>
                                        </p:cTn>
                                        <p:tgtEl>
                                          <p:spTgt spid="62"/>
                                        </p:tgtEl>
                                        <p:attrNameLst>
                                          <p:attrName>style.visibility</p:attrName>
                                        </p:attrNameLst>
                                      </p:cBhvr>
                                      <p:to>
                                        <p:strVal val="hidden"/>
                                      </p:to>
                                    </p:set>
                                  </p:childTnLst>
                                </p:cTn>
                              </p:par>
                              <p:par>
                                <p:cTn id="151" presetID="1" presetClass="exit" presetSubtype="0" fill="hold" grpId="1" nodeType="withEffect">
                                  <p:stCondLst>
                                    <p:cond delay="0"/>
                                  </p:stCondLst>
                                  <p:childTnLst>
                                    <p:set>
                                      <p:cBhvr>
                                        <p:cTn id="152" dur="1" fill="hold">
                                          <p:stCondLst>
                                            <p:cond delay="0"/>
                                          </p:stCondLst>
                                        </p:cTn>
                                        <p:tgtEl>
                                          <p:spTgt spid="61"/>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1" presetClass="exit" presetSubtype="0" fill="hold" nodeType="clickEffect">
                                  <p:stCondLst>
                                    <p:cond delay="0"/>
                                  </p:stCondLst>
                                  <p:childTnLst>
                                    <p:set>
                                      <p:cBhvr>
                                        <p:cTn id="156" dur="1" fill="hold">
                                          <p:stCondLst>
                                            <p:cond delay="0"/>
                                          </p:stCondLst>
                                        </p:cTn>
                                        <p:tgtEl>
                                          <p:spTgt spid="58"/>
                                        </p:tgtEl>
                                        <p:attrNameLst>
                                          <p:attrName>style.visibility</p:attrName>
                                        </p:attrNameLst>
                                      </p:cBhvr>
                                      <p:to>
                                        <p:strVal val="hidden"/>
                                      </p:to>
                                    </p:set>
                                  </p:childTnLst>
                                </p:cTn>
                              </p:par>
                            </p:childTnLst>
                          </p:cTn>
                        </p:par>
                      </p:childTnLst>
                    </p:cTn>
                  </p:par>
                  <p:par>
                    <p:cTn id="157" fill="hold">
                      <p:stCondLst>
                        <p:cond delay="indefinite"/>
                      </p:stCondLst>
                      <p:childTnLst>
                        <p:par>
                          <p:cTn id="158" fill="hold">
                            <p:stCondLst>
                              <p:cond delay="0"/>
                            </p:stCondLst>
                            <p:childTnLst>
                              <p:par>
                                <p:cTn id="159" presetID="1" presetClass="exit" presetSubtype="0" fill="hold" nodeType="clickEffect">
                                  <p:stCondLst>
                                    <p:cond delay="0"/>
                                  </p:stCondLst>
                                  <p:childTnLst>
                                    <p:set>
                                      <p:cBhvr>
                                        <p:cTn id="160" dur="1" fill="hold">
                                          <p:stCondLst>
                                            <p:cond delay="0"/>
                                          </p:stCondLst>
                                        </p:cTn>
                                        <p:tgtEl>
                                          <p:spTgt spid="45"/>
                                        </p:tgtEl>
                                        <p:attrNameLst>
                                          <p:attrName>style.visibility</p:attrName>
                                        </p:attrNameLst>
                                      </p:cBhvr>
                                      <p:to>
                                        <p:strVal val="hidden"/>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nodeType="clickEffect">
                                  <p:stCondLst>
                                    <p:cond delay="0"/>
                                  </p:stCondLst>
                                  <p:childTnLst>
                                    <p:set>
                                      <p:cBhvr>
                                        <p:cTn id="164" dur="1" fill="hold">
                                          <p:stCondLst>
                                            <p:cond delay="0"/>
                                          </p:stCondLst>
                                        </p:cTn>
                                        <p:tgtEl>
                                          <p:spTgt spid="47"/>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xit" presetSubtype="0" fill="hold" nodeType="clickEffect">
                                  <p:stCondLst>
                                    <p:cond delay="0"/>
                                  </p:stCondLst>
                                  <p:childTnLst>
                                    <p:set>
                                      <p:cBhvr>
                                        <p:cTn id="168" dur="1" fill="hold">
                                          <p:stCondLst>
                                            <p:cond delay="0"/>
                                          </p:stCondLst>
                                        </p:cTn>
                                        <p:tgtEl>
                                          <p:spTgt spid="47"/>
                                        </p:tgtEl>
                                        <p:attrNameLst>
                                          <p:attrName>style.visibility</p:attrName>
                                        </p:attrNameLst>
                                      </p:cBhvr>
                                      <p:to>
                                        <p:strVal val="hidden"/>
                                      </p:to>
                                    </p:se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nodeType="clickEffect">
                                  <p:stCondLst>
                                    <p:cond delay="0"/>
                                  </p:stCondLst>
                                  <p:childTnLst>
                                    <p:set>
                                      <p:cBhvr>
                                        <p:cTn id="172" dur="1" fill="hold">
                                          <p:stCondLst>
                                            <p:cond delay="0"/>
                                          </p:stCondLst>
                                        </p:cTn>
                                        <p:tgtEl>
                                          <p:spTgt spid="48"/>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presetID="22" presetClass="entr" presetSubtype="8" fill="hold" nodeType="clickEffect">
                                  <p:stCondLst>
                                    <p:cond delay="0"/>
                                  </p:stCondLst>
                                  <p:childTnLst>
                                    <p:set>
                                      <p:cBhvr>
                                        <p:cTn id="176" dur="1" fill="hold">
                                          <p:stCondLst>
                                            <p:cond delay="0"/>
                                          </p:stCondLst>
                                        </p:cTn>
                                        <p:tgtEl>
                                          <p:spTgt spid="57"/>
                                        </p:tgtEl>
                                        <p:attrNameLst>
                                          <p:attrName>style.visibility</p:attrName>
                                        </p:attrNameLst>
                                      </p:cBhvr>
                                      <p:to>
                                        <p:strVal val="visible"/>
                                      </p:to>
                                    </p:set>
                                    <p:animEffect transition="in" filter="wipe(left)">
                                      <p:cBhvr>
                                        <p:cTn id="177" dur="500"/>
                                        <p:tgtEl>
                                          <p:spTgt spid="57"/>
                                        </p:tgtEl>
                                      </p:cBhvr>
                                    </p:animEffect>
                                  </p:childTnLst>
                                </p:cTn>
                              </p:par>
                            </p:childTnLst>
                          </p:cTn>
                        </p:par>
                      </p:childTnLst>
                    </p:cTn>
                  </p:par>
                  <p:par>
                    <p:cTn id="178" fill="hold">
                      <p:stCondLst>
                        <p:cond delay="indefinite"/>
                      </p:stCondLst>
                      <p:childTnLst>
                        <p:par>
                          <p:cTn id="179" fill="hold">
                            <p:stCondLst>
                              <p:cond delay="0"/>
                            </p:stCondLst>
                            <p:childTnLst>
                              <p:par>
                                <p:cTn id="180" presetID="1" presetClass="exit" presetSubtype="0" fill="hold" nodeType="clickEffect">
                                  <p:stCondLst>
                                    <p:cond delay="0"/>
                                  </p:stCondLst>
                                  <p:childTnLst>
                                    <p:set>
                                      <p:cBhvr>
                                        <p:cTn id="181" dur="1" fill="hold">
                                          <p:stCondLst>
                                            <p:cond delay="0"/>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animBg="1"/>
      <p:bldP spid="16" grpId="0" animBg="1"/>
      <p:bldP spid="28" grpId="0" animBg="1"/>
      <p:bldP spid="5" grpId="0" animBg="1"/>
      <p:bldP spid="5" grpId="1" animBg="1"/>
      <p:bldP spid="59" grpId="0" animBg="1"/>
      <p:bldP spid="59" grpId="1" animBg="1"/>
      <p:bldP spid="60" grpId="0" animBg="1"/>
      <p:bldP spid="60" grpId="1" animBg="1"/>
      <p:bldP spid="61" grpId="0" animBg="1"/>
      <p:bldP spid="61" grpId="1" animBg="1"/>
      <p:bldP spid="62" grpId="0" animBg="1"/>
      <p:bldP spid="62" grpId="1"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p:txBody>
          <a:bodyPr/>
          <a:lstStyle/>
          <a:p>
            <a:r>
              <a:rPr lang="en-US" dirty="0"/>
              <a:t>UI Programming With Concurrency and Callbacks</a:t>
            </a:r>
          </a:p>
        </p:txBody>
      </p:sp>
      <p:sp>
        <p:nvSpPr>
          <p:cNvPr id="15" name="TextBox 14">
            <a:extLst>
              <a:ext uri="{FF2B5EF4-FFF2-40B4-BE49-F238E27FC236}">
                <a16:creationId xmlns:a16="http://schemas.microsoft.com/office/drawing/2014/main" id="{954FD8D9-F780-4AF7-B979-D9A7A6FBEFDB}"/>
              </a:ext>
            </a:extLst>
          </p:cNvPr>
          <p:cNvSpPr txBox="1"/>
          <p:nvPr/>
        </p:nvSpPr>
        <p:spPr>
          <a:xfrm>
            <a:off x="473636" y="1565020"/>
            <a:ext cx="5545212" cy="1754326"/>
          </a:xfrm>
          <a:prstGeom prst="rect">
            <a:avLst/>
          </a:prstGeom>
          <a:solidFill>
            <a:schemeClr val="accent4">
              <a:lumMod val="20000"/>
              <a:lumOff val="80000"/>
            </a:schemeClr>
          </a:solidFill>
          <a:ln>
            <a:solidFill>
              <a:schemeClr val="tx1"/>
            </a:solidFill>
          </a:ln>
        </p:spPr>
        <p:txBody>
          <a:bodyPr wrap="square">
            <a:spAutoFit/>
          </a:bodyPr>
          <a:lstStyle/>
          <a:p>
            <a:r>
              <a:rPr lang="en-US" dirty="0">
                <a:solidFill>
                  <a:srgbClr val="000000"/>
                </a:solidFill>
                <a:latin typeface="Consolas" panose="020B0609020204030204" pitchFamily="49" charset="0"/>
              </a:rPr>
              <a:t># Browser pseudocode</a:t>
            </a:r>
          </a:p>
          <a:p>
            <a:r>
              <a:rPr lang="en-US" dirty="0">
                <a:solidFill>
                  <a:srgbClr val="000000"/>
                </a:solidFill>
                <a:latin typeface="Consolas" panose="020B0609020204030204" pitchFamily="49" charset="0"/>
              </a:rPr>
              <a:t>def </a:t>
            </a:r>
            <a:r>
              <a:rPr lang="en-US" dirty="0" err="1">
                <a:solidFill>
                  <a:srgbClr val="000000"/>
                </a:solidFill>
                <a:latin typeface="Consolas" panose="020B0609020204030204" pitchFamily="49" charset="0"/>
              </a:rPr>
              <a:t>render_browser_UI</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while True:</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display_UI_in_browser</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check_for_mouse_and_keyboard_events</a:t>
            </a:r>
            <a:r>
              <a:rPr lang="en-US" dirty="0">
                <a:solidFill>
                  <a:srgbClr val="000000"/>
                </a:solidFill>
                <a:latin typeface="Consolas" panose="020B0609020204030204" pitchFamily="49" charset="0"/>
              </a:rPr>
              <a:t>()</a:t>
            </a:r>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run_next_js_statement_to_completion</a:t>
            </a:r>
            <a:r>
              <a:rPr lang="en-US" dirty="0">
                <a:solidFill>
                  <a:srgbClr val="000000"/>
                </a:solidFill>
                <a:latin typeface="Consolas" panose="020B0609020204030204" pitchFamily="49" charset="0"/>
              </a:rPr>
              <a:t>()</a:t>
            </a:r>
          </a:p>
        </p:txBody>
      </p:sp>
      <p:sp>
        <p:nvSpPr>
          <p:cNvPr id="16" name="TextBox 15">
            <a:extLst>
              <a:ext uri="{FF2B5EF4-FFF2-40B4-BE49-F238E27FC236}">
                <a16:creationId xmlns:a16="http://schemas.microsoft.com/office/drawing/2014/main" id="{2CBE44D5-BAB6-4985-9485-1269B6C03E64}"/>
              </a:ext>
            </a:extLst>
          </p:cNvPr>
          <p:cNvSpPr txBox="1"/>
          <p:nvPr/>
        </p:nvSpPr>
        <p:spPr>
          <a:xfrm>
            <a:off x="5967071" y="3489125"/>
            <a:ext cx="6091377" cy="3262620"/>
          </a:xfrm>
          <a:prstGeom prst="rect">
            <a:avLst/>
          </a:prstGeom>
          <a:solidFill>
            <a:schemeClr val="accent6">
              <a:lumMod val="20000"/>
              <a:lumOff val="80000"/>
            </a:schemeClr>
          </a:solidFill>
          <a:ln>
            <a:solidFill>
              <a:schemeClr val="tx1"/>
            </a:solidFill>
          </a:ln>
        </p:spPr>
        <p:txBody>
          <a:bodyPr wrap="square">
            <a:noAutofit/>
          </a:bodyPr>
          <a:lstStyle/>
          <a:p>
            <a:r>
              <a:rPr lang="en-US" dirty="0">
                <a:latin typeface="Consolas" panose="020B0609020204030204" pitchFamily="49" charset="0"/>
              </a:rPr>
              <a:t>&lt;html&gt;&lt;body&gt;</a:t>
            </a:r>
          </a:p>
          <a:p>
            <a:r>
              <a:rPr lang="en-US" dirty="0">
                <a:latin typeface="Consolas" panose="020B0609020204030204" pitchFamily="49" charset="0"/>
              </a:rPr>
              <a:t>&lt;div&gt;</a:t>
            </a:r>
            <a:r>
              <a:rPr lang="en-US" dirty="0">
                <a:solidFill>
                  <a:srgbClr val="FF0000"/>
                </a:solidFill>
                <a:latin typeface="Consolas" panose="020B0609020204030204" pitchFamily="49" charset="0"/>
              </a:rPr>
              <a:t>The current weather is:</a:t>
            </a:r>
            <a:r>
              <a:rPr lang="en-US" dirty="0">
                <a:latin typeface="Consolas" panose="020B0609020204030204" pitchFamily="49" charset="0"/>
              </a:rPr>
              <a:t>&lt;/div&gt;</a:t>
            </a:r>
          </a:p>
          <a:p>
            <a:r>
              <a:rPr lang="en-US" dirty="0">
                <a:latin typeface="Consolas" panose="020B0609020204030204" pitchFamily="49" charset="0"/>
              </a:rPr>
              <a:t>&lt;div id="weather"&gt;</a:t>
            </a:r>
            <a:r>
              <a:rPr lang="en-US" dirty="0">
                <a:solidFill>
                  <a:srgbClr val="FF0000"/>
                </a:solidFill>
                <a:latin typeface="Consolas" panose="020B0609020204030204" pitchFamily="49" charset="0"/>
              </a:rPr>
              <a:t>No weather data</a:t>
            </a:r>
            <a:r>
              <a:rPr lang="en-US" dirty="0">
                <a:latin typeface="Consolas" panose="020B0609020204030204" pitchFamily="49" charset="0"/>
              </a:rPr>
              <a:t>&lt;/div&gt;</a:t>
            </a:r>
          </a:p>
          <a:p>
            <a:endParaRPr lang="en-US" dirty="0">
              <a:latin typeface="Consolas" panose="020B0609020204030204" pitchFamily="49" charset="0"/>
            </a:endParaRPr>
          </a:p>
          <a:p>
            <a:r>
              <a:rPr lang="en-US" dirty="0">
                <a:latin typeface="Consolas" panose="020B0609020204030204" pitchFamily="49" charset="0"/>
              </a:rPr>
              <a:t>&lt;script&gt;</a:t>
            </a:r>
          </a:p>
          <a:p>
            <a:r>
              <a:rPr lang="en-US" dirty="0">
                <a:latin typeface="Consolas" panose="020B0609020204030204" pitchFamily="49" charset="0"/>
              </a:rPr>
              <a:t>function </a:t>
            </a:r>
            <a:r>
              <a:rPr lang="en-US" dirty="0" err="1">
                <a:latin typeface="Consolas" panose="020B0609020204030204" pitchFamily="49" charset="0"/>
              </a:rPr>
              <a:t>update_weather</a:t>
            </a:r>
            <a:r>
              <a:rPr lang="en-US" dirty="0">
                <a:latin typeface="Consolas" panose="020B0609020204030204" pitchFamily="49" charset="0"/>
              </a:rPr>
              <a:t>(data) { ... }</a:t>
            </a:r>
          </a:p>
          <a:p>
            <a:endParaRPr lang="en-US" sz="1050" dirty="0">
              <a:latin typeface="Consolas" panose="020B0609020204030204" pitchFamily="49" charset="0"/>
            </a:endParaRPr>
          </a:p>
          <a:p>
            <a:r>
              <a:rPr lang="en-US" dirty="0">
                <a:latin typeface="Consolas" panose="020B0609020204030204" pitchFamily="49" charset="0"/>
              </a:rPr>
              <a:t>data = </a:t>
            </a:r>
            <a:r>
              <a:rPr lang="en-US" dirty="0" err="1">
                <a:latin typeface="Consolas" panose="020B0609020204030204" pitchFamily="49" charset="0"/>
              </a:rPr>
              <a:t>download_concur</a:t>
            </a:r>
            <a:r>
              <a:rPr lang="en-US" dirty="0">
                <a:solidFill>
                  <a:srgbClr val="0070C0"/>
                </a:solidFill>
                <a:latin typeface="Consolas" panose="020B0609020204030204" pitchFamily="49" charset="0"/>
              </a:rPr>
              <a:t>("www.weather.com/..."</a:t>
            </a:r>
            <a:r>
              <a:rPr lang="en-US" dirty="0">
                <a:latin typeface="Consolas" panose="020B0609020204030204" pitchFamily="49" charset="0"/>
              </a:rPr>
              <a:t>,</a:t>
            </a:r>
            <a:r>
              <a:rPr lang="en-US" dirty="0">
                <a:solidFill>
                  <a:srgbClr val="0070C0"/>
                </a:solidFill>
                <a:latin typeface="Consolas" panose="020B0609020204030204" pitchFamily="49" charset="0"/>
              </a:rPr>
              <a:t> </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update_weather</a:t>
            </a:r>
            <a:r>
              <a:rPr lang="en-US" dirty="0">
                <a:latin typeface="Consolas" panose="020B0609020204030204" pitchFamily="49" charset="0"/>
              </a:rPr>
              <a:t>);</a:t>
            </a:r>
          </a:p>
          <a:p>
            <a:r>
              <a:rPr lang="en-US" dirty="0" err="1">
                <a:latin typeface="Consolas" panose="020B0609020204030204" pitchFamily="49" charset="0"/>
              </a:rPr>
              <a:t>update_weather</a:t>
            </a:r>
            <a:r>
              <a:rPr lang="en-US" dirty="0">
                <a:latin typeface="Consolas" panose="020B0609020204030204" pitchFamily="49" charset="0"/>
              </a:rPr>
              <a:t>("Downloading data...");</a:t>
            </a:r>
          </a:p>
          <a:p>
            <a:r>
              <a:rPr lang="en-US" dirty="0">
                <a:latin typeface="Consolas" panose="020B0609020204030204" pitchFamily="49" charset="0"/>
              </a:rPr>
              <a:t>&lt;/script&gt;</a:t>
            </a:r>
          </a:p>
          <a:p>
            <a:r>
              <a:rPr lang="en-US" dirty="0">
                <a:latin typeface="Consolas" panose="020B0609020204030204" pitchFamily="49" charset="0"/>
              </a:rPr>
              <a:t>&lt;/body&gt;&lt;/html&gt;</a:t>
            </a:r>
          </a:p>
        </p:txBody>
      </p:sp>
      <p:sp>
        <p:nvSpPr>
          <p:cNvPr id="23" name="Line 21">
            <a:extLst>
              <a:ext uri="{FF2B5EF4-FFF2-40B4-BE49-F238E27FC236}">
                <a16:creationId xmlns:a16="http://schemas.microsoft.com/office/drawing/2014/main" id="{5F2534F4-ED57-4213-9ED8-FE9C7D84CF05}"/>
              </a:ext>
            </a:extLst>
          </p:cNvPr>
          <p:cNvSpPr>
            <a:spLocks noChangeShapeType="1"/>
          </p:cNvSpPr>
          <p:nvPr/>
        </p:nvSpPr>
        <p:spPr bwMode="auto">
          <a:xfrm>
            <a:off x="70812" y="2021914"/>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 name="Line 21">
            <a:extLst>
              <a:ext uri="{FF2B5EF4-FFF2-40B4-BE49-F238E27FC236}">
                <a16:creationId xmlns:a16="http://schemas.microsoft.com/office/drawing/2014/main" id="{60F79CB1-6538-47E5-8687-391AD0585C25}"/>
              </a:ext>
            </a:extLst>
          </p:cNvPr>
          <p:cNvSpPr>
            <a:spLocks noChangeShapeType="1"/>
          </p:cNvSpPr>
          <p:nvPr/>
        </p:nvSpPr>
        <p:spPr bwMode="auto">
          <a:xfrm>
            <a:off x="298673" y="2303040"/>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5" name="Line 21">
            <a:extLst>
              <a:ext uri="{FF2B5EF4-FFF2-40B4-BE49-F238E27FC236}">
                <a16:creationId xmlns:a16="http://schemas.microsoft.com/office/drawing/2014/main" id="{D792335E-9E64-4442-8A5D-D0C2A60AB210}"/>
              </a:ext>
            </a:extLst>
          </p:cNvPr>
          <p:cNvSpPr>
            <a:spLocks noChangeShapeType="1"/>
          </p:cNvSpPr>
          <p:nvPr/>
        </p:nvSpPr>
        <p:spPr bwMode="auto">
          <a:xfrm>
            <a:off x="579800" y="2584167"/>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7" name="Line 21">
            <a:extLst>
              <a:ext uri="{FF2B5EF4-FFF2-40B4-BE49-F238E27FC236}">
                <a16:creationId xmlns:a16="http://schemas.microsoft.com/office/drawing/2014/main" id="{B07B7D65-657D-4EC7-A186-B6C1FF8E0B04}"/>
              </a:ext>
            </a:extLst>
          </p:cNvPr>
          <p:cNvSpPr>
            <a:spLocks noChangeShapeType="1"/>
          </p:cNvSpPr>
          <p:nvPr/>
        </p:nvSpPr>
        <p:spPr bwMode="auto">
          <a:xfrm>
            <a:off x="587307" y="2846549"/>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8" name="Line 21">
            <a:extLst>
              <a:ext uri="{FF2B5EF4-FFF2-40B4-BE49-F238E27FC236}">
                <a16:creationId xmlns:a16="http://schemas.microsoft.com/office/drawing/2014/main" id="{6D409433-D25F-486F-BC33-2036DFA0B478}"/>
              </a:ext>
            </a:extLst>
          </p:cNvPr>
          <p:cNvSpPr>
            <a:spLocks noChangeShapeType="1"/>
          </p:cNvSpPr>
          <p:nvPr/>
        </p:nvSpPr>
        <p:spPr bwMode="auto">
          <a:xfrm>
            <a:off x="587307" y="3123196"/>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1" name="Line 21">
            <a:extLst>
              <a:ext uri="{FF2B5EF4-FFF2-40B4-BE49-F238E27FC236}">
                <a16:creationId xmlns:a16="http://schemas.microsoft.com/office/drawing/2014/main" id="{26155349-47A0-44CB-A3F8-FD5548BF3FA2}"/>
              </a:ext>
            </a:extLst>
          </p:cNvPr>
          <p:cNvSpPr>
            <a:spLocks noChangeShapeType="1"/>
          </p:cNvSpPr>
          <p:nvPr/>
        </p:nvSpPr>
        <p:spPr bwMode="auto">
          <a:xfrm>
            <a:off x="5570851" y="5475993"/>
            <a:ext cx="457200" cy="0"/>
          </a:xfrm>
          <a:prstGeom prst="line">
            <a:avLst/>
          </a:prstGeom>
          <a:noFill/>
          <a:ln w="38100">
            <a:solidFill>
              <a:schemeClr val="accent1">
                <a:lumMod val="75000"/>
              </a:scheme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9" name="Line 21">
            <a:extLst>
              <a:ext uri="{FF2B5EF4-FFF2-40B4-BE49-F238E27FC236}">
                <a16:creationId xmlns:a16="http://schemas.microsoft.com/office/drawing/2014/main" id="{9D6EED30-53B3-4E10-BD7C-08C03D938476}"/>
              </a:ext>
            </a:extLst>
          </p:cNvPr>
          <p:cNvSpPr>
            <a:spLocks noChangeShapeType="1"/>
          </p:cNvSpPr>
          <p:nvPr/>
        </p:nvSpPr>
        <p:spPr bwMode="auto">
          <a:xfrm>
            <a:off x="311436" y="2311298"/>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0" name="Line 21">
            <a:extLst>
              <a:ext uri="{FF2B5EF4-FFF2-40B4-BE49-F238E27FC236}">
                <a16:creationId xmlns:a16="http://schemas.microsoft.com/office/drawing/2014/main" id="{684AE966-34F3-4A07-B503-4EC931B8310D}"/>
              </a:ext>
            </a:extLst>
          </p:cNvPr>
          <p:cNvSpPr>
            <a:spLocks noChangeShapeType="1"/>
          </p:cNvSpPr>
          <p:nvPr/>
        </p:nvSpPr>
        <p:spPr bwMode="auto">
          <a:xfrm>
            <a:off x="576447" y="2585318"/>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6" name="Line 21">
            <a:extLst>
              <a:ext uri="{FF2B5EF4-FFF2-40B4-BE49-F238E27FC236}">
                <a16:creationId xmlns:a16="http://schemas.microsoft.com/office/drawing/2014/main" id="{9BEECB92-078E-4648-AF12-69CA923CCC10}"/>
              </a:ext>
            </a:extLst>
          </p:cNvPr>
          <p:cNvSpPr>
            <a:spLocks noChangeShapeType="1"/>
          </p:cNvSpPr>
          <p:nvPr/>
        </p:nvSpPr>
        <p:spPr bwMode="auto">
          <a:xfrm>
            <a:off x="5595149" y="6036716"/>
            <a:ext cx="457200" cy="0"/>
          </a:xfrm>
          <a:prstGeom prst="line">
            <a:avLst/>
          </a:prstGeom>
          <a:noFill/>
          <a:ln w="38100">
            <a:solidFill>
              <a:schemeClr val="accent1">
                <a:lumMod val="75000"/>
              </a:scheme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nvGrpSpPr>
          <p:cNvPr id="37" name="Group 36">
            <a:extLst>
              <a:ext uri="{FF2B5EF4-FFF2-40B4-BE49-F238E27FC236}">
                <a16:creationId xmlns:a16="http://schemas.microsoft.com/office/drawing/2014/main" id="{75D203E5-3175-486E-AC66-DC3DC046C035}"/>
              </a:ext>
            </a:extLst>
          </p:cNvPr>
          <p:cNvGrpSpPr/>
          <p:nvPr/>
        </p:nvGrpSpPr>
        <p:grpSpPr>
          <a:xfrm>
            <a:off x="6755627" y="797164"/>
            <a:ext cx="4486455" cy="2533923"/>
            <a:chOff x="7111986" y="2173706"/>
            <a:chExt cx="4486455" cy="2533923"/>
          </a:xfrm>
        </p:grpSpPr>
        <p:grpSp>
          <p:nvGrpSpPr>
            <p:cNvPr id="38" name="Group 37">
              <a:extLst>
                <a:ext uri="{FF2B5EF4-FFF2-40B4-BE49-F238E27FC236}">
                  <a16:creationId xmlns:a16="http://schemas.microsoft.com/office/drawing/2014/main" id="{1A5A71A2-B316-4134-A350-B617DE746E54}"/>
                </a:ext>
              </a:extLst>
            </p:cNvPr>
            <p:cNvGrpSpPr/>
            <p:nvPr/>
          </p:nvGrpSpPr>
          <p:grpSpPr>
            <a:xfrm>
              <a:off x="7111986" y="2173706"/>
              <a:ext cx="4486455" cy="2533923"/>
              <a:chOff x="7111987" y="2173706"/>
              <a:chExt cx="3903860" cy="2008769"/>
            </a:xfrm>
          </p:grpSpPr>
          <p:grpSp>
            <p:nvGrpSpPr>
              <p:cNvPr id="42" name="Group 41">
                <a:extLst>
                  <a:ext uri="{FF2B5EF4-FFF2-40B4-BE49-F238E27FC236}">
                    <a16:creationId xmlns:a16="http://schemas.microsoft.com/office/drawing/2014/main" id="{B1A3FC1B-CA9F-4D8F-97F0-44A3D5032D48}"/>
                  </a:ext>
                </a:extLst>
              </p:cNvPr>
              <p:cNvGrpSpPr/>
              <p:nvPr/>
            </p:nvGrpSpPr>
            <p:grpSpPr>
              <a:xfrm>
                <a:off x="7111987" y="2173706"/>
                <a:ext cx="3903860" cy="2008769"/>
                <a:chOff x="3319462" y="2754855"/>
                <a:chExt cx="3903860" cy="2008769"/>
              </a:xfrm>
            </p:grpSpPr>
            <p:pic>
              <p:nvPicPr>
                <p:cNvPr id="51" name="Picture 50">
                  <a:extLst>
                    <a:ext uri="{FF2B5EF4-FFF2-40B4-BE49-F238E27FC236}">
                      <a16:creationId xmlns:a16="http://schemas.microsoft.com/office/drawing/2014/main" id="{8FEB7E53-1138-46D8-8D16-EA6A460D6E0C}"/>
                    </a:ext>
                  </a:extLst>
                </p:cNvPr>
                <p:cNvPicPr>
                  <a:picLocks noChangeAspect="1"/>
                </p:cNvPicPr>
                <p:nvPr/>
              </p:nvPicPr>
              <p:blipFill rotWithShape="1">
                <a:blip r:embed="rId3"/>
                <a:srcRect b="41056"/>
                <a:stretch/>
              </p:blipFill>
              <p:spPr>
                <a:xfrm>
                  <a:off x="3319462" y="2754855"/>
                  <a:ext cx="3903860" cy="1720892"/>
                </a:xfrm>
                <a:prstGeom prst="rect">
                  <a:avLst/>
                </a:prstGeom>
              </p:spPr>
            </p:pic>
            <p:grpSp>
              <p:nvGrpSpPr>
                <p:cNvPr id="52" name="Group 51">
                  <a:extLst>
                    <a:ext uri="{FF2B5EF4-FFF2-40B4-BE49-F238E27FC236}">
                      <a16:creationId xmlns:a16="http://schemas.microsoft.com/office/drawing/2014/main" id="{6B7AE885-CE25-42F6-A590-31017B8770BE}"/>
                    </a:ext>
                  </a:extLst>
                </p:cNvPr>
                <p:cNvGrpSpPr/>
                <p:nvPr/>
              </p:nvGrpSpPr>
              <p:grpSpPr>
                <a:xfrm>
                  <a:off x="3319462" y="4475747"/>
                  <a:ext cx="3903860" cy="287877"/>
                  <a:chOff x="7461972" y="4825757"/>
                  <a:chExt cx="3903860" cy="287877"/>
                </a:xfrm>
              </p:grpSpPr>
              <p:pic>
                <p:nvPicPr>
                  <p:cNvPr id="53" name="Picture 52">
                    <a:extLst>
                      <a:ext uri="{FF2B5EF4-FFF2-40B4-BE49-F238E27FC236}">
                        <a16:creationId xmlns:a16="http://schemas.microsoft.com/office/drawing/2014/main" id="{F8E3F67E-B821-4AB4-B489-16DA53886F47}"/>
                      </a:ext>
                    </a:extLst>
                  </p:cNvPr>
                  <p:cNvPicPr>
                    <a:picLocks noChangeAspect="1"/>
                  </p:cNvPicPr>
                  <p:nvPr/>
                </p:nvPicPr>
                <p:blipFill rotWithShape="1">
                  <a:blip r:embed="rId3"/>
                  <a:srcRect t="90139"/>
                  <a:stretch/>
                </p:blipFill>
                <p:spPr>
                  <a:xfrm>
                    <a:off x="7461972" y="4825757"/>
                    <a:ext cx="3903860" cy="287877"/>
                  </a:xfrm>
                  <a:prstGeom prst="rect">
                    <a:avLst/>
                  </a:prstGeom>
                </p:spPr>
              </p:pic>
              <p:sp>
                <p:nvSpPr>
                  <p:cNvPr id="54" name="Rectangle 53">
                    <a:extLst>
                      <a:ext uri="{FF2B5EF4-FFF2-40B4-BE49-F238E27FC236}">
                        <a16:creationId xmlns:a16="http://schemas.microsoft.com/office/drawing/2014/main" id="{CCCDA9D6-19B5-49DD-BF18-4D3782B4E537}"/>
                      </a:ext>
                    </a:extLst>
                  </p:cNvPr>
                  <p:cNvSpPr/>
                  <p:nvPr/>
                </p:nvSpPr>
                <p:spPr>
                  <a:xfrm>
                    <a:off x="7691460" y="4904509"/>
                    <a:ext cx="1715047" cy="166255"/>
                  </a:xfrm>
                  <a:prstGeom prst="rect">
                    <a:avLst/>
                  </a:prstGeom>
                  <a:solidFill>
                    <a:srgbClr val="50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504F"/>
                      </a:solidFill>
                    </a:endParaRPr>
                  </a:p>
                </p:txBody>
              </p:sp>
              <p:sp>
                <p:nvSpPr>
                  <p:cNvPr id="55" name="Rectangle 54">
                    <a:extLst>
                      <a:ext uri="{FF2B5EF4-FFF2-40B4-BE49-F238E27FC236}">
                        <a16:creationId xmlns:a16="http://schemas.microsoft.com/office/drawing/2014/main" id="{EBFECA32-781C-4072-98ED-C38A6F0A8DC8}"/>
                      </a:ext>
                    </a:extLst>
                  </p:cNvPr>
                  <p:cNvSpPr/>
                  <p:nvPr/>
                </p:nvSpPr>
                <p:spPr>
                  <a:xfrm>
                    <a:off x="9562553" y="4825757"/>
                    <a:ext cx="1715047" cy="166255"/>
                  </a:xfrm>
                  <a:prstGeom prst="rect">
                    <a:avLst/>
                  </a:prstGeom>
                  <a:solidFill>
                    <a:srgbClr val="50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50504F"/>
                      </a:solidFill>
                    </a:endParaRPr>
                  </a:p>
                </p:txBody>
              </p:sp>
            </p:grpSp>
          </p:grpSp>
          <p:sp>
            <p:nvSpPr>
              <p:cNvPr id="49" name="Rectangle 48">
                <a:extLst>
                  <a:ext uri="{FF2B5EF4-FFF2-40B4-BE49-F238E27FC236}">
                    <a16:creationId xmlns:a16="http://schemas.microsoft.com/office/drawing/2014/main" id="{2346188D-6E13-4612-9554-53793524A829}"/>
                  </a:ext>
                </a:extLst>
              </p:cNvPr>
              <p:cNvSpPr/>
              <p:nvPr/>
            </p:nvSpPr>
            <p:spPr>
              <a:xfrm>
                <a:off x="8779432" y="2320272"/>
                <a:ext cx="1550226" cy="129796"/>
              </a:xfrm>
              <a:prstGeom prst="rect">
                <a:avLst/>
              </a:prstGeom>
              <a:solidFill>
                <a:srgbClr val="2C29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50504F"/>
                  </a:solidFill>
                </a:endParaRPr>
              </a:p>
            </p:txBody>
          </p:sp>
          <p:sp>
            <p:nvSpPr>
              <p:cNvPr id="50" name="TextBox 49">
                <a:extLst>
                  <a:ext uri="{FF2B5EF4-FFF2-40B4-BE49-F238E27FC236}">
                    <a16:creationId xmlns:a16="http://schemas.microsoft.com/office/drawing/2014/main" id="{B42B2B0C-D815-4290-B153-F5F2BE91024A}"/>
                  </a:ext>
                </a:extLst>
              </p:cNvPr>
              <p:cNvSpPr txBox="1"/>
              <p:nvPr/>
            </p:nvSpPr>
            <p:spPr>
              <a:xfrm>
                <a:off x="8697748" y="2267248"/>
                <a:ext cx="1378997" cy="243990"/>
              </a:xfrm>
              <a:prstGeom prst="rect">
                <a:avLst/>
              </a:prstGeom>
              <a:noFill/>
            </p:spPr>
            <p:txBody>
              <a:bodyPr wrap="none" rtlCol="0">
                <a:spAutoFit/>
              </a:bodyPr>
              <a:lstStyle/>
              <a:p>
                <a:r>
                  <a:rPr lang="en-US" sz="1400" dirty="0">
                    <a:solidFill>
                      <a:schemeClr val="bg2"/>
                    </a:solidFill>
                  </a:rPr>
                  <a:t>www.weather.com</a:t>
                </a:r>
              </a:p>
            </p:txBody>
          </p:sp>
        </p:grpSp>
        <p:pic>
          <p:nvPicPr>
            <p:cNvPr id="41" name="Picture 40">
              <a:extLst>
                <a:ext uri="{FF2B5EF4-FFF2-40B4-BE49-F238E27FC236}">
                  <a16:creationId xmlns:a16="http://schemas.microsoft.com/office/drawing/2014/main" id="{83AF4768-D234-4723-AA45-F3449FE52361}"/>
                </a:ext>
              </a:extLst>
            </p:cNvPr>
            <p:cNvPicPr>
              <a:picLocks noChangeAspect="1"/>
            </p:cNvPicPr>
            <p:nvPr/>
          </p:nvPicPr>
          <p:blipFill rotWithShape="1">
            <a:blip r:embed="rId4"/>
            <a:srcRect r="25525" b="28012"/>
            <a:stretch/>
          </p:blipFill>
          <p:spPr>
            <a:xfrm>
              <a:off x="7156908" y="2694881"/>
              <a:ext cx="4277531" cy="1974773"/>
            </a:xfrm>
            <a:prstGeom prst="rect">
              <a:avLst/>
            </a:prstGeom>
          </p:spPr>
        </p:pic>
      </p:grpSp>
      <p:pic>
        <p:nvPicPr>
          <p:cNvPr id="12" name="Picture 11">
            <a:extLst>
              <a:ext uri="{FF2B5EF4-FFF2-40B4-BE49-F238E27FC236}">
                <a16:creationId xmlns:a16="http://schemas.microsoft.com/office/drawing/2014/main" id="{E3149AF6-0738-4204-91B5-82E97245FDEE}"/>
              </a:ext>
            </a:extLst>
          </p:cNvPr>
          <p:cNvPicPr>
            <a:picLocks noChangeAspect="1"/>
          </p:cNvPicPr>
          <p:nvPr/>
        </p:nvPicPr>
        <p:blipFill rotWithShape="1">
          <a:blip r:embed="rId5"/>
          <a:srcRect t="30573" b="-5869"/>
          <a:stretch/>
        </p:blipFill>
        <p:spPr>
          <a:xfrm>
            <a:off x="6826540" y="1747635"/>
            <a:ext cx="2343150" cy="415973"/>
          </a:xfrm>
          <a:prstGeom prst="rect">
            <a:avLst/>
          </a:prstGeom>
        </p:spPr>
      </p:pic>
      <p:pic>
        <p:nvPicPr>
          <p:cNvPr id="57" name="Picture 56">
            <a:extLst>
              <a:ext uri="{FF2B5EF4-FFF2-40B4-BE49-F238E27FC236}">
                <a16:creationId xmlns:a16="http://schemas.microsoft.com/office/drawing/2014/main" id="{2A851973-26B4-4877-882C-BB7A28DB6E93}"/>
              </a:ext>
            </a:extLst>
          </p:cNvPr>
          <p:cNvPicPr>
            <a:picLocks noChangeAspect="1"/>
          </p:cNvPicPr>
          <p:nvPr/>
        </p:nvPicPr>
        <p:blipFill>
          <a:blip r:embed="rId6"/>
          <a:stretch>
            <a:fillRect/>
          </a:stretch>
        </p:blipFill>
        <p:spPr>
          <a:xfrm>
            <a:off x="6823498" y="1686600"/>
            <a:ext cx="3076575" cy="619125"/>
          </a:xfrm>
          <a:prstGeom prst="rect">
            <a:avLst/>
          </a:prstGeom>
        </p:spPr>
      </p:pic>
      <p:sp>
        <p:nvSpPr>
          <p:cNvPr id="58" name="Line 21">
            <a:extLst>
              <a:ext uri="{FF2B5EF4-FFF2-40B4-BE49-F238E27FC236}">
                <a16:creationId xmlns:a16="http://schemas.microsoft.com/office/drawing/2014/main" id="{E47619FE-1ED3-4064-A348-9FFAC7B5DBDD}"/>
              </a:ext>
            </a:extLst>
          </p:cNvPr>
          <p:cNvSpPr>
            <a:spLocks noChangeShapeType="1"/>
          </p:cNvSpPr>
          <p:nvPr/>
        </p:nvSpPr>
        <p:spPr bwMode="auto">
          <a:xfrm>
            <a:off x="5581832" y="5025441"/>
            <a:ext cx="457200" cy="0"/>
          </a:xfrm>
          <a:prstGeom prst="line">
            <a:avLst/>
          </a:prstGeom>
          <a:noFill/>
          <a:ln w="38100">
            <a:solidFill>
              <a:schemeClr val="accent1">
                <a:lumMod val="75000"/>
              </a:scheme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5" name="Rectangle 4">
            <a:extLst>
              <a:ext uri="{FF2B5EF4-FFF2-40B4-BE49-F238E27FC236}">
                <a16:creationId xmlns:a16="http://schemas.microsoft.com/office/drawing/2014/main" id="{0001FE45-AA00-4ACC-BF22-2F2D7F7E03E9}"/>
              </a:ext>
            </a:extLst>
          </p:cNvPr>
          <p:cNvSpPr/>
          <p:nvPr/>
        </p:nvSpPr>
        <p:spPr>
          <a:xfrm>
            <a:off x="6823498" y="1358283"/>
            <a:ext cx="3617180" cy="9474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Speech Bubble: Rectangle with Corners Rounded 58">
            <a:extLst>
              <a:ext uri="{FF2B5EF4-FFF2-40B4-BE49-F238E27FC236}">
                <a16:creationId xmlns:a16="http://schemas.microsoft.com/office/drawing/2014/main" id="{664FC1E7-F053-426E-A3AD-25A4BFFE1491}"/>
              </a:ext>
            </a:extLst>
          </p:cNvPr>
          <p:cNvSpPr/>
          <p:nvPr/>
        </p:nvSpPr>
        <p:spPr>
          <a:xfrm>
            <a:off x="3005091" y="3429000"/>
            <a:ext cx="2961980" cy="1365607"/>
          </a:xfrm>
          <a:prstGeom prst="wedgeRoundRectCallout">
            <a:avLst>
              <a:gd name="adj1" fmla="val 97921"/>
              <a:gd name="adj2" fmla="val 94284"/>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launches a downloader in the background.</a:t>
            </a:r>
            <a:endParaRPr lang="en-US" sz="2000" dirty="0">
              <a:solidFill>
                <a:schemeClr val="accent2">
                  <a:lumMod val="20000"/>
                  <a:lumOff val="80000"/>
                </a:schemeClr>
              </a:solidFill>
              <a:latin typeface="Corbel" panose="020B0503020204020204" pitchFamily="34" charset="0"/>
            </a:endParaRPr>
          </a:p>
        </p:txBody>
      </p:sp>
      <p:sp>
        <p:nvSpPr>
          <p:cNvPr id="64" name="Speech Bubble: Rectangle with Corners Rounded 63">
            <a:extLst>
              <a:ext uri="{FF2B5EF4-FFF2-40B4-BE49-F238E27FC236}">
                <a16:creationId xmlns:a16="http://schemas.microsoft.com/office/drawing/2014/main" id="{A961B72D-FC69-45B3-93AA-E4072C72B85D}"/>
              </a:ext>
            </a:extLst>
          </p:cNvPr>
          <p:cNvSpPr/>
          <p:nvPr/>
        </p:nvSpPr>
        <p:spPr>
          <a:xfrm>
            <a:off x="8522563" y="2396971"/>
            <a:ext cx="3329857" cy="1077325"/>
          </a:xfrm>
          <a:prstGeom prst="wedgeRoundRectCallout">
            <a:avLst>
              <a:gd name="adj1" fmla="val 7774"/>
              <a:gd name="adj2" fmla="val 256017"/>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Notice that we passed our </a:t>
            </a:r>
            <a:r>
              <a:rPr lang="en-US" sz="2000" dirty="0" err="1">
                <a:solidFill>
                  <a:schemeClr val="accent2">
                    <a:lumMod val="40000"/>
                    <a:lumOff val="60000"/>
                  </a:schemeClr>
                </a:solidFill>
                <a:latin typeface="Corbel" panose="020B0503020204020204" pitchFamily="34" charset="0"/>
              </a:rPr>
              <a:t>update_weather</a:t>
            </a:r>
            <a:r>
              <a:rPr lang="en-US" sz="2000" dirty="0">
                <a:solidFill>
                  <a:schemeClr val="accent2">
                    <a:lumMod val="40000"/>
                    <a:lumOff val="60000"/>
                  </a:schemeClr>
                </a:solidFill>
                <a:latin typeface="Corbel" panose="020B0503020204020204" pitchFamily="34" charset="0"/>
              </a:rPr>
              <a:t>()</a:t>
            </a:r>
            <a:r>
              <a:rPr lang="en-US" sz="2000" dirty="0">
                <a:solidFill>
                  <a:schemeClr val="bg1"/>
                </a:solidFill>
                <a:latin typeface="Corbel" panose="020B0503020204020204" pitchFamily="34" charset="0"/>
              </a:rPr>
              <a:t> function as a parameter.</a:t>
            </a:r>
            <a:endParaRPr lang="en-US" sz="2000" dirty="0">
              <a:solidFill>
                <a:schemeClr val="accent2">
                  <a:lumMod val="20000"/>
                  <a:lumOff val="80000"/>
                </a:schemeClr>
              </a:solidFill>
              <a:latin typeface="Corbel" panose="020B0503020204020204" pitchFamily="34" charset="0"/>
            </a:endParaRPr>
          </a:p>
        </p:txBody>
      </p:sp>
      <p:grpSp>
        <p:nvGrpSpPr>
          <p:cNvPr id="10" name="Group 9">
            <a:extLst>
              <a:ext uri="{FF2B5EF4-FFF2-40B4-BE49-F238E27FC236}">
                <a16:creationId xmlns:a16="http://schemas.microsoft.com/office/drawing/2014/main" id="{28609326-0500-4ECA-B506-304C56EEA4F9}"/>
              </a:ext>
            </a:extLst>
          </p:cNvPr>
          <p:cNvGrpSpPr/>
          <p:nvPr/>
        </p:nvGrpSpPr>
        <p:grpSpPr>
          <a:xfrm>
            <a:off x="2817269" y="5268883"/>
            <a:ext cx="2458569" cy="1463134"/>
            <a:chOff x="2811624" y="5263341"/>
            <a:chExt cx="2458569" cy="1463134"/>
          </a:xfrm>
        </p:grpSpPr>
        <p:sp>
          <p:nvSpPr>
            <p:cNvPr id="43" name="TextBox 42">
              <a:extLst>
                <a:ext uri="{FF2B5EF4-FFF2-40B4-BE49-F238E27FC236}">
                  <a16:creationId xmlns:a16="http://schemas.microsoft.com/office/drawing/2014/main" id="{8C99BACA-652F-4FD9-9C76-80D85D461A09}"/>
                </a:ext>
              </a:extLst>
            </p:cNvPr>
            <p:cNvSpPr txBox="1"/>
            <p:nvPr/>
          </p:nvSpPr>
          <p:spPr>
            <a:xfrm>
              <a:off x="2811624" y="5263341"/>
              <a:ext cx="2458569" cy="1463134"/>
            </a:xfrm>
            <a:prstGeom prst="rect">
              <a:avLst/>
            </a:prstGeom>
            <a:solidFill>
              <a:schemeClr val="accent6">
                <a:lumMod val="20000"/>
                <a:lumOff val="80000"/>
              </a:schemeClr>
            </a:solidFill>
            <a:ln>
              <a:solidFill>
                <a:schemeClr val="tx1"/>
              </a:solidFill>
            </a:ln>
          </p:spPr>
          <p:txBody>
            <a:bodyPr wrap="square">
              <a:noAutofit/>
            </a:bodyPr>
            <a:lstStyle/>
            <a:p>
              <a:r>
                <a:rPr lang="en-US" dirty="0">
                  <a:latin typeface="Consolas" panose="020B0609020204030204" pitchFamily="49" charset="0"/>
                </a:rPr>
                <a:t>Downloader Object</a:t>
              </a:r>
            </a:p>
          </p:txBody>
        </p:sp>
        <p:grpSp>
          <p:nvGrpSpPr>
            <p:cNvPr id="9" name="Group 8">
              <a:extLst>
                <a:ext uri="{FF2B5EF4-FFF2-40B4-BE49-F238E27FC236}">
                  <a16:creationId xmlns:a16="http://schemas.microsoft.com/office/drawing/2014/main" id="{58022AEA-436C-4D5E-94CA-59486C3F38D8}"/>
                </a:ext>
              </a:extLst>
            </p:cNvPr>
            <p:cNvGrpSpPr/>
            <p:nvPr/>
          </p:nvGrpSpPr>
          <p:grpSpPr>
            <a:xfrm>
              <a:off x="3025682" y="6325980"/>
              <a:ext cx="1800954" cy="400110"/>
              <a:chOff x="2811624" y="6326365"/>
              <a:chExt cx="1800954" cy="400110"/>
            </a:xfrm>
          </p:grpSpPr>
          <p:sp>
            <p:nvSpPr>
              <p:cNvPr id="65" name="TextBox 64">
                <a:extLst>
                  <a:ext uri="{FF2B5EF4-FFF2-40B4-BE49-F238E27FC236}">
                    <a16:creationId xmlns:a16="http://schemas.microsoft.com/office/drawing/2014/main" id="{17963306-3080-4A25-87D3-C43059B47F9B}"/>
                  </a:ext>
                </a:extLst>
              </p:cNvPr>
              <p:cNvSpPr txBox="1"/>
              <p:nvPr/>
            </p:nvSpPr>
            <p:spPr>
              <a:xfrm>
                <a:off x="2811624" y="6326365"/>
                <a:ext cx="1164821" cy="400110"/>
              </a:xfrm>
              <a:prstGeom prst="rect">
                <a:avLst/>
              </a:prstGeom>
              <a:noFill/>
            </p:spPr>
            <p:txBody>
              <a:bodyPr wrap="square" rtlCol="0">
                <a:spAutoFit/>
              </a:bodyPr>
              <a:lstStyle/>
              <a:p>
                <a:r>
                  <a:rPr lang="en-US" sz="2000" dirty="0"/>
                  <a:t>callback</a:t>
                </a:r>
              </a:p>
            </p:txBody>
          </p:sp>
          <p:sp>
            <p:nvSpPr>
              <p:cNvPr id="8" name="Rectangle 7">
                <a:extLst>
                  <a:ext uri="{FF2B5EF4-FFF2-40B4-BE49-F238E27FC236}">
                    <a16:creationId xmlns:a16="http://schemas.microsoft.com/office/drawing/2014/main" id="{4D6FD334-4583-432C-B405-94EACC0CFA30}"/>
                  </a:ext>
                </a:extLst>
              </p:cNvPr>
              <p:cNvSpPr/>
              <p:nvPr/>
            </p:nvSpPr>
            <p:spPr>
              <a:xfrm>
                <a:off x="3851005" y="6408704"/>
                <a:ext cx="761573" cy="28144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56" name="Speech Bubble: Rectangle with Corners Rounded 55">
            <a:extLst>
              <a:ext uri="{FF2B5EF4-FFF2-40B4-BE49-F238E27FC236}">
                <a16:creationId xmlns:a16="http://schemas.microsoft.com/office/drawing/2014/main" id="{550C12F4-44F3-4A5F-AE90-FFB9671F385D}"/>
              </a:ext>
            </a:extLst>
          </p:cNvPr>
          <p:cNvSpPr/>
          <p:nvPr/>
        </p:nvSpPr>
        <p:spPr>
          <a:xfrm>
            <a:off x="3031327" y="172874"/>
            <a:ext cx="3164889" cy="1365607"/>
          </a:xfrm>
          <a:prstGeom prst="wedgeRoundRectCallout">
            <a:avLst>
              <a:gd name="adj1" fmla="val -81388"/>
              <a:gd name="adj2" fmla="val 101101"/>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Execution continues immediately in our browser main loop!</a:t>
            </a:r>
            <a:endParaRPr lang="en-US" sz="2000" dirty="0">
              <a:solidFill>
                <a:schemeClr val="accent2">
                  <a:lumMod val="20000"/>
                  <a:lumOff val="80000"/>
                </a:schemeClr>
              </a:solidFill>
              <a:latin typeface="Corbel" panose="020B0503020204020204" pitchFamily="34" charset="0"/>
            </a:endParaRPr>
          </a:p>
        </p:txBody>
      </p:sp>
      <p:sp>
        <p:nvSpPr>
          <p:cNvPr id="67" name="Line 21">
            <a:extLst>
              <a:ext uri="{FF2B5EF4-FFF2-40B4-BE49-F238E27FC236}">
                <a16:creationId xmlns:a16="http://schemas.microsoft.com/office/drawing/2014/main" id="{0A52EB76-D11B-45E3-9A98-5592E175B5D0}"/>
              </a:ext>
            </a:extLst>
          </p:cNvPr>
          <p:cNvSpPr>
            <a:spLocks noChangeShapeType="1"/>
          </p:cNvSpPr>
          <p:nvPr/>
        </p:nvSpPr>
        <p:spPr bwMode="auto">
          <a:xfrm>
            <a:off x="579909" y="2848028"/>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68" name="Line 21">
            <a:extLst>
              <a:ext uri="{FF2B5EF4-FFF2-40B4-BE49-F238E27FC236}">
                <a16:creationId xmlns:a16="http://schemas.microsoft.com/office/drawing/2014/main" id="{0B79D69B-CA24-498C-8A1F-EEBC956119E1}"/>
              </a:ext>
            </a:extLst>
          </p:cNvPr>
          <p:cNvSpPr>
            <a:spLocks noChangeShapeType="1"/>
          </p:cNvSpPr>
          <p:nvPr/>
        </p:nvSpPr>
        <p:spPr bwMode="auto">
          <a:xfrm>
            <a:off x="579909" y="3114916"/>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69" name="Line 21">
            <a:extLst>
              <a:ext uri="{FF2B5EF4-FFF2-40B4-BE49-F238E27FC236}">
                <a16:creationId xmlns:a16="http://schemas.microsoft.com/office/drawing/2014/main" id="{B8E223EF-E4BB-4725-BCE1-97A695CBB53D}"/>
              </a:ext>
            </a:extLst>
          </p:cNvPr>
          <p:cNvSpPr>
            <a:spLocks noChangeShapeType="1"/>
          </p:cNvSpPr>
          <p:nvPr/>
        </p:nvSpPr>
        <p:spPr bwMode="auto">
          <a:xfrm>
            <a:off x="304038" y="2317216"/>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70" name="Line 21">
            <a:extLst>
              <a:ext uri="{FF2B5EF4-FFF2-40B4-BE49-F238E27FC236}">
                <a16:creationId xmlns:a16="http://schemas.microsoft.com/office/drawing/2014/main" id="{02AE6C81-C566-469B-A217-C3F4C72E65C2}"/>
              </a:ext>
            </a:extLst>
          </p:cNvPr>
          <p:cNvSpPr>
            <a:spLocks noChangeShapeType="1"/>
          </p:cNvSpPr>
          <p:nvPr/>
        </p:nvSpPr>
        <p:spPr bwMode="auto">
          <a:xfrm>
            <a:off x="569049" y="2590085"/>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71" name="Speech Bubble: Rectangle with Corners Rounded 70">
            <a:extLst>
              <a:ext uri="{FF2B5EF4-FFF2-40B4-BE49-F238E27FC236}">
                <a16:creationId xmlns:a16="http://schemas.microsoft.com/office/drawing/2014/main" id="{E239C9BA-81CE-442C-9BBF-F812EEE921BD}"/>
              </a:ext>
            </a:extLst>
          </p:cNvPr>
          <p:cNvSpPr/>
          <p:nvPr/>
        </p:nvSpPr>
        <p:spPr>
          <a:xfrm>
            <a:off x="0" y="3909189"/>
            <a:ext cx="3164889" cy="895735"/>
          </a:xfrm>
          <a:prstGeom prst="wedgeRoundRectCallout">
            <a:avLst>
              <a:gd name="adj1" fmla="val 49996"/>
              <a:gd name="adj2" fmla="val 114697"/>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When the file finishes downloading...</a:t>
            </a:r>
            <a:endParaRPr lang="en-US" sz="2000" dirty="0">
              <a:solidFill>
                <a:schemeClr val="accent2">
                  <a:lumMod val="20000"/>
                  <a:lumOff val="80000"/>
                </a:schemeClr>
              </a:solidFill>
              <a:latin typeface="Corbel" panose="020B0503020204020204" pitchFamily="34" charset="0"/>
            </a:endParaRPr>
          </a:p>
        </p:txBody>
      </p:sp>
      <p:sp>
        <p:nvSpPr>
          <p:cNvPr id="73" name="Line 21">
            <a:extLst>
              <a:ext uri="{FF2B5EF4-FFF2-40B4-BE49-F238E27FC236}">
                <a16:creationId xmlns:a16="http://schemas.microsoft.com/office/drawing/2014/main" id="{9F3A108B-710B-469B-B163-5589B9FBAE51}"/>
              </a:ext>
            </a:extLst>
          </p:cNvPr>
          <p:cNvSpPr>
            <a:spLocks noChangeShapeType="1"/>
          </p:cNvSpPr>
          <p:nvPr/>
        </p:nvSpPr>
        <p:spPr bwMode="auto">
          <a:xfrm>
            <a:off x="5578873" y="5031359"/>
            <a:ext cx="457200" cy="0"/>
          </a:xfrm>
          <a:prstGeom prst="line">
            <a:avLst/>
          </a:prstGeom>
          <a:noFill/>
          <a:ln w="38100">
            <a:solidFill>
              <a:schemeClr val="accent1">
                <a:lumMod val="75000"/>
              </a:scheme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7" name="Rectangle 16">
            <a:extLst>
              <a:ext uri="{FF2B5EF4-FFF2-40B4-BE49-F238E27FC236}">
                <a16:creationId xmlns:a16="http://schemas.microsoft.com/office/drawing/2014/main" id="{A18625CE-683F-4834-BB36-D3530F85E9BF}"/>
              </a:ext>
            </a:extLst>
          </p:cNvPr>
          <p:cNvSpPr/>
          <p:nvPr/>
        </p:nvSpPr>
        <p:spPr>
          <a:xfrm>
            <a:off x="2960703" y="5735386"/>
            <a:ext cx="2179468" cy="33291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Progress...</a:t>
            </a:r>
          </a:p>
        </p:txBody>
      </p:sp>
      <p:sp>
        <p:nvSpPr>
          <p:cNvPr id="78" name="Rectangle 77">
            <a:extLst>
              <a:ext uri="{FF2B5EF4-FFF2-40B4-BE49-F238E27FC236}">
                <a16:creationId xmlns:a16="http://schemas.microsoft.com/office/drawing/2014/main" id="{1C7DDEC5-045F-4FCA-849C-A186882FD547}"/>
              </a:ext>
            </a:extLst>
          </p:cNvPr>
          <p:cNvSpPr/>
          <p:nvPr/>
        </p:nvSpPr>
        <p:spPr>
          <a:xfrm>
            <a:off x="4070708" y="5743852"/>
            <a:ext cx="1069464" cy="3195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Line 21">
            <a:extLst>
              <a:ext uri="{FF2B5EF4-FFF2-40B4-BE49-F238E27FC236}">
                <a16:creationId xmlns:a16="http://schemas.microsoft.com/office/drawing/2014/main" id="{7642E0E3-C37A-4EAC-897B-A75F6EEA2ACB}"/>
              </a:ext>
            </a:extLst>
          </p:cNvPr>
          <p:cNvSpPr>
            <a:spLocks noChangeShapeType="1"/>
          </p:cNvSpPr>
          <p:nvPr/>
        </p:nvSpPr>
        <p:spPr bwMode="auto">
          <a:xfrm flipV="1">
            <a:off x="4486080" y="5055833"/>
            <a:ext cx="1595123" cy="1488052"/>
          </a:xfrm>
          <a:prstGeom prst="line">
            <a:avLst/>
          </a:prstGeom>
          <a:noFill/>
          <a:ln w="38100">
            <a:solidFill>
              <a:srgbClr val="7030A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60" name="Rectangle 59">
            <a:extLst>
              <a:ext uri="{FF2B5EF4-FFF2-40B4-BE49-F238E27FC236}">
                <a16:creationId xmlns:a16="http://schemas.microsoft.com/office/drawing/2014/main" id="{0ADD7761-52B1-4E1C-ABAD-5ABDD6B3B9CB}"/>
              </a:ext>
            </a:extLst>
          </p:cNvPr>
          <p:cNvSpPr/>
          <p:nvPr/>
        </p:nvSpPr>
        <p:spPr>
          <a:xfrm>
            <a:off x="2954788" y="5741894"/>
            <a:ext cx="1115920" cy="3195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Line 21">
            <a:extLst>
              <a:ext uri="{FF2B5EF4-FFF2-40B4-BE49-F238E27FC236}">
                <a16:creationId xmlns:a16="http://schemas.microsoft.com/office/drawing/2014/main" id="{EA1355BE-F553-41A3-9949-F6156BA78DE0}"/>
              </a:ext>
            </a:extLst>
          </p:cNvPr>
          <p:cNvSpPr>
            <a:spLocks noChangeShapeType="1"/>
          </p:cNvSpPr>
          <p:nvPr/>
        </p:nvSpPr>
        <p:spPr bwMode="auto">
          <a:xfrm>
            <a:off x="589644" y="2857814"/>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62" name="Line 21">
            <a:extLst>
              <a:ext uri="{FF2B5EF4-FFF2-40B4-BE49-F238E27FC236}">
                <a16:creationId xmlns:a16="http://schemas.microsoft.com/office/drawing/2014/main" id="{8D97A9FE-DB9F-40DA-B878-5F9F43DC50E4}"/>
              </a:ext>
            </a:extLst>
          </p:cNvPr>
          <p:cNvSpPr>
            <a:spLocks noChangeShapeType="1"/>
          </p:cNvSpPr>
          <p:nvPr/>
        </p:nvSpPr>
        <p:spPr bwMode="auto">
          <a:xfrm>
            <a:off x="593763" y="3125544"/>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63" name="Line 21">
            <a:extLst>
              <a:ext uri="{FF2B5EF4-FFF2-40B4-BE49-F238E27FC236}">
                <a16:creationId xmlns:a16="http://schemas.microsoft.com/office/drawing/2014/main" id="{6D8EF3F4-390E-4340-B0D4-D02C2592928E}"/>
              </a:ext>
            </a:extLst>
          </p:cNvPr>
          <p:cNvSpPr>
            <a:spLocks noChangeShapeType="1"/>
          </p:cNvSpPr>
          <p:nvPr/>
        </p:nvSpPr>
        <p:spPr bwMode="auto">
          <a:xfrm>
            <a:off x="293082" y="2305880"/>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74" name="Line 21">
            <a:extLst>
              <a:ext uri="{FF2B5EF4-FFF2-40B4-BE49-F238E27FC236}">
                <a16:creationId xmlns:a16="http://schemas.microsoft.com/office/drawing/2014/main" id="{463BFD35-A9A4-4391-92B1-3F9F1A198226}"/>
              </a:ext>
            </a:extLst>
          </p:cNvPr>
          <p:cNvSpPr>
            <a:spLocks noChangeShapeType="1"/>
          </p:cNvSpPr>
          <p:nvPr/>
        </p:nvSpPr>
        <p:spPr bwMode="auto">
          <a:xfrm>
            <a:off x="585525" y="2590085"/>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76" name="Speech Bubble: Rectangle with Corners Rounded 75">
            <a:extLst>
              <a:ext uri="{FF2B5EF4-FFF2-40B4-BE49-F238E27FC236}">
                <a16:creationId xmlns:a16="http://schemas.microsoft.com/office/drawing/2014/main" id="{D9E97047-46D0-4802-83BD-E44D7F555ADE}"/>
              </a:ext>
            </a:extLst>
          </p:cNvPr>
          <p:cNvSpPr/>
          <p:nvPr/>
        </p:nvSpPr>
        <p:spPr>
          <a:xfrm>
            <a:off x="6173154" y="1474476"/>
            <a:ext cx="3617180" cy="1599011"/>
          </a:xfrm>
          <a:prstGeom prst="wedgeRoundRectCallout">
            <a:avLst>
              <a:gd name="adj1" fmla="val 486"/>
              <a:gd name="adj2" fmla="val 193165"/>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Here's our updated code to download the file...  </a:t>
            </a:r>
          </a:p>
          <a:p>
            <a:pPr algn="ctr"/>
            <a:endParaRPr lang="en-US" sz="11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Let's use a version that can run in the background...</a:t>
            </a:r>
            <a:endParaRPr lang="en-US" sz="2000" dirty="0">
              <a:solidFill>
                <a:schemeClr val="accent2">
                  <a:lumMod val="20000"/>
                  <a:lumOff val="80000"/>
                </a:schemeClr>
              </a:solidFill>
              <a:latin typeface="Corbel" panose="020B0503020204020204" pitchFamily="34" charset="0"/>
            </a:endParaRPr>
          </a:p>
        </p:txBody>
      </p:sp>
      <p:sp>
        <p:nvSpPr>
          <p:cNvPr id="77" name="Speech Bubble: Rectangle with Corners Rounded 76">
            <a:extLst>
              <a:ext uri="{FF2B5EF4-FFF2-40B4-BE49-F238E27FC236}">
                <a16:creationId xmlns:a16="http://schemas.microsoft.com/office/drawing/2014/main" id="{0C19DCF0-3950-4795-A113-2EAD30BC3593}"/>
              </a:ext>
            </a:extLst>
          </p:cNvPr>
          <p:cNvSpPr/>
          <p:nvPr/>
        </p:nvSpPr>
        <p:spPr>
          <a:xfrm>
            <a:off x="293873" y="4732126"/>
            <a:ext cx="3617180" cy="1599011"/>
          </a:xfrm>
          <a:prstGeom prst="wedgeRoundRectCallout">
            <a:avLst>
              <a:gd name="adj1" fmla="val 110941"/>
              <a:gd name="adj2" fmla="val 31913"/>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And we'll add a status update to our page so the user knows what's happening.</a:t>
            </a:r>
            <a:endParaRPr lang="en-US" sz="2000" dirty="0">
              <a:solidFill>
                <a:schemeClr val="accent2">
                  <a:lumMod val="20000"/>
                  <a:lumOff val="80000"/>
                </a:schemeClr>
              </a:solidFill>
              <a:latin typeface="Corbel" panose="020B0503020204020204" pitchFamily="34" charset="0"/>
            </a:endParaRPr>
          </a:p>
        </p:txBody>
      </p:sp>
      <p:sp>
        <p:nvSpPr>
          <p:cNvPr id="80" name="Speech Bubble: Rectangle with Corners Rounded 79">
            <a:extLst>
              <a:ext uri="{FF2B5EF4-FFF2-40B4-BE49-F238E27FC236}">
                <a16:creationId xmlns:a16="http://schemas.microsoft.com/office/drawing/2014/main" id="{3BF9BA2D-6267-4F87-9551-1A40AE6A4ECE}"/>
              </a:ext>
            </a:extLst>
          </p:cNvPr>
          <p:cNvSpPr/>
          <p:nvPr/>
        </p:nvSpPr>
        <p:spPr>
          <a:xfrm>
            <a:off x="4715210" y="2495819"/>
            <a:ext cx="2922030" cy="1418174"/>
          </a:xfrm>
          <a:prstGeom prst="wedgeRoundRectCallout">
            <a:avLst>
              <a:gd name="adj1" fmla="val 111259"/>
              <a:gd name="adj2" fmla="val 121588"/>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changes the contents of the page, but doesn't update the screen just yet!</a:t>
            </a:r>
            <a:endParaRPr lang="en-US" sz="2000" dirty="0">
              <a:solidFill>
                <a:schemeClr val="accent2">
                  <a:lumMod val="20000"/>
                  <a:lumOff val="80000"/>
                </a:schemeClr>
              </a:solidFill>
              <a:latin typeface="Corbel" panose="020B0503020204020204" pitchFamily="34" charset="0"/>
            </a:endParaRPr>
          </a:p>
        </p:txBody>
      </p:sp>
      <p:sp>
        <p:nvSpPr>
          <p:cNvPr id="72" name="Speech Bubble: Rectangle with Corners Rounded 71">
            <a:extLst>
              <a:ext uri="{FF2B5EF4-FFF2-40B4-BE49-F238E27FC236}">
                <a16:creationId xmlns:a16="http://schemas.microsoft.com/office/drawing/2014/main" id="{3E96CD50-C58D-4B90-BEDA-E94EB5E26ED4}"/>
              </a:ext>
            </a:extLst>
          </p:cNvPr>
          <p:cNvSpPr/>
          <p:nvPr/>
        </p:nvSpPr>
        <p:spPr>
          <a:xfrm>
            <a:off x="1812324" y="3277009"/>
            <a:ext cx="4294183" cy="1120877"/>
          </a:xfrm>
          <a:prstGeom prst="wedgeRoundRectCallout">
            <a:avLst>
              <a:gd name="adj1" fmla="val 49583"/>
              <a:gd name="adj2" fmla="val 100733"/>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Our downloader will call the callback to updates the page contents with the temperature, etc.</a:t>
            </a:r>
            <a:endParaRPr lang="en-US" sz="2000" dirty="0">
              <a:solidFill>
                <a:schemeClr val="accent2">
                  <a:lumMod val="20000"/>
                  <a:lumOff val="80000"/>
                </a:schemeClr>
              </a:solidFill>
              <a:latin typeface="Corbel" panose="020B0503020204020204" pitchFamily="34" charset="0"/>
            </a:endParaRPr>
          </a:p>
        </p:txBody>
      </p:sp>
    </p:spTree>
    <p:extLst>
      <p:ext uri="{BB962C8B-B14F-4D97-AF65-F5344CB8AC3E}">
        <p14:creationId xmlns:p14="http://schemas.microsoft.com/office/powerpoint/2010/main" val="2226685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xEl>
                                              <p:pRg st="10" end="1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76"/>
                                        </p:tgtEl>
                                        <p:attrNameLst>
                                          <p:attrName>style.visibility</p:attrName>
                                        </p:attrNameLst>
                                      </p:cBhvr>
                                      <p:to>
                                        <p:strVal val="visible"/>
                                      </p:to>
                                    </p:set>
                                    <p:animEffect transition="in" filter="wipe(down)">
                                      <p:cBhvr>
                                        <p:cTn id="25" dur="500"/>
                                        <p:tgtEl>
                                          <p:spTgt spid="7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6">
                                            <p:txEl>
                                              <p:pRg st="7" end="7"/>
                                            </p:txEl>
                                          </p:spTgt>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6">
                                            <p:txEl>
                                              <p:pRg st="8" end="8"/>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76"/>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77"/>
                                        </p:tgtEl>
                                        <p:attrNameLst>
                                          <p:attrName>style.visibility</p:attrName>
                                        </p:attrNameLst>
                                      </p:cBhvr>
                                      <p:to>
                                        <p:strVal val="visible"/>
                                      </p:to>
                                    </p:set>
                                    <p:animEffect transition="in" filter="wipe(down)">
                                      <p:cBhvr>
                                        <p:cTn id="40" dur="500"/>
                                        <p:tgtEl>
                                          <p:spTgt spid="77"/>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77"/>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23"/>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24"/>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0" presetClass="exit" presetSubtype="0" fill="hold" grpId="0" nodeType="clickEffect">
                                  <p:stCondLst>
                                    <p:cond delay="0"/>
                                  </p:stCondLst>
                                  <p:childTnLst>
                                    <p:animEffect transition="out" filter="fade">
                                      <p:cBhvr>
                                        <p:cTn id="72" dur="500"/>
                                        <p:tgtEl>
                                          <p:spTgt spid="5"/>
                                        </p:tgtEl>
                                      </p:cBhvr>
                                    </p:animEffect>
                                    <p:set>
                                      <p:cBhvr>
                                        <p:cTn id="73" dur="1" fill="hold">
                                          <p:stCondLst>
                                            <p:cond delay="499"/>
                                          </p:stCondLst>
                                        </p:cTn>
                                        <p:tgtEl>
                                          <p:spTgt spid="5"/>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nodeType="clickEffect">
                                  <p:stCondLst>
                                    <p:cond delay="0"/>
                                  </p:stCondLst>
                                  <p:childTnLst>
                                    <p:set>
                                      <p:cBhvr>
                                        <p:cTn id="77" dur="1" fill="hold">
                                          <p:stCondLst>
                                            <p:cond delay="0"/>
                                          </p:stCondLst>
                                        </p:cTn>
                                        <p:tgtEl>
                                          <p:spTgt spid="25"/>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27"/>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xit" presetSubtype="0" fill="hold" nodeType="clickEffect">
                                  <p:stCondLst>
                                    <p:cond delay="0"/>
                                  </p:stCondLst>
                                  <p:childTnLst>
                                    <p:set>
                                      <p:cBhvr>
                                        <p:cTn id="85" dur="1" fill="hold">
                                          <p:stCondLst>
                                            <p:cond delay="0"/>
                                          </p:stCondLst>
                                        </p:cTn>
                                        <p:tgtEl>
                                          <p:spTgt spid="27"/>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28"/>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0"/>
                                          </p:stCondLst>
                                        </p:cTn>
                                        <p:tgtEl>
                                          <p:spTgt spid="31"/>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grpId="0" nodeType="clickEffect">
                                  <p:stCondLst>
                                    <p:cond delay="0"/>
                                  </p:stCondLst>
                                  <p:childTnLst>
                                    <p:set>
                                      <p:cBhvr>
                                        <p:cTn id="97" dur="1" fill="hold">
                                          <p:stCondLst>
                                            <p:cond delay="0"/>
                                          </p:stCondLst>
                                        </p:cTn>
                                        <p:tgtEl>
                                          <p:spTgt spid="59"/>
                                        </p:tgtEl>
                                        <p:attrNameLst>
                                          <p:attrName>style.visibility</p:attrName>
                                        </p:attrNameLst>
                                      </p:cBhvr>
                                      <p:to>
                                        <p:strVal val="visible"/>
                                      </p:to>
                                    </p:set>
                                    <p:animEffect transition="in" filter="wipe(down)">
                                      <p:cBhvr>
                                        <p:cTn id="98" dur="500"/>
                                        <p:tgtEl>
                                          <p:spTgt spid="59"/>
                                        </p:tgtEl>
                                      </p:cBhvr>
                                    </p:animEffec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10"/>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7"/>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grpId="0" nodeType="clickEffect">
                                  <p:stCondLst>
                                    <p:cond delay="0"/>
                                  </p:stCondLst>
                                  <p:childTnLst>
                                    <p:set>
                                      <p:cBhvr>
                                        <p:cTn id="108" dur="1" fill="hold">
                                          <p:stCondLst>
                                            <p:cond delay="0"/>
                                          </p:stCondLst>
                                        </p:cTn>
                                        <p:tgtEl>
                                          <p:spTgt spid="64"/>
                                        </p:tgtEl>
                                        <p:attrNameLst>
                                          <p:attrName>style.visibility</p:attrName>
                                        </p:attrNameLst>
                                      </p:cBhvr>
                                      <p:to>
                                        <p:strVal val="visible"/>
                                      </p:to>
                                    </p:set>
                                    <p:animEffect transition="in" filter="wipe(down)">
                                      <p:cBhvr>
                                        <p:cTn id="109" dur="500"/>
                                        <p:tgtEl>
                                          <p:spTgt spid="64"/>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4" fill="hold" grpId="0" nodeType="clickEffect">
                                  <p:stCondLst>
                                    <p:cond delay="0"/>
                                  </p:stCondLst>
                                  <p:childTnLst>
                                    <p:set>
                                      <p:cBhvr>
                                        <p:cTn id="113" dur="1" fill="hold">
                                          <p:stCondLst>
                                            <p:cond delay="0"/>
                                          </p:stCondLst>
                                        </p:cTn>
                                        <p:tgtEl>
                                          <p:spTgt spid="66"/>
                                        </p:tgtEl>
                                        <p:attrNameLst>
                                          <p:attrName>style.visibility</p:attrName>
                                        </p:attrNameLst>
                                      </p:cBhvr>
                                      <p:to>
                                        <p:strVal val="visible"/>
                                      </p:to>
                                    </p:set>
                                    <p:animEffect transition="in" filter="wipe(down)">
                                      <p:cBhvr>
                                        <p:cTn id="114" dur="500"/>
                                        <p:tgtEl>
                                          <p:spTgt spid="66"/>
                                        </p:tgtEl>
                                      </p:cBhvr>
                                    </p:animEffec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64"/>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59"/>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nodeType="clickEffect">
                                  <p:stCondLst>
                                    <p:cond delay="0"/>
                                  </p:stCondLst>
                                  <p:childTnLst>
                                    <p:set>
                                      <p:cBhvr>
                                        <p:cTn id="126" dur="1" fill="hold">
                                          <p:stCondLst>
                                            <p:cond delay="0"/>
                                          </p:stCondLst>
                                        </p:cTn>
                                        <p:tgtEl>
                                          <p:spTgt spid="31"/>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22" presetClass="entr" presetSubtype="4" fill="hold" grpId="0" nodeType="clickEffect">
                                  <p:stCondLst>
                                    <p:cond delay="0"/>
                                  </p:stCondLst>
                                  <p:childTnLst>
                                    <p:set>
                                      <p:cBhvr>
                                        <p:cTn id="130" dur="1" fill="hold">
                                          <p:stCondLst>
                                            <p:cond delay="0"/>
                                          </p:stCondLst>
                                        </p:cTn>
                                        <p:tgtEl>
                                          <p:spTgt spid="56"/>
                                        </p:tgtEl>
                                        <p:attrNameLst>
                                          <p:attrName>style.visibility</p:attrName>
                                        </p:attrNameLst>
                                      </p:cBhvr>
                                      <p:to>
                                        <p:strVal val="visible"/>
                                      </p:to>
                                    </p:set>
                                    <p:animEffect transition="in" filter="wipe(down)">
                                      <p:cBhvr>
                                        <p:cTn id="131" dur="500"/>
                                        <p:tgtEl>
                                          <p:spTgt spid="56"/>
                                        </p:tgtEl>
                                      </p:cBhvr>
                                    </p:animEffec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nodeType="clickEffect">
                                  <p:stCondLst>
                                    <p:cond delay="0"/>
                                  </p:stCondLst>
                                  <p:childTnLst>
                                    <p:set>
                                      <p:cBhvr>
                                        <p:cTn id="135" dur="1" fill="hold">
                                          <p:stCondLst>
                                            <p:cond delay="0"/>
                                          </p:stCondLst>
                                        </p:cTn>
                                        <p:tgtEl>
                                          <p:spTgt spid="39"/>
                                        </p:tgtEl>
                                        <p:attrNameLst>
                                          <p:attrName>style.visibility</p:attrName>
                                        </p:attrNameLst>
                                      </p:cBhvr>
                                      <p:to>
                                        <p:strVal val="visible"/>
                                      </p:to>
                                    </p:set>
                                  </p:childTnLst>
                                </p:cTn>
                              </p:par>
                              <p:par>
                                <p:cTn id="136" presetID="1" presetClass="exit" presetSubtype="0" fill="hold" grpId="0" nodeType="withEffect">
                                  <p:stCondLst>
                                    <p:cond delay="0"/>
                                  </p:stCondLst>
                                  <p:childTnLst>
                                    <p:set>
                                      <p:cBhvr>
                                        <p:cTn id="137" dur="1" fill="hold">
                                          <p:stCondLst>
                                            <p:cond delay="0"/>
                                          </p:stCondLst>
                                        </p:cTn>
                                        <p:tgtEl>
                                          <p:spTgt spid="28"/>
                                        </p:tgtEl>
                                        <p:attrNameLst>
                                          <p:attrName>style.visibility</p:attrName>
                                        </p:attrNameLst>
                                      </p:cBhvr>
                                      <p:to>
                                        <p:strVal val="hidden"/>
                                      </p:to>
                                    </p:se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60"/>
                                        </p:tgtEl>
                                        <p:attrNameLst>
                                          <p:attrName>style.visibility</p:attrName>
                                        </p:attrNameLst>
                                      </p:cBhvr>
                                      <p:to>
                                        <p:strVal val="visible"/>
                                      </p:to>
                                    </p:set>
                                    <p:animEffect transition="in" filter="wipe(left)">
                                      <p:cBhvr>
                                        <p:cTn id="142" dur="500"/>
                                        <p:tgtEl>
                                          <p:spTgt spid="60"/>
                                        </p:tgtEl>
                                      </p:cBhvr>
                                    </p:animEffec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nodeType="clickEffect">
                                  <p:stCondLst>
                                    <p:cond delay="0"/>
                                  </p:stCondLst>
                                  <p:childTnLst>
                                    <p:set>
                                      <p:cBhvr>
                                        <p:cTn id="146" dur="1" fill="hold">
                                          <p:stCondLst>
                                            <p:cond delay="0"/>
                                          </p:stCondLst>
                                        </p:cTn>
                                        <p:tgtEl>
                                          <p:spTgt spid="39"/>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grpId="1" nodeType="clickEffect">
                                  <p:stCondLst>
                                    <p:cond delay="0"/>
                                  </p:stCondLst>
                                  <p:childTnLst>
                                    <p:set>
                                      <p:cBhvr>
                                        <p:cTn id="150" dur="1" fill="hold">
                                          <p:stCondLst>
                                            <p:cond delay="0"/>
                                          </p:stCondLst>
                                        </p:cTn>
                                        <p:tgtEl>
                                          <p:spTgt spid="56"/>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nodeType="clickEffect">
                                  <p:stCondLst>
                                    <p:cond delay="0"/>
                                  </p:stCondLst>
                                  <p:childTnLst>
                                    <p:set>
                                      <p:cBhvr>
                                        <p:cTn id="154" dur="1" fill="hold">
                                          <p:stCondLst>
                                            <p:cond delay="0"/>
                                          </p:stCondLst>
                                        </p:cTn>
                                        <p:tgtEl>
                                          <p:spTgt spid="40"/>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xit" presetSubtype="0" fill="hold" nodeType="clickEffect">
                                  <p:stCondLst>
                                    <p:cond delay="0"/>
                                  </p:stCondLst>
                                  <p:childTnLst>
                                    <p:set>
                                      <p:cBhvr>
                                        <p:cTn id="158" dur="1" fill="hold">
                                          <p:stCondLst>
                                            <p:cond delay="0"/>
                                          </p:stCondLst>
                                        </p:cTn>
                                        <p:tgtEl>
                                          <p:spTgt spid="40"/>
                                        </p:tgtEl>
                                        <p:attrNameLst>
                                          <p:attrName>style.visibility</p:attrName>
                                        </p:attrNameLst>
                                      </p:cBhvr>
                                      <p:to>
                                        <p:strVal val="hidden"/>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nodeType="clickEffect">
                                  <p:stCondLst>
                                    <p:cond delay="0"/>
                                  </p:stCondLst>
                                  <p:childTnLst>
                                    <p:set>
                                      <p:cBhvr>
                                        <p:cTn id="162" dur="1" fill="hold">
                                          <p:stCondLst>
                                            <p:cond delay="0"/>
                                          </p:stCondLst>
                                        </p:cTn>
                                        <p:tgtEl>
                                          <p:spTgt spid="67"/>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xit" presetSubtype="0" fill="hold" nodeType="clickEffect">
                                  <p:stCondLst>
                                    <p:cond delay="0"/>
                                  </p:stCondLst>
                                  <p:childTnLst>
                                    <p:set>
                                      <p:cBhvr>
                                        <p:cTn id="166" dur="1" fill="hold">
                                          <p:stCondLst>
                                            <p:cond delay="0"/>
                                          </p:stCondLst>
                                        </p:cTn>
                                        <p:tgtEl>
                                          <p:spTgt spid="67"/>
                                        </p:tgtEl>
                                        <p:attrNameLst>
                                          <p:attrName>style.visibility</p:attrName>
                                        </p:attrNameLst>
                                      </p:cBhvr>
                                      <p:to>
                                        <p:strVal val="hidden"/>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nodeType="clickEffect">
                                  <p:stCondLst>
                                    <p:cond delay="0"/>
                                  </p:stCondLst>
                                  <p:childTnLst>
                                    <p:set>
                                      <p:cBhvr>
                                        <p:cTn id="170" dur="1" fill="hold">
                                          <p:stCondLst>
                                            <p:cond delay="0"/>
                                          </p:stCondLst>
                                        </p:cTn>
                                        <p:tgtEl>
                                          <p:spTgt spid="68"/>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nodeType="clickEffect">
                                  <p:stCondLst>
                                    <p:cond delay="0"/>
                                  </p:stCondLst>
                                  <p:childTnLst>
                                    <p:set>
                                      <p:cBhvr>
                                        <p:cTn id="174" dur="1" fill="hold">
                                          <p:stCondLst>
                                            <p:cond delay="0"/>
                                          </p:stCondLst>
                                        </p:cTn>
                                        <p:tgtEl>
                                          <p:spTgt spid="46"/>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xit" presetSubtype="0" fill="hold" nodeType="clickEffect">
                                  <p:stCondLst>
                                    <p:cond delay="0"/>
                                  </p:stCondLst>
                                  <p:childTnLst>
                                    <p:set>
                                      <p:cBhvr>
                                        <p:cTn id="178" dur="1" fill="hold">
                                          <p:stCondLst>
                                            <p:cond delay="0"/>
                                          </p:stCondLst>
                                        </p:cTn>
                                        <p:tgtEl>
                                          <p:spTgt spid="46"/>
                                        </p:tgtEl>
                                        <p:attrNameLst>
                                          <p:attrName>style.visibility</p:attrName>
                                        </p:attrNameLst>
                                      </p:cBhvr>
                                      <p:to>
                                        <p:strVal val="hidden"/>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nodeType="clickEffect">
                                  <p:stCondLst>
                                    <p:cond delay="0"/>
                                  </p:stCondLst>
                                  <p:childTnLst>
                                    <p:set>
                                      <p:cBhvr>
                                        <p:cTn id="182" dur="1" fill="hold">
                                          <p:stCondLst>
                                            <p:cond delay="0"/>
                                          </p:stCondLst>
                                        </p:cTn>
                                        <p:tgtEl>
                                          <p:spTgt spid="73"/>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22" presetClass="entr" presetSubtype="4" fill="hold" grpId="0" nodeType="clickEffect">
                                  <p:stCondLst>
                                    <p:cond delay="0"/>
                                  </p:stCondLst>
                                  <p:childTnLst>
                                    <p:set>
                                      <p:cBhvr>
                                        <p:cTn id="186" dur="1" fill="hold">
                                          <p:stCondLst>
                                            <p:cond delay="0"/>
                                          </p:stCondLst>
                                        </p:cTn>
                                        <p:tgtEl>
                                          <p:spTgt spid="80"/>
                                        </p:tgtEl>
                                        <p:attrNameLst>
                                          <p:attrName>style.visibility</p:attrName>
                                        </p:attrNameLst>
                                      </p:cBhvr>
                                      <p:to>
                                        <p:strVal val="visible"/>
                                      </p:to>
                                    </p:set>
                                    <p:animEffect transition="in" filter="wipe(down)">
                                      <p:cBhvr>
                                        <p:cTn id="187" dur="500"/>
                                        <p:tgtEl>
                                          <p:spTgt spid="80"/>
                                        </p:tgtEl>
                                      </p:cBhvr>
                                    </p:animEffect>
                                  </p:childTnLst>
                                </p:cTn>
                              </p:par>
                            </p:childTnLst>
                          </p:cTn>
                        </p:par>
                      </p:childTnLst>
                    </p:cTn>
                  </p:par>
                  <p:par>
                    <p:cTn id="188" fill="hold">
                      <p:stCondLst>
                        <p:cond delay="indefinite"/>
                      </p:stCondLst>
                      <p:childTnLst>
                        <p:par>
                          <p:cTn id="189" fill="hold">
                            <p:stCondLst>
                              <p:cond delay="0"/>
                            </p:stCondLst>
                            <p:childTnLst>
                              <p:par>
                                <p:cTn id="190" presetID="1" presetClass="exit" presetSubtype="0" fill="hold" grpId="1" nodeType="clickEffect">
                                  <p:stCondLst>
                                    <p:cond delay="0"/>
                                  </p:stCondLst>
                                  <p:childTnLst>
                                    <p:set>
                                      <p:cBhvr>
                                        <p:cTn id="191" dur="1" fill="hold">
                                          <p:stCondLst>
                                            <p:cond delay="0"/>
                                          </p:stCondLst>
                                        </p:cTn>
                                        <p:tgtEl>
                                          <p:spTgt spid="80"/>
                                        </p:tgtEl>
                                        <p:attrNameLst>
                                          <p:attrName>style.visibility</p:attrName>
                                        </p:attrNameLst>
                                      </p:cBhvr>
                                      <p:to>
                                        <p:strVal val="hidden"/>
                                      </p:to>
                                    </p:set>
                                  </p:childTnLst>
                                </p:cTn>
                              </p:par>
                            </p:childTnLst>
                          </p:cTn>
                        </p:par>
                      </p:childTnLst>
                    </p:cTn>
                  </p:par>
                  <p:par>
                    <p:cTn id="192" fill="hold">
                      <p:stCondLst>
                        <p:cond delay="indefinite"/>
                      </p:stCondLst>
                      <p:childTnLst>
                        <p:par>
                          <p:cTn id="193" fill="hold">
                            <p:stCondLst>
                              <p:cond delay="0"/>
                            </p:stCondLst>
                            <p:childTnLst>
                              <p:par>
                                <p:cTn id="194" presetID="1" presetClass="exit" presetSubtype="0" fill="hold" nodeType="clickEffect">
                                  <p:stCondLst>
                                    <p:cond delay="0"/>
                                  </p:stCondLst>
                                  <p:childTnLst>
                                    <p:set>
                                      <p:cBhvr>
                                        <p:cTn id="195" dur="1" fill="hold">
                                          <p:stCondLst>
                                            <p:cond delay="0"/>
                                          </p:stCondLst>
                                        </p:cTn>
                                        <p:tgtEl>
                                          <p:spTgt spid="73"/>
                                        </p:tgtEl>
                                        <p:attrNameLst>
                                          <p:attrName>style.visibility</p:attrName>
                                        </p:attrNameLst>
                                      </p:cBhvr>
                                      <p:to>
                                        <p:strVal val="hidden"/>
                                      </p:to>
                                    </p:set>
                                  </p:childTnLst>
                                </p:cTn>
                              </p:par>
                            </p:childTnLst>
                          </p:cTn>
                        </p:par>
                      </p:childTnLst>
                    </p:cTn>
                  </p:par>
                  <p:par>
                    <p:cTn id="196" fill="hold">
                      <p:stCondLst>
                        <p:cond delay="indefinite"/>
                      </p:stCondLst>
                      <p:childTnLst>
                        <p:par>
                          <p:cTn id="197" fill="hold">
                            <p:stCondLst>
                              <p:cond delay="0"/>
                            </p:stCondLst>
                            <p:childTnLst>
                              <p:par>
                                <p:cTn id="198" presetID="1" presetClass="exit" presetSubtype="0" fill="hold" nodeType="clickEffect">
                                  <p:stCondLst>
                                    <p:cond delay="0"/>
                                  </p:stCondLst>
                                  <p:childTnLst>
                                    <p:set>
                                      <p:cBhvr>
                                        <p:cTn id="199" dur="1" fill="hold">
                                          <p:stCondLst>
                                            <p:cond delay="0"/>
                                          </p:stCondLst>
                                        </p:cTn>
                                        <p:tgtEl>
                                          <p:spTgt spid="68"/>
                                        </p:tgtEl>
                                        <p:attrNameLst>
                                          <p:attrName>style.visibility</p:attrName>
                                        </p:attrNameLst>
                                      </p:cBhvr>
                                      <p:to>
                                        <p:strVal val="hidden"/>
                                      </p:to>
                                    </p:set>
                                  </p:childTnLst>
                                </p:cTn>
                              </p:par>
                            </p:childTnLst>
                          </p:cTn>
                        </p:par>
                      </p:childTnLst>
                    </p:cTn>
                  </p:par>
                  <p:par>
                    <p:cTn id="200" fill="hold">
                      <p:stCondLst>
                        <p:cond delay="indefinite"/>
                      </p:stCondLst>
                      <p:childTnLst>
                        <p:par>
                          <p:cTn id="201" fill="hold">
                            <p:stCondLst>
                              <p:cond delay="0"/>
                            </p:stCondLst>
                            <p:childTnLst>
                              <p:par>
                                <p:cTn id="202" presetID="1" presetClass="entr" presetSubtype="0" fill="hold" nodeType="clickEffect">
                                  <p:stCondLst>
                                    <p:cond delay="0"/>
                                  </p:stCondLst>
                                  <p:childTnLst>
                                    <p:set>
                                      <p:cBhvr>
                                        <p:cTn id="203" dur="1" fill="hold">
                                          <p:stCondLst>
                                            <p:cond delay="0"/>
                                          </p:stCondLst>
                                        </p:cTn>
                                        <p:tgtEl>
                                          <p:spTgt spid="69"/>
                                        </p:tgtEl>
                                        <p:attrNameLst>
                                          <p:attrName>style.visibility</p:attrName>
                                        </p:attrNameLst>
                                      </p:cBhvr>
                                      <p:to>
                                        <p:strVal val="visible"/>
                                      </p:to>
                                    </p:set>
                                  </p:childTnLst>
                                </p:cTn>
                              </p:par>
                            </p:childTnLst>
                          </p:cTn>
                        </p:par>
                      </p:childTnLst>
                    </p:cTn>
                  </p:par>
                  <p:par>
                    <p:cTn id="204" fill="hold">
                      <p:stCondLst>
                        <p:cond delay="indefinite"/>
                      </p:stCondLst>
                      <p:childTnLst>
                        <p:par>
                          <p:cTn id="205" fill="hold">
                            <p:stCondLst>
                              <p:cond delay="0"/>
                            </p:stCondLst>
                            <p:childTnLst>
                              <p:par>
                                <p:cTn id="206" presetID="1" presetClass="exit" presetSubtype="0" fill="hold" nodeType="clickEffect">
                                  <p:stCondLst>
                                    <p:cond delay="0"/>
                                  </p:stCondLst>
                                  <p:childTnLst>
                                    <p:set>
                                      <p:cBhvr>
                                        <p:cTn id="207" dur="1" fill="hold">
                                          <p:stCondLst>
                                            <p:cond delay="0"/>
                                          </p:stCondLst>
                                        </p:cTn>
                                        <p:tgtEl>
                                          <p:spTgt spid="69"/>
                                        </p:tgtEl>
                                        <p:attrNameLst>
                                          <p:attrName>style.visibility</p:attrName>
                                        </p:attrNameLst>
                                      </p:cBhvr>
                                      <p:to>
                                        <p:strVal val="hidden"/>
                                      </p:to>
                                    </p:set>
                                  </p:childTnLst>
                                </p:cTn>
                              </p:par>
                            </p:childTnLst>
                          </p:cTn>
                        </p:par>
                      </p:childTnLst>
                    </p:cTn>
                  </p:par>
                  <p:par>
                    <p:cTn id="208" fill="hold">
                      <p:stCondLst>
                        <p:cond delay="indefinite"/>
                      </p:stCondLst>
                      <p:childTnLst>
                        <p:par>
                          <p:cTn id="209" fill="hold">
                            <p:stCondLst>
                              <p:cond delay="0"/>
                            </p:stCondLst>
                            <p:childTnLst>
                              <p:par>
                                <p:cTn id="210" presetID="1" presetClass="entr" presetSubtype="0" fill="hold" nodeType="clickEffect">
                                  <p:stCondLst>
                                    <p:cond delay="0"/>
                                  </p:stCondLst>
                                  <p:childTnLst>
                                    <p:set>
                                      <p:cBhvr>
                                        <p:cTn id="211" dur="1" fill="hold">
                                          <p:stCondLst>
                                            <p:cond delay="0"/>
                                          </p:stCondLst>
                                        </p:cTn>
                                        <p:tgtEl>
                                          <p:spTgt spid="70"/>
                                        </p:tgtEl>
                                        <p:attrNameLst>
                                          <p:attrName>style.visibility</p:attrName>
                                        </p:attrNameLst>
                                      </p:cBhvr>
                                      <p:to>
                                        <p:strVal val="visible"/>
                                      </p:to>
                                    </p:set>
                                  </p:childTnLst>
                                </p:cTn>
                              </p:par>
                            </p:childTnLst>
                          </p:cTn>
                        </p:par>
                      </p:childTnLst>
                    </p:cTn>
                  </p:par>
                  <p:par>
                    <p:cTn id="212" fill="hold">
                      <p:stCondLst>
                        <p:cond delay="indefinite"/>
                      </p:stCondLst>
                      <p:childTnLst>
                        <p:par>
                          <p:cTn id="213" fill="hold">
                            <p:stCondLst>
                              <p:cond delay="0"/>
                            </p:stCondLst>
                            <p:childTnLst>
                              <p:par>
                                <p:cTn id="214" presetID="22" presetClass="entr" presetSubtype="8" fill="hold" nodeType="clickEffect">
                                  <p:stCondLst>
                                    <p:cond delay="0"/>
                                  </p:stCondLst>
                                  <p:childTnLst>
                                    <p:set>
                                      <p:cBhvr>
                                        <p:cTn id="215" dur="1" fill="hold">
                                          <p:stCondLst>
                                            <p:cond delay="0"/>
                                          </p:stCondLst>
                                        </p:cTn>
                                        <p:tgtEl>
                                          <p:spTgt spid="12"/>
                                        </p:tgtEl>
                                        <p:attrNameLst>
                                          <p:attrName>style.visibility</p:attrName>
                                        </p:attrNameLst>
                                      </p:cBhvr>
                                      <p:to>
                                        <p:strVal val="visible"/>
                                      </p:to>
                                    </p:set>
                                    <p:animEffect transition="in" filter="wipe(left)">
                                      <p:cBhvr>
                                        <p:cTn id="216" dur="500"/>
                                        <p:tgtEl>
                                          <p:spTgt spid="12"/>
                                        </p:tgtEl>
                                      </p:cBhvr>
                                    </p:animEffect>
                                  </p:childTnLst>
                                </p:cTn>
                              </p:par>
                            </p:childTnLst>
                          </p:cTn>
                        </p:par>
                      </p:childTnLst>
                    </p:cTn>
                  </p:par>
                  <p:par>
                    <p:cTn id="217" fill="hold">
                      <p:stCondLst>
                        <p:cond delay="indefinite"/>
                      </p:stCondLst>
                      <p:childTnLst>
                        <p:par>
                          <p:cTn id="218" fill="hold">
                            <p:stCondLst>
                              <p:cond delay="0"/>
                            </p:stCondLst>
                            <p:childTnLst>
                              <p:par>
                                <p:cTn id="219" presetID="1" presetClass="exit" presetSubtype="0" fill="hold" nodeType="clickEffect">
                                  <p:stCondLst>
                                    <p:cond delay="0"/>
                                  </p:stCondLst>
                                  <p:childTnLst>
                                    <p:set>
                                      <p:cBhvr>
                                        <p:cTn id="220" dur="1" fill="hold">
                                          <p:stCondLst>
                                            <p:cond delay="0"/>
                                          </p:stCondLst>
                                        </p:cTn>
                                        <p:tgtEl>
                                          <p:spTgt spid="70"/>
                                        </p:tgtEl>
                                        <p:attrNameLst>
                                          <p:attrName>style.visibility</p:attrName>
                                        </p:attrNameLst>
                                      </p:cBhvr>
                                      <p:to>
                                        <p:strVal val="hidden"/>
                                      </p:to>
                                    </p:set>
                                  </p:childTnLst>
                                </p:cTn>
                              </p:par>
                            </p:childTnLst>
                          </p:cTn>
                        </p:par>
                      </p:childTnLst>
                    </p:cTn>
                  </p:par>
                  <p:par>
                    <p:cTn id="221" fill="hold">
                      <p:stCondLst>
                        <p:cond delay="indefinite"/>
                      </p:stCondLst>
                      <p:childTnLst>
                        <p:par>
                          <p:cTn id="222" fill="hold">
                            <p:stCondLst>
                              <p:cond delay="0"/>
                            </p:stCondLst>
                            <p:childTnLst>
                              <p:par>
                                <p:cTn id="223" presetID="1" presetClass="entr" presetSubtype="0" fill="hold" nodeType="clickEffect">
                                  <p:stCondLst>
                                    <p:cond delay="0"/>
                                  </p:stCondLst>
                                  <p:childTnLst>
                                    <p:set>
                                      <p:cBhvr>
                                        <p:cTn id="224" dur="1" fill="hold">
                                          <p:stCondLst>
                                            <p:cond delay="0"/>
                                          </p:stCondLst>
                                        </p:cTn>
                                        <p:tgtEl>
                                          <p:spTgt spid="61"/>
                                        </p:tgtEl>
                                        <p:attrNameLst>
                                          <p:attrName>style.visibility</p:attrName>
                                        </p:attrNameLst>
                                      </p:cBhvr>
                                      <p:to>
                                        <p:strVal val="visible"/>
                                      </p:to>
                                    </p:set>
                                  </p:childTnLst>
                                </p:cTn>
                              </p:par>
                            </p:childTnLst>
                          </p:cTn>
                        </p:par>
                      </p:childTnLst>
                    </p:cTn>
                  </p:par>
                  <p:par>
                    <p:cTn id="225" fill="hold">
                      <p:stCondLst>
                        <p:cond delay="indefinite"/>
                      </p:stCondLst>
                      <p:childTnLst>
                        <p:par>
                          <p:cTn id="226" fill="hold">
                            <p:stCondLst>
                              <p:cond delay="0"/>
                            </p:stCondLst>
                            <p:childTnLst>
                              <p:par>
                                <p:cTn id="227" presetID="1" presetClass="exit" presetSubtype="0" fill="hold" nodeType="clickEffect">
                                  <p:stCondLst>
                                    <p:cond delay="0"/>
                                  </p:stCondLst>
                                  <p:childTnLst>
                                    <p:set>
                                      <p:cBhvr>
                                        <p:cTn id="228" dur="1" fill="hold">
                                          <p:stCondLst>
                                            <p:cond delay="0"/>
                                          </p:stCondLst>
                                        </p:cTn>
                                        <p:tgtEl>
                                          <p:spTgt spid="61"/>
                                        </p:tgtEl>
                                        <p:attrNameLst>
                                          <p:attrName>style.visibility</p:attrName>
                                        </p:attrNameLst>
                                      </p:cBhvr>
                                      <p:to>
                                        <p:strVal val="hidden"/>
                                      </p:to>
                                    </p:set>
                                  </p:childTnLst>
                                </p:cTn>
                              </p:par>
                            </p:childTnLst>
                          </p:cTn>
                        </p:par>
                      </p:childTnLst>
                    </p:cTn>
                  </p:par>
                  <p:par>
                    <p:cTn id="229" fill="hold">
                      <p:stCondLst>
                        <p:cond delay="indefinite"/>
                      </p:stCondLst>
                      <p:childTnLst>
                        <p:par>
                          <p:cTn id="230" fill="hold">
                            <p:stCondLst>
                              <p:cond delay="0"/>
                            </p:stCondLst>
                            <p:childTnLst>
                              <p:par>
                                <p:cTn id="231" presetID="1" presetClass="entr" presetSubtype="0" fill="hold" nodeType="clickEffect">
                                  <p:stCondLst>
                                    <p:cond delay="0"/>
                                  </p:stCondLst>
                                  <p:childTnLst>
                                    <p:set>
                                      <p:cBhvr>
                                        <p:cTn id="232" dur="1" fill="hold">
                                          <p:stCondLst>
                                            <p:cond delay="0"/>
                                          </p:stCondLst>
                                        </p:cTn>
                                        <p:tgtEl>
                                          <p:spTgt spid="62"/>
                                        </p:tgtEl>
                                        <p:attrNameLst>
                                          <p:attrName>style.visibility</p:attrName>
                                        </p:attrNameLst>
                                      </p:cBhvr>
                                      <p:to>
                                        <p:strVal val="visible"/>
                                      </p:to>
                                    </p:set>
                                  </p:childTnLst>
                                </p:cTn>
                              </p:par>
                            </p:childTnLst>
                          </p:cTn>
                        </p:par>
                      </p:childTnLst>
                    </p:cTn>
                  </p:par>
                  <p:par>
                    <p:cTn id="233" fill="hold">
                      <p:stCondLst>
                        <p:cond delay="indefinite"/>
                      </p:stCondLst>
                      <p:childTnLst>
                        <p:par>
                          <p:cTn id="234" fill="hold">
                            <p:stCondLst>
                              <p:cond delay="0"/>
                            </p:stCondLst>
                            <p:childTnLst>
                              <p:par>
                                <p:cTn id="235" presetID="22" presetClass="entr" presetSubtype="4" fill="hold" grpId="0" nodeType="clickEffect">
                                  <p:stCondLst>
                                    <p:cond delay="0"/>
                                  </p:stCondLst>
                                  <p:childTnLst>
                                    <p:set>
                                      <p:cBhvr>
                                        <p:cTn id="236" dur="1" fill="hold">
                                          <p:stCondLst>
                                            <p:cond delay="0"/>
                                          </p:stCondLst>
                                        </p:cTn>
                                        <p:tgtEl>
                                          <p:spTgt spid="71"/>
                                        </p:tgtEl>
                                        <p:attrNameLst>
                                          <p:attrName>style.visibility</p:attrName>
                                        </p:attrNameLst>
                                      </p:cBhvr>
                                      <p:to>
                                        <p:strVal val="visible"/>
                                      </p:to>
                                    </p:set>
                                    <p:animEffect transition="in" filter="wipe(down)">
                                      <p:cBhvr>
                                        <p:cTn id="237" dur="500"/>
                                        <p:tgtEl>
                                          <p:spTgt spid="71"/>
                                        </p:tgtEl>
                                      </p:cBhvr>
                                    </p:animEffect>
                                  </p:childTnLst>
                                </p:cTn>
                              </p:par>
                            </p:childTnLst>
                          </p:cTn>
                        </p:par>
                      </p:childTnLst>
                    </p:cTn>
                  </p:par>
                  <p:par>
                    <p:cTn id="238" fill="hold">
                      <p:stCondLst>
                        <p:cond delay="indefinite"/>
                      </p:stCondLst>
                      <p:childTnLst>
                        <p:par>
                          <p:cTn id="239" fill="hold">
                            <p:stCondLst>
                              <p:cond delay="0"/>
                            </p:stCondLst>
                            <p:childTnLst>
                              <p:par>
                                <p:cTn id="240" presetID="22" presetClass="entr" presetSubtype="8" fill="hold" grpId="0" nodeType="clickEffect">
                                  <p:stCondLst>
                                    <p:cond delay="0"/>
                                  </p:stCondLst>
                                  <p:childTnLst>
                                    <p:set>
                                      <p:cBhvr>
                                        <p:cTn id="241" dur="1" fill="hold">
                                          <p:stCondLst>
                                            <p:cond delay="0"/>
                                          </p:stCondLst>
                                        </p:cTn>
                                        <p:tgtEl>
                                          <p:spTgt spid="78"/>
                                        </p:tgtEl>
                                        <p:attrNameLst>
                                          <p:attrName>style.visibility</p:attrName>
                                        </p:attrNameLst>
                                      </p:cBhvr>
                                      <p:to>
                                        <p:strVal val="visible"/>
                                      </p:to>
                                    </p:set>
                                    <p:animEffect transition="in" filter="wipe(left)">
                                      <p:cBhvr>
                                        <p:cTn id="242" dur="500"/>
                                        <p:tgtEl>
                                          <p:spTgt spid="78"/>
                                        </p:tgtEl>
                                      </p:cBhvr>
                                    </p:animEffect>
                                  </p:childTnLst>
                                </p:cTn>
                              </p:par>
                            </p:childTnLst>
                          </p:cTn>
                        </p:par>
                      </p:childTnLst>
                    </p:cTn>
                  </p:par>
                  <p:par>
                    <p:cTn id="243" fill="hold">
                      <p:stCondLst>
                        <p:cond delay="indefinite"/>
                      </p:stCondLst>
                      <p:childTnLst>
                        <p:par>
                          <p:cTn id="244" fill="hold">
                            <p:stCondLst>
                              <p:cond delay="0"/>
                            </p:stCondLst>
                            <p:childTnLst>
                              <p:par>
                                <p:cTn id="245" presetID="22" presetClass="entr" presetSubtype="4" fill="hold" grpId="0" nodeType="clickEffect">
                                  <p:stCondLst>
                                    <p:cond delay="0"/>
                                  </p:stCondLst>
                                  <p:childTnLst>
                                    <p:set>
                                      <p:cBhvr>
                                        <p:cTn id="246" dur="1" fill="hold">
                                          <p:stCondLst>
                                            <p:cond delay="0"/>
                                          </p:stCondLst>
                                        </p:cTn>
                                        <p:tgtEl>
                                          <p:spTgt spid="72"/>
                                        </p:tgtEl>
                                        <p:attrNameLst>
                                          <p:attrName>style.visibility</p:attrName>
                                        </p:attrNameLst>
                                      </p:cBhvr>
                                      <p:to>
                                        <p:strVal val="visible"/>
                                      </p:to>
                                    </p:set>
                                    <p:animEffect transition="in" filter="wipe(down)">
                                      <p:cBhvr>
                                        <p:cTn id="247" dur="500"/>
                                        <p:tgtEl>
                                          <p:spTgt spid="72"/>
                                        </p:tgtEl>
                                      </p:cBhvr>
                                    </p:animEffect>
                                  </p:childTnLst>
                                </p:cTn>
                              </p:par>
                            </p:childTnLst>
                          </p:cTn>
                        </p:par>
                      </p:childTnLst>
                    </p:cTn>
                  </p:par>
                  <p:par>
                    <p:cTn id="248" fill="hold">
                      <p:stCondLst>
                        <p:cond delay="indefinite"/>
                      </p:stCondLst>
                      <p:childTnLst>
                        <p:par>
                          <p:cTn id="249" fill="hold">
                            <p:stCondLst>
                              <p:cond delay="0"/>
                            </p:stCondLst>
                            <p:childTnLst>
                              <p:par>
                                <p:cTn id="250" presetID="1" presetClass="entr" presetSubtype="0" fill="hold" nodeType="clickEffect">
                                  <p:stCondLst>
                                    <p:cond delay="0"/>
                                  </p:stCondLst>
                                  <p:childTnLst>
                                    <p:set>
                                      <p:cBhvr>
                                        <p:cTn id="251" dur="1" fill="hold">
                                          <p:stCondLst>
                                            <p:cond delay="0"/>
                                          </p:stCondLst>
                                        </p:cTn>
                                        <p:tgtEl>
                                          <p:spTgt spid="58"/>
                                        </p:tgtEl>
                                        <p:attrNameLst>
                                          <p:attrName>style.visibility</p:attrName>
                                        </p:attrNameLst>
                                      </p:cBhvr>
                                      <p:to>
                                        <p:strVal val="visible"/>
                                      </p:to>
                                    </p:set>
                                  </p:childTnLst>
                                </p:cTn>
                              </p:par>
                            </p:childTnLst>
                          </p:cTn>
                        </p:par>
                      </p:childTnLst>
                    </p:cTn>
                  </p:par>
                  <p:par>
                    <p:cTn id="252" fill="hold">
                      <p:stCondLst>
                        <p:cond delay="indefinite"/>
                      </p:stCondLst>
                      <p:childTnLst>
                        <p:par>
                          <p:cTn id="253" fill="hold">
                            <p:stCondLst>
                              <p:cond delay="0"/>
                            </p:stCondLst>
                            <p:childTnLst>
                              <p:par>
                                <p:cTn id="254" presetID="1" presetClass="exit" presetSubtype="0" fill="hold" nodeType="clickEffect">
                                  <p:stCondLst>
                                    <p:cond delay="0"/>
                                  </p:stCondLst>
                                  <p:childTnLst>
                                    <p:set>
                                      <p:cBhvr>
                                        <p:cTn id="255" dur="1" fill="hold">
                                          <p:stCondLst>
                                            <p:cond delay="0"/>
                                          </p:stCondLst>
                                        </p:cTn>
                                        <p:tgtEl>
                                          <p:spTgt spid="58"/>
                                        </p:tgtEl>
                                        <p:attrNameLst>
                                          <p:attrName>style.visibility</p:attrName>
                                        </p:attrNameLst>
                                      </p:cBhvr>
                                      <p:to>
                                        <p:strVal val="hidden"/>
                                      </p:to>
                                    </p:set>
                                  </p:childTnLst>
                                </p:cTn>
                              </p:par>
                            </p:childTnLst>
                          </p:cTn>
                        </p:par>
                      </p:childTnLst>
                    </p:cTn>
                  </p:par>
                  <p:par>
                    <p:cTn id="256" fill="hold">
                      <p:stCondLst>
                        <p:cond delay="indefinite"/>
                      </p:stCondLst>
                      <p:childTnLst>
                        <p:par>
                          <p:cTn id="257" fill="hold">
                            <p:stCondLst>
                              <p:cond delay="0"/>
                            </p:stCondLst>
                            <p:childTnLst>
                              <p:par>
                                <p:cTn id="258" presetID="1" presetClass="exit" presetSubtype="0" fill="hold" grpId="1" nodeType="clickEffect">
                                  <p:stCondLst>
                                    <p:cond delay="0"/>
                                  </p:stCondLst>
                                  <p:childTnLst>
                                    <p:set>
                                      <p:cBhvr>
                                        <p:cTn id="259" dur="1" fill="hold">
                                          <p:stCondLst>
                                            <p:cond delay="0"/>
                                          </p:stCondLst>
                                        </p:cTn>
                                        <p:tgtEl>
                                          <p:spTgt spid="72"/>
                                        </p:tgtEl>
                                        <p:attrNameLst>
                                          <p:attrName>style.visibility</p:attrName>
                                        </p:attrNameLst>
                                      </p:cBhvr>
                                      <p:to>
                                        <p:strVal val="hidden"/>
                                      </p:to>
                                    </p:set>
                                  </p:childTnLst>
                                </p:cTn>
                              </p:par>
                              <p:par>
                                <p:cTn id="260" presetID="1" presetClass="exit" presetSubtype="0" fill="hold" grpId="1" nodeType="withEffect">
                                  <p:stCondLst>
                                    <p:cond delay="0"/>
                                  </p:stCondLst>
                                  <p:childTnLst>
                                    <p:set>
                                      <p:cBhvr>
                                        <p:cTn id="261" dur="1" fill="hold">
                                          <p:stCondLst>
                                            <p:cond delay="0"/>
                                          </p:stCondLst>
                                        </p:cTn>
                                        <p:tgtEl>
                                          <p:spTgt spid="71"/>
                                        </p:tgtEl>
                                        <p:attrNameLst>
                                          <p:attrName>style.visibility</p:attrName>
                                        </p:attrNameLst>
                                      </p:cBhvr>
                                      <p:to>
                                        <p:strVal val="hidden"/>
                                      </p:to>
                                    </p:set>
                                  </p:childTnLst>
                                </p:cTn>
                              </p:par>
                            </p:childTnLst>
                          </p:cTn>
                        </p:par>
                      </p:childTnLst>
                    </p:cTn>
                  </p:par>
                  <p:par>
                    <p:cTn id="262" fill="hold">
                      <p:stCondLst>
                        <p:cond delay="indefinite"/>
                      </p:stCondLst>
                      <p:childTnLst>
                        <p:par>
                          <p:cTn id="263" fill="hold">
                            <p:stCondLst>
                              <p:cond delay="0"/>
                            </p:stCondLst>
                            <p:childTnLst>
                              <p:par>
                                <p:cTn id="264" presetID="1" presetClass="exit" presetSubtype="0" fill="hold" nodeType="clickEffect">
                                  <p:stCondLst>
                                    <p:cond delay="0"/>
                                  </p:stCondLst>
                                  <p:childTnLst>
                                    <p:set>
                                      <p:cBhvr>
                                        <p:cTn id="265" dur="1" fill="hold">
                                          <p:stCondLst>
                                            <p:cond delay="0"/>
                                          </p:stCondLst>
                                        </p:cTn>
                                        <p:tgtEl>
                                          <p:spTgt spid="62"/>
                                        </p:tgtEl>
                                        <p:attrNameLst>
                                          <p:attrName>style.visibility</p:attrName>
                                        </p:attrNameLst>
                                      </p:cBhvr>
                                      <p:to>
                                        <p:strVal val="hidden"/>
                                      </p:to>
                                    </p:set>
                                  </p:childTnLst>
                                </p:cTn>
                              </p:par>
                            </p:childTnLst>
                          </p:cTn>
                        </p:par>
                      </p:childTnLst>
                    </p:cTn>
                  </p:par>
                  <p:par>
                    <p:cTn id="266" fill="hold">
                      <p:stCondLst>
                        <p:cond delay="indefinite"/>
                      </p:stCondLst>
                      <p:childTnLst>
                        <p:par>
                          <p:cTn id="267" fill="hold">
                            <p:stCondLst>
                              <p:cond delay="0"/>
                            </p:stCondLst>
                            <p:childTnLst>
                              <p:par>
                                <p:cTn id="268" presetID="1" presetClass="entr" presetSubtype="0" fill="hold" nodeType="clickEffect">
                                  <p:stCondLst>
                                    <p:cond delay="0"/>
                                  </p:stCondLst>
                                  <p:childTnLst>
                                    <p:set>
                                      <p:cBhvr>
                                        <p:cTn id="269" dur="1" fill="hold">
                                          <p:stCondLst>
                                            <p:cond delay="0"/>
                                          </p:stCondLst>
                                        </p:cTn>
                                        <p:tgtEl>
                                          <p:spTgt spid="63"/>
                                        </p:tgtEl>
                                        <p:attrNameLst>
                                          <p:attrName>style.visibility</p:attrName>
                                        </p:attrNameLst>
                                      </p:cBhvr>
                                      <p:to>
                                        <p:strVal val="visible"/>
                                      </p:to>
                                    </p:set>
                                  </p:childTnLst>
                                </p:cTn>
                              </p:par>
                            </p:childTnLst>
                          </p:cTn>
                        </p:par>
                      </p:childTnLst>
                    </p:cTn>
                  </p:par>
                  <p:par>
                    <p:cTn id="270" fill="hold">
                      <p:stCondLst>
                        <p:cond delay="indefinite"/>
                      </p:stCondLst>
                      <p:childTnLst>
                        <p:par>
                          <p:cTn id="271" fill="hold">
                            <p:stCondLst>
                              <p:cond delay="0"/>
                            </p:stCondLst>
                            <p:childTnLst>
                              <p:par>
                                <p:cTn id="272" presetID="1" presetClass="exit" presetSubtype="0" fill="hold" nodeType="clickEffect">
                                  <p:stCondLst>
                                    <p:cond delay="0"/>
                                  </p:stCondLst>
                                  <p:childTnLst>
                                    <p:set>
                                      <p:cBhvr>
                                        <p:cTn id="273" dur="1" fill="hold">
                                          <p:stCondLst>
                                            <p:cond delay="0"/>
                                          </p:stCondLst>
                                        </p:cTn>
                                        <p:tgtEl>
                                          <p:spTgt spid="63"/>
                                        </p:tgtEl>
                                        <p:attrNameLst>
                                          <p:attrName>style.visibility</p:attrName>
                                        </p:attrNameLst>
                                      </p:cBhvr>
                                      <p:to>
                                        <p:strVal val="hidden"/>
                                      </p:to>
                                    </p:set>
                                  </p:childTnLst>
                                </p:cTn>
                              </p:par>
                            </p:childTnLst>
                          </p:cTn>
                        </p:par>
                      </p:childTnLst>
                    </p:cTn>
                  </p:par>
                  <p:par>
                    <p:cTn id="274" fill="hold">
                      <p:stCondLst>
                        <p:cond delay="indefinite"/>
                      </p:stCondLst>
                      <p:childTnLst>
                        <p:par>
                          <p:cTn id="275" fill="hold">
                            <p:stCondLst>
                              <p:cond delay="0"/>
                            </p:stCondLst>
                            <p:childTnLst>
                              <p:par>
                                <p:cTn id="276" presetID="1" presetClass="entr" presetSubtype="0" fill="hold" nodeType="clickEffect">
                                  <p:stCondLst>
                                    <p:cond delay="0"/>
                                  </p:stCondLst>
                                  <p:childTnLst>
                                    <p:set>
                                      <p:cBhvr>
                                        <p:cTn id="277" dur="1" fill="hold">
                                          <p:stCondLst>
                                            <p:cond delay="0"/>
                                          </p:stCondLst>
                                        </p:cTn>
                                        <p:tgtEl>
                                          <p:spTgt spid="74"/>
                                        </p:tgtEl>
                                        <p:attrNameLst>
                                          <p:attrName>style.visibility</p:attrName>
                                        </p:attrNameLst>
                                      </p:cBhvr>
                                      <p:to>
                                        <p:strVal val="visible"/>
                                      </p:to>
                                    </p:set>
                                  </p:childTnLst>
                                </p:cTn>
                              </p:par>
                            </p:childTnLst>
                          </p:cTn>
                        </p:par>
                      </p:childTnLst>
                    </p:cTn>
                  </p:par>
                  <p:par>
                    <p:cTn id="278" fill="hold">
                      <p:stCondLst>
                        <p:cond delay="indefinite"/>
                      </p:stCondLst>
                      <p:childTnLst>
                        <p:par>
                          <p:cTn id="279" fill="hold">
                            <p:stCondLst>
                              <p:cond delay="0"/>
                            </p:stCondLst>
                            <p:childTnLst>
                              <p:par>
                                <p:cTn id="280" presetID="22" presetClass="entr" presetSubtype="8" fill="hold" nodeType="clickEffect">
                                  <p:stCondLst>
                                    <p:cond delay="0"/>
                                  </p:stCondLst>
                                  <p:childTnLst>
                                    <p:set>
                                      <p:cBhvr>
                                        <p:cTn id="281" dur="1" fill="hold">
                                          <p:stCondLst>
                                            <p:cond delay="0"/>
                                          </p:stCondLst>
                                        </p:cTn>
                                        <p:tgtEl>
                                          <p:spTgt spid="57"/>
                                        </p:tgtEl>
                                        <p:attrNameLst>
                                          <p:attrName>style.visibility</p:attrName>
                                        </p:attrNameLst>
                                      </p:cBhvr>
                                      <p:to>
                                        <p:strVal val="visible"/>
                                      </p:to>
                                    </p:set>
                                    <p:animEffect transition="in" filter="wipe(left)">
                                      <p:cBhvr>
                                        <p:cTn id="282" dur="500"/>
                                        <p:tgtEl>
                                          <p:spTgt spid="57"/>
                                        </p:tgtEl>
                                      </p:cBhvr>
                                    </p:animEffect>
                                  </p:childTnLst>
                                </p:cTn>
                              </p:par>
                            </p:childTnLst>
                          </p:cTn>
                        </p:par>
                      </p:childTnLst>
                    </p:cTn>
                  </p:par>
                  <p:par>
                    <p:cTn id="283" fill="hold">
                      <p:stCondLst>
                        <p:cond delay="indefinite"/>
                      </p:stCondLst>
                      <p:childTnLst>
                        <p:par>
                          <p:cTn id="284" fill="hold">
                            <p:stCondLst>
                              <p:cond delay="0"/>
                            </p:stCondLst>
                            <p:childTnLst>
                              <p:par>
                                <p:cTn id="285" presetID="1" presetClass="exit" presetSubtype="0" fill="hold" nodeType="clickEffect">
                                  <p:stCondLst>
                                    <p:cond delay="0"/>
                                  </p:stCondLst>
                                  <p:childTnLst>
                                    <p:set>
                                      <p:cBhvr>
                                        <p:cTn id="286" dur="1" fill="hold">
                                          <p:stCondLst>
                                            <p:cond delay="0"/>
                                          </p:stCondLst>
                                        </p:cTn>
                                        <p:tgtEl>
                                          <p:spTgt spid="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animBg="1"/>
      <p:bldP spid="28" grpId="0" animBg="1"/>
      <p:bldP spid="5" grpId="0" animBg="1"/>
      <p:bldP spid="59" grpId="0" animBg="1"/>
      <p:bldP spid="59" grpId="1" animBg="1"/>
      <p:bldP spid="64" grpId="0" animBg="1"/>
      <p:bldP spid="64" grpId="1" animBg="1"/>
      <p:bldP spid="56" grpId="0" animBg="1"/>
      <p:bldP spid="56" grpId="1" animBg="1"/>
      <p:bldP spid="71" grpId="0" animBg="1"/>
      <p:bldP spid="71" grpId="1" animBg="1"/>
      <p:bldP spid="17" grpId="0" animBg="1"/>
      <p:bldP spid="78" grpId="0" animBg="1"/>
      <p:bldP spid="66" grpId="0" animBg="1"/>
      <p:bldP spid="60" grpId="0" animBg="1"/>
      <p:bldP spid="76" grpId="0" animBg="1"/>
      <p:bldP spid="76" grpId="1" animBg="1"/>
      <p:bldP spid="77" grpId="0" animBg="1"/>
      <p:bldP spid="77" grpId="1" animBg="1"/>
      <p:bldP spid="80" grpId="0" animBg="1"/>
      <p:bldP spid="80" grpId="1" animBg="1"/>
      <p:bldP spid="72" grpId="0" animBg="1"/>
      <p:bldP spid="72"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25A84-4AE9-497A-9918-91B711BD49E8}"/>
              </a:ext>
            </a:extLst>
          </p:cNvPr>
          <p:cNvSpPr>
            <a:spLocks noGrp="1"/>
          </p:cNvSpPr>
          <p:nvPr>
            <p:ph type="title"/>
          </p:nvPr>
        </p:nvSpPr>
        <p:spPr/>
        <p:txBody>
          <a:bodyPr/>
          <a:lstStyle/>
          <a:p>
            <a:r>
              <a:rPr lang="en-US" dirty="0"/>
              <a:t>Control Statements</a:t>
            </a:r>
          </a:p>
        </p:txBody>
      </p:sp>
      <p:pic>
        <p:nvPicPr>
          <p:cNvPr id="6" name="Picture 5">
            <a:extLst>
              <a:ext uri="{FF2B5EF4-FFF2-40B4-BE49-F238E27FC236}">
                <a16:creationId xmlns:a16="http://schemas.microsoft.com/office/drawing/2014/main" id="{5A70CF33-5BA8-48CF-BE06-5A7E8F472EFD}"/>
              </a:ext>
            </a:extLst>
          </p:cNvPr>
          <p:cNvPicPr>
            <a:picLocks noChangeAspect="1"/>
          </p:cNvPicPr>
          <p:nvPr/>
        </p:nvPicPr>
        <p:blipFill>
          <a:blip r:embed="rId2"/>
          <a:stretch>
            <a:fillRect/>
          </a:stretch>
        </p:blipFill>
        <p:spPr>
          <a:xfrm>
            <a:off x="4127525" y="947987"/>
            <a:ext cx="3936949" cy="5519602"/>
          </a:xfrm>
          <a:prstGeom prst="rect">
            <a:avLst/>
          </a:prstGeom>
        </p:spPr>
      </p:pic>
    </p:spTree>
    <p:extLst>
      <p:ext uri="{BB962C8B-B14F-4D97-AF65-F5344CB8AC3E}">
        <p14:creationId xmlns:p14="http://schemas.microsoft.com/office/powerpoint/2010/main" val="57751000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2CBE44D5-BAB6-4985-9485-1269B6C03E64}"/>
              </a:ext>
            </a:extLst>
          </p:cNvPr>
          <p:cNvSpPr txBox="1"/>
          <p:nvPr/>
        </p:nvSpPr>
        <p:spPr>
          <a:xfrm>
            <a:off x="5967071" y="2060506"/>
            <a:ext cx="6091377" cy="4710997"/>
          </a:xfrm>
          <a:prstGeom prst="rect">
            <a:avLst/>
          </a:prstGeom>
          <a:solidFill>
            <a:schemeClr val="accent6">
              <a:lumMod val="20000"/>
              <a:lumOff val="80000"/>
            </a:schemeClr>
          </a:solidFill>
          <a:ln>
            <a:solidFill>
              <a:schemeClr val="tx1"/>
            </a:solidFill>
          </a:ln>
        </p:spPr>
        <p:txBody>
          <a:bodyPr wrap="square">
            <a:noAutofit/>
          </a:bodyPr>
          <a:lstStyle/>
          <a:p>
            <a:r>
              <a:rPr lang="en-US" dirty="0">
                <a:latin typeface="Consolas" panose="020B0609020204030204" pitchFamily="49" charset="0"/>
              </a:rPr>
              <a:t>&lt;html&gt;&lt;body&gt;</a:t>
            </a:r>
          </a:p>
          <a:p>
            <a:r>
              <a:rPr lang="en-US" dirty="0">
                <a:latin typeface="Consolas" panose="020B0609020204030204" pitchFamily="49" charset="0"/>
              </a:rPr>
              <a:t>&lt;div&gt;</a:t>
            </a:r>
            <a:r>
              <a:rPr lang="en-US" dirty="0">
                <a:solidFill>
                  <a:srgbClr val="FF0000"/>
                </a:solidFill>
                <a:latin typeface="Consolas" panose="020B0609020204030204" pitchFamily="49" charset="0"/>
              </a:rPr>
              <a:t>The current weather is:</a:t>
            </a:r>
            <a:r>
              <a:rPr lang="en-US" dirty="0">
                <a:latin typeface="Consolas" panose="020B0609020204030204" pitchFamily="49" charset="0"/>
              </a:rPr>
              <a:t>&lt;/div&gt;</a:t>
            </a:r>
          </a:p>
          <a:p>
            <a:r>
              <a:rPr lang="en-US" dirty="0">
                <a:latin typeface="Consolas" panose="020B0609020204030204" pitchFamily="49" charset="0"/>
              </a:rPr>
              <a:t>&lt;div id="</a:t>
            </a:r>
            <a:r>
              <a:rPr lang="en-US" dirty="0" err="1">
                <a:latin typeface="Consolas" panose="020B0609020204030204" pitchFamily="49" charset="0"/>
              </a:rPr>
              <a:t>wthr_txt</a:t>
            </a:r>
            <a:r>
              <a:rPr lang="en-US" dirty="0">
                <a:latin typeface="Consolas" panose="020B0609020204030204" pitchFamily="49" charset="0"/>
              </a:rPr>
              <a:t>"&gt;</a:t>
            </a:r>
            <a:r>
              <a:rPr lang="en-US" dirty="0">
                <a:solidFill>
                  <a:srgbClr val="FF0000"/>
                </a:solidFill>
                <a:latin typeface="Consolas" panose="020B0609020204030204" pitchFamily="49" charset="0"/>
              </a:rPr>
              <a:t>No weather data</a:t>
            </a:r>
            <a:r>
              <a:rPr lang="en-US" dirty="0">
                <a:latin typeface="Consolas" panose="020B0609020204030204" pitchFamily="49" charset="0"/>
              </a:rPr>
              <a:t>&lt;/div&gt;</a:t>
            </a:r>
          </a:p>
          <a:p>
            <a:endParaRPr lang="en-US" dirty="0">
              <a:latin typeface="Consolas" panose="020B0609020204030204" pitchFamily="49" charset="0"/>
            </a:endParaRPr>
          </a:p>
          <a:p>
            <a:r>
              <a:rPr lang="en-US" dirty="0">
                <a:latin typeface="Consolas" panose="020B0609020204030204" pitchFamily="49" charset="0"/>
              </a:rPr>
              <a:t>&lt;script&gt;</a:t>
            </a:r>
          </a:p>
          <a:p>
            <a:r>
              <a:rPr lang="en-US" dirty="0">
                <a:latin typeface="Consolas" panose="020B0609020204030204" pitchFamily="49" charset="0"/>
              </a:rPr>
              <a:t>function </a:t>
            </a:r>
            <a:r>
              <a:rPr lang="en-US" dirty="0" err="1">
                <a:latin typeface="Consolas" panose="020B0609020204030204" pitchFamily="49" charset="0"/>
              </a:rPr>
              <a:t>show_weather</a:t>
            </a:r>
            <a:r>
              <a:rPr lang="en-US" dirty="0">
                <a:latin typeface="Consolas" panose="020B0609020204030204" pitchFamily="49" charset="0"/>
              </a:rPr>
              <a:t>(data) { </a:t>
            </a:r>
          </a:p>
          <a:p>
            <a:r>
              <a:rPr lang="en-US" dirty="0">
                <a:latin typeface="Consolas" panose="020B0609020204030204" pitchFamily="49" charset="0"/>
              </a:rPr>
              <a:t>  </a:t>
            </a:r>
            <a:r>
              <a:rPr lang="en-US" dirty="0" err="1">
                <a:latin typeface="Consolas" panose="020B0609020204030204" pitchFamily="49" charset="0"/>
              </a:rPr>
              <a:t>update_html</a:t>
            </a:r>
            <a:r>
              <a:rPr lang="en-US" dirty="0">
                <a:latin typeface="Consolas" panose="020B0609020204030204" pitchFamily="49" charset="0"/>
              </a:rPr>
              <a:t>("</a:t>
            </a:r>
            <a:r>
              <a:rPr lang="en-US" dirty="0" err="1">
                <a:latin typeface="Consolas" panose="020B0609020204030204" pitchFamily="49" charset="0"/>
              </a:rPr>
              <a:t>wthr_txt</a:t>
            </a:r>
            <a:r>
              <a:rPr lang="en-US" dirty="0">
                <a:latin typeface="Consolas" panose="020B0609020204030204" pitchFamily="49" charset="0"/>
              </a:rPr>
              <a:t>", data);   </a:t>
            </a:r>
          </a:p>
          <a:p>
            <a:r>
              <a:rPr lang="en-US" dirty="0">
                <a:latin typeface="Consolas" panose="020B0609020204030204" pitchFamily="49" charset="0"/>
              </a:rPr>
              <a:t>}</a:t>
            </a:r>
          </a:p>
          <a:p>
            <a:endParaRPr lang="en-US" sz="1050" dirty="0">
              <a:latin typeface="Consolas" panose="020B0609020204030204" pitchFamily="49" charset="0"/>
            </a:endParaRPr>
          </a:p>
          <a:p>
            <a:r>
              <a:rPr lang="en-US" dirty="0" err="1">
                <a:latin typeface="Consolas" panose="020B0609020204030204" pitchFamily="49" charset="0"/>
              </a:rPr>
              <a:t>download_concur</a:t>
            </a:r>
            <a:r>
              <a:rPr lang="en-US" dirty="0">
                <a:solidFill>
                  <a:srgbClr val="0070C0"/>
                </a:solidFill>
                <a:latin typeface="Consolas" panose="020B0609020204030204" pitchFamily="49" charset="0"/>
              </a:rPr>
              <a:t>("www.weather.com/..."</a:t>
            </a:r>
            <a:r>
              <a:rPr lang="en-US" dirty="0">
                <a:latin typeface="Consolas" panose="020B0609020204030204" pitchFamily="49" charset="0"/>
              </a:rPr>
              <a:t>,</a:t>
            </a:r>
            <a:r>
              <a:rPr lang="en-US" dirty="0">
                <a:solidFill>
                  <a:srgbClr val="0070C0"/>
                </a:solidFill>
                <a:latin typeface="Consolas" panose="020B0609020204030204" pitchFamily="49" charset="0"/>
              </a:rPr>
              <a:t> </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show_weather</a:t>
            </a:r>
            <a:r>
              <a:rPr lang="en-US" dirty="0">
                <a:latin typeface="Consolas" panose="020B0609020204030204" pitchFamily="49" charset="0"/>
              </a:rPr>
              <a:t>);</a:t>
            </a:r>
          </a:p>
          <a:p>
            <a:r>
              <a:rPr lang="en-US" dirty="0" err="1">
                <a:latin typeface="Consolas" panose="020B0609020204030204" pitchFamily="49" charset="0"/>
              </a:rPr>
              <a:t>update_html</a:t>
            </a:r>
            <a:r>
              <a:rPr lang="en-US" dirty="0">
                <a:latin typeface="Consolas" panose="020B0609020204030204" pitchFamily="49" charset="0"/>
              </a:rPr>
              <a:t>("</a:t>
            </a:r>
            <a:r>
              <a:rPr lang="en-US" dirty="0" err="1">
                <a:latin typeface="Consolas" panose="020B0609020204030204" pitchFamily="49" charset="0"/>
              </a:rPr>
              <a:t>wthr_txt</a:t>
            </a:r>
            <a:r>
              <a:rPr lang="en-US" dirty="0">
                <a:latin typeface="Consolas" panose="020B0609020204030204" pitchFamily="49" charset="0"/>
              </a:rPr>
              <a:t>", "Downloading data...");</a:t>
            </a:r>
          </a:p>
          <a:p>
            <a:r>
              <a:rPr lang="en-US" dirty="0">
                <a:latin typeface="Consolas" panose="020B0609020204030204" pitchFamily="49" charset="0"/>
              </a:rPr>
              <a:t>// other </a:t>
            </a:r>
            <a:r>
              <a:rPr lang="en-US" dirty="0" err="1">
                <a:latin typeface="Consolas" panose="020B0609020204030204" pitchFamily="49" charset="0"/>
              </a:rPr>
              <a:t>javascript</a:t>
            </a:r>
            <a:r>
              <a:rPr lang="en-US" dirty="0">
                <a:latin typeface="Consolas" panose="020B0609020204030204" pitchFamily="49" charset="0"/>
              </a:rPr>
              <a:t> code  </a:t>
            </a: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&lt;/script&gt;</a:t>
            </a:r>
          </a:p>
          <a:p>
            <a:r>
              <a:rPr lang="en-US" dirty="0">
                <a:latin typeface="Consolas" panose="020B0609020204030204" pitchFamily="49" charset="0"/>
              </a:rPr>
              <a:t>&lt;/body&gt;&lt;/html&gt;</a:t>
            </a:r>
          </a:p>
        </p:txBody>
      </p:sp>
      <p:sp>
        <p:nvSpPr>
          <p:cNvPr id="79" name="TextBox 78">
            <a:extLst>
              <a:ext uri="{FF2B5EF4-FFF2-40B4-BE49-F238E27FC236}">
                <a16:creationId xmlns:a16="http://schemas.microsoft.com/office/drawing/2014/main" id="{F99BE2B9-321A-46EA-B1DA-2302DA8FAA2A}"/>
              </a:ext>
            </a:extLst>
          </p:cNvPr>
          <p:cNvSpPr txBox="1"/>
          <p:nvPr/>
        </p:nvSpPr>
        <p:spPr>
          <a:xfrm>
            <a:off x="6014799" y="3484605"/>
            <a:ext cx="5833631" cy="834399"/>
          </a:xfrm>
          <a:prstGeom prst="rect">
            <a:avLst/>
          </a:prstGeom>
          <a:solidFill>
            <a:schemeClr val="accent6">
              <a:lumMod val="20000"/>
              <a:lumOff val="80000"/>
            </a:schemeClr>
          </a:solidFill>
          <a:ln>
            <a:noFill/>
          </a:ln>
        </p:spPr>
        <p:txBody>
          <a:bodyPr wrap="square">
            <a:noAutofit/>
          </a:bodyPr>
          <a:lstStyle/>
          <a:p>
            <a:endParaRPr lang="en-US" dirty="0">
              <a:latin typeface="Consolas" panose="020B0609020204030204" pitchFamily="49" charset="0"/>
            </a:endParaRPr>
          </a:p>
        </p:txBody>
      </p:sp>
      <p:sp>
        <p:nvSpPr>
          <p:cNvPr id="81" name="TextBox 80">
            <a:extLst>
              <a:ext uri="{FF2B5EF4-FFF2-40B4-BE49-F238E27FC236}">
                <a16:creationId xmlns:a16="http://schemas.microsoft.com/office/drawing/2014/main" id="{4DBFAB9D-A361-4FAA-B80E-D8C9B6AC7A21}"/>
              </a:ext>
            </a:extLst>
          </p:cNvPr>
          <p:cNvSpPr txBox="1"/>
          <p:nvPr/>
        </p:nvSpPr>
        <p:spPr>
          <a:xfrm>
            <a:off x="6024216" y="4444110"/>
            <a:ext cx="5833631" cy="563901"/>
          </a:xfrm>
          <a:prstGeom prst="rect">
            <a:avLst/>
          </a:prstGeom>
          <a:solidFill>
            <a:schemeClr val="accent6">
              <a:lumMod val="20000"/>
              <a:lumOff val="80000"/>
            </a:schemeClr>
          </a:solidFill>
          <a:ln>
            <a:noFill/>
          </a:ln>
        </p:spPr>
        <p:txBody>
          <a:bodyPr wrap="square">
            <a:noAutofit/>
          </a:bodyPr>
          <a:lstStyle/>
          <a:p>
            <a:endParaRPr lang="en-US" dirty="0">
              <a:latin typeface="Consolas" panose="020B0609020204030204" pitchFamily="49" charset="0"/>
            </a:endParaRPr>
          </a:p>
        </p:txBody>
      </p:sp>
      <p:sp>
        <p:nvSpPr>
          <p:cNvPr id="82" name="TextBox 81">
            <a:extLst>
              <a:ext uri="{FF2B5EF4-FFF2-40B4-BE49-F238E27FC236}">
                <a16:creationId xmlns:a16="http://schemas.microsoft.com/office/drawing/2014/main" id="{C1F4329F-A2F4-4FA1-86D4-F090C40E8F91}"/>
              </a:ext>
            </a:extLst>
          </p:cNvPr>
          <p:cNvSpPr txBox="1"/>
          <p:nvPr/>
        </p:nvSpPr>
        <p:spPr>
          <a:xfrm>
            <a:off x="6014799" y="5009364"/>
            <a:ext cx="5833631" cy="304479"/>
          </a:xfrm>
          <a:prstGeom prst="rect">
            <a:avLst/>
          </a:prstGeom>
          <a:solidFill>
            <a:schemeClr val="accent6">
              <a:lumMod val="20000"/>
              <a:lumOff val="80000"/>
            </a:schemeClr>
          </a:solidFill>
          <a:ln>
            <a:noFill/>
          </a:ln>
        </p:spPr>
        <p:txBody>
          <a:bodyPr wrap="square">
            <a:noAutofit/>
          </a:bodyPr>
          <a:lstStyle/>
          <a:p>
            <a:endParaRPr lang="en-US" dirty="0">
              <a:latin typeface="Consolas" panose="020B0609020204030204" pitchFamily="49" charset="0"/>
            </a:endParaRPr>
          </a:p>
        </p:txBody>
      </p:sp>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p:txBody>
          <a:bodyPr/>
          <a:lstStyle/>
          <a:p>
            <a:r>
              <a:rPr lang="en-US" dirty="0"/>
              <a:t>UI Programming With Concurrency and Callbacks</a:t>
            </a:r>
          </a:p>
        </p:txBody>
      </p:sp>
      <p:sp>
        <p:nvSpPr>
          <p:cNvPr id="31" name="Line 21">
            <a:extLst>
              <a:ext uri="{FF2B5EF4-FFF2-40B4-BE49-F238E27FC236}">
                <a16:creationId xmlns:a16="http://schemas.microsoft.com/office/drawing/2014/main" id="{26155349-47A0-44CB-A3F8-FD5548BF3FA2}"/>
              </a:ext>
            </a:extLst>
          </p:cNvPr>
          <p:cNvSpPr>
            <a:spLocks noChangeShapeType="1"/>
          </p:cNvSpPr>
          <p:nvPr/>
        </p:nvSpPr>
        <p:spPr bwMode="auto">
          <a:xfrm>
            <a:off x="5567016" y="4583734"/>
            <a:ext cx="457200" cy="0"/>
          </a:xfrm>
          <a:prstGeom prst="line">
            <a:avLst/>
          </a:prstGeom>
          <a:noFill/>
          <a:ln w="38100">
            <a:solidFill>
              <a:schemeClr val="accent1">
                <a:lumMod val="75000"/>
              </a:scheme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6" name="Line 21">
            <a:extLst>
              <a:ext uri="{FF2B5EF4-FFF2-40B4-BE49-F238E27FC236}">
                <a16:creationId xmlns:a16="http://schemas.microsoft.com/office/drawing/2014/main" id="{9BEECB92-078E-4648-AF12-69CA923CCC10}"/>
              </a:ext>
            </a:extLst>
          </p:cNvPr>
          <p:cNvSpPr>
            <a:spLocks noChangeShapeType="1"/>
          </p:cNvSpPr>
          <p:nvPr/>
        </p:nvSpPr>
        <p:spPr bwMode="auto">
          <a:xfrm>
            <a:off x="5586911" y="5147018"/>
            <a:ext cx="457200" cy="0"/>
          </a:xfrm>
          <a:prstGeom prst="line">
            <a:avLst/>
          </a:prstGeom>
          <a:noFill/>
          <a:ln w="38100">
            <a:solidFill>
              <a:schemeClr val="accent1">
                <a:lumMod val="75000"/>
              </a:scheme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nvGrpSpPr>
          <p:cNvPr id="37" name="Group 36">
            <a:extLst>
              <a:ext uri="{FF2B5EF4-FFF2-40B4-BE49-F238E27FC236}">
                <a16:creationId xmlns:a16="http://schemas.microsoft.com/office/drawing/2014/main" id="{75D203E5-3175-486E-AC66-DC3DC046C035}"/>
              </a:ext>
            </a:extLst>
          </p:cNvPr>
          <p:cNvGrpSpPr/>
          <p:nvPr/>
        </p:nvGrpSpPr>
        <p:grpSpPr>
          <a:xfrm>
            <a:off x="574041" y="910779"/>
            <a:ext cx="4486455" cy="2533923"/>
            <a:chOff x="7111986" y="2173706"/>
            <a:chExt cx="4486455" cy="2533923"/>
          </a:xfrm>
        </p:grpSpPr>
        <p:grpSp>
          <p:nvGrpSpPr>
            <p:cNvPr id="38" name="Group 37">
              <a:extLst>
                <a:ext uri="{FF2B5EF4-FFF2-40B4-BE49-F238E27FC236}">
                  <a16:creationId xmlns:a16="http://schemas.microsoft.com/office/drawing/2014/main" id="{1A5A71A2-B316-4134-A350-B617DE746E54}"/>
                </a:ext>
              </a:extLst>
            </p:cNvPr>
            <p:cNvGrpSpPr/>
            <p:nvPr/>
          </p:nvGrpSpPr>
          <p:grpSpPr>
            <a:xfrm>
              <a:off x="7111986" y="2173706"/>
              <a:ext cx="4486455" cy="2533923"/>
              <a:chOff x="7111987" y="2173706"/>
              <a:chExt cx="3903860" cy="2008769"/>
            </a:xfrm>
          </p:grpSpPr>
          <p:grpSp>
            <p:nvGrpSpPr>
              <p:cNvPr id="42" name="Group 41">
                <a:extLst>
                  <a:ext uri="{FF2B5EF4-FFF2-40B4-BE49-F238E27FC236}">
                    <a16:creationId xmlns:a16="http://schemas.microsoft.com/office/drawing/2014/main" id="{B1A3FC1B-CA9F-4D8F-97F0-44A3D5032D48}"/>
                  </a:ext>
                </a:extLst>
              </p:cNvPr>
              <p:cNvGrpSpPr/>
              <p:nvPr/>
            </p:nvGrpSpPr>
            <p:grpSpPr>
              <a:xfrm>
                <a:off x="7111987" y="2173706"/>
                <a:ext cx="3903860" cy="2008769"/>
                <a:chOff x="3319462" y="2754855"/>
                <a:chExt cx="3903860" cy="2008769"/>
              </a:xfrm>
            </p:grpSpPr>
            <p:pic>
              <p:nvPicPr>
                <p:cNvPr id="51" name="Picture 50">
                  <a:extLst>
                    <a:ext uri="{FF2B5EF4-FFF2-40B4-BE49-F238E27FC236}">
                      <a16:creationId xmlns:a16="http://schemas.microsoft.com/office/drawing/2014/main" id="{8FEB7E53-1138-46D8-8D16-EA6A460D6E0C}"/>
                    </a:ext>
                  </a:extLst>
                </p:cNvPr>
                <p:cNvPicPr>
                  <a:picLocks noChangeAspect="1"/>
                </p:cNvPicPr>
                <p:nvPr/>
              </p:nvPicPr>
              <p:blipFill rotWithShape="1">
                <a:blip r:embed="rId3"/>
                <a:srcRect b="41056"/>
                <a:stretch/>
              </p:blipFill>
              <p:spPr>
                <a:xfrm>
                  <a:off x="3319462" y="2754855"/>
                  <a:ext cx="3903860" cy="1720892"/>
                </a:xfrm>
                <a:prstGeom prst="rect">
                  <a:avLst/>
                </a:prstGeom>
              </p:spPr>
            </p:pic>
            <p:grpSp>
              <p:nvGrpSpPr>
                <p:cNvPr id="52" name="Group 51">
                  <a:extLst>
                    <a:ext uri="{FF2B5EF4-FFF2-40B4-BE49-F238E27FC236}">
                      <a16:creationId xmlns:a16="http://schemas.microsoft.com/office/drawing/2014/main" id="{6B7AE885-CE25-42F6-A590-31017B8770BE}"/>
                    </a:ext>
                  </a:extLst>
                </p:cNvPr>
                <p:cNvGrpSpPr/>
                <p:nvPr/>
              </p:nvGrpSpPr>
              <p:grpSpPr>
                <a:xfrm>
                  <a:off x="3319462" y="4475747"/>
                  <a:ext cx="3903860" cy="287877"/>
                  <a:chOff x="7461972" y="4825757"/>
                  <a:chExt cx="3903860" cy="287877"/>
                </a:xfrm>
              </p:grpSpPr>
              <p:pic>
                <p:nvPicPr>
                  <p:cNvPr id="53" name="Picture 52">
                    <a:extLst>
                      <a:ext uri="{FF2B5EF4-FFF2-40B4-BE49-F238E27FC236}">
                        <a16:creationId xmlns:a16="http://schemas.microsoft.com/office/drawing/2014/main" id="{F8E3F67E-B821-4AB4-B489-16DA53886F47}"/>
                      </a:ext>
                    </a:extLst>
                  </p:cNvPr>
                  <p:cNvPicPr>
                    <a:picLocks noChangeAspect="1"/>
                  </p:cNvPicPr>
                  <p:nvPr/>
                </p:nvPicPr>
                <p:blipFill rotWithShape="1">
                  <a:blip r:embed="rId3"/>
                  <a:srcRect t="90139"/>
                  <a:stretch/>
                </p:blipFill>
                <p:spPr>
                  <a:xfrm>
                    <a:off x="7461972" y="4825757"/>
                    <a:ext cx="3903860" cy="287877"/>
                  </a:xfrm>
                  <a:prstGeom prst="rect">
                    <a:avLst/>
                  </a:prstGeom>
                </p:spPr>
              </p:pic>
              <p:sp>
                <p:nvSpPr>
                  <p:cNvPr id="54" name="Rectangle 53">
                    <a:extLst>
                      <a:ext uri="{FF2B5EF4-FFF2-40B4-BE49-F238E27FC236}">
                        <a16:creationId xmlns:a16="http://schemas.microsoft.com/office/drawing/2014/main" id="{CCCDA9D6-19B5-49DD-BF18-4D3782B4E537}"/>
                      </a:ext>
                    </a:extLst>
                  </p:cNvPr>
                  <p:cNvSpPr/>
                  <p:nvPr/>
                </p:nvSpPr>
                <p:spPr>
                  <a:xfrm>
                    <a:off x="7691460" y="4904509"/>
                    <a:ext cx="1715047" cy="166255"/>
                  </a:xfrm>
                  <a:prstGeom prst="rect">
                    <a:avLst/>
                  </a:prstGeom>
                  <a:solidFill>
                    <a:srgbClr val="50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504F"/>
                      </a:solidFill>
                    </a:endParaRPr>
                  </a:p>
                </p:txBody>
              </p:sp>
              <p:sp>
                <p:nvSpPr>
                  <p:cNvPr id="55" name="Rectangle 54">
                    <a:extLst>
                      <a:ext uri="{FF2B5EF4-FFF2-40B4-BE49-F238E27FC236}">
                        <a16:creationId xmlns:a16="http://schemas.microsoft.com/office/drawing/2014/main" id="{EBFECA32-781C-4072-98ED-C38A6F0A8DC8}"/>
                      </a:ext>
                    </a:extLst>
                  </p:cNvPr>
                  <p:cNvSpPr/>
                  <p:nvPr/>
                </p:nvSpPr>
                <p:spPr>
                  <a:xfrm>
                    <a:off x="9562553" y="4825757"/>
                    <a:ext cx="1715047" cy="166255"/>
                  </a:xfrm>
                  <a:prstGeom prst="rect">
                    <a:avLst/>
                  </a:prstGeom>
                  <a:solidFill>
                    <a:srgbClr val="50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50504F"/>
                      </a:solidFill>
                    </a:endParaRPr>
                  </a:p>
                </p:txBody>
              </p:sp>
            </p:grpSp>
          </p:grpSp>
          <p:sp>
            <p:nvSpPr>
              <p:cNvPr id="49" name="Rectangle 48">
                <a:extLst>
                  <a:ext uri="{FF2B5EF4-FFF2-40B4-BE49-F238E27FC236}">
                    <a16:creationId xmlns:a16="http://schemas.microsoft.com/office/drawing/2014/main" id="{2346188D-6E13-4612-9554-53793524A829}"/>
                  </a:ext>
                </a:extLst>
              </p:cNvPr>
              <p:cNvSpPr/>
              <p:nvPr/>
            </p:nvSpPr>
            <p:spPr>
              <a:xfrm>
                <a:off x="8779432" y="2320272"/>
                <a:ext cx="1550226" cy="129796"/>
              </a:xfrm>
              <a:prstGeom prst="rect">
                <a:avLst/>
              </a:prstGeom>
              <a:solidFill>
                <a:srgbClr val="2C29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50504F"/>
                  </a:solidFill>
                </a:endParaRPr>
              </a:p>
            </p:txBody>
          </p:sp>
          <p:sp>
            <p:nvSpPr>
              <p:cNvPr id="50" name="TextBox 49">
                <a:extLst>
                  <a:ext uri="{FF2B5EF4-FFF2-40B4-BE49-F238E27FC236}">
                    <a16:creationId xmlns:a16="http://schemas.microsoft.com/office/drawing/2014/main" id="{B42B2B0C-D815-4290-B153-F5F2BE91024A}"/>
                  </a:ext>
                </a:extLst>
              </p:cNvPr>
              <p:cNvSpPr txBox="1"/>
              <p:nvPr/>
            </p:nvSpPr>
            <p:spPr>
              <a:xfrm>
                <a:off x="8697748" y="2267248"/>
                <a:ext cx="1378997" cy="243990"/>
              </a:xfrm>
              <a:prstGeom prst="rect">
                <a:avLst/>
              </a:prstGeom>
              <a:noFill/>
            </p:spPr>
            <p:txBody>
              <a:bodyPr wrap="none" rtlCol="0">
                <a:spAutoFit/>
              </a:bodyPr>
              <a:lstStyle/>
              <a:p>
                <a:r>
                  <a:rPr lang="en-US" sz="1400" dirty="0">
                    <a:solidFill>
                      <a:schemeClr val="bg2"/>
                    </a:solidFill>
                  </a:rPr>
                  <a:t>www.weather.com</a:t>
                </a:r>
              </a:p>
            </p:txBody>
          </p:sp>
        </p:grpSp>
        <p:pic>
          <p:nvPicPr>
            <p:cNvPr id="41" name="Picture 40">
              <a:extLst>
                <a:ext uri="{FF2B5EF4-FFF2-40B4-BE49-F238E27FC236}">
                  <a16:creationId xmlns:a16="http://schemas.microsoft.com/office/drawing/2014/main" id="{83AF4768-D234-4723-AA45-F3449FE52361}"/>
                </a:ext>
              </a:extLst>
            </p:cNvPr>
            <p:cNvPicPr>
              <a:picLocks noChangeAspect="1"/>
            </p:cNvPicPr>
            <p:nvPr/>
          </p:nvPicPr>
          <p:blipFill rotWithShape="1">
            <a:blip r:embed="rId4"/>
            <a:srcRect r="25525" b="28012"/>
            <a:stretch/>
          </p:blipFill>
          <p:spPr>
            <a:xfrm>
              <a:off x="7156908" y="2694881"/>
              <a:ext cx="4277531" cy="1974773"/>
            </a:xfrm>
            <a:prstGeom prst="rect">
              <a:avLst/>
            </a:prstGeom>
          </p:spPr>
        </p:pic>
      </p:grpSp>
      <p:pic>
        <p:nvPicPr>
          <p:cNvPr id="12" name="Picture 11">
            <a:extLst>
              <a:ext uri="{FF2B5EF4-FFF2-40B4-BE49-F238E27FC236}">
                <a16:creationId xmlns:a16="http://schemas.microsoft.com/office/drawing/2014/main" id="{E3149AF6-0738-4204-91B5-82E97245FDEE}"/>
              </a:ext>
            </a:extLst>
          </p:cNvPr>
          <p:cNvPicPr>
            <a:picLocks noChangeAspect="1"/>
          </p:cNvPicPr>
          <p:nvPr/>
        </p:nvPicPr>
        <p:blipFill rotWithShape="1">
          <a:blip r:embed="rId5"/>
          <a:srcRect t="30573" b="-5869"/>
          <a:stretch/>
        </p:blipFill>
        <p:spPr>
          <a:xfrm>
            <a:off x="644954" y="1861250"/>
            <a:ext cx="2343150" cy="415973"/>
          </a:xfrm>
          <a:prstGeom prst="rect">
            <a:avLst/>
          </a:prstGeom>
        </p:spPr>
      </p:pic>
      <p:pic>
        <p:nvPicPr>
          <p:cNvPr id="57" name="Picture 56">
            <a:extLst>
              <a:ext uri="{FF2B5EF4-FFF2-40B4-BE49-F238E27FC236}">
                <a16:creationId xmlns:a16="http://schemas.microsoft.com/office/drawing/2014/main" id="{2A851973-26B4-4877-882C-BB7A28DB6E93}"/>
              </a:ext>
            </a:extLst>
          </p:cNvPr>
          <p:cNvPicPr>
            <a:picLocks noChangeAspect="1"/>
          </p:cNvPicPr>
          <p:nvPr/>
        </p:nvPicPr>
        <p:blipFill>
          <a:blip r:embed="rId6"/>
          <a:stretch>
            <a:fillRect/>
          </a:stretch>
        </p:blipFill>
        <p:spPr>
          <a:xfrm>
            <a:off x="641912" y="1800215"/>
            <a:ext cx="3076575" cy="619125"/>
          </a:xfrm>
          <a:prstGeom prst="rect">
            <a:avLst/>
          </a:prstGeom>
        </p:spPr>
      </p:pic>
      <p:sp>
        <p:nvSpPr>
          <p:cNvPr id="58" name="Line 21">
            <a:extLst>
              <a:ext uri="{FF2B5EF4-FFF2-40B4-BE49-F238E27FC236}">
                <a16:creationId xmlns:a16="http://schemas.microsoft.com/office/drawing/2014/main" id="{E47619FE-1ED3-4064-A348-9FFAC7B5DBDD}"/>
              </a:ext>
            </a:extLst>
          </p:cNvPr>
          <p:cNvSpPr>
            <a:spLocks noChangeShapeType="1"/>
          </p:cNvSpPr>
          <p:nvPr/>
        </p:nvSpPr>
        <p:spPr bwMode="auto">
          <a:xfrm>
            <a:off x="5567016" y="3639264"/>
            <a:ext cx="457200" cy="0"/>
          </a:xfrm>
          <a:prstGeom prst="line">
            <a:avLst/>
          </a:prstGeom>
          <a:noFill/>
          <a:ln w="38100">
            <a:solidFill>
              <a:srgbClr val="00B0F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5" name="Rectangle 4">
            <a:extLst>
              <a:ext uri="{FF2B5EF4-FFF2-40B4-BE49-F238E27FC236}">
                <a16:creationId xmlns:a16="http://schemas.microsoft.com/office/drawing/2014/main" id="{0001FE45-AA00-4ACC-BF22-2F2D7F7E03E9}"/>
              </a:ext>
            </a:extLst>
          </p:cNvPr>
          <p:cNvSpPr/>
          <p:nvPr/>
        </p:nvSpPr>
        <p:spPr>
          <a:xfrm>
            <a:off x="641912" y="1471898"/>
            <a:ext cx="3617180" cy="9474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Speech Bubble: Rectangle with Corners Rounded 58">
            <a:extLst>
              <a:ext uri="{FF2B5EF4-FFF2-40B4-BE49-F238E27FC236}">
                <a16:creationId xmlns:a16="http://schemas.microsoft.com/office/drawing/2014/main" id="{664FC1E7-F053-426E-A3AD-25A4BFFE1491}"/>
              </a:ext>
            </a:extLst>
          </p:cNvPr>
          <p:cNvSpPr/>
          <p:nvPr/>
        </p:nvSpPr>
        <p:spPr>
          <a:xfrm>
            <a:off x="2128926" y="3159992"/>
            <a:ext cx="2961980" cy="1365607"/>
          </a:xfrm>
          <a:prstGeom prst="wedgeRoundRectCallout">
            <a:avLst>
              <a:gd name="adj1" fmla="val 96123"/>
              <a:gd name="adj2" fmla="val 47152"/>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launches a downloader in the background.</a:t>
            </a:r>
            <a:endParaRPr lang="en-US" sz="2000" dirty="0">
              <a:solidFill>
                <a:schemeClr val="accent2">
                  <a:lumMod val="20000"/>
                  <a:lumOff val="80000"/>
                </a:schemeClr>
              </a:solidFill>
              <a:latin typeface="Corbel" panose="020B0503020204020204" pitchFamily="34" charset="0"/>
            </a:endParaRPr>
          </a:p>
        </p:txBody>
      </p:sp>
      <p:grpSp>
        <p:nvGrpSpPr>
          <p:cNvPr id="10" name="Group 9">
            <a:extLst>
              <a:ext uri="{FF2B5EF4-FFF2-40B4-BE49-F238E27FC236}">
                <a16:creationId xmlns:a16="http://schemas.microsoft.com/office/drawing/2014/main" id="{28609326-0500-4ECA-B506-304C56EEA4F9}"/>
              </a:ext>
            </a:extLst>
          </p:cNvPr>
          <p:cNvGrpSpPr/>
          <p:nvPr/>
        </p:nvGrpSpPr>
        <p:grpSpPr>
          <a:xfrm>
            <a:off x="2817269" y="4774603"/>
            <a:ext cx="2458569" cy="1463134"/>
            <a:chOff x="2811624" y="5263341"/>
            <a:chExt cx="2458569" cy="1463134"/>
          </a:xfrm>
        </p:grpSpPr>
        <p:sp>
          <p:nvSpPr>
            <p:cNvPr id="43" name="TextBox 42">
              <a:extLst>
                <a:ext uri="{FF2B5EF4-FFF2-40B4-BE49-F238E27FC236}">
                  <a16:creationId xmlns:a16="http://schemas.microsoft.com/office/drawing/2014/main" id="{8C99BACA-652F-4FD9-9C76-80D85D461A09}"/>
                </a:ext>
              </a:extLst>
            </p:cNvPr>
            <p:cNvSpPr txBox="1"/>
            <p:nvPr/>
          </p:nvSpPr>
          <p:spPr>
            <a:xfrm>
              <a:off x="2811624" y="5263341"/>
              <a:ext cx="2458569" cy="1463134"/>
            </a:xfrm>
            <a:prstGeom prst="rect">
              <a:avLst/>
            </a:prstGeom>
            <a:solidFill>
              <a:schemeClr val="accent6">
                <a:lumMod val="20000"/>
                <a:lumOff val="80000"/>
              </a:schemeClr>
            </a:solidFill>
            <a:ln>
              <a:solidFill>
                <a:schemeClr val="tx1"/>
              </a:solidFill>
            </a:ln>
          </p:spPr>
          <p:txBody>
            <a:bodyPr wrap="square">
              <a:noAutofit/>
            </a:bodyPr>
            <a:lstStyle/>
            <a:p>
              <a:r>
                <a:rPr lang="en-US" dirty="0">
                  <a:latin typeface="Consolas" panose="020B0609020204030204" pitchFamily="49" charset="0"/>
                </a:rPr>
                <a:t>Downloader Object</a:t>
              </a:r>
            </a:p>
          </p:txBody>
        </p:sp>
        <p:grpSp>
          <p:nvGrpSpPr>
            <p:cNvPr id="9" name="Group 8">
              <a:extLst>
                <a:ext uri="{FF2B5EF4-FFF2-40B4-BE49-F238E27FC236}">
                  <a16:creationId xmlns:a16="http://schemas.microsoft.com/office/drawing/2014/main" id="{58022AEA-436C-4D5E-94CA-59486C3F38D8}"/>
                </a:ext>
              </a:extLst>
            </p:cNvPr>
            <p:cNvGrpSpPr/>
            <p:nvPr/>
          </p:nvGrpSpPr>
          <p:grpSpPr>
            <a:xfrm>
              <a:off x="3025682" y="6325980"/>
              <a:ext cx="1800954" cy="400110"/>
              <a:chOff x="2811624" y="6326365"/>
              <a:chExt cx="1800954" cy="400110"/>
            </a:xfrm>
          </p:grpSpPr>
          <p:sp>
            <p:nvSpPr>
              <p:cNvPr id="65" name="TextBox 64">
                <a:extLst>
                  <a:ext uri="{FF2B5EF4-FFF2-40B4-BE49-F238E27FC236}">
                    <a16:creationId xmlns:a16="http://schemas.microsoft.com/office/drawing/2014/main" id="{17963306-3080-4A25-87D3-C43059B47F9B}"/>
                  </a:ext>
                </a:extLst>
              </p:cNvPr>
              <p:cNvSpPr txBox="1"/>
              <p:nvPr/>
            </p:nvSpPr>
            <p:spPr>
              <a:xfrm>
                <a:off x="2811624" y="6326365"/>
                <a:ext cx="1164821" cy="400110"/>
              </a:xfrm>
              <a:prstGeom prst="rect">
                <a:avLst/>
              </a:prstGeom>
              <a:noFill/>
            </p:spPr>
            <p:txBody>
              <a:bodyPr wrap="square" rtlCol="0">
                <a:spAutoFit/>
              </a:bodyPr>
              <a:lstStyle/>
              <a:p>
                <a:r>
                  <a:rPr lang="en-US" sz="2000" dirty="0"/>
                  <a:t>callback</a:t>
                </a:r>
              </a:p>
            </p:txBody>
          </p:sp>
          <p:sp>
            <p:nvSpPr>
              <p:cNvPr id="8" name="Rectangle 7">
                <a:extLst>
                  <a:ext uri="{FF2B5EF4-FFF2-40B4-BE49-F238E27FC236}">
                    <a16:creationId xmlns:a16="http://schemas.microsoft.com/office/drawing/2014/main" id="{4D6FD334-4583-432C-B405-94EACC0CFA30}"/>
                  </a:ext>
                </a:extLst>
              </p:cNvPr>
              <p:cNvSpPr/>
              <p:nvPr/>
            </p:nvSpPr>
            <p:spPr>
              <a:xfrm>
                <a:off x="3851005" y="6408704"/>
                <a:ext cx="761573" cy="28144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71" name="Speech Bubble: Rectangle with Corners Rounded 70">
            <a:extLst>
              <a:ext uri="{FF2B5EF4-FFF2-40B4-BE49-F238E27FC236}">
                <a16:creationId xmlns:a16="http://schemas.microsoft.com/office/drawing/2014/main" id="{E239C9BA-81CE-442C-9BBF-F812EEE921BD}"/>
              </a:ext>
            </a:extLst>
          </p:cNvPr>
          <p:cNvSpPr/>
          <p:nvPr/>
        </p:nvSpPr>
        <p:spPr>
          <a:xfrm>
            <a:off x="0" y="3544042"/>
            <a:ext cx="3164889" cy="766602"/>
          </a:xfrm>
          <a:prstGeom prst="wedgeRoundRectCallout">
            <a:avLst>
              <a:gd name="adj1" fmla="val 49996"/>
              <a:gd name="adj2" fmla="val 114697"/>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When the file finishes downloading...</a:t>
            </a:r>
            <a:endParaRPr lang="en-US" sz="2000" dirty="0">
              <a:solidFill>
                <a:schemeClr val="accent2">
                  <a:lumMod val="20000"/>
                  <a:lumOff val="80000"/>
                </a:schemeClr>
              </a:solidFill>
              <a:latin typeface="Corbel" panose="020B0503020204020204" pitchFamily="34" charset="0"/>
            </a:endParaRPr>
          </a:p>
        </p:txBody>
      </p:sp>
      <p:sp>
        <p:nvSpPr>
          <p:cNvPr id="17" name="Rectangle 16">
            <a:extLst>
              <a:ext uri="{FF2B5EF4-FFF2-40B4-BE49-F238E27FC236}">
                <a16:creationId xmlns:a16="http://schemas.microsoft.com/office/drawing/2014/main" id="{A18625CE-683F-4834-BB36-D3530F85E9BF}"/>
              </a:ext>
            </a:extLst>
          </p:cNvPr>
          <p:cNvSpPr/>
          <p:nvPr/>
        </p:nvSpPr>
        <p:spPr>
          <a:xfrm>
            <a:off x="2960703" y="5241106"/>
            <a:ext cx="2179468" cy="33291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Progress...</a:t>
            </a:r>
          </a:p>
        </p:txBody>
      </p:sp>
      <p:sp>
        <p:nvSpPr>
          <p:cNvPr id="78" name="Rectangle 77">
            <a:extLst>
              <a:ext uri="{FF2B5EF4-FFF2-40B4-BE49-F238E27FC236}">
                <a16:creationId xmlns:a16="http://schemas.microsoft.com/office/drawing/2014/main" id="{1C7DDEC5-045F-4FCA-849C-A186882FD547}"/>
              </a:ext>
            </a:extLst>
          </p:cNvPr>
          <p:cNvSpPr/>
          <p:nvPr/>
        </p:nvSpPr>
        <p:spPr>
          <a:xfrm>
            <a:off x="4565980" y="5249572"/>
            <a:ext cx="574192" cy="3195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Line 21">
            <a:extLst>
              <a:ext uri="{FF2B5EF4-FFF2-40B4-BE49-F238E27FC236}">
                <a16:creationId xmlns:a16="http://schemas.microsoft.com/office/drawing/2014/main" id="{7642E0E3-C37A-4EAC-897B-A75F6EEA2ACB}"/>
              </a:ext>
            </a:extLst>
          </p:cNvPr>
          <p:cNvSpPr>
            <a:spLocks noChangeShapeType="1"/>
          </p:cNvSpPr>
          <p:nvPr/>
        </p:nvSpPr>
        <p:spPr bwMode="auto">
          <a:xfrm flipV="1">
            <a:off x="4486080" y="3617650"/>
            <a:ext cx="1555173" cy="2431955"/>
          </a:xfrm>
          <a:prstGeom prst="line">
            <a:avLst/>
          </a:prstGeom>
          <a:noFill/>
          <a:ln w="38100">
            <a:solidFill>
              <a:srgbClr val="7030A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60" name="Rectangle 59">
            <a:extLst>
              <a:ext uri="{FF2B5EF4-FFF2-40B4-BE49-F238E27FC236}">
                <a16:creationId xmlns:a16="http://schemas.microsoft.com/office/drawing/2014/main" id="{0ADD7761-52B1-4E1C-ABAD-5ABDD6B3B9CB}"/>
              </a:ext>
            </a:extLst>
          </p:cNvPr>
          <p:cNvSpPr/>
          <p:nvPr/>
        </p:nvSpPr>
        <p:spPr>
          <a:xfrm>
            <a:off x="2954788" y="5247614"/>
            <a:ext cx="424687" cy="3195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Speech Bubble: Rectangle with Corners Rounded 75">
            <a:extLst>
              <a:ext uri="{FF2B5EF4-FFF2-40B4-BE49-F238E27FC236}">
                <a16:creationId xmlns:a16="http://schemas.microsoft.com/office/drawing/2014/main" id="{D9E97047-46D0-4802-83BD-E44D7F555ADE}"/>
              </a:ext>
            </a:extLst>
          </p:cNvPr>
          <p:cNvSpPr/>
          <p:nvPr/>
        </p:nvSpPr>
        <p:spPr>
          <a:xfrm>
            <a:off x="9335509" y="2845618"/>
            <a:ext cx="2783758" cy="1599011"/>
          </a:xfrm>
          <a:prstGeom prst="wedgeRoundRectCallout">
            <a:avLst>
              <a:gd name="adj1" fmla="val -113495"/>
              <a:gd name="adj2" fmla="val 55096"/>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Let's use a version of the downloader that can run concurrently (in the background).</a:t>
            </a:r>
            <a:endParaRPr lang="en-US" sz="2000" dirty="0">
              <a:solidFill>
                <a:schemeClr val="accent2">
                  <a:lumMod val="20000"/>
                  <a:lumOff val="80000"/>
                </a:schemeClr>
              </a:solidFill>
              <a:latin typeface="Corbel" panose="020B0503020204020204" pitchFamily="34" charset="0"/>
            </a:endParaRPr>
          </a:p>
        </p:txBody>
      </p:sp>
      <p:sp>
        <p:nvSpPr>
          <p:cNvPr id="72" name="Speech Bubble: Rectangle with Corners Rounded 71">
            <a:extLst>
              <a:ext uri="{FF2B5EF4-FFF2-40B4-BE49-F238E27FC236}">
                <a16:creationId xmlns:a16="http://schemas.microsoft.com/office/drawing/2014/main" id="{3E96CD50-C58D-4B90-BEDA-E94EB5E26ED4}"/>
              </a:ext>
            </a:extLst>
          </p:cNvPr>
          <p:cNvSpPr/>
          <p:nvPr/>
        </p:nvSpPr>
        <p:spPr>
          <a:xfrm>
            <a:off x="0" y="5483444"/>
            <a:ext cx="2897392" cy="1323966"/>
          </a:xfrm>
          <a:prstGeom prst="wedgeRoundRectCallout">
            <a:avLst>
              <a:gd name="adj1" fmla="val 88930"/>
              <a:gd name="adj2" fmla="val 1258"/>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Our downloader will call the callback to update the page contents with the temperature, etc.</a:t>
            </a:r>
            <a:endParaRPr lang="en-US" sz="2000" dirty="0">
              <a:solidFill>
                <a:schemeClr val="accent2">
                  <a:lumMod val="20000"/>
                  <a:lumOff val="80000"/>
                </a:schemeClr>
              </a:solidFill>
              <a:latin typeface="Corbel" panose="020B0503020204020204" pitchFamily="34" charset="0"/>
            </a:endParaRPr>
          </a:p>
        </p:txBody>
      </p:sp>
      <p:sp>
        <p:nvSpPr>
          <p:cNvPr id="75" name="Speech Bubble: Rectangle with Corners Rounded 74">
            <a:extLst>
              <a:ext uri="{FF2B5EF4-FFF2-40B4-BE49-F238E27FC236}">
                <a16:creationId xmlns:a16="http://schemas.microsoft.com/office/drawing/2014/main" id="{1973A5E0-BCFF-4ABA-8725-D0758B4885D7}"/>
              </a:ext>
            </a:extLst>
          </p:cNvPr>
          <p:cNvSpPr/>
          <p:nvPr/>
        </p:nvSpPr>
        <p:spPr>
          <a:xfrm>
            <a:off x="464973" y="2153317"/>
            <a:ext cx="4006750" cy="1128409"/>
          </a:xfrm>
          <a:prstGeom prst="wedgeRoundRectCallout">
            <a:avLst>
              <a:gd name="adj1" fmla="val 90672"/>
              <a:gd name="adj2" fmla="val 95281"/>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Let's define a callback function that will update the web page once we download our weather data.</a:t>
            </a:r>
            <a:endParaRPr lang="en-US" sz="2000" dirty="0">
              <a:solidFill>
                <a:schemeClr val="accent2">
                  <a:lumMod val="20000"/>
                  <a:lumOff val="80000"/>
                </a:schemeClr>
              </a:solidFill>
              <a:latin typeface="Corbel" panose="020B0503020204020204" pitchFamily="34" charset="0"/>
            </a:endParaRPr>
          </a:p>
        </p:txBody>
      </p:sp>
      <p:sp>
        <p:nvSpPr>
          <p:cNvPr id="83" name="Line 21">
            <a:extLst>
              <a:ext uri="{FF2B5EF4-FFF2-40B4-BE49-F238E27FC236}">
                <a16:creationId xmlns:a16="http://schemas.microsoft.com/office/drawing/2014/main" id="{56730F33-58BC-4239-B018-2814BD46B362}"/>
              </a:ext>
            </a:extLst>
          </p:cNvPr>
          <p:cNvSpPr>
            <a:spLocks noChangeShapeType="1"/>
          </p:cNvSpPr>
          <p:nvPr/>
        </p:nvSpPr>
        <p:spPr bwMode="auto">
          <a:xfrm>
            <a:off x="5852603" y="3918987"/>
            <a:ext cx="457200" cy="0"/>
          </a:xfrm>
          <a:prstGeom prst="line">
            <a:avLst/>
          </a:prstGeom>
          <a:noFill/>
          <a:ln w="38100">
            <a:solidFill>
              <a:srgbClr val="00B0F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84" name="Line 21">
            <a:extLst>
              <a:ext uri="{FF2B5EF4-FFF2-40B4-BE49-F238E27FC236}">
                <a16:creationId xmlns:a16="http://schemas.microsoft.com/office/drawing/2014/main" id="{4081B430-2FE9-41F5-9F47-C8ACB8C6C25D}"/>
              </a:ext>
            </a:extLst>
          </p:cNvPr>
          <p:cNvSpPr>
            <a:spLocks noChangeShapeType="1"/>
          </p:cNvSpPr>
          <p:nvPr/>
        </p:nvSpPr>
        <p:spPr bwMode="auto">
          <a:xfrm>
            <a:off x="5586911" y="5447699"/>
            <a:ext cx="457200" cy="0"/>
          </a:xfrm>
          <a:prstGeom prst="line">
            <a:avLst/>
          </a:prstGeom>
          <a:noFill/>
          <a:ln w="38100">
            <a:solidFill>
              <a:schemeClr val="accent1">
                <a:lumMod val="75000"/>
              </a:scheme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85" name="Line 21">
            <a:extLst>
              <a:ext uri="{FF2B5EF4-FFF2-40B4-BE49-F238E27FC236}">
                <a16:creationId xmlns:a16="http://schemas.microsoft.com/office/drawing/2014/main" id="{9EDD6F2C-4A2A-46B7-B5F7-C1F3F93A2076}"/>
              </a:ext>
            </a:extLst>
          </p:cNvPr>
          <p:cNvSpPr>
            <a:spLocks noChangeShapeType="1"/>
          </p:cNvSpPr>
          <p:nvPr/>
        </p:nvSpPr>
        <p:spPr bwMode="auto">
          <a:xfrm>
            <a:off x="5615744" y="5715429"/>
            <a:ext cx="457200" cy="0"/>
          </a:xfrm>
          <a:prstGeom prst="line">
            <a:avLst/>
          </a:prstGeom>
          <a:noFill/>
          <a:ln w="38100">
            <a:solidFill>
              <a:schemeClr val="accent1">
                <a:lumMod val="75000"/>
              </a:scheme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86" name="Rectangle 85">
            <a:extLst>
              <a:ext uri="{FF2B5EF4-FFF2-40B4-BE49-F238E27FC236}">
                <a16:creationId xmlns:a16="http://schemas.microsoft.com/office/drawing/2014/main" id="{FCFA41D6-85CE-43DC-B888-20091091D747}"/>
              </a:ext>
            </a:extLst>
          </p:cNvPr>
          <p:cNvSpPr/>
          <p:nvPr/>
        </p:nvSpPr>
        <p:spPr>
          <a:xfrm>
            <a:off x="3370160" y="5249696"/>
            <a:ext cx="424687" cy="3195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Line 21">
            <a:extLst>
              <a:ext uri="{FF2B5EF4-FFF2-40B4-BE49-F238E27FC236}">
                <a16:creationId xmlns:a16="http://schemas.microsoft.com/office/drawing/2014/main" id="{79D08471-8ED4-4255-8D95-F47BC1C35DE9}"/>
              </a:ext>
            </a:extLst>
          </p:cNvPr>
          <p:cNvSpPr>
            <a:spLocks noChangeShapeType="1"/>
          </p:cNvSpPr>
          <p:nvPr/>
        </p:nvSpPr>
        <p:spPr bwMode="auto">
          <a:xfrm>
            <a:off x="5611625" y="5983159"/>
            <a:ext cx="457200" cy="0"/>
          </a:xfrm>
          <a:prstGeom prst="line">
            <a:avLst/>
          </a:prstGeom>
          <a:noFill/>
          <a:ln w="38100">
            <a:solidFill>
              <a:schemeClr val="accent1">
                <a:lumMod val="75000"/>
              </a:scheme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88" name="Rectangle 87">
            <a:extLst>
              <a:ext uri="{FF2B5EF4-FFF2-40B4-BE49-F238E27FC236}">
                <a16:creationId xmlns:a16="http://schemas.microsoft.com/office/drawing/2014/main" id="{72AC0295-7FCD-4142-802C-0BE894B25638}"/>
              </a:ext>
            </a:extLst>
          </p:cNvPr>
          <p:cNvSpPr/>
          <p:nvPr/>
        </p:nvSpPr>
        <p:spPr>
          <a:xfrm>
            <a:off x="3746278" y="5244969"/>
            <a:ext cx="842198" cy="3195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Speech Bubble: Rectangle with Corners Rounded 76">
            <a:extLst>
              <a:ext uri="{FF2B5EF4-FFF2-40B4-BE49-F238E27FC236}">
                <a16:creationId xmlns:a16="http://schemas.microsoft.com/office/drawing/2014/main" id="{0C19DCF0-3950-4795-A113-2EAD30BC3593}"/>
              </a:ext>
            </a:extLst>
          </p:cNvPr>
          <p:cNvSpPr/>
          <p:nvPr/>
        </p:nvSpPr>
        <p:spPr>
          <a:xfrm>
            <a:off x="236753" y="4249044"/>
            <a:ext cx="3617180" cy="1168048"/>
          </a:xfrm>
          <a:prstGeom prst="wedgeRoundRectCallout">
            <a:avLst>
              <a:gd name="adj1" fmla="val 110941"/>
              <a:gd name="adj2" fmla="val 31913"/>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And we'll add a status update to our page so the user knows what's happening.</a:t>
            </a:r>
            <a:endParaRPr lang="en-US" sz="2000" dirty="0">
              <a:solidFill>
                <a:schemeClr val="accent2">
                  <a:lumMod val="20000"/>
                  <a:lumOff val="80000"/>
                </a:schemeClr>
              </a:solidFill>
              <a:latin typeface="Corbel" panose="020B0503020204020204" pitchFamily="34" charset="0"/>
            </a:endParaRPr>
          </a:p>
        </p:txBody>
      </p:sp>
      <p:sp>
        <p:nvSpPr>
          <p:cNvPr id="89" name="TextBox 88">
            <a:extLst>
              <a:ext uri="{FF2B5EF4-FFF2-40B4-BE49-F238E27FC236}">
                <a16:creationId xmlns:a16="http://schemas.microsoft.com/office/drawing/2014/main" id="{D49DF53D-04F5-4856-8557-C5A588026946}"/>
              </a:ext>
            </a:extLst>
          </p:cNvPr>
          <p:cNvSpPr txBox="1"/>
          <p:nvPr/>
        </p:nvSpPr>
        <p:spPr>
          <a:xfrm>
            <a:off x="5977728" y="5293569"/>
            <a:ext cx="5833631" cy="851858"/>
          </a:xfrm>
          <a:prstGeom prst="rect">
            <a:avLst/>
          </a:prstGeom>
          <a:solidFill>
            <a:schemeClr val="accent6">
              <a:lumMod val="20000"/>
              <a:lumOff val="80000"/>
            </a:schemeClr>
          </a:solidFill>
          <a:ln>
            <a:noFill/>
          </a:ln>
        </p:spPr>
        <p:txBody>
          <a:bodyPr wrap="square">
            <a:noAutofit/>
          </a:bodyPr>
          <a:lstStyle/>
          <a:p>
            <a:endParaRPr lang="en-US" dirty="0">
              <a:latin typeface="Consolas" panose="020B0609020204030204" pitchFamily="49" charset="0"/>
            </a:endParaRPr>
          </a:p>
        </p:txBody>
      </p:sp>
      <p:sp>
        <p:nvSpPr>
          <p:cNvPr id="64" name="Speech Bubble: Rectangle with Corners Rounded 63">
            <a:extLst>
              <a:ext uri="{FF2B5EF4-FFF2-40B4-BE49-F238E27FC236}">
                <a16:creationId xmlns:a16="http://schemas.microsoft.com/office/drawing/2014/main" id="{A961B72D-FC69-45B3-93AA-E4072C72B85D}"/>
              </a:ext>
            </a:extLst>
          </p:cNvPr>
          <p:cNvSpPr/>
          <p:nvPr/>
        </p:nvSpPr>
        <p:spPr>
          <a:xfrm>
            <a:off x="3231565" y="4687579"/>
            <a:ext cx="3329857" cy="1077325"/>
          </a:xfrm>
          <a:prstGeom prst="wedgeRoundRectCallout">
            <a:avLst>
              <a:gd name="adj1" fmla="val 94856"/>
              <a:gd name="adj2" fmla="val -33023"/>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Notice that we pass our </a:t>
            </a:r>
            <a:r>
              <a:rPr lang="en-US" sz="2000" dirty="0" err="1">
                <a:solidFill>
                  <a:schemeClr val="accent2">
                    <a:lumMod val="40000"/>
                    <a:lumOff val="60000"/>
                  </a:schemeClr>
                </a:solidFill>
                <a:latin typeface="Corbel" panose="020B0503020204020204" pitchFamily="34" charset="0"/>
              </a:rPr>
              <a:t>show_weather</a:t>
            </a:r>
            <a:r>
              <a:rPr lang="en-US" sz="2000" dirty="0">
                <a:solidFill>
                  <a:schemeClr val="accent2">
                    <a:lumMod val="40000"/>
                    <a:lumOff val="60000"/>
                  </a:schemeClr>
                </a:solidFill>
                <a:latin typeface="Corbel" panose="020B0503020204020204" pitchFamily="34" charset="0"/>
              </a:rPr>
              <a:t>()</a:t>
            </a:r>
            <a:r>
              <a:rPr lang="en-US" sz="2000" dirty="0">
                <a:solidFill>
                  <a:schemeClr val="bg1"/>
                </a:solidFill>
                <a:latin typeface="Corbel" panose="020B0503020204020204" pitchFamily="34" charset="0"/>
              </a:rPr>
              <a:t> callback as a parameter.</a:t>
            </a:r>
            <a:endParaRPr lang="en-US" sz="2000" dirty="0">
              <a:solidFill>
                <a:schemeClr val="accent2">
                  <a:lumMod val="20000"/>
                  <a:lumOff val="80000"/>
                </a:schemeClr>
              </a:solidFill>
              <a:latin typeface="Corbel" panose="020B0503020204020204" pitchFamily="34" charset="0"/>
            </a:endParaRPr>
          </a:p>
        </p:txBody>
      </p:sp>
    </p:spTree>
    <p:extLst>
      <p:ext uri="{BB962C8B-B14F-4D97-AF65-F5344CB8AC3E}">
        <p14:creationId xmlns:p14="http://schemas.microsoft.com/office/powerpoint/2010/main" val="308438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down)">
                                      <p:cBhvr>
                                        <p:cTn id="7" dur="500"/>
                                        <p:tgtEl>
                                          <p:spTgt spid="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79"/>
                                        </p:tgtEl>
                                      </p:cBhvr>
                                    </p:animEffect>
                                    <p:set>
                                      <p:cBhvr>
                                        <p:cTn id="12" dur="1" fill="hold">
                                          <p:stCondLst>
                                            <p:cond delay="499"/>
                                          </p:stCondLst>
                                        </p:cTn>
                                        <p:tgtEl>
                                          <p:spTgt spid="7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7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76"/>
                                        </p:tgtEl>
                                        <p:attrNameLst>
                                          <p:attrName>style.visibility</p:attrName>
                                        </p:attrNameLst>
                                      </p:cBhvr>
                                      <p:to>
                                        <p:strVal val="visible"/>
                                      </p:to>
                                    </p:set>
                                    <p:animEffect transition="in" filter="wipe(down)">
                                      <p:cBhvr>
                                        <p:cTn id="21" dur="500"/>
                                        <p:tgtEl>
                                          <p:spTgt spid="7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0" nodeType="clickEffect">
                                  <p:stCondLst>
                                    <p:cond delay="0"/>
                                  </p:stCondLst>
                                  <p:childTnLst>
                                    <p:animEffect transition="out" filter="fade">
                                      <p:cBhvr>
                                        <p:cTn id="25" dur="500"/>
                                        <p:tgtEl>
                                          <p:spTgt spid="81"/>
                                        </p:tgtEl>
                                      </p:cBhvr>
                                    </p:animEffect>
                                    <p:set>
                                      <p:cBhvr>
                                        <p:cTn id="26" dur="1" fill="hold">
                                          <p:stCondLst>
                                            <p:cond delay="499"/>
                                          </p:stCondLst>
                                        </p:cTn>
                                        <p:tgtEl>
                                          <p:spTgt spid="8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wipe(down)">
                                      <p:cBhvr>
                                        <p:cTn id="31" dur="500"/>
                                        <p:tgtEl>
                                          <p:spTgt spid="64"/>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path" presetSubtype="0" accel="50000" decel="50000" fill="hold" grpId="2" nodeType="clickEffect">
                                  <p:stCondLst>
                                    <p:cond delay="0"/>
                                  </p:stCondLst>
                                  <p:childTnLst>
                                    <p:animMotion origin="layout" path="M -2.5E-6 2.96296E-6 L -0.1651 -0.1875 " pathEditMode="relative" rAng="0" ptsTypes="AA">
                                      <p:cBhvr>
                                        <p:cTn id="35" dur="2000" fill="hold"/>
                                        <p:tgtEl>
                                          <p:spTgt spid="64"/>
                                        </p:tgtEl>
                                        <p:attrNameLst>
                                          <p:attrName>ppt_x</p:attrName>
                                          <p:attrName>ppt_y</p:attrName>
                                        </p:attrNameLst>
                                      </p:cBhvr>
                                      <p:rCtr x="-8255" y="-9375"/>
                                    </p:animMotion>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64"/>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76"/>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77"/>
                                        </p:tgtEl>
                                        <p:attrNameLst>
                                          <p:attrName>style.visibility</p:attrName>
                                        </p:attrNameLst>
                                      </p:cBhvr>
                                      <p:to>
                                        <p:strVal val="visible"/>
                                      </p:to>
                                    </p:set>
                                    <p:animEffect transition="in" filter="wipe(down)">
                                      <p:cBhvr>
                                        <p:cTn id="48" dur="500"/>
                                        <p:tgtEl>
                                          <p:spTgt spid="7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grpId="0" nodeType="clickEffect">
                                  <p:stCondLst>
                                    <p:cond delay="0"/>
                                  </p:stCondLst>
                                  <p:childTnLst>
                                    <p:animEffect transition="out" filter="fade">
                                      <p:cBhvr>
                                        <p:cTn id="52" dur="500"/>
                                        <p:tgtEl>
                                          <p:spTgt spid="82"/>
                                        </p:tgtEl>
                                      </p:cBhvr>
                                    </p:animEffect>
                                    <p:set>
                                      <p:cBhvr>
                                        <p:cTn id="53" dur="1" fill="hold">
                                          <p:stCondLst>
                                            <p:cond delay="499"/>
                                          </p:stCondLst>
                                        </p:cTn>
                                        <p:tgtEl>
                                          <p:spTgt spid="82"/>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77"/>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0" nodeType="clickEffect">
                                  <p:stCondLst>
                                    <p:cond delay="0"/>
                                  </p:stCondLst>
                                  <p:childTnLst>
                                    <p:animEffect transition="out" filter="fade">
                                      <p:cBhvr>
                                        <p:cTn id="61" dur="500"/>
                                        <p:tgtEl>
                                          <p:spTgt spid="89"/>
                                        </p:tgtEl>
                                      </p:cBhvr>
                                    </p:animEffect>
                                    <p:set>
                                      <p:cBhvr>
                                        <p:cTn id="62" dur="1" fill="hold">
                                          <p:stCondLst>
                                            <p:cond delay="499"/>
                                          </p:stCondLst>
                                        </p:cTn>
                                        <p:tgtEl>
                                          <p:spTgt spid="89"/>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grpId="0" nodeType="clickEffect">
                                  <p:stCondLst>
                                    <p:cond delay="0"/>
                                  </p:stCondLst>
                                  <p:childTnLst>
                                    <p:animEffect transition="out" filter="fade">
                                      <p:cBhvr>
                                        <p:cTn id="66" dur="500"/>
                                        <p:tgtEl>
                                          <p:spTgt spid="5"/>
                                        </p:tgtEl>
                                      </p:cBhvr>
                                    </p:animEffect>
                                    <p:set>
                                      <p:cBhvr>
                                        <p:cTn id="67" dur="1" fill="hold">
                                          <p:stCondLst>
                                            <p:cond delay="499"/>
                                          </p:stCondLst>
                                        </p:cTn>
                                        <p:tgtEl>
                                          <p:spTgt spid="5"/>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31"/>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59"/>
                                        </p:tgtEl>
                                        <p:attrNameLst>
                                          <p:attrName>style.visibility</p:attrName>
                                        </p:attrNameLst>
                                      </p:cBhvr>
                                      <p:to>
                                        <p:strVal val="visible"/>
                                      </p:to>
                                    </p:set>
                                    <p:animEffect transition="in" filter="wipe(down)">
                                      <p:cBhvr>
                                        <p:cTn id="76" dur="500"/>
                                        <p:tgtEl>
                                          <p:spTgt spid="59"/>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66"/>
                                        </p:tgtEl>
                                        <p:attrNameLst>
                                          <p:attrName>style.visibility</p:attrName>
                                        </p:attrNameLst>
                                      </p:cBhvr>
                                      <p:to>
                                        <p:strVal val="visible"/>
                                      </p:to>
                                    </p:set>
                                    <p:animEffect transition="in" filter="wipe(down)">
                                      <p:cBhvr>
                                        <p:cTn id="87" dur="500"/>
                                        <p:tgtEl>
                                          <p:spTgt spid="66"/>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exit" presetSubtype="0" fill="hold" grpId="1" nodeType="clickEffect">
                                  <p:stCondLst>
                                    <p:cond delay="0"/>
                                  </p:stCondLst>
                                  <p:childTnLst>
                                    <p:set>
                                      <p:cBhvr>
                                        <p:cTn id="91" dur="1" fill="hold">
                                          <p:stCondLst>
                                            <p:cond delay="0"/>
                                          </p:stCondLst>
                                        </p:cTn>
                                        <p:tgtEl>
                                          <p:spTgt spid="59"/>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 presetClass="exit" presetSubtype="0" fill="hold" nodeType="clickEffect">
                                  <p:stCondLst>
                                    <p:cond delay="0"/>
                                  </p:stCondLst>
                                  <p:childTnLst>
                                    <p:set>
                                      <p:cBhvr>
                                        <p:cTn id="95" dur="1" fill="hold">
                                          <p:stCondLst>
                                            <p:cond delay="0"/>
                                          </p:stCondLst>
                                        </p:cTn>
                                        <p:tgtEl>
                                          <p:spTgt spid="31"/>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46"/>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nodeType="clickEffect">
                                  <p:stCondLst>
                                    <p:cond delay="0"/>
                                  </p:stCondLst>
                                  <p:childTnLst>
                                    <p:set>
                                      <p:cBhvr>
                                        <p:cTn id="103" dur="1" fill="hold">
                                          <p:stCondLst>
                                            <p:cond delay="0"/>
                                          </p:stCondLst>
                                        </p:cTn>
                                        <p:tgtEl>
                                          <p:spTgt spid="12"/>
                                        </p:tgtEl>
                                        <p:attrNameLst>
                                          <p:attrName>style.visibility</p:attrName>
                                        </p:attrNameLst>
                                      </p:cBhvr>
                                      <p:to>
                                        <p:strVal val="visible"/>
                                      </p:to>
                                    </p:set>
                                    <p:animEffect transition="in" filter="wipe(left)">
                                      <p:cBhvr>
                                        <p:cTn id="104" dur="500"/>
                                        <p:tgtEl>
                                          <p:spTgt spid="12"/>
                                        </p:tgtEl>
                                      </p:cBhvr>
                                    </p:animEffec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nodeType="clickEffect">
                                  <p:stCondLst>
                                    <p:cond delay="0"/>
                                  </p:stCondLst>
                                  <p:childTnLst>
                                    <p:set>
                                      <p:cBhvr>
                                        <p:cTn id="108" dur="1" fill="hold">
                                          <p:stCondLst>
                                            <p:cond delay="0"/>
                                          </p:stCondLst>
                                        </p:cTn>
                                        <p:tgtEl>
                                          <p:spTgt spid="46"/>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84"/>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xit" presetSubtype="0" fill="hold" nodeType="clickEffect">
                                  <p:stCondLst>
                                    <p:cond delay="0"/>
                                  </p:stCondLst>
                                  <p:childTnLst>
                                    <p:set>
                                      <p:cBhvr>
                                        <p:cTn id="116" dur="1" fill="hold">
                                          <p:stCondLst>
                                            <p:cond delay="0"/>
                                          </p:stCondLst>
                                        </p:cTn>
                                        <p:tgtEl>
                                          <p:spTgt spid="84"/>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85"/>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grpId="0" nodeType="clickEffect">
                                  <p:stCondLst>
                                    <p:cond delay="0"/>
                                  </p:stCondLst>
                                  <p:childTnLst>
                                    <p:set>
                                      <p:cBhvr>
                                        <p:cTn id="124" dur="1" fill="hold">
                                          <p:stCondLst>
                                            <p:cond delay="0"/>
                                          </p:stCondLst>
                                        </p:cTn>
                                        <p:tgtEl>
                                          <p:spTgt spid="60"/>
                                        </p:tgtEl>
                                        <p:attrNameLst>
                                          <p:attrName>style.visibility</p:attrName>
                                        </p:attrNameLst>
                                      </p:cBhvr>
                                      <p:to>
                                        <p:strVal val="visible"/>
                                      </p:to>
                                    </p:set>
                                    <p:animEffect transition="in" filter="wipe(left)">
                                      <p:cBhvr>
                                        <p:cTn id="125" dur="500"/>
                                        <p:tgtEl>
                                          <p:spTgt spid="60"/>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grpId="0" nodeType="clickEffect">
                                  <p:stCondLst>
                                    <p:cond delay="0"/>
                                  </p:stCondLst>
                                  <p:childTnLst>
                                    <p:set>
                                      <p:cBhvr>
                                        <p:cTn id="129" dur="1" fill="hold">
                                          <p:stCondLst>
                                            <p:cond delay="0"/>
                                          </p:stCondLst>
                                        </p:cTn>
                                        <p:tgtEl>
                                          <p:spTgt spid="86"/>
                                        </p:tgtEl>
                                        <p:attrNameLst>
                                          <p:attrName>style.visibility</p:attrName>
                                        </p:attrNameLst>
                                      </p:cBhvr>
                                      <p:to>
                                        <p:strVal val="visible"/>
                                      </p:to>
                                    </p:set>
                                    <p:animEffect transition="in" filter="wipe(left)">
                                      <p:cBhvr>
                                        <p:cTn id="130" dur="500"/>
                                        <p:tgtEl>
                                          <p:spTgt spid="86"/>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grpId="0" nodeType="clickEffect">
                                  <p:stCondLst>
                                    <p:cond delay="0"/>
                                  </p:stCondLst>
                                  <p:childTnLst>
                                    <p:set>
                                      <p:cBhvr>
                                        <p:cTn id="134" dur="1" fill="hold">
                                          <p:stCondLst>
                                            <p:cond delay="0"/>
                                          </p:stCondLst>
                                        </p:cTn>
                                        <p:tgtEl>
                                          <p:spTgt spid="88"/>
                                        </p:tgtEl>
                                        <p:attrNameLst>
                                          <p:attrName>style.visibility</p:attrName>
                                        </p:attrNameLst>
                                      </p:cBhvr>
                                      <p:to>
                                        <p:strVal val="visible"/>
                                      </p:to>
                                    </p:set>
                                    <p:animEffect transition="in" filter="wipe(left)">
                                      <p:cBhvr>
                                        <p:cTn id="135" dur="500"/>
                                        <p:tgtEl>
                                          <p:spTgt spid="88"/>
                                        </p:tgtEl>
                                      </p:cBhvr>
                                    </p:animEffect>
                                  </p:childTnLst>
                                </p:cTn>
                              </p:par>
                            </p:childTnLst>
                          </p:cTn>
                        </p:par>
                      </p:childTnLst>
                    </p:cTn>
                  </p:par>
                  <p:par>
                    <p:cTn id="136" fill="hold">
                      <p:stCondLst>
                        <p:cond delay="indefinite"/>
                      </p:stCondLst>
                      <p:childTnLst>
                        <p:par>
                          <p:cTn id="137" fill="hold">
                            <p:stCondLst>
                              <p:cond delay="0"/>
                            </p:stCondLst>
                            <p:childTnLst>
                              <p:par>
                                <p:cTn id="138" presetID="1" presetClass="exit" presetSubtype="0" fill="hold" nodeType="clickEffect">
                                  <p:stCondLst>
                                    <p:cond delay="0"/>
                                  </p:stCondLst>
                                  <p:childTnLst>
                                    <p:set>
                                      <p:cBhvr>
                                        <p:cTn id="139" dur="1" fill="hold">
                                          <p:stCondLst>
                                            <p:cond delay="0"/>
                                          </p:stCondLst>
                                        </p:cTn>
                                        <p:tgtEl>
                                          <p:spTgt spid="85"/>
                                        </p:tgtEl>
                                        <p:attrNameLst>
                                          <p:attrName>style.visibility</p:attrName>
                                        </p:attrNameLst>
                                      </p:cBhvr>
                                      <p:to>
                                        <p:strVal val="hidden"/>
                                      </p:to>
                                    </p:set>
                                  </p:childTnLst>
                                </p:cTn>
                              </p:par>
                            </p:childTnLst>
                          </p:cTn>
                        </p:par>
                      </p:childTnLst>
                    </p:cTn>
                  </p:par>
                  <p:par>
                    <p:cTn id="140" fill="hold">
                      <p:stCondLst>
                        <p:cond delay="indefinite"/>
                      </p:stCondLst>
                      <p:childTnLst>
                        <p:par>
                          <p:cTn id="141" fill="hold">
                            <p:stCondLst>
                              <p:cond delay="0"/>
                            </p:stCondLst>
                            <p:childTnLst>
                              <p:par>
                                <p:cTn id="142" presetID="1" presetClass="entr" presetSubtype="0" fill="hold" nodeType="clickEffect">
                                  <p:stCondLst>
                                    <p:cond delay="0"/>
                                  </p:stCondLst>
                                  <p:childTnLst>
                                    <p:set>
                                      <p:cBhvr>
                                        <p:cTn id="143" dur="1" fill="hold">
                                          <p:stCondLst>
                                            <p:cond delay="0"/>
                                          </p:stCondLst>
                                        </p:cTn>
                                        <p:tgtEl>
                                          <p:spTgt spid="87"/>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22" presetClass="entr" presetSubtype="4" fill="hold" grpId="0" nodeType="clickEffect">
                                  <p:stCondLst>
                                    <p:cond delay="0"/>
                                  </p:stCondLst>
                                  <p:childTnLst>
                                    <p:set>
                                      <p:cBhvr>
                                        <p:cTn id="147" dur="1" fill="hold">
                                          <p:stCondLst>
                                            <p:cond delay="0"/>
                                          </p:stCondLst>
                                        </p:cTn>
                                        <p:tgtEl>
                                          <p:spTgt spid="71"/>
                                        </p:tgtEl>
                                        <p:attrNameLst>
                                          <p:attrName>style.visibility</p:attrName>
                                        </p:attrNameLst>
                                      </p:cBhvr>
                                      <p:to>
                                        <p:strVal val="visible"/>
                                      </p:to>
                                    </p:set>
                                    <p:animEffect transition="in" filter="wipe(down)">
                                      <p:cBhvr>
                                        <p:cTn id="148" dur="500"/>
                                        <p:tgtEl>
                                          <p:spTgt spid="71"/>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8" fill="hold" grpId="0" nodeType="clickEffect">
                                  <p:stCondLst>
                                    <p:cond delay="0"/>
                                  </p:stCondLst>
                                  <p:childTnLst>
                                    <p:set>
                                      <p:cBhvr>
                                        <p:cTn id="152" dur="1" fill="hold">
                                          <p:stCondLst>
                                            <p:cond delay="0"/>
                                          </p:stCondLst>
                                        </p:cTn>
                                        <p:tgtEl>
                                          <p:spTgt spid="78"/>
                                        </p:tgtEl>
                                        <p:attrNameLst>
                                          <p:attrName>style.visibility</p:attrName>
                                        </p:attrNameLst>
                                      </p:cBhvr>
                                      <p:to>
                                        <p:strVal val="visible"/>
                                      </p:to>
                                    </p:set>
                                    <p:animEffect transition="in" filter="wipe(left)">
                                      <p:cBhvr>
                                        <p:cTn id="153" dur="500"/>
                                        <p:tgtEl>
                                          <p:spTgt spid="78"/>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4" fill="hold" grpId="0" nodeType="clickEffect">
                                  <p:stCondLst>
                                    <p:cond delay="0"/>
                                  </p:stCondLst>
                                  <p:childTnLst>
                                    <p:set>
                                      <p:cBhvr>
                                        <p:cTn id="157" dur="1" fill="hold">
                                          <p:stCondLst>
                                            <p:cond delay="0"/>
                                          </p:stCondLst>
                                        </p:cTn>
                                        <p:tgtEl>
                                          <p:spTgt spid="72"/>
                                        </p:tgtEl>
                                        <p:attrNameLst>
                                          <p:attrName>style.visibility</p:attrName>
                                        </p:attrNameLst>
                                      </p:cBhvr>
                                      <p:to>
                                        <p:strVal val="visible"/>
                                      </p:to>
                                    </p:set>
                                    <p:animEffect transition="in" filter="wipe(down)">
                                      <p:cBhvr>
                                        <p:cTn id="158" dur="500"/>
                                        <p:tgtEl>
                                          <p:spTgt spid="72"/>
                                        </p:tgtEl>
                                      </p:cBhvr>
                                    </p:animEffec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nodeType="clickEffect">
                                  <p:stCondLst>
                                    <p:cond delay="0"/>
                                  </p:stCondLst>
                                  <p:childTnLst>
                                    <p:set>
                                      <p:cBhvr>
                                        <p:cTn id="162" dur="1" fill="hold">
                                          <p:stCondLst>
                                            <p:cond delay="0"/>
                                          </p:stCondLst>
                                        </p:cTn>
                                        <p:tgtEl>
                                          <p:spTgt spid="58"/>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xit" presetSubtype="0" fill="hold" nodeType="clickEffect">
                                  <p:stCondLst>
                                    <p:cond delay="0"/>
                                  </p:stCondLst>
                                  <p:childTnLst>
                                    <p:set>
                                      <p:cBhvr>
                                        <p:cTn id="166" dur="1" fill="hold">
                                          <p:stCondLst>
                                            <p:cond delay="0"/>
                                          </p:stCondLst>
                                        </p:cTn>
                                        <p:tgtEl>
                                          <p:spTgt spid="58"/>
                                        </p:tgtEl>
                                        <p:attrNameLst>
                                          <p:attrName>style.visibility</p:attrName>
                                        </p:attrNameLst>
                                      </p:cBhvr>
                                      <p:to>
                                        <p:strVal val="hidden"/>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nodeType="clickEffect">
                                  <p:stCondLst>
                                    <p:cond delay="0"/>
                                  </p:stCondLst>
                                  <p:childTnLst>
                                    <p:set>
                                      <p:cBhvr>
                                        <p:cTn id="170" dur="1" fill="hold">
                                          <p:stCondLst>
                                            <p:cond delay="0"/>
                                          </p:stCondLst>
                                        </p:cTn>
                                        <p:tgtEl>
                                          <p:spTgt spid="83"/>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22" presetClass="entr" presetSubtype="8" fill="hold" nodeType="clickEffect">
                                  <p:stCondLst>
                                    <p:cond delay="0"/>
                                  </p:stCondLst>
                                  <p:childTnLst>
                                    <p:set>
                                      <p:cBhvr>
                                        <p:cTn id="174" dur="1" fill="hold">
                                          <p:stCondLst>
                                            <p:cond delay="0"/>
                                          </p:stCondLst>
                                        </p:cTn>
                                        <p:tgtEl>
                                          <p:spTgt spid="57"/>
                                        </p:tgtEl>
                                        <p:attrNameLst>
                                          <p:attrName>style.visibility</p:attrName>
                                        </p:attrNameLst>
                                      </p:cBhvr>
                                      <p:to>
                                        <p:strVal val="visible"/>
                                      </p:to>
                                    </p:set>
                                    <p:animEffect transition="in" filter="wipe(left)">
                                      <p:cBhvr>
                                        <p:cTn id="175" dur="500"/>
                                        <p:tgtEl>
                                          <p:spTgt spid="57"/>
                                        </p:tgtEl>
                                      </p:cBhvr>
                                    </p:animEffect>
                                  </p:childTnLst>
                                </p:cTn>
                              </p:par>
                            </p:childTnLst>
                          </p:cTn>
                        </p:par>
                      </p:childTnLst>
                    </p:cTn>
                  </p:par>
                  <p:par>
                    <p:cTn id="176" fill="hold">
                      <p:stCondLst>
                        <p:cond delay="indefinite"/>
                      </p:stCondLst>
                      <p:childTnLst>
                        <p:par>
                          <p:cTn id="177" fill="hold">
                            <p:stCondLst>
                              <p:cond delay="0"/>
                            </p:stCondLst>
                            <p:childTnLst>
                              <p:par>
                                <p:cTn id="178" presetID="1" presetClass="exit" presetSubtype="0" fill="hold" nodeType="clickEffect">
                                  <p:stCondLst>
                                    <p:cond delay="0"/>
                                  </p:stCondLst>
                                  <p:childTnLst>
                                    <p:set>
                                      <p:cBhvr>
                                        <p:cTn id="179" dur="1" fill="hold">
                                          <p:stCondLst>
                                            <p:cond delay="0"/>
                                          </p:stCondLst>
                                        </p:cTn>
                                        <p:tgtEl>
                                          <p:spTgt spid="83"/>
                                        </p:tgtEl>
                                        <p:attrNameLst>
                                          <p:attrName>style.visibility</p:attrName>
                                        </p:attrNameLst>
                                      </p:cBhvr>
                                      <p:to>
                                        <p:strVal val="hidden"/>
                                      </p:to>
                                    </p:set>
                                  </p:childTnLst>
                                </p:cTn>
                              </p:par>
                            </p:childTnLst>
                          </p:cTn>
                        </p:par>
                      </p:childTnLst>
                    </p:cTn>
                  </p:par>
                  <p:par>
                    <p:cTn id="180" fill="hold">
                      <p:stCondLst>
                        <p:cond delay="indefinite"/>
                      </p:stCondLst>
                      <p:childTnLst>
                        <p:par>
                          <p:cTn id="181" fill="hold">
                            <p:stCondLst>
                              <p:cond delay="0"/>
                            </p:stCondLst>
                            <p:childTnLst>
                              <p:par>
                                <p:cTn id="182" presetID="1" presetClass="exit" presetSubtype="0" fill="hold" grpId="1" nodeType="clickEffect">
                                  <p:stCondLst>
                                    <p:cond delay="0"/>
                                  </p:stCondLst>
                                  <p:childTnLst>
                                    <p:set>
                                      <p:cBhvr>
                                        <p:cTn id="183" dur="1" fill="hold">
                                          <p:stCondLst>
                                            <p:cond delay="0"/>
                                          </p:stCondLst>
                                        </p:cTn>
                                        <p:tgtEl>
                                          <p:spTgt spid="72"/>
                                        </p:tgtEl>
                                        <p:attrNameLst>
                                          <p:attrName>style.visibility</p:attrName>
                                        </p:attrNameLst>
                                      </p:cBhvr>
                                      <p:to>
                                        <p:strVal val="hidden"/>
                                      </p:to>
                                    </p:set>
                                  </p:childTnLst>
                                </p:cTn>
                              </p:par>
                              <p:par>
                                <p:cTn id="184" presetID="1" presetClass="exit" presetSubtype="0" fill="hold" grpId="1" nodeType="withEffect">
                                  <p:stCondLst>
                                    <p:cond delay="0"/>
                                  </p:stCondLst>
                                  <p:childTnLst>
                                    <p:set>
                                      <p:cBhvr>
                                        <p:cTn id="185" dur="1" fill="hold">
                                          <p:stCondLst>
                                            <p:cond delay="0"/>
                                          </p:stCondLst>
                                        </p:cTn>
                                        <p:tgtEl>
                                          <p:spTgt spid="71"/>
                                        </p:tgtEl>
                                        <p:attrNameLst>
                                          <p:attrName>style.visibility</p:attrName>
                                        </p:attrNameLst>
                                      </p:cBhvr>
                                      <p:to>
                                        <p:strVal val="hidden"/>
                                      </p:to>
                                    </p:set>
                                  </p:childTnLst>
                                </p:cTn>
                              </p:par>
                            </p:childTnLst>
                          </p:cTn>
                        </p:par>
                      </p:childTnLst>
                    </p:cTn>
                  </p:par>
                  <p:par>
                    <p:cTn id="186" fill="hold">
                      <p:stCondLst>
                        <p:cond delay="indefinite"/>
                      </p:stCondLst>
                      <p:childTnLst>
                        <p:par>
                          <p:cTn id="187" fill="hold">
                            <p:stCondLst>
                              <p:cond delay="0"/>
                            </p:stCondLst>
                            <p:childTnLst>
                              <p:par>
                                <p:cTn id="188" presetID="1" presetClass="exit" presetSubtype="0" fill="hold" nodeType="clickEffect">
                                  <p:stCondLst>
                                    <p:cond delay="0"/>
                                  </p:stCondLst>
                                  <p:childTnLst>
                                    <p:set>
                                      <p:cBhvr>
                                        <p:cTn id="189" dur="1" fill="hold">
                                          <p:stCondLst>
                                            <p:cond delay="0"/>
                                          </p:stCondLst>
                                        </p:cTn>
                                        <p:tgtEl>
                                          <p:spTgt spid="8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1" grpId="0" animBg="1"/>
      <p:bldP spid="82" grpId="0" animBg="1"/>
      <p:bldP spid="5" grpId="0" animBg="1"/>
      <p:bldP spid="59" grpId="0" animBg="1"/>
      <p:bldP spid="59" grpId="1" animBg="1"/>
      <p:bldP spid="71" grpId="0" animBg="1"/>
      <p:bldP spid="71" grpId="1" animBg="1"/>
      <p:bldP spid="17" grpId="0" animBg="1"/>
      <p:bldP spid="78" grpId="0" animBg="1"/>
      <p:bldP spid="66" grpId="0" animBg="1"/>
      <p:bldP spid="60" grpId="0" animBg="1"/>
      <p:bldP spid="76" grpId="0" animBg="1"/>
      <p:bldP spid="76" grpId="1" animBg="1"/>
      <p:bldP spid="72" grpId="0" animBg="1"/>
      <p:bldP spid="72" grpId="1" animBg="1"/>
      <p:bldP spid="75" grpId="0" animBg="1"/>
      <p:bldP spid="75" grpId="1" animBg="1"/>
      <p:bldP spid="86" grpId="0" animBg="1"/>
      <p:bldP spid="88" grpId="0" animBg="1"/>
      <p:bldP spid="77" grpId="0" animBg="1"/>
      <p:bldP spid="77" grpId="1" animBg="1"/>
      <p:bldP spid="89" grpId="0" animBg="1"/>
      <p:bldP spid="64" grpId="0" animBg="1"/>
      <p:bldP spid="64" grpId="1" animBg="1"/>
      <p:bldP spid="64" grpId="2"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p:txBody>
          <a:bodyPr/>
          <a:lstStyle/>
          <a:p>
            <a:r>
              <a:rPr lang="en-US" dirty="0"/>
              <a:t>Solution #2: Promises</a:t>
            </a:r>
          </a:p>
        </p:txBody>
      </p:sp>
      <p:sp>
        <p:nvSpPr>
          <p:cNvPr id="7" name="TextBox 6">
            <a:extLst>
              <a:ext uri="{FF2B5EF4-FFF2-40B4-BE49-F238E27FC236}">
                <a16:creationId xmlns:a16="http://schemas.microsoft.com/office/drawing/2014/main" id="{8B3E39D8-044F-4BAB-A70E-FE6A0E4EB8AB}"/>
              </a:ext>
            </a:extLst>
          </p:cNvPr>
          <p:cNvSpPr txBox="1"/>
          <p:nvPr/>
        </p:nvSpPr>
        <p:spPr>
          <a:xfrm>
            <a:off x="13919200" y="6286800"/>
            <a:ext cx="5640747" cy="3785652"/>
          </a:xfrm>
          <a:prstGeom prst="rect">
            <a:avLst/>
          </a:prstGeom>
          <a:noFill/>
        </p:spPr>
        <p:txBody>
          <a:bodyPr wrap="square">
            <a:spAutoFit/>
          </a:bodyPr>
          <a:lstStyle/>
          <a:p>
            <a:r>
              <a:rPr lang="en-US" sz="1600" dirty="0">
                <a:latin typeface="Consolas" panose="020B0609020204030204" pitchFamily="49" charset="0"/>
              </a:rPr>
              <a:t>function </a:t>
            </a:r>
            <a:r>
              <a:rPr lang="en-US" sz="1600" dirty="0" err="1">
                <a:latin typeface="Consolas" panose="020B0609020204030204" pitchFamily="49" charset="0"/>
              </a:rPr>
              <a:t>run_async_pipeline</a:t>
            </a:r>
            <a:r>
              <a:rPr lang="en-US" sz="1600" dirty="0">
                <a:latin typeface="Consolas" panose="020B0609020204030204" pitchFamily="49" charset="0"/>
              </a:rPr>
              <a:t>() {</a:t>
            </a:r>
          </a:p>
          <a:p>
            <a:r>
              <a:rPr lang="en-US" sz="1600" dirty="0">
                <a:latin typeface="Consolas" panose="020B0609020204030204" pitchFamily="49" charset="0"/>
              </a:rPr>
              <a:t>  stage_1()</a:t>
            </a:r>
          </a:p>
          <a:p>
            <a:pPr lvl="1"/>
            <a:r>
              <a:rPr lang="en-US" sz="1600" dirty="0">
                <a:latin typeface="Consolas" panose="020B0609020204030204" pitchFamily="49" charset="0"/>
              </a:rPr>
              <a:t>  .then(lambda (stage1_result)</a:t>
            </a:r>
          </a:p>
          <a:p>
            <a:pPr lvl="1"/>
            <a:r>
              <a:rPr lang="en-US" sz="1600" dirty="0">
                <a:latin typeface="Consolas" panose="020B0609020204030204" pitchFamily="49" charset="0"/>
              </a:rPr>
              <a:t>      {   </a:t>
            </a:r>
          </a:p>
          <a:p>
            <a:pPr lvl="1"/>
            <a:r>
              <a:rPr lang="en-US" sz="1600" dirty="0">
                <a:latin typeface="Consolas" panose="020B0609020204030204" pitchFamily="49" charset="0"/>
              </a:rPr>
              <a:t>        return stage_2(</a:t>
            </a:r>
            <a:r>
              <a:rPr lang="en-US" sz="1600" dirty="0" err="1">
                <a:latin typeface="Consolas" panose="020B0609020204030204" pitchFamily="49" charset="0"/>
              </a:rPr>
              <a:t>initial_stage_result</a:t>
            </a:r>
            <a:r>
              <a:rPr lang="en-US" sz="1600" dirty="0">
                <a:latin typeface="Consolas" panose="020B0609020204030204" pitchFamily="49" charset="0"/>
              </a:rPr>
              <a:t>);</a:t>
            </a:r>
          </a:p>
          <a:p>
            <a:pPr lvl="1"/>
            <a:r>
              <a:rPr lang="en-US" sz="1600" dirty="0">
                <a:latin typeface="Consolas" panose="020B0609020204030204" pitchFamily="49" charset="0"/>
              </a:rPr>
              <a:t>      }        </a:t>
            </a:r>
          </a:p>
          <a:p>
            <a:pPr lvl="1"/>
            <a:r>
              <a:rPr lang="en-US" sz="1600" dirty="0">
                <a:latin typeface="Consolas" panose="020B0609020204030204" pitchFamily="49" charset="0"/>
              </a:rPr>
              <a:t>     )</a:t>
            </a:r>
          </a:p>
          <a:p>
            <a:pPr lvl="1"/>
            <a:endParaRPr lang="en-US" sz="1600" dirty="0">
              <a:latin typeface="Consolas" panose="020B0609020204030204" pitchFamily="49" charset="0"/>
            </a:endParaRPr>
          </a:p>
          <a:p>
            <a:pPr lvl="1"/>
            <a:r>
              <a:rPr lang="en-US" sz="1600" dirty="0">
                <a:latin typeface="Consolas" panose="020B0609020204030204" pitchFamily="49" charset="0"/>
              </a:rPr>
              <a:t> .then(lambda (stage2_result)</a:t>
            </a:r>
          </a:p>
          <a:p>
            <a:pPr lvl="1"/>
            <a:r>
              <a:rPr lang="en-US" sz="1600" dirty="0">
                <a:latin typeface="Consolas" panose="020B0609020204030204" pitchFamily="49" charset="0"/>
              </a:rPr>
              <a:t>      {   </a:t>
            </a:r>
          </a:p>
          <a:p>
            <a:pPr lvl="1"/>
            <a:r>
              <a:rPr lang="en-US" sz="1600" dirty="0">
                <a:latin typeface="Consolas" panose="020B0609020204030204" pitchFamily="49" charset="0"/>
              </a:rPr>
              <a:t>        return stage_3(</a:t>
            </a:r>
            <a:r>
              <a:rPr lang="en-US" sz="1600" dirty="0" err="1">
                <a:latin typeface="Consolas" panose="020B0609020204030204" pitchFamily="49" charset="0"/>
              </a:rPr>
              <a:t>second_stage_result</a:t>
            </a:r>
            <a:r>
              <a:rPr lang="en-US" sz="1600" dirty="0">
                <a:latin typeface="Consolas" panose="020B0609020204030204" pitchFamily="49" charset="0"/>
              </a:rPr>
              <a:t>);</a:t>
            </a:r>
          </a:p>
          <a:p>
            <a:pPr lvl="1"/>
            <a:r>
              <a:rPr lang="en-US" sz="1600" dirty="0">
                <a:latin typeface="Consolas" panose="020B0609020204030204" pitchFamily="49" charset="0"/>
              </a:rPr>
              <a:t>      }        </a:t>
            </a:r>
          </a:p>
          <a:p>
            <a:pPr lvl="1"/>
            <a:r>
              <a:rPr lang="en-US" sz="1600" dirty="0">
                <a:latin typeface="Consolas" panose="020B0609020204030204" pitchFamily="49" charset="0"/>
              </a:rPr>
              <a:t>     )...</a:t>
            </a:r>
          </a:p>
          <a:p>
            <a:pPr lvl="1"/>
            <a:r>
              <a:rPr lang="en-US" sz="1600" dirty="0">
                <a:latin typeface="Consolas" panose="020B0609020204030204" pitchFamily="49" charset="0"/>
              </a:rPr>
              <a:t>}</a:t>
            </a:r>
          </a:p>
          <a:p>
            <a:r>
              <a:rPr lang="en-US" sz="1600" dirty="0">
                <a:latin typeface="Consolas" panose="020B0609020204030204" pitchFamily="49" charset="0"/>
              </a:rPr>
              <a:t>}</a:t>
            </a:r>
          </a:p>
        </p:txBody>
      </p:sp>
      <p:sp>
        <p:nvSpPr>
          <p:cNvPr id="9" name="TextBox 8">
            <a:extLst>
              <a:ext uri="{FF2B5EF4-FFF2-40B4-BE49-F238E27FC236}">
                <a16:creationId xmlns:a16="http://schemas.microsoft.com/office/drawing/2014/main" id="{3AF35E1E-9390-4729-9E87-49562378ADBD}"/>
              </a:ext>
            </a:extLst>
          </p:cNvPr>
          <p:cNvSpPr txBox="1"/>
          <p:nvPr/>
        </p:nvSpPr>
        <p:spPr>
          <a:xfrm>
            <a:off x="622262" y="1762485"/>
            <a:ext cx="7930612" cy="4278094"/>
          </a:xfrm>
          <a:prstGeom prst="rect">
            <a:avLst/>
          </a:prstGeom>
          <a:solidFill>
            <a:schemeClr val="accent4">
              <a:lumMod val="20000"/>
              <a:lumOff val="80000"/>
            </a:schemeClr>
          </a:solidFill>
          <a:ln>
            <a:solidFill>
              <a:schemeClr val="tx1"/>
            </a:solidFill>
          </a:ln>
        </p:spPr>
        <p:txBody>
          <a:bodyPr wrap="square">
            <a:spAutoFit/>
          </a:bodyPr>
          <a:lstStyle/>
          <a:p>
            <a:r>
              <a:rPr lang="en-US" sz="1600" dirty="0">
                <a:latin typeface="Consolas" panose="020B0609020204030204" pitchFamily="49" charset="0"/>
              </a:rPr>
              <a:t>function </a:t>
            </a:r>
            <a:r>
              <a:rPr lang="en-US" sz="1600" dirty="0" err="1">
                <a:latin typeface="Consolas" panose="020B0609020204030204" pitchFamily="49" charset="0"/>
              </a:rPr>
              <a:t>worker_for_stage_x</a:t>
            </a:r>
            <a:r>
              <a:rPr lang="en-US" sz="1600" dirty="0">
                <a:latin typeface="Consolas" panose="020B0609020204030204" pitchFamily="49" charset="0"/>
              </a:rPr>
              <a:t>(</a:t>
            </a:r>
            <a:r>
              <a:rPr lang="en-US" sz="1600" dirty="0" err="1">
                <a:solidFill>
                  <a:srgbClr val="009644"/>
                </a:solidFill>
                <a:latin typeface="Consolas" panose="020B0609020204030204" pitchFamily="49" charset="0"/>
              </a:rPr>
              <a:t>resolve_fn</a:t>
            </a:r>
            <a:r>
              <a:rPr lang="en-US" sz="1600" dirty="0">
                <a:latin typeface="Consolas" panose="020B0609020204030204" pitchFamily="49" charset="0"/>
              </a:rPr>
              <a:t>, </a:t>
            </a:r>
            <a:r>
              <a:rPr lang="en-US" sz="1600" dirty="0" err="1">
                <a:solidFill>
                  <a:srgbClr val="FF0000"/>
                </a:solidFill>
                <a:latin typeface="Consolas" panose="020B0609020204030204" pitchFamily="49" charset="0"/>
              </a:rPr>
              <a:t>reject_fn</a:t>
            </a:r>
            <a:r>
              <a:rPr lang="en-US" sz="1600" dirty="0">
                <a:latin typeface="Consolas" panose="020B0609020204030204" pitchFamily="49" charset="0"/>
              </a:rPr>
              <a:t>) {</a:t>
            </a:r>
          </a:p>
          <a:p>
            <a:r>
              <a:rPr lang="en-US" sz="1600" dirty="0">
                <a:latin typeface="Consolas" panose="020B0609020204030204" pitchFamily="49" charset="0"/>
              </a:rPr>
              <a:t>  output = </a:t>
            </a:r>
            <a:r>
              <a:rPr lang="en-US" sz="1600" dirty="0" err="1">
                <a:solidFill>
                  <a:srgbClr val="0070C0"/>
                </a:solidFill>
                <a:latin typeface="Consolas" panose="020B0609020204030204" pitchFamily="49" charset="0"/>
              </a:rPr>
              <a:t>do_the_actual_work_for_stage_x</a:t>
            </a:r>
            <a:r>
              <a:rPr lang="en-US" sz="1600" dirty="0">
                <a:solidFill>
                  <a:srgbClr val="0070C0"/>
                </a:solidFill>
                <a:latin typeface="Consolas" panose="020B0609020204030204" pitchFamily="49" charset="0"/>
              </a:rPr>
              <a:t>()</a:t>
            </a:r>
            <a:r>
              <a:rPr lang="en-US" sz="1600" dirty="0">
                <a:latin typeface="Consolas" panose="020B0609020204030204" pitchFamily="49" charset="0"/>
              </a:rPr>
              <a:t>;</a:t>
            </a:r>
          </a:p>
          <a:p>
            <a:r>
              <a:rPr lang="en-US" sz="1600" dirty="0">
                <a:latin typeface="Consolas" panose="020B0609020204030204" pitchFamily="49" charset="0"/>
              </a:rPr>
              <a:t>  if (</a:t>
            </a:r>
            <a:r>
              <a:rPr lang="en-US" sz="1600" dirty="0" err="1">
                <a:latin typeface="Consolas" panose="020B0609020204030204" pitchFamily="49" charset="0"/>
              </a:rPr>
              <a:t>was_successful</a:t>
            </a:r>
            <a:r>
              <a:rPr lang="en-US" sz="1600" dirty="0">
                <a:latin typeface="Consolas" panose="020B0609020204030204" pitchFamily="49" charset="0"/>
              </a:rPr>
              <a:t>(output)) </a:t>
            </a:r>
          </a:p>
          <a:p>
            <a:r>
              <a:rPr lang="en-US" sz="1600" dirty="0">
                <a:latin typeface="Consolas" panose="020B0609020204030204" pitchFamily="49" charset="0"/>
              </a:rPr>
              <a:t>    </a:t>
            </a:r>
            <a:r>
              <a:rPr lang="en-US" sz="1600" dirty="0" err="1">
                <a:solidFill>
                  <a:srgbClr val="00B050"/>
                </a:solidFill>
                <a:latin typeface="Consolas" panose="020B0609020204030204" pitchFamily="49" charset="0"/>
              </a:rPr>
              <a:t>resolve_fn</a:t>
            </a:r>
            <a:r>
              <a:rPr lang="en-US" sz="1600" dirty="0">
                <a:latin typeface="Consolas" panose="020B0609020204030204" pitchFamily="49" charset="0"/>
              </a:rPr>
              <a:t>(output);</a:t>
            </a:r>
          </a:p>
          <a:p>
            <a:r>
              <a:rPr lang="en-US" sz="1600" dirty="0">
                <a:latin typeface="Consolas" panose="020B0609020204030204" pitchFamily="49" charset="0"/>
              </a:rPr>
              <a:t>  else </a:t>
            </a:r>
          </a:p>
          <a:p>
            <a:r>
              <a:rPr lang="en-US" sz="1600" dirty="0">
                <a:latin typeface="Consolas" panose="020B0609020204030204" pitchFamily="49" charset="0"/>
              </a:rPr>
              <a:t>    </a:t>
            </a:r>
            <a:r>
              <a:rPr lang="en-US" sz="1600" dirty="0" err="1">
                <a:solidFill>
                  <a:srgbClr val="FF0000"/>
                </a:solidFill>
                <a:latin typeface="Consolas" panose="020B0609020204030204" pitchFamily="49" charset="0"/>
              </a:rPr>
              <a:t>reject_fn</a:t>
            </a:r>
            <a:r>
              <a:rPr lang="en-US" sz="1600" dirty="0">
                <a:latin typeface="Consolas" panose="020B0609020204030204" pitchFamily="49" charset="0"/>
              </a:rPr>
              <a:t>("Error doing stage x!");</a:t>
            </a:r>
          </a:p>
          <a:p>
            <a:r>
              <a:rPr lang="en-US" sz="1600" dirty="0">
                <a:latin typeface="Consolas" panose="020B0609020204030204" pitchFamily="49" charset="0"/>
              </a:rPr>
              <a:t>}</a:t>
            </a:r>
          </a:p>
          <a:p>
            <a:endParaRPr lang="en-US" sz="1600" dirty="0">
              <a:latin typeface="Consolas" panose="020B0609020204030204" pitchFamily="49" charset="0"/>
            </a:endParaRPr>
          </a:p>
          <a:p>
            <a:endParaRPr lang="en-US" sz="1600" dirty="0">
              <a:latin typeface="Consolas" panose="020B0609020204030204" pitchFamily="49" charset="0"/>
            </a:endParaRPr>
          </a:p>
          <a:p>
            <a:r>
              <a:rPr lang="en-US" sz="1600" dirty="0">
                <a:latin typeface="Consolas" panose="020B0609020204030204" pitchFamily="49" charset="0"/>
              </a:rPr>
              <a:t>function </a:t>
            </a:r>
            <a:r>
              <a:rPr lang="en-US" sz="1600" dirty="0" err="1">
                <a:latin typeface="Consolas" panose="020B0609020204030204" pitchFamily="49" charset="0"/>
              </a:rPr>
              <a:t>stage_x</a:t>
            </a:r>
            <a:r>
              <a:rPr lang="en-US" sz="1600" dirty="0">
                <a:latin typeface="Consolas" panose="020B0609020204030204" pitchFamily="49" charset="0"/>
              </a:rPr>
              <a:t>() {</a:t>
            </a:r>
          </a:p>
          <a:p>
            <a:r>
              <a:rPr lang="en-US" sz="1600" dirty="0">
                <a:latin typeface="Consolas" panose="020B0609020204030204" pitchFamily="49" charset="0"/>
              </a:rPr>
              <a:t>  p = Promise(</a:t>
            </a:r>
          </a:p>
          <a:p>
            <a:r>
              <a:rPr lang="en-US" sz="1600" dirty="0">
                <a:latin typeface="Consolas" panose="020B0609020204030204" pitchFamily="49" charset="0"/>
              </a:rPr>
              <a:t>       lambda (</a:t>
            </a:r>
            <a:r>
              <a:rPr lang="en-US" sz="1600" dirty="0" err="1">
                <a:latin typeface="Consolas" panose="020B0609020204030204" pitchFamily="49" charset="0"/>
              </a:rPr>
              <a:t>resolve_fn</a:t>
            </a:r>
            <a:r>
              <a:rPr lang="en-US" sz="1600" dirty="0">
                <a:latin typeface="Consolas" panose="020B0609020204030204" pitchFamily="49" charset="0"/>
              </a:rPr>
              <a:t>, </a:t>
            </a:r>
            <a:r>
              <a:rPr lang="en-US" sz="1600" dirty="0" err="1">
                <a:latin typeface="Consolas" panose="020B0609020204030204" pitchFamily="49" charset="0"/>
              </a:rPr>
              <a:t>reject_fn</a:t>
            </a:r>
            <a:r>
              <a:rPr lang="en-US" sz="1600" dirty="0">
                <a:latin typeface="Consolas" panose="020B0609020204030204" pitchFamily="49" charset="0"/>
              </a:rPr>
              <a:t>) {</a:t>
            </a:r>
          </a:p>
          <a:p>
            <a:r>
              <a:rPr lang="en-US" sz="1600" dirty="0">
                <a:solidFill>
                  <a:srgbClr val="00863D"/>
                </a:solidFill>
                <a:latin typeface="Consolas" panose="020B0609020204030204" pitchFamily="49" charset="0"/>
              </a:rPr>
              <a:t>         </a:t>
            </a:r>
            <a:r>
              <a:rPr lang="en-US" sz="1600" dirty="0" err="1">
                <a:latin typeface="Consolas" panose="020B0609020204030204" pitchFamily="49" charset="0"/>
              </a:rPr>
              <a:t>run_in_background</a:t>
            </a:r>
            <a:r>
              <a:rPr lang="en-US" sz="1600" dirty="0">
                <a:latin typeface="Consolas" panose="020B0609020204030204" pitchFamily="49" charset="0"/>
              </a:rPr>
              <a:t> </a:t>
            </a:r>
            <a:r>
              <a:rPr lang="en-US" sz="1600" dirty="0" err="1">
                <a:latin typeface="Consolas" panose="020B0609020204030204" pitchFamily="49" charset="0"/>
              </a:rPr>
              <a:t>worker_for_stage_x</a:t>
            </a:r>
            <a:r>
              <a:rPr lang="en-US" sz="1600" dirty="0">
                <a:latin typeface="Consolas" panose="020B0609020204030204" pitchFamily="49" charset="0"/>
              </a:rPr>
              <a:t>(</a:t>
            </a:r>
            <a:r>
              <a:rPr lang="en-US" sz="1600" dirty="0" err="1">
                <a:latin typeface="Consolas" panose="020B0609020204030204" pitchFamily="49" charset="0"/>
              </a:rPr>
              <a:t>resolve_fn</a:t>
            </a:r>
            <a:r>
              <a:rPr lang="en-US" sz="1600" dirty="0">
                <a:latin typeface="Consolas" panose="020B0609020204030204" pitchFamily="49" charset="0"/>
              </a:rPr>
              <a:t>, </a:t>
            </a:r>
            <a:r>
              <a:rPr lang="en-US" sz="1600" dirty="0" err="1">
                <a:latin typeface="Consolas" panose="020B0609020204030204" pitchFamily="49" charset="0"/>
              </a:rPr>
              <a:t>reject_fn</a:t>
            </a:r>
            <a:r>
              <a:rPr lang="en-US" sz="1600" dirty="0">
                <a:latin typeface="Consolas" panose="020B0609020204030204" pitchFamily="49" charset="0"/>
              </a:rPr>
              <a:t>) </a:t>
            </a:r>
          </a:p>
          <a:p>
            <a:r>
              <a:rPr lang="en-US" sz="1600" dirty="0">
                <a:latin typeface="Consolas" panose="020B0609020204030204" pitchFamily="49" charset="0"/>
              </a:rPr>
              <a:t>       }</a:t>
            </a:r>
          </a:p>
          <a:p>
            <a:r>
              <a:rPr lang="en-US" sz="1600" dirty="0">
                <a:latin typeface="Consolas" panose="020B0609020204030204" pitchFamily="49" charset="0"/>
              </a:rPr>
              <a:t>      );</a:t>
            </a:r>
          </a:p>
          <a:p>
            <a:r>
              <a:rPr lang="en-US" sz="1600" dirty="0">
                <a:latin typeface="Consolas" panose="020B0609020204030204" pitchFamily="49" charset="0"/>
              </a:rPr>
              <a:t>  return p;</a:t>
            </a:r>
          </a:p>
          <a:p>
            <a:r>
              <a:rPr lang="en-US" sz="1600" dirty="0">
                <a:latin typeface="Consolas" panose="020B0609020204030204" pitchFamily="49" charset="0"/>
              </a:rPr>
              <a:t>}</a:t>
            </a:r>
          </a:p>
        </p:txBody>
      </p:sp>
      <p:sp>
        <p:nvSpPr>
          <p:cNvPr id="6" name="TextBox 5">
            <a:extLst>
              <a:ext uri="{FF2B5EF4-FFF2-40B4-BE49-F238E27FC236}">
                <a16:creationId xmlns:a16="http://schemas.microsoft.com/office/drawing/2014/main" id="{7D61B9A1-D98C-4106-9BC8-123E21C5101A}"/>
              </a:ext>
            </a:extLst>
          </p:cNvPr>
          <p:cNvSpPr txBox="1"/>
          <p:nvPr/>
        </p:nvSpPr>
        <p:spPr>
          <a:xfrm>
            <a:off x="1485654" y="1002153"/>
            <a:ext cx="9220692" cy="400110"/>
          </a:xfrm>
          <a:prstGeom prst="rect">
            <a:avLst/>
          </a:prstGeom>
          <a:noFill/>
        </p:spPr>
        <p:txBody>
          <a:bodyPr wrap="square" rtlCol="0">
            <a:spAutoFit/>
          </a:bodyPr>
          <a:lstStyle/>
          <a:p>
            <a:pPr algn="ctr"/>
            <a:r>
              <a:rPr lang="en-US" sz="2000" dirty="0"/>
              <a:t>So how do you create a stage in the pipeline?  Each stage has two parts:</a:t>
            </a:r>
          </a:p>
        </p:txBody>
      </p:sp>
      <p:sp>
        <p:nvSpPr>
          <p:cNvPr id="3" name="TextBox 2">
            <a:extLst>
              <a:ext uri="{FF2B5EF4-FFF2-40B4-BE49-F238E27FC236}">
                <a16:creationId xmlns:a16="http://schemas.microsoft.com/office/drawing/2014/main" id="{DDC5B8C5-4B65-48C2-BB2A-551F2FEAD82B}"/>
              </a:ext>
            </a:extLst>
          </p:cNvPr>
          <p:cNvSpPr txBox="1"/>
          <p:nvPr/>
        </p:nvSpPr>
        <p:spPr>
          <a:xfrm>
            <a:off x="8626762" y="1921164"/>
            <a:ext cx="3435927" cy="646331"/>
          </a:xfrm>
          <a:prstGeom prst="rect">
            <a:avLst/>
          </a:prstGeom>
          <a:noFill/>
        </p:spPr>
        <p:txBody>
          <a:bodyPr wrap="square" rtlCol="0">
            <a:spAutoFit/>
          </a:bodyPr>
          <a:lstStyle/>
          <a:p>
            <a:pPr algn="ctr"/>
            <a:r>
              <a:rPr lang="en-US" dirty="0"/>
              <a:t>First, we define a worker function that does the actual work.</a:t>
            </a:r>
          </a:p>
        </p:txBody>
      </p:sp>
      <p:sp>
        <p:nvSpPr>
          <p:cNvPr id="8" name="TextBox 7">
            <a:extLst>
              <a:ext uri="{FF2B5EF4-FFF2-40B4-BE49-F238E27FC236}">
                <a16:creationId xmlns:a16="http://schemas.microsoft.com/office/drawing/2014/main" id="{53576F3B-2623-492D-B52D-594A0C4206FF}"/>
              </a:ext>
            </a:extLst>
          </p:cNvPr>
          <p:cNvSpPr txBox="1"/>
          <p:nvPr/>
        </p:nvSpPr>
        <p:spPr>
          <a:xfrm>
            <a:off x="8626762" y="2669095"/>
            <a:ext cx="3435927" cy="646331"/>
          </a:xfrm>
          <a:prstGeom prst="rect">
            <a:avLst/>
          </a:prstGeom>
          <a:noFill/>
        </p:spPr>
        <p:txBody>
          <a:bodyPr wrap="square" rtlCol="0">
            <a:spAutoFit/>
          </a:bodyPr>
          <a:lstStyle/>
          <a:p>
            <a:pPr algn="ctr"/>
            <a:r>
              <a:rPr lang="en-US" dirty="0"/>
              <a:t>The worker takes two functions as its arguments.</a:t>
            </a:r>
          </a:p>
        </p:txBody>
      </p:sp>
      <p:sp>
        <p:nvSpPr>
          <p:cNvPr id="10" name="Speech Bubble: Rectangle with Corners Rounded 9">
            <a:extLst>
              <a:ext uri="{FF2B5EF4-FFF2-40B4-BE49-F238E27FC236}">
                <a16:creationId xmlns:a16="http://schemas.microsoft.com/office/drawing/2014/main" id="{37D1ADD4-ABE9-4A27-8138-FD2DB117CE8E}"/>
              </a:ext>
            </a:extLst>
          </p:cNvPr>
          <p:cNvSpPr/>
          <p:nvPr/>
        </p:nvSpPr>
        <p:spPr>
          <a:xfrm>
            <a:off x="1134450" y="258531"/>
            <a:ext cx="3087566" cy="1067719"/>
          </a:xfrm>
          <a:prstGeom prst="wedgeRoundRectCallout">
            <a:avLst>
              <a:gd name="adj1" fmla="val 58623"/>
              <a:gd name="adj2" fmla="val 97782"/>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 worker calls this function if it has a </a:t>
            </a:r>
            <a:r>
              <a:rPr lang="en-US" sz="2000" dirty="0">
                <a:solidFill>
                  <a:schemeClr val="accent6">
                    <a:lumMod val="40000"/>
                    <a:lumOff val="60000"/>
                  </a:schemeClr>
                </a:solidFill>
                <a:latin typeface="Corbel" panose="020B0503020204020204" pitchFamily="34" charset="0"/>
              </a:rPr>
              <a:t>successful result</a:t>
            </a:r>
            <a:r>
              <a:rPr lang="en-US" sz="2000" dirty="0">
                <a:solidFill>
                  <a:schemeClr val="bg1"/>
                </a:solidFill>
                <a:latin typeface="Corbel" panose="020B0503020204020204" pitchFamily="34" charset="0"/>
              </a:rPr>
              <a:t>.</a:t>
            </a:r>
          </a:p>
        </p:txBody>
      </p:sp>
      <p:sp>
        <p:nvSpPr>
          <p:cNvPr id="11" name="Speech Bubble: Rectangle with Corners Rounded 10">
            <a:extLst>
              <a:ext uri="{FF2B5EF4-FFF2-40B4-BE49-F238E27FC236}">
                <a16:creationId xmlns:a16="http://schemas.microsoft.com/office/drawing/2014/main" id="{7D9211D2-D441-40CC-A221-E9E3031E0DA1}"/>
              </a:ext>
            </a:extLst>
          </p:cNvPr>
          <p:cNvSpPr/>
          <p:nvPr/>
        </p:nvSpPr>
        <p:spPr>
          <a:xfrm>
            <a:off x="4882420" y="250176"/>
            <a:ext cx="3087566" cy="1067719"/>
          </a:xfrm>
          <a:prstGeom prst="wedgeRoundRectCallout">
            <a:avLst>
              <a:gd name="adj1" fmla="val -34113"/>
              <a:gd name="adj2" fmla="val 102972"/>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 worker calls this function if it has an </a:t>
            </a:r>
            <a:r>
              <a:rPr lang="en-US" sz="2000" dirty="0">
                <a:solidFill>
                  <a:schemeClr val="accent2">
                    <a:lumMod val="40000"/>
                    <a:lumOff val="60000"/>
                  </a:schemeClr>
                </a:solidFill>
                <a:latin typeface="Corbel" panose="020B0503020204020204" pitchFamily="34" charset="0"/>
              </a:rPr>
              <a:t>error</a:t>
            </a:r>
            <a:r>
              <a:rPr lang="en-US" sz="2000" dirty="0">
                <a:solidFill>
                  <a:schemeClr val="bg1"/>
                </a:solidFill>
                <a:latin typeface="Corbel" panose="020B0503020204020204" pitchFamily="34" charset="0"/>
              </a:rPr>
              <a:t>.</a:t>
            </a:r>
          </a:p>
        </p:txBody>
      </p:sp>
      <p:sp>
        <p:nvSpPr>
          <p:cNvPr id="12" name="Speech Bubble: Rectangle with Corners Rounded 11">
            <a:extLst>
              <a:ext uri="{FF2B5EF4-FFF2-40B4-BE49-F238E27FC236}">
                <a16:creationId xmlns:a16="http://schemas.microsoft.com/office/drawing/2014/main" id="{F1463921-39B4-4536-B215-4A0375888FCA}"/>
              </a:ext>
            </a:extLst>
          </p:cNvPr>
          <p:cNvSpPr/>
          <p:nvPr/>
        </p:nvSpPr>
        <p:spPr>
          <a:xfrm>
            <a:off x="5692596" y="2973578"/>
            <a:ext cx="3087566" cy="589252"/>
          </a:xfrm>
          <a:prstGeom prst="wedgeRoundRectCallout">
            <a:avLst>
              <a:gd name="adj1" fmla="val -61634"/>
              <a:gd name="adj2" fmla="val -165994"/>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 worker does it's work.</a:t>
            </a:r>
          </a:p>
        </p:txBody>
      </p:sp>
      <p:sp>
        <p:nvSpPr>
          <p:cNvPr id="13" name="Speech Bubble: Rectangle with Corners Rounded 12">
            <a:extLst>
              <a:ext uri="{FF2B5EF4-FFF2-40B4-BE49-F238E27FC236}">
                <a16:creationId xmlns:a16="http://schemas.microsoft.com/office/drawing/2014/main" id="{22711D91-4CAB-42F7-BE1B-5FEFBA5F16BE}"/>
              </a:ext>
            </a:extLst>
          </p:cNvPr>
          <p:cNvSpPr/>
          <p:nvPr/>
        </p:nvSpPr>
        <p:spPr>
          <a:xfrm>
            <a:off x="3338637" y="3527795"/>
            <a:ext cx="3736418" cy="1246127"/>
          </a:xfrm>
          <a:prstGeom prst="wedgeRoundRectCallout">
            <a:avLst>
              <a:gd name="adj1" fmla="val -78685"/>
              <a:gd name="adj2" fmla="val -108921"/>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If the worker succeeds, it calls the </a:t>
            </a:r>
            <a:r>
              <a:rPr lang="en-US" sz="2000" dirty="0" err="1">
                <a:solidFill>
                  <a:schemeClr val="accent6">
                    <a:lumMod val="40000"/>
                    <a:lumOff val="60000"/>
                  </a:schemeClr>
                </a:solidFill>
                <a:latin typeface="Corbel" panose="020B0503020204020204" pitchFamily="34" charset="0"/>
              </a:rPr>
              <a:t>resolve_fn</a:t>
            </a:r>
            <a:r>
              <a:rPr lang="en-US" sz="2000" dirty="0">
                <a:solidFill>
                  <a:schemeClr val="accent6">
                    <a:lumMod val="40000"/>
                    <a:lumOff val="60000"/>
                  </a:schemeClr>
                </a:solidFill>
                <a:latin typeface="Corbel" panose="020B0503020204020204" pitchFamily="34" charset="0"/>
              </a:rPr>
              <a:t>() </a:t>
            </a:r>
            <a:r>
              <a:rPr lang="en-US" sz="2000" dirty="0">
                <a:solidFill>
                  <a:schemeClr val="bg1"/>
                </a:solidFill>
                <a:latin typeface="Corbel" panose="020B0503020204020204" pitchFamily="34" charset="0"/>
              </a:rPr>
              <a:t>function and passes its output.</a:t>
            </a:r>
          </a:p>
        </p:txBody>
      </p:sp>
      <p:sp>
        <p:nvSpPr>
          <p:cNvPr id="14" name="Speech Bubble: Rectangle with Corners Rounded 13">
            <a:extLst>
              <a:ext uri="{FF2B5EF4-FFF2-40B4-BE49-F238E27FC236}">
                <a16:creationId xmlns:a16="http://schemas.microsoft.com/office/drawing/2014/main" id="{DFF09253-9D06-4FCA-9911-3DBBCED06B7F}"/>
              </a:ext>
            </a:extLst>
          </p:cNvPr>
          <p:cNvSpPr/>
          <p:nvPr/>
        </p:nvSpPr>
        <p:spPr>
          <a:xfrm>
            <a:off x="2719359" y="3864147"/>
            <a:ext cx="3736418" cy="892086"/>
          </a:xfrm>
          <a:prstGeom prst="wedgeRoundRectCallout">
            <a:avLst>
              <a:gd name="adj1" fmla="val -78685"/>
              <a:gd name="adj2" fmla="val -108921"/>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Otherwise, the worker calls the </a:t>
            </a:r>
            <a:r>
              <a:rPr lang="en-US" sz="2000" dirty="0" err="1">
                <a:solidFill>
                  <a:schemeClr val="accent2">
                    <a:lumMod val="40000"/>
                    <a:lumOff val="60000"/>
                  </a:schemeClr>
                </a:solidFill>
                <a:latin typeface="Corbel" panose="020B0503020204020204" pitchFamily="34" charset="0"/>
              </a:rPr>
              <a:t>reject_fn</a:t>
            </a:r>
            <a:r>
              <a:rPr lang="en-US" sz="2000" dirty="0">
                <a:solidFill>
                  <a:schemeClr val="accent2">
                    <a:lumMod val="40000"/>
                    <a:lumOff val="60000"/>
                  </a:schemeClr>
                </a:solidFill>
                <a:latin typeface="Corbel" panose="020B0503020204020204" pitchFamily="34" charset="0"/>
              </a:rPr>
              <a:t>() </a:t>
            </a:r>
            <a:r>
              <a:rPr lang="en-US" sz="2000" dirty="0">
                <a:solidFill>
                  <a:schemeClr val="bg1"/>
                </a:solidFill>
                <a:latin typeface="Corbel" panose="020B0503020204020204" pitchFamily="34" charset="0"/>
              </a:rPr>
              <a:t>function.</a:t>
            </a:r>
          </a:p>
        </p:txBody>
      </p:sp>
      <p:sp>
        <p:nvSpPr>
          <p:cNvPr id="15" name="TextBox 14">
            <a:extLst>
              <a:ext uri="{FF2B5EF4-FFF2-40B4-BE49-F238E27FC236}">
                <a16:creationId xmlns:a16="http://schemas.microsoft.com/office/drawing/2014/main" id="{B72F1575-674D-4D12-801D-D7FACDE9876C}"/>
              </a:ext>
            </a:extLst>
          </p:cNvPr>
          <p:cNvSpPr txBox="1"/>
          <p:nvPr/>
        </p:nvSpPr>
        <p:spPr>
          <a:xfrm>
            <a:off x="8626762" y="3712357"/>
            <a:ext cx="3435927" cy="923330"/>
          </a:xfrm>
          <a:prstGeom prst="rect">
            <a:avLst/>
          </a:prstGeom>
          <a:noFill/>
        </p:spPr>
        <p:txBody>
          <a:bodyPr wrap="square" rtlCol="0">
            <a:spAutoFit/>
          </a:bodyPr>
          <a:lstStyle/>
          <a:p>
            <a:pPr algn="ctr"/>
            <a:r>
              <a:rPr lang="en-US" dirty="0"/>
              <a:t>Next, we create a separate function that creates a </a:t>
            </a:r>
            <a:r>
              <a:rPr lang="en-US" dirty="0">
                <a:solidFill>
                  <a:srgbClr val="FF0000"/>
                </a:solidFill>
              </a:rPr>
              <a:t>promise</a:t>
            </a:r>
            <a:r>
              <a:rPr lang="en-US" dirty="0"/>
              <a:t> for this stage of the pipeline.</a:t>
            </a:r>
          </a:p>
        </p:txBody>
      </p:sp>
      <p:sp>
        <p:nvSpPr>
          <p:cNvPr id="16" name="Speech Bubble: Rectangle with Corners Rounded 15">
            <a:extLst>
              <a:ext uri="{FF2B5EF4-FFF2-40B4-BE49-F238E27FC236}">
                <a16:creationId xmlns:a16="http://schemas.microsoft.com/office/drawing/2014/main" id="{2A15A67F-A0EA-46BD-8FBF-887828E62B88}"/>
              </a:ext>
            </a:extLst>
          </p:cNvPr>
          <p:cNvSpPr/>
          <p:nvPr/>
        </p:nvSpPr>
        <p:spPr>
          <a:xfrm>
            <a:off x="955522" y="2480616"/>
            <a:ext cx="3087566" cy="835203"/>
          </a:xfrm>
          <a:prstGeom prst="wedgeRoundRectCallout">
            <a:avLst>
              <a:gd name="adj1" fmla="val -34412"/>
              <a:gd name="adj2" fmla="val 168551"/>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function creates a new Promise object.</a:t>
            </a:r>
          </a:p>
        </p:txBody>
      </p:sp>
      <p:sp>
        <p:nvSpPr>
          <p:cNvPr id="17" name="Speech Bubble: Rectangle with Corners Rounded 16">
            <a:extLst>
              <a:ext uri="{FF2B5EF4-FFF2-40B4-BE49-F238E27FC236}">
                <a16:creationId xmlns:a16="http://schemas.microsoft.com/office/drawing/2014/main" id="{179E30CC-2B82-4E2F-89F3-605E6607E531}"/>
              </a:ext>
            </a:extLst>
          </p:cNvPr>
          <p:cNvSpPr/>
          <p:nvPr/>
        </p:nvSpPr>
        <p:spPr>
          <a:xfrm>
            <a:off x="2807105" y="5651803"/>
            <a:ext cx="3736418" cy="892086"/>
          </a:xfrm>
          <a:prstGeom prst="wedgeRoundRectCallout">
            <a:avLst>
              <a:gd name="adj1" fmla="val -78685"/>
              <a:gd name="adj2" fmla="val -108921"/>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And passes in a lambda function that calls the worker.</a:t>
            </a:r>
          </a:p>
        </p:txBody>
      </p:sp>
      <p:sp>
        <p:nvSpPr>
          <p:cNvPr id="18" name="Rectangle 17">
            <a:extLst>
              <a:ext uri="{FF2B5EF4-FFF2-40B4-BE49-F238E27FC236}">
                <a16:creationId xmlns:a16="http://schemas.microsoft.com/office/drawing/2014/main" id="{2CEA97B0-AA89-432C-BBF2-BB6E0E886865}"/>
              </a:ext>
            </a:extLst>
          </p:cNvPr>
          <p:cNvSpPr/>
          <p:nvPr/>
        </p:nvSpPr>
        <p:spPr>
          <a:xfrm>
            <a:off x="1422401" y="4461902"/>
            <a:ext cx="6936508" cy="756644"/>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8061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10"/>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wipe(down)">
                                      <p:cBhvr>
                                        <p:cTn id="49" dur="500"/>
                                        <p:tgtEl>
                                          <p:spTgt spid="12"/>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grpId="1" nodeType="clickEffect">
                                  <p:stCondLst>
                                    <p:cond delay="0"/>
                                  </p:stCondLst>
                                  <p:childTnLst>
                                    <p:set>
                                      <p:cBhvr>
                                        <p:cTn id="53" dur="1" fill="hold">
                                          <p:stCondLst>
                                            <p:cond delay="0"/>
                                          </p:stCondLst>
                                        </p:cTn>
                                        <p:tgtEl>
                                          <p:spTgt spid="12"/>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wipe(down)">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3"/>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14"/>
                                        </p:tgtEl>
                                        <p:attrNameLst>
                                          <p:attrName>style.visibility</p:attrName>
                                        </p:attrNameLst>
                                      </p:cBhvr>
                                      <p:to>
                                        <p:strVal val="visible"/>
                                      </p:to>
                                    </p:set>
                                    <p:animEffect transition="in" filter="wipe(down)">
                                      <p:cBhvr>
                                        <p:cTn id="75" dur="500"/>
                                        <p:tgtEl>
                                          <p:spTgt spid="14"/>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xit" presetSubtype="0" fill="hold" grpId="1" nodeType="clickEffect">
                                  <p:stCondLst>
                                    <p:cond delay="0"/>
                                  </p:stCondLst>
                                  <p:childTnLst>
                                    <p:set>
                                      <p:cBhvr>
                                        <p:cTn id="87" dur="1" fill="hold">
                                          <p:stCondLst>
                                            <p:cond delay="0"/>
                                          </p:stCondLst>
                                        </p:cTn>
                                        <p:tgtEl>
                                          <p:spTgt spid="14"/>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15"/>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9">
                                            <p:txEl>
                                              <p:pRg st="13" end="13"/>
                                            </p:txEl>
                                          </p:spTgt>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9">
                                            <p:txEl>
                                              <p:pRg st="14" end="14"/>
                                            </p:txEl>
                                          </p:spTgt>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22" presetClass="entr" presetSubtype="4" fill="hold" grpId="0" nodeType="clickEffect">
                                  <p:stCondLst>
                                    <p:cond delay="0"/>
                                  </p:stCondLst>
                                  <p:childTnLst>
                                    <p:set>
                                      <p:cBhvr>
                                        <p:cTn id="123" dur="1" fill="hold">
                                          <p:stCondLst>
                                            <p:cond delay="0"/>
                                          </p:stCondLst>
                                        </p:cTn>
                                        <p:tgtEl>
                                          <p:spTgt spid="16"/>
                                        </p:tgtEl>
                                        <p:attrNameLst>
                                          <p:attrName>style.visibility</p:attrName>
                                        </p:attrNameLst>
                                      </p:cBhvr>
                                      <p:to>
                                        <p:strVal val="visible"/>
                                      </p:to>
                                    </p:set>
                                    <p:animEffect transition="in" filter="wipe(down)">
                                      <p:cBhvr>
                                        <p:cTn id="124" dur="500"/>
                                        <p:tgtEl>
                                          <p:spTgt spid="16"/>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4" fill="hold" grpId="0" nodeType="clickEffect">
                                  <p:stCondLst>
                                    <p:cond delay="0"/>
                                  </p:stCondLst>
                                  <p:childTnLst>
                                    <p:set>
                                      <p:cBhvr>
                                        <p:cTn id="128" dur="1" fill="hold">
                                          <p:stCondLst>
                                            <p:cond delay="0"/>
                                          </p:stCondLst>
                                        </p:cTn>
                                        <p:tgtEl>
                                          <p:spTgt spid="17"/>
                                        </p:tgtEl>
                                        <p:attrNameLst>
                                          <p:attrName>style.visibility</p:attrName>
                                        </p:attrNameLst>
                                      </p:cBhvr>
                                      <p:to>
                                        <p:strVal val="visible"/>
                                      </p:to>
                                    </p:set>
                                    <p:animEffect transition="in" filter="wipe(down)">
                                      <p:cBhvr>
                                        <p:cTn id="129" dur="500"/>
                                        <p:tgtEl>
                                          <p:spTgt spid="17"/>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grpId="0" nodeType="clickEffect">
                                  <p:stCondLst>
                                    <p:cond delay="0"/>
                                  </p:stCondLst>
                                  <p:childTnLst>
                                    <p:set>
                                      <p:cBhvr>
                                        <p:cTn id="133" dur="1" fill="hold">
                                          <p:stCondLst>
                                            <p:cond delay="0"/>
                                          </p:stCondLst>
                                        </p:cTn>
                                        <p:tgtEl>
                                          <p:spTgt spid="18"/>
                                        </p:tgtEl>
                                        <p:attrNameLst>
                                          <p:attrName>style.visibility</p:attrName>
                                        </p:attrNameLst>
                                      </p:cBhvr>
                                      <p:to>
                                        <p:strVal val="visible"/>
                                      </p:to>
                                    </p:set>
                                    <p:animEffect transition="in" filter="fade">
                                      <p:cBhvr>
                                        <p:cTn id="134" dur="500"/>
                                        <p:tgtEl>
                                          <p:spTgt spid="18"/>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xit" presetSubtype="0" fill="hold" grpId="1" nodeType="clickEffect">
                                  <p:stCondLst>
                                    <p:cond delay="0"/>
                                  </p:stCondLst>
                                  <p:childTnLst>
                                    <p:animEffect transition="out" filter="fade">
                                      <p:cBhvr>
                                        <p:cTn id="138" dur="500"/>
                                        <p:tgtEl>
                                          <p:spTgt spid="18"/>
                                        </p:tgtEl>
                                      </p:cBhvr>
                                    </p:animEffect>
                                    <p:set>
                                      <p:cBhvr>
                                        <p:cTn id="139" dur="1" fill="hold">
                                          <p:stCondLst>
                                            <p:cond delay="499"/>
                                          </p:stCondLst>
                                        </p:cTn>
                                        <p:tgtEl>
                                          <p:spTgt spid="18"/>
                                        </p:tgtEl>
                                        <p:attrNameLst>
                                          <p:attrName>style.visibility</p:attrName>
                                        </p:attrNameLst>
                                      </p:cBhvr>
                                      <p:to>
                                        <p:strVal val="hidden"/>
                                      </p:to>
                                    </p:set>
                                  </p:childTnLst>
                                </p:cTn>
                              </p:par>
                            </p:childTnLst>
                          </p:cTn>
                        </p:par>
                      </p:childTnLst>
                    </p:cTn>
                  </p:par>
                  <p:par>
                    <p:cTn id="140" fill="hold">
                      <p:stCondLst>
                        <p:cond delay="indefinite"/>
                      </p:stCondLst>
                      <p:childTnLst>
                        <p:par>
                          <p:cTn id="141" fill="hold">
                            <p:stCondLst>
                              <p:cond delay="0"/>
                            </p:stCondLst>
                            <p:childTnLst>
                              <p:par>
                                <p:cTn id="142" presetID="1" presetClass="exit" presetSubtype="0" fill="hold" grpId="1" nodeType="clickEffect">
                                  <p:stCondLst>
                                    <p:cond delay="0"/>
                                  </p:stCondLst>
                                  <p:childTnLst>
                                    <p:set>
                                      <p:cBhvr>
                                        <p:cTn id="143" dur="1" fill="hold">
                                          <p:stCondLst>
                                            <p:cond delay="0"/>
                                          </p:stCondLst>
                                        </p:cTn>
                                        <p:tgtEl>
                                          <p:spTgt spid="17"/>
                                        </p:tgtEl>
                                        <p:attrNameLst>
                                          <p:attrName>style.visibility</p:attrName>
                                        </p:attrNameLst>
                                      </p:cBhvr>
                                      <p:to>
                                        <p:strVal val="hidden"/>
                                      </p:to>
                                    </p:set>
                                  </p:childTnLst>
                                </p:cTn>
                              </p:par>
                            </p:childTnLst>
                          </p:cTn>
                        </p:par>
                      </p:childTnLst>
                    </p:cTn>
                  </p:par>
                  <p:par>
                    <p:cTn id="144" fill="hold">
                      <p:stCondLst>
                        <p:cond delay="indefinite"/>
                      </p:stCondLst>
                      <p:childTnLst>
                        <p:par>
                          <p:cTn id="145" fill="hold">
                            <p:stCondLst>
                              <p:cond delay="0"/>
                            </p:stCondLst>
                            <p:childTnLst>
                              <p:par>
                                <p:cTn id="146" presetID="1" presetClass="exit" presetSubtype="0" fill="hold" grpId="1" nodeType="clickEffect">
                                  <p:stCondLst>
                                    <p:cond delay="0"/>
                                  </p:stCondLst>
                                  <p:childTnLst>
                                    <p:set>
                                      <p:cBhvr>
                                        <p:cTn id="147" dur="1" fill="hold">
                                          <p:stCondLst>
                                            <p:cond delay="0"/>
                                          </p:stCondLst>
                                        </p:cTn>
                                        <p:tgtEl>
                                          <p:spTgt spid="16"/>
                                        </p:tgtEl>
                                        <p:attrNameLst>
                                          <p:attrName>style.visibility</p:attrName>
                                        </p:attrNameLst>
                                      </p:cBhvr>
                                      <p:to>
                                        <p:strVal val="hidden"/>
                                      </p:to>
                                    </p:set>
                                  </p:childTnLst>
                                </p:cTn>
                              </p:par>
                            </p:childTnLst>
                          </p:cTn>
                        </p:par>
                      </p:childTnLst>
                    </p:cTn>
                  </p:par>
                  <p:par>
                    <p:cTn id="148" fill="hold">
                      <p:stCondLst>
                        <p:cond delay="indefinite"/>
                      </p:stCondLst>
                      <p:childTnLst>
                        <p:par>
                          <p:cTn id="149" fill="hold">
                            <p:stCondLst>
                              <p:cond delay="0"/>
                            </p:stCondLst>
                            <p:childTnLst>
                              <p:par>
                                <p:cTn id="150" presetID="1" presetClass="entr" presetSubtype="0" fill="hold" grpId="0" nodeType="clickEffect">
                                  <p:stCondLst>
                                    <p:cond delay="0"/>
                                  </p:stCondLst>
                                  <p:childTnLst>
                                    <p:set>
                                      <p:cBhvr>
                                        <p:cTn id="151" dur="1" fill="hold">
                                          <p:stCondLst>
                                            <p:cond delay="0"/>
                                          </p:stCondLst>
                                        </p:cTn>
                                        <p:tgtEl>
                                          <p:spTgt spid="9">
                                            <p:txEl>
                                              <p:pRg st="15" end="15"/>
                                            </p:txEl>
                                          </p:spTgt>
                                        </p:tgtEl>
                                        <p:attrNameLst>
                                          <p:attrName>style.visibility</p:attrName>
                                        </p:attrNameLst>
                                      </p:cBhvr>
                                      <p:to>
                                        <p:strVal val="visible"/>
                                      </p:to>
                                    </p:set>
                                  </p:childTnLst>
                                </p:cTn>
                              </p:par>
                            </p:childTnLst>
                          </p:cTn>
                        </p:par>
                      </p:childTnLst>
                    </p:cTn>
                  </p:par>
                  <p:par>
                    <p:cTn id="152" fill="hold">
                      <p:stCondLst>
                        <p:cond delay="indefinite"/>
                      </p:stCondLst>
                      <p:childTnLst>
                        <p:par>
                          <p:cTn id="153" fill="hold">
                            <p:stCondLst>
                              <p:cond delay="0"/>
                            </p:stCondLst>
                            <p:childTnLst>
                              <p:par>
                                <p:cTn id="154" presetID="1" presetClass="entr" presetSubtype="0" fill="hold" grpId="0" nodeType="clickEffect">
                                  <p:stCondLst>
                                    <p:cond delay="0"/>
                                  </p:stCondLst>
                                  <p:childTnLst>
                                    <p:set>
                                      <p:cBhvr>
                                        <p:cTn id="155" dur="1" fill="hold">
                                          <p:stCondLst>
                                            <p:cond delay="0"/>
                                          </p:stCondLst>
                                        </p:cTn>
                                        <p:tgtEl>
                                          <p:spTgt spid="9">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P spid="6" grpId="0"/>
      <p:bldP spid="3" grpId="0"/>
      <p:bldP spid="8" grpId="0"/>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p:bldP spid="16" grpId="0" animBg="1"/>
      <p:bldP spid="16" grpId="1" animBg="1"/>
      <p:bldP spid="17" grpId="0" animBg="1"/>
      <p:bldP spid="17" grpId="1" animBg="1"/>
      <p:bldP spid="18" grpId="0" animBg="1"/>
      <p:bldP spid="18" grpId="1"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p:txBody>
          <a:bodyPr/>
          <a:lstStyle/>
          <a:p>
            <a:r>
              <a:rPr lang="en-US" dirty="0"/>
              <a:t>What's a Promise?</a:t>
            </a:r>
          </a:p>
        </p:txBody>
      </p:sp>
      <p:sp>
        <p:nvSpPr>
          <p:cNvPr id="6" name="TextBox 5">
            <a:extLst>
              <a:ext uri="{FF2B5EF4-FFF2-40B4-BE49-F238E27FC236}">
                <a16:creationId xmlns:a16="http://schemas.microsoft.com/office/drawing/2014/main" id="{B6752070-B08F-4962-9A68-56E84867FD52}"/>
              </a:ext>
            </a:extLst>
          </p:cNvPr>
          <p:cNvSpPr txBox="1"/>
          <p:nvPr/>
        </p:nvSpPr>
        <p:spPr>
          <a:xfrm>
            <a:off x="0" y="1097972"/>
            <a:ext cx="12064689" cy="400110"/>
          </a:xfrm>
          <a:prstGeom prst="rect">
            <a:avLst/>
          </a:prstGeom>
          <a:noFill/>
        </p:spPr>
        <p:txBody>
          <a:bodyPr wrap="square" rtlCol="0">
            <a:spAutoFit/>
          </a:bodyPr>
          <a:lstStyle/>
          <a:p>
            <a:pPr algn="ctr"/>
            <a:r>
              <a:rPr lang="en-US" sz="2000" dirty="0"/>
              <a:t>A promise is an object that launches an asynchronous task and tracks its status. </a:t>
            </a:r>
          </a:p>
        </p:txBody>
      </p:sp>
      <p:sp>
        <p:nvSpPr>
          <p:cNvPr id="8" name="TextBox 7">
            <a:extLst>
              <a:ext uri="{FF2B5EF4-FFF2-40B4-BE49-F238E27FC236}">
                <a16:creationId xmlns:a16="http://schemas.microsoft.com/office/drawing/2014/main" id="{A299E7AF-C352-4FF1-89C8-CB8E53877E27}"/>
              </a:ext>
            </a:extLst>
          </p:cNvPr>
          <p:cNvSpPr txBox="1"/>
          <p:nvPr/>
        </p:nvSpPr>
        <p:spPr>
          <a:xfrm>
            <a:off x="1487056" y="6334841"/>
            <a:ext cx="9374906" cy="400110"/>
          </a:xfrm>
          <a:prstGeom prst="rect">
            <a:avLst/>
          </a:prstGeom>
          <a:noFill/>
        </p:spPr>
        <p:txBody>
          <a:bodyPr wrap="square" rtlCol="0">
            <a:spAutoFit/>
          </a:bodyPr>
          <a:lstStyle/>
          <a:p>
            <a:pPr algn="ctr"/>
            <a:r>
              <a:rPr lang="en-US" sz="2000" dirty="0"/>
              <a:t>For the gory details, see a great explanation from Timothy Gu in the slide notes!</a:t>
            </a:r>
          </a:p>
        </p:txBody>
      </p:sp>
      <p:sp>
        <p:nvSpPr>
          <p:cNvPr id="9" name="TextBox 8">
            <a:extLst>
              <a:ext uri="{FF2B5EF4-FFF2-40B4-BE49-F238E27FC236}">
                <a16:creationId xmlns:a16="http://schemas.microsoft.com/office/drawing/2014/main" id="{27E70EB7-D1C2-497F-9FA3-B7415BBCAEE4}"/>
              </a:ext>
            </a:extLst>
          </p:cNvPr>
          <p:cNvSpPr txBox="1"/>
          <p:nvPr/>
        </p:nvSpPr>
        <p:spPr>
          <a:xfrm>
            <a:off x="-1" y="1680727"/>
            <a:ext cx="12064689" cy="400110"/>
          </a:xfrm>
          <a:prstGeom prst="rect">
            <a:avLst/>
          </a:prstGeom>
          <a:noFill/>
        </p:spPr>
        <p:txBody>
          <a:bodyPr wrap="square" rtlCol="0">
            <a:spAutoFit/>
          </a:bodyPr>
          <a:lstStyle/>
          <a:p>
            <a:pPr algn="ctr"/>
            <a:r>
              <a:rPr lang="en-US" sz="2000" dirty="0"/>
              <a:t>When you create a Promise object, you give it a lambda function to run.</a:t>
            </a:r>
          </a:p>
        </p:txBody>
      </p:sp>
      <p:sp>
        <p:nvSpPr>
          <p:cNvPr id="10" name="TextBox 9">
            <a:extLst>
              <a:ext uri="{FF2B5EF4-FFF2-40B4-BE49-F238E27FC236}">
                <a16:creationId xmlns:a16="http://schemas.microsoft.com/office/drawing/2014/main" id="{B6490243-C477-4683-94FF-58D916FECC1B}"/>
              </a:ext>
            </a:extLst>
          </p:cNvPr>
          <p:cNvSpPr txBox="1"/>
          <p:nvPr/>
        </p:nvSpPr>
        <p:spPr>
          <a:xfrm>
            <a:off x="63655" y="2293677"/>
            <a:ext cx="12064689" cy="400110"/>
          </a:xfrm>
          <a:prstGeom prst="rect">
            <a:avLst/>
          </a:prstGeom>
          <a:noFill/>
        </p:spPr>
        <p:txBody>
          <a:bodyPr wrap="square" rtlCol="0">
            <a:spAutoFit/>
          </a:bodyPr>
          <a:lstStyle/>
          <a:p>
            <a:pPr algn="ctr"/>
            <a:r>
              <a:rPr lang="en-US" sz="2000" dirty="0"/>
              <a:t>The Promise object </a:t>
            </a:r>
            <a:r>
              <a:rPr lang="en-US" sz="2000" dirty="0" err="1"/>
              <a:t>c'tor</a:t>
            </a:r>
            <a:r>
              <a:rPr lang="en-US" sz="2000" dirty="0"/>
              <a:t> runs the lambda function, which is responsible for kicking off a background task.</a:t>
            </a:r>
          </a:p>
        </p:txBody>
      </p:sp>
      <p:sp>
        <p:nvSpPr>
          <p:cNvPr id="11" name="TextBox 10">
            <a:extLst>
              <a:ext uri="{FF2B5EF4-FFF2-40B4-BE49-F238E27FC236}">
                <a16:creationId xmlns:a16="http://schemas.microsoft.com/office/drawing/2014/main" id="{84180E4C-1989-4FD6-B6DA-808C8B3A91CB}"/>
              </a:ext>
            </a:extLst>
          </p:cNvPr>
          <p:cNvSpPr txBox="1"/>
          <p:nvPr/>
        </p:nvSpPr>
        <p:spPr>
          <a:xfrm>
            <a:off x="127311" y="3452139"/>
            <a:ext cx="12064689" cy="400110"/>
          </a:xfrm>
          <a:prstGeom prst="rect">
            <a:avLst/>
          </a:prstGeom>
          <a:noFill/>
        </p:spPr>
        <p:txBody>
          <a:bodyPr wrap="square" rtlCol="0">
            <a:spAutoFit/>
          </a:bodyPr>
          <a:lstStyle/>
          <a:p>
            <a:pPr algn="ctr"/>
            <a:r>
              <a:rPr lang="en-US" sz="2000" dirty="0"/>
              <a:t>At some later point, the task finishes (in the background) and sends its output/status back to the promise object.</a:t>
            </a:r>
          </a:p>
        </p:txBody>
      </p:sp>
      <p:sp>
        <p:nvSpPr>
          <p:cNvPr id="12" name="TextBox 11">
            <a:extLst>
              <a:ext uri="{FF2B5EF4-FFF2-40B4-BE49-F238E27FC236}">
                <a16:creationId xmlns:a16="http://schemas.microsoft.com/office/drawing/2014/main" id="{62FE5DF0-B096-442F-AFE8-732974352CA6}"/>
              </a:ext>
            </a:extLst>
          </p:cNvPr>
          <p:cNvSpPr txBox="1"/>
          <p:nvPr/>
        </p:nvSpPr>
        <p:spPr>
          <a:xfrm>
            <a:off x="127310" y="4080485"/>
            <a:ext cx="12064689" cy="400110"/>
          </a:xfrm>
          <a:prstGeom prst="rect">
            <a:avLst/>
          </a:prstGeom>
          <a:noFill/>
        </p:spPr>
        <p:txBody>
          <a:bodyPr wrap="square" rtlCol="0">
            <a:spAutoFit/>
          </a:bodyPr>
          <a:lstStyle/>
          <a:p>
            <a:pPr algn="ctr"/>
            <a:r>
              <a:rPr lang="en-US" sz="2000" dirty="0"/>
              <a:t>At this point, the promise is fulfilled.</a:t>
            </a:r>
          </a:p>
        </p:txBody>
      </p:sp>
      <p:sp>
        <p:nvSpPr>
          <p:cNvPr id="14" name="TextBox 13">
            <a:extLst>
              <a:ext uri="{FF2B5EF4-FFF2-40B4-BE49-F238E27FC236}">
                <a16:creationId xmlns:a16="http://schemas.microsoft.com/office/drawing/2014/main" id="{37BB2971-CC81-49C8-9D95-C8F22A9B4F54}"/>
              </a:ext>
            </a:extLst>
          </p:cNvPr>
          <p:cNvSpPr txBox="1"/>
          <p:nvPr/>
        </p:nvSpPr>
        <p:spPr>
          <a:xfrm>
            <a:off x="216055" y="2839189"/>
            <a:ext cx="12064689" cy="400110"/>
          </a:xfrm>
          <a:prstGeom prst="rect">
            <a:avLst/>
          </a:prstGeom>
          <a:noFill/>
        </p:spPr>
        <p:txBody>
          <a:bodyPr wrap="square" rtlCol="0">
            <a:spAutoFit/>
          </a:bodyPr>
          <a:lstStyle/>
          <a:p>
            <a:pPr algn="ctr"/>
            <a:r>
              <a:rPr lang="en-US" sz="2000" dirty="0"/>
              <a:t>Then the promise constructor then immediately returns, and execution resumes with the next statement.</a:t>
            </a:r>
          </a:p>
        </p:txBody>
      </p:sp>
      <p:sp>
        <p:nvSpPr>
          <p:cNvPr id="16" name="TextBox 15">
            <a:extLst>
              <a:ext uri="{FF2B5EF4-FFF2-40B4-BE49-F238E27FC236}">
                <a16:creationId xmlns:a16="http://schemas.microsoft.com/office/drawing/2014/main" id="{2CB606F6-A31D-45D1-8329-22F871570E94}"/>
              </a:ext>
            </a:extLst>
          </p:cNvPr>
          <p:cNvSpPr txBox="1"/>
          <p:nvPr/>
        </p:nvSpPr>
        <p:spPr>
          <a:xfrm>
            <a:off x="142164" y="4708831"/>
            <a:ext cx="12064689" cy="400110"/>
          </a:xfrm>
          <a:prstGeom prst="rect">
            <a:avLst/>
          </a:prstGeom>
          <a:noFill/>
        </p:spPr>
        <p:txBody>
          <a:bodyPr wrap="square" rtlCol="0">
            <a:spAutoFit/>
          </a:bodyPr>
          <a:lstStyle/>
          <a:p>
            <a:pPr algn="ctr"/>
            <a:r>
              <a:rPr lang="en-US" sz="2000" dirty="0"/>
              <a:t>A promise object may have subscribers. </a:t>
            </a:r>
          </a:p>
        </p:txBody>
      </p:sp>
      <p:sp>
        <p:nvSpPr>
          <p:cNvPr id="17" name="TextBox 16">
            <a:extLst>
              <a:ext uri="{FF2B5EF4-FFF2-40B4-BE49-F238E27FC236}">
                <a16:creationId xmlns:a16="http://schemas.microsoft.com/office/drawing/2014/main" id="{11F30206-1006-4B18-A83F-1187C5A4E8A3}"/>
              </a:ext>
            </a:extLst>
          </p:cNvPr>
          <p:cNvSpPr txBox="1"/>
          <p:nvPr/>
        </p:nvSpPr>
        <p:spPr>
          <a:xfrm>
            <a:off x="142164" y="5306385"/>
            <a:ext cx="12064689" cy="400110"/>
          </a:xfrm>
          <a:prstGeom prst="rect">
            <a:avLst/>
          </a:prstGeom>
          <a:noFill/>
        </p:spPr>
        <p:txBody>
          <a:bodyPr wrap="square" rtlCol="0">
            <a:spAutoFit/>
          </a:bodyPr>
          <a:lstStyle/>
          <a:p>
            <a:pPr algn="ctr"/>
            <a:r>
              <a:rPr lang="en-US" sz="2000" dirty="0"/>
              <a:t>You may register a lambda function that runs once a lambda completes</a:t>
            </a:r>
          </a:p>
        </p:txBody>
      </p:sp>
    </p:spTree>
    <p:extLst>
      <p:ext uri="{BB962C8B-B14F-4D97-AF65-F5344CB8AC3E}">
        <p14:creationId xmlns:p14="http://schemas.microsoft.com/office/powerpoint/2010/main" val="167684451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p:txBody>
          <a:bodyPr/>
          <a:lstStyle/>
          <a:p>
            <a:r>
              <a:rPr lang="en-US" dirty="0"/>
              <a:t>UI Programming Without Concurrency 2</a:t>
            </a:r>
          </a:p>
        </p:txBody>
      </p:sp>
      <p:sp>
        <p:nvSpPr>
          <p:cNvPr id="13" name="TextBox 12">
            <a:extLst>
              <a:ext uri="{FF2B5EF4-FFF2-40B4-BE49-F238E27FC236}">
                <a16:creationId xmlns:a16="http://schemas.microsoft.com/office/drawing/2014/main" id="{B42E4335-EA84-42EE-A6EC-1EF749706EC1}"/>
              </a:ext>
            </a:extLst>
          </p:cNvPr>
          <p:cNvSpPr txBox="1"/>
          <p:nvPr/>
        </p:nvSpPr>
        <p:spPr>
          <a:xfrm>
            <a:off x="1258604" y="813764"/>
            <a:ext cx="4748052" cy="707886"/>
          </a:xfrm>
          <a:prstGeom prst="rect">
            <a:avLst/>
          </a:prstGeom>
          <a:noFill/>
        </p:spPr>
        <p:txBody>
          <a:bodyPr wrap="square" rtlCol="0">
            <a:spAutoFit/>
          </a:bodyPr>
          <a:lstStyle/>
          <a:p>
            <a:pPr algn="ctr"/>
            <a:r>
              <a:rPr lang="en-US" sz="2000" dirty="0"/>
              <a:t>Here's an example of how </a:t>
            </a:r>
            <a:r>
              <a:rPr lang="en-US" sz="2000" dirty="0" err="1"/>
              <a:t>javascript</a:t>
            </a:r>
            <a:r>
              <a:rPr lang="en-US" sz="2000" dirty="0"/>
              <a:t> that doesn't use concurrency would run:</a:t>
            </a:r>
          </a:p>
        </p:txBody>
      </p:sp>
      <p:sp>
        <p:nvSpPr>
          <p:cNvPr id="16" name="TextBox 15">
            <a:extLst>
              <a:ext uri="{FF2B5EF4-FFF2-40B4-BE49-F238E27FC236}">
                <a16:creationId xmlns:a16="http://schemas.microsoft.com/office/drawing/2014/main" id="{2CBE44D5-BAB6-4985-9485-1269B6C03E64}"/>
              </a:ext>
            </a:extLst>
          </p:cNvPr>
          <p:cNvSpPr txBox="1"/>
          <p:nvPr/>
        </p:nvSpPr>
        <p:spPr>
          <a:xfrm>
            <a:off x="6553627" y="3670541"/>
            <a:ext cx="5333573" cy="3111993"/>
          </a:xfrm>
          <a:prstGeom prst="rect">
            <a:avLst/>
          </a:prstGeom>
          <a:solidFill>
            <a:schemeClr val="accent6">
              <a:lumMod val="20000"/>
              <a:lumOff val="80000"/>
            </a:schemeClr>
          </a:solidFill>
          <a:ln>
            <a:solidFill>
              <a:schemeClr val="tx1"/>
            </a:solidFill>
          </a:ln>
        </p:spPr>
        <p:txBody>
          <a:bodyPr wrap="square">
            <a:noAutofit/>
          </a:bodyPr>
          <a:lstStyle/>
          <a:p>
            <a:r>
              <a:rPr lang="en-US" dirty="0">
                <a:latin typeface="Consolas" panose="020B0609020204030204" pitchFamily="49" charset="0"/>
              </a:rPr>
              <a:t>&lt;html&gt;&lt;body&gt;</a:t>
            </a:r>
          </a:p>
          <a:p>
            <a:r>
              <a:rPr lang="en-US" dirty="0">
                <a:latin typeface="Consolas" panose="020B0609020204030204" pitchFamily="49" charset="0"/>
              </a:rPr>
              <a:t>&lt;div&gt;</a:t>
            </a:r>
            <a:r>
              <a:rPr lang="en-US" dirty="0">
                <a:solidFill>
                  <a:srgbClr val="FF0000"/>
                </a:solidFill>
                <a:latin typeface="Consolas" panose="020B0609020204030204" pitchFamily="49" charset="0"/>
              </a:rPr>
              <a:t>The current weather is:</a:t>
            </a:r>
            <a:r>
              <a:rPr lang="en-US" dirty="0">
                <a:latin typeface="Consolas" panose="020B0609020204030204" pitchFamily="49" charset="0"/>
              </a:rPr>
              <a:t>&lt;/div&gt;</a:t>
            </a:r>
          </a:p>
          <a:p>
            <a:r>
              <a:rPr lang="en-US" dirty="0">
                <a:latin typeface="Consolas" panose="020B0609020204030204" pitchFamily="49" charset="0"/>
              </a:rPr>
              <a:t>&lt;div id="weather"&gt;</a:t>
            </a:r>
            <a:r>
              <a:rPr lang="en-US" dirty="0">
                <a:solidFill>
                  <a:srgbClr val="FF0000"/>
                </a:solidFill>
                <a:latin typeface="Consolas" panose="020B0609020204030204" pitchFamily="49" charset="0"/>
              </a:rPr>
              <a:t>No weather data</a:t>
            </a:r>
            <a:r>
              <a:rPr lang="en-US" dirty="0">
                <a:latin typeface="Consolas" panose="020B0609020204030204" pitchFamily="49" charset="0"/>
              </a:rPr>
              <a:t>&lt;/div&gt;</a:t>
            </a:r>
          </a:p>
          <a:p>
            <a:endParaRPr lang="en-US" dirty="0">
              <a:latin typeface="Consolas" panose="020B0609020204030204" pitchFamily="49" charset="0"/>
            </a:endParaRPr>
          </a:p>
          <a:p>
            <a:r>
              <a:rPr lang="en-US" dirty="0">
                <a:latin typeface="Consolas" panose="020B0609020204030204" pitchFamily="49" charset="0"/>
              </a:rPr>
              <a:t>&lt;script&gt;</a:t>
            </a:r>
          </a:p>
          <a:p>
            <a:r>
              <a:rPr lang="en-US" dirty="0">
                <a:latin typeface="Consolas" panose="020B0609020204030204" pitchFamily="49" charset="0"/>
              </a:rPr>
              <a:t>function </a:t>
            </a:r>
            <a:r>
              <a:rPr lang="en-US" dirty="0" err="1">
                <a:latin typeface="Consolas" panose="020B0609020204030204" pitchFamily="49" charset="0"/>
              </a:rPr>
              <a:t>update_html</a:t>
            </a:r>
            <a:r>
              <a:rPr lang="en-US" dirty="0">
                <a:latin typeface="Consolas" panose="020B0609020204030204" pitchFamily="49" charset="0"/>
              </a:rPr>
              <a:t>(</a:t>
            </a:r>
            <a:r>
              <a:rPr lang="en-US" dirty="0" err="1">
                <a:latin typeface="Consolas" panose="020B0609020204030204" pitchFamily="49" charset="0"/>
              </a:rPr>
              <a:t>tag,value</a:t>
            </a:r>
            <a:r>
              <a:rPr lang="en-US" dirty="0">
                <a:latin typeface="Consolas" panose="020B0609020204030204" pitchFamily="49" charset="0"/>
              </a:rPr>
              <a:t>) { ... }</a:t>
            </a:r>
          </a:p>
          <a:p>
            <a:endParaRPr lang="en-US" dirty="0">
              <a:latin typeface="Consolas" panose="020B0609020204030204" pitchFamily="49" charset="0"/>
            </a:endParaRPr>
          </a:p>
          <a:p>
            <a:r>
              <a:rPr lang="en-US" dirty="0">
                <a:latin typeface="Consolas" panose="020B0609020204030204" pitchFamily="49" charset="0"/>
              </a:rPr>
              <a:t>download</a:t>
            </a:r>
            <a:r>
              <a:rPr lang="en-US" dirty="0">
                <a:solidFill>
                  <a:srgbClr val="0070C0"/>
                </a:solidFill>
                <a:latin typeface="Consolas" panose="020B0609020204030204" pitchFamily="49" charset="0"/>
              </a:rPr>
              <a:t>("www.weather.com/...",</a:t>
            </a:r>
          </a:p>
          <a:p>
            <a:r>
              <a:rPr lang="en-US" dirty="0">
                <a:solidFill>
                  <a:srgbClr val="0070C0"/>
                </a:solidFill>
                <a:latin typeface="Consolas" panose="020B0609020204030204" pitchFamily="49" charset="0"/>
              </a:rPr>
              <a:t>   lambda (data</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update_html</a:t>
            </a:r>
            <a:r>
              <a:rPr lang="en-US" dirty="0">
                <a:latin typeface="Consolas" panose="020B0609020204030204" pitchFamily="49" charset="0"/>
              </a:rPr>
              <a:t>("weather", data); });</a:t>
            </a:r>
          </a:p>
          <a:p>
            <a:r>
              <a:rPr lang="en-US" dirty="0">
                <a:latin typeface="Consolas" panose="020B0609020204030204" pitchFamily="49" charset="0"/>
              </a:rPr>
              <a:t>// other </a:t>
            </a:r>
            <a:r>
              <a:rPr lang="en-US" dirty="0" err="1">
                <a:latin typeface="Consolas" panose="020B0609020204030204" pitchFamily="49" charset="0"/>
              </a:rPr>
              <a:t>javascript</a:t>
            </a:r>
            <a:r>
              <a:rPr lang="en-US" dirty="0">
                <a:latin typeface="Consolas" panose="020B0609020204030204" pitchFamily="49" charset="0"/>
              </a:rPr>
              <a:t> code...</a:t>
            </a:r>
          </a:p>
          <a:p>
            <a:r>
              <a:rPr lang="en-US" dirty="0">
                <a:latin typeface="Consolas" panose="020B0609020204030204" pitchFamily="49" charset="0"/>
              </a:rPr>
              <a:t>// ...</a:t>
            </a:r>
          </a:p>
          <a:p>
            <a:r>
              <a:rPr lang="en-US" dirty="0">
                <a:latin typeface="Consolas" panose="020B0609020204030204" pitchFamily="49" charset="0"/>
              </a:rPr>
              <a:t>&lt;/script&gt;</a:t>
            </a:r>
          </a:p>
          <a:p>
            <a:r>
              <a:rPr lang="en-US" dirty="0">
                <a:latin typeface="Consolas" panose="020B0609020204030204" pitchFamily="49" charset="0"/>
              </a:rPr>
              <a:t>&lt;/body&gt;&lt;/html&gt;</a:t>
            </a:r>
          </a:p>
        </p:txBody>
      </p:sp>
      <p:sp>
        <p:nvSpPr>
          <p:cNvPr id="31" name="Line 21">
            <a:extLst>
              <a:ext uri="{FF2B5EF4-FFF2-40B4-BE49-F238E27FC236}">
                <a16:creationId xmlns:a16="http://schemas.microsoft.com/office/drawing/2014/main" id="{26155349-47A0-44CB-A3F8-FD5548BF3FA2}"/>
              </a:ext>
            </a:extLst>
          </p:cNvPr>
          <p:cNvSpPr>
            <a:spLocks noChangeShapeType="1"/>
          </p:cNvSpPr>
          <p:nvPr/>
        </p:nvSpPr>
        <p:spPr bwMode="auto">
          <a:xfrm>
            <a:off x="6165655" y="5239016"/>
            <a:ext cx="457200" cy="0"/>
          </a:xfrm>
          <a:prstGeom prst="line">
            <a:avLst/>
          </a:prstGeom>
          <a:noFill/>
          <a:ln w="38100">
            <a:solidFill>
              <a:schemeClr val="accent1">
                <a:lumMod val="75000"/>
              </a:scheme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6" name="Line 21">
            <a:extLst>
              <a:ext uri="{FF2B5EF4-FFF2-40B4-BE49-F238E27FC236}">
                <a16:creationId xmlns:a16="http://schemas.microsoft.com/office/drawing/2014/main" id="{9BEECB92-078E-4648-AF12-69CA923CCC10}"/>
              </a:ext>
            </a:extLst>
          </p:cNvPr>
          <p:cNvSpPr>
            <a:spLocks noChangeShapeType="1"/>
          </p:cNvSpPr>
          <p:nvPr/>
        </p:nvSpPr>
        <p:spPr bwMode="auto">
          <a:xfrm>
            <a:off x="6176636" y="5502337"/>
            <a:ext cx="457200" cy="0"/>
          </a:xfrm>
          <a:prstGeom prst="line">
            <a:avLst/>
          </a:prstGeom>
          <a:noFill/>
          <a:ln w="38100">
            <a:solidFill>
              <a:schemeClr val="accent1">
                <a:lumMod val="75000"/>
              </a:scheme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nvGrpSpPr>
          <p:cNvPr id="37" name="Group 36">
            <a:extLst>
              <a:ext uri="{FF2B5EF4-FFF2-40B4-BE49-F238E27FC236}">
                <a16:creationId xmlns:a16="http://schemas.microsoft.com/office/drawing/2014/main" id="{75D203E5-3175-486E-AC66-DC3DC046C035}"/>
              </a:ext>
            </a:extLst>
          </p:cNvPr>
          <p:cNvGrpSpPr/>
          <p:nvPr/>
        </p:nvGrpSpPr>
        <p:grpSpPr>
          <a:xfrm>
            <a:off x="6999763" y="797164"/>
            <a:ext cx="4486455" cy="2533923"/>
            <a:chOff x="7111986" y="2173706"/>
            <a:chExt cx="4486455" cy="2533923"/>
          </a:xfrm>
        </p:grpSpPr>
        <p:grpSp>
          <p:nvGrpSpPr>
            <p:cNvPr id="38" name="Group 37">
              <a:extLst>
                <a:ext uri="{FF2B5EF4-FFF2-40B4-BE49-F238E27FC236}">
                  <a16:creationId xmlns:a16="http://schemas.microsoft.com/office/drawing/2014/main" id="{1A5A71A2-B316-4134-A350-B617DE746E54}"/>
                </a:ext>
              </a:extLst>
            </p:cNvPr>
            <p:cNvGrpSpPr/>
            <p:nvPr/>
          </p:nvGrpSpPr>
          <p:grpSpPr>
            <a:xfrm>
              <a:off x="7111986" y="2173706"/>
              <a:ext cx="4486455" cy="2533923"/>
              <a:chOff x="7111987" y="2173706"/>
              <a:chExt cx="3903860" cy="2008769"/>
            </a:xfrm>
          </p:grpSpPr>
          <p:grpSp>
            <p:nvGrpSpPr>
              <p:cNvPr id="42" name="Group 41">
                <a:extLst>
                  <a:ext uri="{FF2B5EF4-FFF2-40B4-BE49-F238E27FC236}">
                    <a16:creationId xmlns:a16="http://schemas.microsoft.com/office/drawing/2014/main" id="{B1A3FC1B-CA9F-4D8F-97F0-44A3D5032D48}"/>
                  </a:ext>
                </a:extLst>
              </p:cNvPr>
              <p:cNvGrpSpPr/>
              <p:nvPr/>
            </p:nvGrpSpPr>
            <p:grpSpPr>
              <a:xfrm>
                <a:off x="7111987" y="2173706"/>
                <a:ext cx="3903860" cy="2008769"/>
                <a:chOff x="3319462" y="2754855"/>
                <a:chExt cx="3903860" cy="2008769"/>
              </a:xfrm>
            </p:grpSpPr>
            <p:pic>
              <p:nvPicPr>
                <p:cNvPr id="51" name="Picture 50">
                  <a:extLst>
                    <a:ext uri="{FF2B5EF4-FFF2-40B4-BE49-F238E27FC236}">
                      <a16:creationId xmlns:a16="http://schemas.microsoft.com/office/drawing/2014/main" id="{8FEB7E53-1138-46D8-8D16-EA6A460D6E0C}"/>
                    </a:ext>
                  </a:extLst>
                </p:cNvPr>
                <p:cNvPicPr>
                  <a:picLocks noChangeAspect="1"/>
                </p:cNvPicPr>
                <p:nvPr/>
              </p:nvPicPr>
              <p:blipFill rotWithShape="1">
                <a:blip r:embed="rId3"/>
                <a:srcRect b="41056"/>
                <a:stretch/>
              </p:blipFill>
              <p:spPr>
                <a:xfrm>
                  <a:off x="3319462" y="2754855"/>
                  <a:ext cx="3903860" cy="1720892"/>
                </a:xfrm>
                <a:prstGeom prst="rect">
                  <a:avLst/>
                </a:prstGeom>
              </p:spPr>
            </p:pic>
            <p:grpSp>
              <p:nvGrpSpPr>
                <p:cNvPr id="52" name="Group 51">
                  <a:extLst>
                    <a:ext uri="{FF2B5EF4-FFF2-40B4-BE49-F238E27FC236}">
                      <a16:creationId xmlns:a16="http://schemas.microsoft.com/office/drawing/2014/main" id="{6B7AE885-CE25-42F6-A590-31017B8770BE}"/>
                    </a:ext>
                  </a:extLst>
                </p:cNvPr>
                <p:cNvGrpSpPr/>
                <p:nvPr/>
              </p:nvGrpSpPr>
              <p:grpSpPr>
                <a:xfrm>
                  <a:off x="3319462" y="4475747"/>
                  <a:ext cx="3903860" cy="287877"/>
                  <a:chOff x="7461972" y="4825757"/>
                  <a:chExt cx="3903860" cy="287877"/>
                </a:xfrm>
              </p:grpSpPr>
              <p:pic>
                <p:nvPicPr>
                  <p:cNvPr id="53" name="Picture 52">
                    <a:extLst>
                      <a:ext uri="{FF2B5EF4-FFF2-40B4-BE49-F238E27FC236}">
                        <a16:creationId xmlns:a16="http://schemas.microsoft.com/office/drawing/2014/main" id="{F8E3F67E-B821-4AB4-B489-16DA53886F47}"/>
                      </a:ext>
                    </a:extLst>
                  </p:cNvPr>
                  <p:cNvPicPr>
                    <a:picLocks noChangeAspect="1"/>
                  </p:cNvPicPr>
                  <p:nvPr/>
                </p:nvPicPr>
                <p:blipFill rotWithShape="1">
                  <a:blip r:embed="rId3"/>
                  <a:srcRect t="90139"/>
                  <a:stretch/>
                </p:blipFill>
                <p:spPr>
                  <a:xfrm>
                    <a:off x="7461972" y="4825757"/>
                    <a:ext cx="3903860" cy="287877"/>
                  </a:xfrm>
                  <a:prstGeom prst="rect">
                    <a:avLst/>
                  </a:prstGeom>
                </p:spPr>
              </p:pic>
              <p:sp>
                <p:nvSpPr>
                  <p:cNvPr id="54" name="Rectangle 53">
                    <a:extLst>
                      <a:ext uri="{FF2B5EF4-FFF2-40B4-BE49-F238E27FC236}">
                        <a16:creationId xmlns:a16="http://schemas.microsoft.com/office/drawing/2014/main" id="{CCCDA9D6-19B5-49DD-BF18-4D3782B4E537}"/>
                      </a:ext>
                    </a:extLst>
                  </p:cNvPr>
                  <p:cNvSpPr/>
                  <p:nvPr/>
                </p:nvSpPr>
                <p:spPr>
                  <a:xfrm>
                    <a:off x="7691460" y="4904509"/>
                    <a:ext cx="1715047" cy="166255"/>
                  </a:xfrm>
                  <a:prstGeom prst="rect">
                    <a:avLst/>
                  </a:prstGeom>
                  <a:solidFill>
                    <a:srgbClr val="50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504F"/>
                      </a:solidFill>
                    </a:endParaRPr>
                  </a:p>
                </p:txBody>
              </p:sp>
              <p:sp>
                <p:nvSpPr>
                  <p:cNvPr id="55" name="Rectangle 54">
                    <a:extLst>
                      <a:ext uri="{FF2B5EF4-FFF2-40B4-BE49-F238E27FC236}">
                        <a16:creationId xmlns:a16="http://schemas.microsoft.com/office/drawing/2014/main" id="{EBFECA32-781C-4072-98ED-C38A6F0A8DC8}"/>
                      </a:ext>
                    </a:extLst>
                  </p:cNvPr>
                  <p:cNvSpPr/>
                  <p:nvPr/>
                </p:nvSpPr>
                <p:spPr>
                  <a:xfrm>
                    <a:off x="9562553" y="4825757"/>
                    <a:ext cx="1715047" cy="166255"/>
                  </a:xfrm>
                  <a:prstGeom prst="rect">
                    <a:avLst/>
                  </a:prstGeom>
                  <a:solidFill>
                    <a:srgbClr val="50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50504F"/>
                      </a:solidFill>
                    </a:endParaRPr>
                  </a:p>
                </p:txBody>
              </p:sp>
            </p:grpSp>
          </p:grpSp>
          <p:sp>
            <p:nvSpPr>
              <p:cNvPr id="49" name="Rectangle 48">
                <a:extLst>
                  <a:ext uri="{FF2B5EF4-FFF2-40B4-BE49-F238E27FC236}">
                    <a16:creationId xmlns:a16="http://schemas.microsoft.com/office/drawing/2014/main" id="{2346188D-6E13-4612-9554-53793524A829}"/>
                  </a:ext>
                </a:extLst>
              </p:cNvPr>
              <p:cNvSpPr/>
              <p:nvPr/>
            </p:nvSpPr>
            <p:spPr>
              <a:xfrm>
                <a:off x="8779432" y="2320272"/>
                <a:ext cx="1550226" cy="129796"/>
              </a:xfrm>
              <a:prstGeom prst="rect">
                <a:avLst/>
              </a:prstGeom>
              <a:solidFill>
                <a:srgbClr val="2C29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50504F"/>
                  </a:solidFill>
                </a:endParaRPr>
              </a:p>
            </p:txBody>
          </p:sp>
          <p:sp>
            <p:nvSpPr>
              <p:cNvPr id="50" name="TextBox 49">
                <a:extLst>
                  <a:ext uri="{FF2B5EF4-FFF2-40B4-BE49-F238E27FC236}">
                    <a16:creationId xmlns:a16="http://schemas.microsoft.com/office/drawing/2014/main" id="{B42B2B0C-D815-4290-B153-F5F2BE91024A}"/>
                  </a:ext>
                </a:extLst>
              </p:cNvPr>
              <p:cNvSpPr txBox="1"/>
              <p:nvPr/>
            </p:nvSpPr>
            <p:spPr>
              <a:xfrm>
                <a:off x="8697748" y="2267248"/>
                <a:ext cx="1378997" cy="243990"/>
              </a:xfrm>
              <a:prstGeom prst="rect">
                <a:avLst/>
              </a:prstGeom>
              <a:noFill/>
            </p:spPr>
            <p:txBody>
              <a:bodyPr wrap="none" rtlCol="0">
                <a:spAutoFit/>
              </a:bodyPr>
              <a:lstStyle/>
              <a:p>
                <a:r>
                  <a:rPr lang="en-US" sz="1400" dirty="0">
                    <a:solidFill>
                      <a:schemeClr val="bg2"/>
                    </a:solidFill>
                  </a:rPr>
                  <a:t>www.weather.com</a:t>
                </a:r>
              </a:p>
            </p:txBody>
          </p:sp>
        </p:grpSp>
        <p:pic>
          <p:nvPicPr>
            <p:cNvPr id="41" name="Picture 40">
              <a:extLst>
                <a:ext uri="{FF2B5EF4-FFF2-40B4-BE49-F238E27FC236}">
                  <a16:creationId xmlns:a16="http://schemas.microsoft.com/office/drawing/2014/main" id="{83AF4768-D234-4723-AA45-F3449FE52361}"/>
                </a:ext>
              </a:extLst>
            </p:cNvPr>
            <p:cNvPicPr>
              <a:picLocks noChangeAspect="1"/>
            </p:cNvPicPr>
            <p:nvPr/>
          </p:nvPicPr>
          <p:blipFill rotWithShape="1">
            <a:blip r:embed="rId4"/>
            <a:srcRect r="25525" b="28012"/>
            <a:stretch/>
          </p:blipFill>
          <p:spPr>
            <a:xfrm>
              <a:off x="7156908" y="2694881"/>
              <a:ext cx="4277531" cy="1974773"/>
            </a:xfrm>
            <a:prstGeom prst="rect">
              <a:avLst/>
            </a:prstGeom>
          </p:spPr>
        </p:pic>
      </p:grpSp>
      <p:pic>
        <p:nvPicPr>
          <p:cNvPr id="57" name="Picture 56">
            <a:extLst>
              <a:ext uri="{FF2B5EF4-FFF2-40B4-BE49-F238E27FC236}">
                <a16:creationId xmlns:a16="http://schemas.microsoft.com/office/drawing/2014/main" id="{2A851973-26B4-4877-882C-BB7A28DB6E93}"/>
              </a:ext>
            </a:extLst>
          </p:cNvPr>
          <p:cNvPicPr>
            <a:picLocks noChangeAspect="1"/>
          </p:cNvPicPr>
          <p:nvPr/>
        </p:nvPicPr>
        <p:blipFill>
          <a:blip r:embed="rId5"/>
          <a:stretch>
            <a:fillRect/>
          </a:stretch>
        </p:blipFill>
        <p:spPr>
          <a:xfrm>
            <a:off x="7067634" y="1686600"/>
            <a:ext cx="3076575" cy="619125"/>
          </a:xfrm>
          <a:prstGeom prst="rect">
            <a:avLst/>
          </a:prstGeom>
        </p:spPr>
      </p:pic>
      <p:sp>
        <p:nvSpPr>
          <p:cNvPr id="5" name="Rectangle 4">
            <a:extLst>
              <a:ext uri="{FF2B5EF4-FFF2-40B4-BE49-F238E27FC236}">
                <a16:creationId xmlns:a16="http://schemas.microsoft.com/office/drawing/2014/main" id="{0001FE45-AA00-4ACC-BF22-2F2D7F7E03E9}"/>
              </a:ext>
            </a:extLst>
          </p:cNvPr>
          <p:cNvSpPr/>
          <p:nvPr/>
        </p:nvSpPr>
        <p:spPr>
          <a:xfrm>
            <a:off x="7067634" y="1358283"/>
            <a:ext cx="3617180" cy="9474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picture containing sandglass&#10;&#10;Description automatically generated">
            <a:extLst>
              <a:ext uri="{FF2B5EF4-FFF2-40B4-BE49-F238E27FC236}">
                <a16:creationId xmlns:a16="http://schemas.microsoft.com/office/drawing/2014/main" id="{3C6F10A3-06BC-46D7-8383-40187B1732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21403" y="2190102"/>
            <a:ext cx="982047" cy="982047"/>
          </a:xfrm>
          <a:prstGeom prst="rect">
            <a:avLst/>
          </a:prstGeom>
        </p:spPr>
      </p:pic>
      <p:sp>
        <p:nvSpPr>
          <p:cNvPr id="59" name="Speech Bubble: Rectangle with Corners Rounded 58">
            <a:extLst>
              <a:ext uri="{FF2B5EF4-FFF2-40B4-BE49-F238E27FC236}">
                <a16:creationId xmlns:a16="http://schemas.microsoft.com/office/drawing/2014/main" id="{664FC1E7-F053-426E-A3AD-25A4BFFE1491}"/>
              </a:ext>
            </a:extLst>
          </p:cNvPr>
          <p:cNvSpPr/>
          <p:nvPr/>
        </p:nvSpPr>
        <p:spPr>
          <a:xfrm>
            <a:off x="4106862" y="3669979"/>
            <a:ext cx="2526974" cy="838671"/>
          </a:xfrm>
          <a:prstGeom prst="wedgeRoundRectCallout">
            <a:avLst>
              <a:gd name="adj1" fmla="val 111259"/>
              <a:gd name="adj2" fmla="val 121588"/>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is called a "blocking" operation.</a:t>
            </a:r>
            <a:endParaRPr lang="en-US" sz="2000" dirty="0">
              <a:solidFill>
                <a:schemeClr val="accent2">
                  <a:lumMod val="20000"/>
                  <a:lumOff val="80000"/>
                </a:schemeClr>
              </a:solidFill>
              <a:latin typeface="Corbel" panose="020B0503020204020204" pitchFamily="34" charset="0"/>
            </a:endParaRPr>
          </a:p>
        </p:txBody>
      </p:sp>
      <p:sp>
        <p:nvSpPr>
          <p:cNvPr id="60" name="Speech Bubble: Rectangle with Corners Rounded 59">
            <a:extLst>
              <a:ext uri="{FF2B5EF4-FFF2-40B4-BE49-F238E27FC236}">
                <a16:creationId xmlns:a16="http://schemas.microsoft.com/office/drawing/2014/main" id="{D82FE772-3DC2-40AC-A263-53BFA4274358}"/>
              </a:ext>
            </a:extLst>
          </p:cNvPr>
          <p:cNvSpPr/>
          <p:nvPr/>
        </p:nvSpPr>
        <p:spPr>
          <a:xfrm>
            <a:off x="4627203" y="844498"/>
            <a:ext cx="2922030" cy="838671"/>
          </a:xfrm>
          <a:prstGeom prst="wedgeRoundRectCallout">
            <a:avLst>
              <a:gd name="adj1" fmla="val 111259"/>
              <a:gd name="adj2" fmla="val 121588"/>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 browser hangs until the operation finishes!</a:t>
            </a:r>
            <a:endParaRPr lang="en-US" sz="2000" dirty="0">
              <a:solidFill>
                <a:schemeClr val="accent2">
                  <a:lumMod val="20000"/>
                  <a:lumOff val="80000"/>
                </a:schemeClr>
              </a:solidFill>
              <a:latin typeface="Corbel" panose="020B0503020204020204" pitchFamily="34" charset="0"/>
            </a:endParaRPr>
          </a:p>
        </p:txBody>
      </p:sp>
      <p:sp>
        <p:nvSpPr>
          <p:cNvPr id="23" name="TextBox 22">
            <a:extLst>
              <a:ext uri="{FF2B5EF4-FFF2-40B4-BE49-F238E27FC236}">
                <a16:creationId xmlns:a16="http://schemas.microsoft.com/office/drawing/2014/main" id="{15DE7C93-4395-4E23-9473-8B9661110487}"/>
              </a:ext>
            </a:extLst>
          </p:cNvPr>
          <p:cNvSpPr txBox="1"/>
          <p:nvPr/>
        </p:nvSpPr>
        <p:spPr>
          <a:xfrm>
            <a:off x="732945" y="2411614"/>
            <a:ext cx="4748052" cy="707886"/>
          </a:xfrm>
          <a:prstGeom prst="rect">
            <a:avLst/>
          </a:prstGeom>
          <a:noFill/>
        </p:spPr>
        <p:txBody>
          <a:bodyPr wrap="square" rtlCol="0">
            <a:spAutoFit/>
          </a:bodyPr>
          <a:lstStyle/>
          <a:p>
            <a:pPr algn="ctr"/>
            <a:r>
              <a:rPr lang="en-US" sz="2000" dirty="0"/>
              <a:t>Clearly, if we have to run a function that takes a while to run, it'll freeze our UI.</a:t>
            </a:r>
          </a:p>
        </p:txBody>
      </p:sp>
      <p:sp>
        <p:nvSpPr>
          <p:cNvPr id="24" name="TextBox 23">
            <a:extLst>
              <a:ext uri="{FF2B5EF4-FFF2-40B4-BE49-F238E27FC236}">
                <a16:creationId xmlns:a16="http://schemas.microsoft.com/office/drawing/2014/main" id="{D615A7AF-FA73-45F6-A104-43FF0731A79C}"/>
              </a:ext>
            </a:extLst>
          </p:cNvPr>
          <p:cNvSpPr txBox="1"/>
          <p:nvPr/>
        </p:nvSpPr>
        <p:spPr>
          <a:xfrm>
            <a:off x="582193" y="3508460"/>
            <a:ext cx="4748052" cy="707886"/>
          </a:xfrm>
          <a:prstGeom prst="rect">
            <a:avLst/>
          </a:prstGeom>
          <a:noFill/>
        </p:spPr>
        <p:txBody>
          <a:bodyPr wrap="square" rtlCol="0">
            <a:spAutoFit/>
          </a:bodyPr>
          <a:lstStyle/>
          <a:p>
            <a:pPr algn="ctr"/>
            <a:r>
              <a:rPr lang="en-US" sz="2000" dirty="0"/>
              <a:t>So we have to figure out a way to run such a function in the background.</a:t>
            </a:r>
          </a:p>
        </p:txBody>
      </p:sp>
      <p:sp>
        <p:nvSpPr>
          <p:cNvPr id="25" name="TextBox 24">
            <a:extLst>
              <a:ext uri="{FF2B5EF4-FFF2-40B4-BE49-F238E27FC236}">
                <a16:creationId xmlns:a16="http://schemas.microsoft.com/office/drawing/2014/main" id="{FB4AB964-64A3-4002-9588-9B8914A41D97}"/>
              </a:ext>
            </a:extLst>
          </p:cNvPr>
          <p:cNvSpPr txBox="1"/>
          <p:nvPr/>
        </p:nvSpPr>
        <p:spPr>
          <a:xfrm>
            <a:off x="521529" y="4605306"/>
            <a:ext cx="4748052" cy="400110"/>
          </a:xfrm>
          <a:prstGeom prst="rect">
            <a:avLst/>
          </a:prstGeom>
          <a:noFill/>
        </p:spPr>
        <p:txBody>
          <a:bodyPr wrap="square" rtlCol="0">
            <a:spAutoFit/>
          </a:bodyPr>
          <a:lstStyle/>
          <a:p>
            <a:pPr algn="ctr"/>
            <a:r>
              <a:rPr lang="en-US" sz="2000" dirty="0"/>
              <a:t>And then get the result once it's done.</a:t>
            </a:r>
          </a:p>
        </p:txBody>
      </p:sp>
      <p:sp>
        <p:nvSpPr>
          <p:cNvPr id="26" name="TextBox 25">
            <a:extLst>
              <a:ext uri="{FF2B5EF4-FFF2-40B4-BE49-F238E27FC236}">
                <a16:creationId xmlns:a16="http://schemas.microsoft.com/office/drawing/2014/main" id="{BB8DCB6F-3493-4521-8CB1-21CAAFFEE211}"/>
              </a:ext>
            </a:extLst>
          </p:cNvPr>
          <p:cNvSpPr txBox="1"/>
          <p:nvPr/>
        </p:nvSpPr>
        <p:spPr>
          <a:xfrm>
            <a:off x="582193" y="5393892"/>
            <a:ext cx="4748052" cy="707886"/>
          </a:xfrm>
          <a:prstGeom prst="rect">
            <a:avLst/>
          </a:prstGeom>
          <a:noFill/>
        </p:spPr>
        <p:txBody>
          <a:bodyPr wrap="square" rtlCol="0">
            <a:spAutoFit/>
          </a:bodyPr>
          <a:lstStyle/>
          <a:p>
            <a:pPr algn="ctr"/>
            <a:r>
              <a:rPr lang="en-US" sz="2000" dirty="0"/>
              <a:t>This way, the rest of the page can continue handling user interaction without stalling.</a:t>
            </a:r>
          </a:p>
        </p:txBody>
      </p:sp>
      <p:sp>
        <p:nvSpPr>
          <p:cNvPr id="27" name="Line 21">
            <a:extLst>
              <a:ext uri="{FF2B5EF4-FFF2-40B4-BE49-F238E27FC236}">
                <a16:creationId xmlns:a16="http://schemas.microsoft.com/office/drawing/2014/main" id="{24FCFA9A-1776-458D-AEF4-C6FDFF705E83}"/>
              </a:ext>
            </a:extLst>
          </p:cNvPr>
          <p:cNvSpPr>
            <a:spLocks noChangeShapeType="1"/>
          </p:cNvSpPr>
          <p:nvPr/>
        </p:nvSpPr>
        <p:spPr bwMode="auto">
          <a:xfrm>
            <a:off x="6182340" y="6060593"/>
            <a:ext cx="457200" cy="0"/>
          </a:xfrm>
          <a:prstGeom prst="line">
            <a:avLst/>
          </a:prstGeom>
          <a:noFill/>
          <a:ln w="38100">
            <a:solidFill>
              <a:schemeClr val="accent1">
                <a:lumMod val="75000"/>
              </a:scheme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8" name="Line 21">
            <a:extLst>
              <a:ext uri="{FF2B5EF4-FFF2-40B4-BE49-F238E27FC236}">
                <a16:creationId xmlns:a16="http://schemas.microsoft.com/office/drawing/2014/main" id="{102EB427-8C13-4287-B398-34A0E7D1F044}"/>
              </a:ext>
            </a:extLst>
          </p:cNvPr>
          <p:cNvSpPr>
            <a:spLocks noChangeShapeType="1"/>
          </p:cNvSpPr>
          <p:nvPr/>
        </p:nvSpPr>
        <p:spPr bwMode="auto">
          <a:xfrm>
            <a:off x="6178266" y="6325460"/>
            <a:ext cx="457200" cy="0"/>
          </a:xfrm>
          <a:prstGeom prst="line">
            <a:avLst/>
          </a:prstGeom>
          <a:noFill/>
          <a:ln w="38100">
            <a:solidFill>
              <a:schemeClr val="accent1">
                <a:lumMod val="75000"/>
              </a:scheme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Tree>
    <p:extLst>
      <p:ext uri="{BB962C8B-B14F-4D97-AF65-F5344CB8AC3E}">
        <p14:creationId xmlns:p14="http://schemas.microsoft.com/office/powerpoint/2010/main" val="446043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59"/>
                                        </p:tgtEl>
                                        <p:attrNameLst>
                                          <p:attrName>style.visibility</p:attrName>
                                        </p:attrNameLst>
                                      </p:cBhvr>
                                      <p:to>
                                        <p:strVal val="visible"/>
                                      </p:to>
                                    </p:set>
                                    <p:animEffect transition="in" filter="wipe(down)">
                                      <p:cBhvr>
                                        <p:cTn id="30" dur="500"/>
                                        <p:tgtEl>
                                          <p:spTgt spid="5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wipe(down)">
                                      <p:cBhvr>
                                        <p:cTn id="35" dur="500"/>
                                        <p:tgtEl>
                                          <p:spTgt spid="60"/>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4"/>
                                        </p:tgtEl>
                                      </p:cBhvr>
                                    </p:animEffect>
                                    <p:set>
                                      <p:cBhvr>
                                        <p:cTn id="44" dur="1" fill="hold">
                                          <p:stCondLst>
                                            <p:cond delay="499"/>
                                          </p:stCondLst>
                                        </p:cTn>
                                        <p:tgtEl>
                                          <p:spTgt spid="1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60"/>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59"/>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31"/>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57"/>
                                        </p:tgtEl>
                                        <p:attrNameLst>
                                          <p:attrName>style.visibility</p:attrName>
                                        </p:attrNameLst>
                                      </p:cBhvr>
                                      <p:to>
                                        <p:strVal val="visible"/>
                                      </p:to>
                                    </p:set>
                                    <p:animEffect transition="in" filter="wipe(left)">
                                      <p:cBhvr>
                                        <p:cTn id="63" dur="500"/>
                                        <p:tgtEl>
                                          <p:spTgt spid="57"/>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nodeType="clickEffect">
                                  <p:stCondLst>
                                    <p:cond delay="0"/>
                                  </p:stCondLst>
                                  <p:childTnLst>
                                    <p:set>
                                      <p:cBhvr>
                                        <p:cTn id="67" dur="1" fill="hold">
                                          <p:stCondLst>
                                            <p:cond delay="0"/>
                                          </p:stCondLst>
                                        </p:cTn>
                                        <p:tgtEl>
                                          <p:spTgt spid="46"/>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23"/>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24"/>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25"/>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27"/>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xit" presetSubtype="0" fill="hold" nodeType="clickEffect">
                                  <p:stCondLst>
                                    <p:cond delay="0"/>
                                  </p:stCondLst>
                                  <p:childTnLst>
                                    <p:set>
                                      <p:cBhvr>
                                        <p:cTn id="91" dur="1" fill="hold">
                                          <p:stCondLst>
                                            <p:cond delay="0"/>
                                          </p:stCondLst>
                                        </p:cTn>
                                        <p:tgtEl>
                                          <p:spTgt spid="27"/>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nodeType="clickEffect">
                                  <p:stCondLst>
                                    <p:cond delay="0"/>
                                  </p:stCondLst>
                                  <p:childTnLst>
                                    <p:set>
                                      <p:cBhvr>
                                        <p:cTn id="95" dur="1" fill="hold">
                                          <p:stCondLst>
                                            <p:cond delay="0"/>
                                          </p:stCondLst>
                                        </p:cTn>
                                        <p:tgtEl>
                                          <p:spTgt spid="28"/>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xit" presetSubtype="0" fill="hold" nodeType="clickEffect">
                                  <p:stCondLst>
                                    <p:cond delay="0"/>
                                  </p:stCondLst>
                                  <p:childTnLst>
                                    <p:set>
                                      <p:cBhvr>
                                        <p:cTn id="99"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5" grpId="0" animBg="1"/>
      <p:bldP spid="5" grpId="1" animBg="1"/>
      <p:bldP spid="59" grpId="0" animBg="1"/>
      <p:bldP spid="59" grpId="1" animBg="1"/>
      <p:bldP spid="60" grpId="0" animBg="1"/>
      <p:bldP spid="60" grpId="1" animBg="1"/>
      <p:bldP spid="23" grpId="0"/>
      <p:bldP spid="24" grpId="0"/>
      <p:bldP spid="25" grpId="0"/>
      <p:bldP spid="26"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B9DE08B0-374B-4A4F-B68A-82D83FA5EBB9}"/>
              </a:ext>
            </a:extLst>
          </p:cNvPr>
          <p:cNvGrpSpPr/>
          <p:nvPr/>
        </p:nvGrpSpPr>
        <p:grpSpPr>
          <a:xfrm>
            <a:off x="6664625" y="415676"/>
            <a:ext cx="1803385" cy="1266199"/>
            <a:chOff x="6664625" y="415676"/>
            <a:chExt cx="1803385" cy="1266199"/>
          </a:xfrm>
        </p:grpSpPr>
        <p:grpSp>
          <p:nvGrpSpPr>
            <p:cNvPr id="80" name="Group 79">
              <a:extLst>
                <a:ext uri="{FF2B5EF4-FFF2-40B4-BE49-F238E27FC236}">
                  <a16:creationId xmlns:a16="http://schemas.microsoft.com/office/drawing/2014/main" id="{5BF5F206-C295-40AD-A8AF-86654B73316A}"/>
                </a:ext>
              </a:extLst>
            </p:cNvPr>
            <p:cNvGrpSpPr/>
            <p:nvPr/>
          </p:nvGrpSpPr>
          <p:grpSpPr>
            <a:xfrm>
              <a:off x="6665538" y="415676"/>
              <a:ext cx="1802472" cy="1266199"/>
              <a:chOff x="7364850" y="771052"/>
              <a:chExt cx="1802472" cy="1266199"/>
            </a:xfrm>
          </p:grpSpPr>
          <p:sp>
            <p:nvSpPr>
              <p:cNvPr id="21" name="Rectangle 20">
                <a:extLst>
                  <a:ext uri="{FF2B5EF4-FFF2-40B4-BE49-F238E27FC236}">
                    <a16:creationId xmlns:a16="http://schemas.microsoft.com/office/drawing/2014/main" id="{EB93B467-2E6E-4A58-90B4-059AC3B70D7E}"/>
                  </a:ext>
                </a:extLst>
              </p:cNvPr>
              <p:cNvSpPr/>
              <p:nvPr/>
            </p:nvSpPr>
            <p:spPr>
              <a:xfrm>
                <a:off x="7427612" y="771052"/>
                <a:ext cx="1739710" cy="1266199"/>
              </a:xfrm>
              <a:prstGeom prst="rect">
                <a:avLst/>
              </a:prstGeom>
              <a:solidFill>
                <a:srgbClr val="E6CD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Promise object</a:t>
                </a:r>
              </a:p>
              <a:p>
                <a:pPr algn="ctr"/>
                <a:endParaRPr lang="en-US" dirty="0">
                  <a:solidFill>
                    <a:schemeClr val="tx1"/>
                  </a:solidFill>
                </a:endParaRPr>
              </a:p>
              <a:p>
                <a:pPr algn="ctr"/>
                <a:br>
                  <a:rPr lang="en-US" dirty="0">
                    <a:solidFill>
                      <a:schemeClr val="tx1"/>
                    </a:solidFill>
                  </a:rPr>
                </a:br>
                <a:endParaRPr lang="en-US" dirty="0">
                  <a:solidFill>
                    <a:schemeClr val="tx1"/>
                  </a:solidFill>
                </a:endParaRPr>
              </a:p>
            </p:txBody>
          </p:sp>
          <p:grpSp>
            <p:nvGrpSpPr>
              <p:cNvPr id="79" name="Group 78">
                <a:extLst>
                  <a:ext uri="{FF2B5EF4-FFF2-40B4-BE49-F238E27FC236}">
                    <a16:creationId xmlns:a16="http://schemas.microsoft.com/office/drawing/2014/main" id="{F28DB105-ECAF-471B-81E7-E529A1A1FC99}"/>
                  </a:ext>
                </a:extLst>
              </p:cNvPr>
              <p:cNvGrpSpPr/>
              <p:nvPr/>
            </p:nvGrpSpPr>
            <p:grpSpPr>
              <a:xfrm>
                <a:off x="7364850" y="1117573"/>
                <a:ext cx="1758669" cy="369332"/>
                <a:chOff x="7364850" y="1117573"/>
                <a:chExt cx="1758669" cy="369332"/>
              </a:xfrm>
            </p:grpSpPr>
            <p:sp>
              <p:nvSpPr>
                <p:cNvPr id="76" name="TextBox 75">
                  <a:extLst>
                    <a:ext uri="{FF2B5EF4-FFF2-40B4-BE49-F238E27FC236}">
                      <a16:creationId xmlns:a16="http://schemas.microsoft.com/office/drawing/2014/main" id="{138D0A00-78DC-4620-BF6D-624DFFE99BDA}"/>
                    </a:ext>
                  </a:extLst>
                </p:cNvPr>
                <p:cNvSpPr txBox="1"/>
                <p:nvPr/>
              </p:nvSpPr>
              <p:spPr>
                <a:xfrm>
                  <a:off x="7364850" y="1117573"/>
                  <a:ext cx="764953" cy="369332"/>
                </a:xfrm>
                <a:prstGeom prst="rect">
                  <a:avLst/>
                </a:prstGeom>
                <a:noFill/>
              </p:spPr>
              <p:txBody>
                <a:bodyPr wrap="none" rtlCol="0">
                  <a:spAutoFit/>
                </a:bodyPr>
                <a:lstStyle/>
                <a:p>
                  <a:r>
                    <a:rPr lang="en-US" dirty="0">
                      <a:solidFill>
                        <a:srgbClr val="7030A0"/>
                      </a:solidFill>
                    </a:rPr>
                    <a:t>status</a:t>
                  </a:r>
                </a:p>
              </p:txBody>
            </p:sp>
            <p:sp>
              <p:nvSpPr>
                <p:cNvPr id="77" name="Rectangle 76">
                  <a:extLst>
                    <a:ext uri="{FF2B5EF4-FFF2-40B4-BE49-F238E27FC236}">
                      <a16:creationId xmlns:a16="http://schemas.microsoft.com/office/drawing/2014/main" id="{5418885D-8135-4E4B-874D-02B21B5D8381}"/>
                    </a:ext>
                  </a:extLst>
                </p:cNvPr>
                <p:cNvSpPr/>
                <p:nvPr/>
              </p:nvSpPr>
              <p:spPr>
                <a:xfrm>
                  <a:off x="8058709" y="1159243"/>
                  <a:ext cx="1064810" cy="295187"/>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grpSp>
        <p:sp>
          <p:nvSpPr>
            <p:cNvPr id="87" name="TextBox 86">
              <a:extLst>
                <a:ext uri="{FF2B5EF4-FFF2-40B4-BE49-F238E27FC236}">
                  <a16:creationId xmlns:a16="http://schemas.microsoft.com/office/drawing/2014/main" id="{39AC3E68-6E71-474A-9D9D-77EA839D207D}"/>
                </a:ext>
              </a:extLst>
            </p:cNvPr>
            <p:cNvSpPr txBox="1"/>
            <p:nvPr/>
          </p:nvSpPr>
          <p:spPr>
            <a:xfrm>
              <a:off x="6664625" y="1193842"/>
              <a:ext cx="830677" cy="369332"/>
            </a:xfrm>
            <a:prstGeom prst="rect">
              <a:avLst/>
            </a:prstGeom>
            <a:noFill/>
          </p:spPr>
          <p:txBody>
            <a:bodyPr wrap="none" rtlCol="0">
              <a:spAutoFit/>
            </a:bodyPr>
            <a:lstStyle/>
            <a:p>
              <a:r>
                <a:rPr lang="en-US" dirty="0">
                  <a:solidFill>
                    <a:srgbClr val="7030A0"/>
                  </a:solidFill>
                </a:rPr>
                <a:t>output</a:t>
              </a:r>
            </a:p>
          </p:txBody>
        </p:sp>
        <p:sp>
          <p:nvSpPr>
            <p:cNvPr id="88" name="Rectangle 87">
              <a:extLst>
                <a:ext uri="{FF2B5EF4-FFF2-40B4-BE49-F238E27FC236}">
                  <a16:creationId xmlns:a16="http://schemas.microsoft.com/office/drawing/2014/main" id="{5DA1DC2C-8C88-4348-8F41-FE995BE0B958}"/>
                </a:ext>
              </a:extLst>
            </p:cNvPr>
            <p:cNvSpPr/>
            <p:nvPr/>
          </p:nvSpPr>
          <p:spPr>
            <a:xfrm>
              <a:off x="7458728" y="1235512"/>
              <a:ext cx="964566" cy="295187"/>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a:xfrm>
            <a:off x="914400" y="-76200"/>
            <a:ext cx="5508302" cy="1143000"/>
          </a:xfrm>
        </p:spPr>
        <p:txBody>
          <a:bodyPr/>
          <a:lstStyle/>
          <a:p>
            <a:r>
              <a:rPr lang="en-US" dirty="0"/>
              <a:t>What's a Promise?</a:t>
            </a:r>
          </a:p>
        </p:txBody>
      </p:sp>
      <p:sp>
        <p:nvSpPr>
          <p:cNvPr id="6" name="TextBox 5">
            <a:extLst>
              <a:ext uri="{FF2B5EF4-FFF2-40B4-BE49-F238E27FC236}">
                <a16:creationId xmlns:a16="http://schemas.microsoft.com/office/drawing/2014/main" id="{B6752070-B08F-4962-9A68-56E84867FD52}"/>
              </a:ext>
            </a:extLst>
          </p:cNvPr>
          <p:cNvSpPr txBox="1"/>
          <p:nvPr/>
        </p:nvSpPr>
        <p:spPr>
          <a:xfrm>
            <a:off x="212436" y="889567"/>
            <a:ext cx="6299200" cy="707886"/>
          </a:xfrm>
          <a:prstGeom prst="rect">
            <a:avLst/>
          </a:prstGeom>
          <a:solidFill>
            <a:srgbClr val="002060"/>
          </a:solidFill>
        </p:spPr>
        <p:txBody>
          <a:bodyPr wrap="square" rtlCol="0">
            <a:spAutoFit/>
          </a:bodyPr>
          <a:lstStyle/>
          <a:p>
            <a:pPr algn="ctr"/>
            <a:r>
              <a:rPr lang="en-US" sz="2000" dirty="0">
                <a:solidFill>
                  <a:schemeClr val="bg1"/>
                </a:solidFill>
              </a:rPr>
              <a:t>A </a:t>
            </a:r>
            <a:r>
              <a:rPr lang="en-US" sz="2000" dirty="0">
                <a:solidFill>
                  <a:schemeClr val="accent2">
                    <a:lumMod val="40000"/>
                    <a:lumOff val="60000"/>
                  </a:schemeClr>
                </a:solidFill>
              </a:rPr>
              <a:t>Promise</a:t>
            </a:r>
            <a:r>
              <a:rPr lang="en-US" sz="2000" dirty="0">
                <a:solidFill>
                  <a:schemeClr val="bg1"/>
                </a:solidFill>
              </a:rPr>
              <a:t> is an object that launches a task, tracks its execution, and receives its result once the task completes.</a:t>
            </a:r>
          </a:p>
        </p:txBody>
      </p:sp>
      <p:sp>
        <p:nvSpPr>
          <p:cNvPr id="9" name="TextBox 8">
            <a:extLst>
              <a:ext uri="{FF2B5EF4-FFF2-40B4-BE49-F238E27FC236}">
                <a16:creationId xmlns:a16="http://schemas.microsoft.com/office/drawing/2014/main" id="{27E70EB7-D1C2-497F-9FA3-B7415BBCAEE4}"/>
              </a:ext>
            </a:extLst>
          </p:cNvPr>
          <p:cNvSpPr txBox="1"/>
          <p:nvPr/>
        </p:nvSpPr>
        <p:spPr>
          <a:xfrm>
            <a:off x="212436" y="1885826"/>
            <a:ext cx="6299200" cy="707886"/>
          </a:xfrm>
          <a:prstGeom prst="rect">
            <a:avLst/>
          </a:prstGeom>
          <a:solidFill>
            <a:srgbClr val="002060"/>
          </a:solidFill>
        </p:spPr>
        <p:txBody>
          <a:bodyPr wrap="square" rtlCol="0">
            <a:spAutoFit/>
          </a:bodyPr>
          <a:lstStyle/>
          <a:p>
            <a:pPr algn="ctr"/>
            <a:r>
              <a:rPr lang="en-US" sz="2000" dirty="0">
                <a:solidFill>
                  <a:schemeClr val="bg1"/>
                </a:solidFill>
              </a:rPr>
              <a:t>When you create a Promise object, you give it a </a:t>
            </a:r>
            <a:r>
              <a:rPr lang="en-US" sz="2000" dirty="0">
                <a:solidFill>
                  <a:schemeClr val="accent4">
                    <a:lumMod val="40000"/>
                    <a:lumOff val="60000"/>
                  </a:schemeClr>
                </a:solidFill>
              </a:rPr>
              <a:t>lambda</a:t>
            </a:r>
            <a:r>
              <a:rPr lang="en-US" sz="2000" dirty="0">
                <a:solidFill>
                  <a:schemeClr val="bg1"/>
                </a:solidFill>
              </a:rPr>
              <a:t> function to run – the </a:t>
            </a:r>
            <a:r>
              <a:rPr lang="en-US" sz="2000" dirty="0">
                <a:solidFill>
                  <a:schemeClr val="accent4">
                    <a:lumMod val="40000"/>
                    <a:lumOff val="60000"/>
                  </a:schemeClr>
                </a:solidFill>
              </a:rPr>
              <a:t>lambda</a:t>
            </a:r>
            <a:r>
              <a:rPr lang="en-US" sz="2000" dirty="0">
                <a:solidFill>
                  <a:schemeClr val="bg1"/>
                </a:solidFill>
              </a:rPr>
              <a:t> is used to launch its </a:t>
            </a:r>
            <a:r>
              <a:rPr lang="en-US" sz="2000" dirty="0">
                <a:solidFill>
                  <a:schemeClr val="accent2">
                    <a:lumMod val="40000"/>
                    <a:lumOff val="60000"/>
                  </a:schemeClr>
                </a:solidFill>
              </a:rPr>
              <a:t>task</a:t>
            </a:r>
            <a:r>
              <a:rPr lang="en-US" sz="2000" dirty="0">
                <a:solidFill>
                  <a:schemeClr val="bg1"/>
                </a:solidFill>
              </a:rPr>
              <a:t>.</a:t>
            </a:r>
          </a:p>
        </p:txBody>
      </p:sp>
      <p:sp>
        <p:nvSpPr>
          <p:cNvPr id="10" name="TextBox 9">
            <a:extLst>
              <a:ext uri="{FF2B5EF4-FFF2-40B4-BE49-F238E27FC236}">
                <a16:creationId xmlns:a16="http://schemas.microsoft.com/office/drawing/2014/main" id="{B6490243-C477-4683-94FF-58D916FECC1B}"/>
              </a:ext>
            </a:extLst>
          </p:cNvPr>
          <p:cNvSpPr txBox="1"/>
          <p:nvPr/>
        </p:nvSpPr>
        <p:spPr>
          <a:xfrm>
            <a:off x="175281" y="2882085"/>
            <a:ext cx="6299200" cy="707886"/>
          </a:xfrm>
          <a:prstGeom prst="rect">
            <a:avLst/>
          </a:prstGeom>
          <a:solidFill>
            <a:srgbClr val="002060"/>
          </a:solidFill>
        </p:spPr>
        <p:txBody>
          <a:bodyPr wrap="square" rtlCol="0">
            <a:spAutoFit/>
          </a:bodyPr>
          <a:lstStyle/>
          <a:p>
            <a:pPr algn="ctr"/>
            <a:r>
              <a:rPr lang="en-US" sz="2000" dirty="0">
                <a:solidFill>
                  <a:schemeClr val="bg1"/>
                </a:solidFill>
              </a:rPr>
              <a:t>The </a:t>
            </a:r>
            <a:r>
              <a:rPr lang="en-US" sz="2000" dirty="0">
                <a:solidFill>
                  <a:srgbClr val="E6CDFF"/>
                </a:solidFill>
              </a:rPr>
              <a:t>Promise</a:t>
            </a:r>
            <a:r>
              <a:rPr lang="en-US" sz="2000" dirty="0">
                <a:solidFill>
                  <a:schemeClr val="bg1"/>
                </a:solidFill>
              </a:rPr>
              <a:t> object's constructor runs the </a:t>
            </a:r>
            <a:r>
              <a:rPr lang="en-US" sz="2000" dirty="0">
                <a:solidFill>
                  <a:schemeClr val="accent4">
                    <a:lumMod val="40000"/>
                    <a:lumOff val="60000"/>
                  </a:schemeClr>
                </a:solidFill>
              </a:rPr>
              <a:t>lambda</a:t>
            </a:r>
            <a:r>
              <a:rPr lang="en-US" sz="2000" dirty="0">
                <a:solidFill>
                  <a:schemeClr val="bg1"/>
                </a:solidFill>
              </a:rPr>
              <a:t> function, which launches the </a:t>
            </a:r>
            <a:r>
              <a:rPr lang="en-US" sz="2000" dirty="0">
                <a:solidFill>
                  <a:schemeClr val="accent2">
                    <a:lumMod val="40000"/>
                    <a:lumOff val="60000"/>
                  </a:schemeClr>
                </a:solidFill>
              </a:rPr>
              <a:t>task</a:t>
            </a:r>
            <a:r>
              <a:rPr lang="en-US" sz="2000" dirty="0">
                <a:solidFill>
                  <a:schemeClr val="bg1"/>
                </a:solidFill>
              </a:rPr>
              <a:t> in the background.</a:t>
            </a:r>
          </a:p>
        </p:txBody>
      </p:sp>
      <p:sp>
        <p:nvSpPr>
          <p:cNvPr id="11" name="TextBox 10">
            <a:extLst>
              <a:ext uri="{FF2B5EF4-FFF2-40B4-BE49-F238E27FC236}">
                <a16:creationId xmlns:a16="http://schemas.microsoft.com/office/drawing/2014/main" id="{84180E4C-1989-4FD6-B6DA-808C8B3A91CB}"/>
              </a:ext>
            </a:extLst>
          </p:cNvPr>
          <p:cNvSpPr txBox="1"/>
          <p:nvPr/>
        </p:nvSpPr>
        <p:spPr>
          <a:xfrm>
            <a:off x="212436" y="4874603"/>
            <a:ext cx="6299200" cy="707886"/>
          </a:xfrm>
          <a:prstGeom prst="rect">
            <a:avLst/>
          </a:prstGeom>
          <a:solidFill>
            <a:srgbClr val="002060"/>
          </a:solidFill>
        </p:spPr>
        <p:txBody>
          <a:bodyPr wrap="square" rtlCol="0">
            <a:spAutoFit/>
          </a:bodyPr>
          <a:lstStyle/>
          <a:p>
            <a:pPr algn="ctr"/>
            <a:r>
              <a:rPr lang="en-US" sz="2000" dirty="0">
                <a:solidFill>
                  <a:schemeClr val="bg1"/>
                </a:solidFill>
              </a:rPr>
              <a:t>At some later point, the background task finishes and </a:t>
            </a:r>
            <a:r>
              <a:rPr lang="en-US" sz="2000" dirty="0">
                <a:solidFill>
                  <a:schemeClr val="accent6">
                    <a:lumMod val="40000"/>
                    <a:lumOff val="60000"/>
                  </a:schemeClr>
                </a:solidFill>
              </a:rPr>
              <a:t>sends its output/status </a:t>
            </a:r>
            <a:r>
              <a:rPr lang="en-US" sz="2000" dirty="0">
                <a:solidFill>
                  <a:schemeClr val="bg1"/>
                </a:solidFill>
              </a:rPr>
              <a:t>back to its </a:t>
            </a:r>
            <a:r>
              <a:rPr lang="en-US" sz="2000" dirty="0">
                <a:solidFill>
                  <a:srgbClr val="E6CDFF"/>
                </a:solidFill>
              </a:rPr>
              <a:t>Promise</a:t>
            </a:r>
            <a:r>
              <a:rPr lang="en-US" sz="2000" dirty="0">
                <a:solidFill>
                  <a:schemeClr val="bg1"/>
                </a:solidFill>
              </a:rPr>
              <a:t> object.</a:t>
            </a:r>
          </a:p>
        </p:txBody>
      </p:sp>
      <p:sp>
        <p:nvSpPr>
          <p:cNvPr id="12" name="TextBox 11">
            <a:extLst>
              <a:ext uri="{FF2B5EF4-FFF2-40B4-BE49-F238E27FC236}">
                <a16:creationId xmlns:a16="http://schemas.microsoft.com/office/drawing/2014/main" id="{62FE5DF0-B096-442F-AFE8-732974352CA6}"/>
              </a:ext>
            </a:extLst>
          </p:cNvPr>
          <p:cNvSpPr txBox="1"/>
          <p:nvPr/>
        </p:nvSpPr>
        <p:spPr>
          <a:xfrm>
            <a:off x="212436" y="5870861"/>
            <a:ext cx="6299200" cy="707886"/>
          </a:xfrm>
          <a:prstGeom prst="rect">
            <a:avLst/>
          </a:prstGeom>
          <a:solidFill>
            <a:srgbClr val="002060"/>
          </a:solidFill>
        </p:spPr>
        <p:txBody>
          <a:bodyPr wrap="square" rtlCol="0">
            <a:spAutoFit/>
          </a:bodyPr>
          <a:lstStyle/>
          <a:p>
            <a:pPr algn="ctr"/>
            <a:r>
              <a:rPr lang="en-US" sz="2000" dirty="0">
                <a:solidFill>
                  <a:schemeClr val="bg1"/>
                </a:solidFill>
              </a:rPr>
              <a:t>At this point, the </a:t>
            </a:r>
            <a:r>
              <a:rPr lang="en-US" sz="2000" dirty="0">
                <a:solidFill>
                  <a:srgbClr val="E6CDFF"/>
                </a:solidFill>
              </a:rPr>
              <a:t>Promise</a:t>
            </a:r>
            <a:r>
              <a:rPr lang="en-US" sz="2000" dirty="0">
                <a:solidFill>
                  <a:schemeClr val="bg1"/>
                </a:solidFill>
              </a:rPr>
              <a:t> is "fulfilled," meaning the background task has delivered its </a:t>
            </a:r>
            <a:r>
              <a:rPr lang="en-US" sz="2000" dirty="0">
                <a:solidFill>
                  <a:schemeClr val="accent6">
                    <a:lumMod val="40000"/>
                    <a:lumOff val="60000"/>
                  </a:schemeClr>
                </a:solidFill>
              </a:rPr>
              <a:t>result</a:t>
            </a:r>
            <a:r>
              <a:rPr lang="en-US" sz="2000" dirty="0">
                <a:solidFill>
                  <a:schemeClr val="bg1"/>
                </a:solidFill>
              </a:rPr>
              <a:t> to the Promise.</a:t>
            </a:r>
          </a:p>
        </p:txBody>
      </p:sp>
      <p:sp>
        <p:nvSpPr>
          <p:cNvPr id="14" name="TextBox 13">
            <a:extLst>
              <a:ext uri="{FF2B5EF4-FFF2-40B4-BE49-F238E27FC236}">
                <a16:creationId xmlns:a16="http://schemas.microsoft.com/office/drawing/2014/main" id="{37BB2971-CC81-49C8-9D95-C8F22A9B4F54}"/>
              </a:ext>
            </a:extLst>
          </p:cNvPr>
          <p:cNvSpPr txBox="1"/>
          <p:nvPr/>
        </p:nvSpPr>
        <p:spPr>
          <a:xfrm>
            <a:off x="212436" y="3878344"/>
            <a:ext cx="6299200" cy="707886"/>
          </a:xfrm>
          <a:prstGeom prst="rect">
            <a:avLst/>
          </a:prstGeom>
          <a:solidFill>
            <a:srgbClr val="002060"/>
          </a:solidFill>
        </p:spPr>
        <p:txBody>
          <a:bodyPr wrap="square" rtlCol="0">
            <a:spAutoFit/>
          </a:bodyPr>
          <a:lstStyle/>
          <a:p>
            <a:pPr algn="ctr"/>
            <a:r>
              <a:rPr lang="en-US" sz="2000" dirty="0">
                <a:solidFill>
                  <a:schemeClr val="bg1"/>
                </a:solidFill>
              </a:rPr>
              <a:t>Then the </a:t>
            </a:r>
            <a:r>
              <a:rPr lang="en-US" sz="2000" dirty="0">
                <a:solidFill>
                  <a:srgbClr val="E6CDFF"/>
                </a:solidFill>
              </a:rPr>
              <a:t>Promise's</a:t>
            </a:r>
            <a:r>
              <a:rPr lang="en-US" sz="2000" dirty="0">
                <a:solidFill>
                  <a:schemeClr val="bg1"/>
                </a:solidFill>
              </a:rPr>
              <a:t> constructor immediately returns, and the main program resumes normally.</a:t>
            </a:r>
          </a:p>
        </p:txBody>
      </p:sp>
      <p:grpSp>
        <p:nvGrpSpPr>
          <p:cNvPr id="47" name="Group 46">
            <a:extLst>
              <a:ext uri="{FF2B5EF4-FFF2-40B4-BE49-F238E27FC236}">
                <a16:creationId xmlns:a16="http://schemas.microsoft.com/office/drawing/2014/main" id="{7630A1F7-4881-4DE6-899D-7B384C7C71F9}"/>
              </a:ext>
            </a:extLst>
          </p:cNvPr>
          <p:cNvGrpSpPr/>
          <p:nvPr/>
        </p:nvGrpSpPr>
        <p:grpSpPr>
          <a:xfrm>
            <a:off x="7213421" y="3067141"/>
            <a:ext cx="4376082" cy="924734"/>
            <a:chOff x="6968323" y="5374999"/>
            <a:chExt cx="4969431" cy="1339342"/>
          </a:xfrm>
        </p:grpSpPr>
        <p:grpSp>
          <p:nvGrpSpPr>
            <p:cNvPr id="28" name="Group 27">
              <a:extLst>
                <a:ext uri="{FF2B5EF4-FFF2-40B4-BE49-F238E27FC236}">
                  <a16:creationId xmlns:a16="http://schemas.microsoft.com/office/drawing/2014/main" id="{0CD19BC5-EDAE-4FAF-A5EE-152B37BC2F31}"/>
                </a:ext>
              </a:extLst>
            </p:cNvPr>
            <p:cNvGrpSpPr/>
            <p:nvPr/>
          </p:nvGrpSpPr>
          <p:grpSpPr>
            <a:xfrm>
              <a:off x="6968323" y="5374999"/>
              <a:ext cx="4969431" cy="1339342"/>
              <a:chOff x="6968323" y="5374999"/>
              <a:chExt cx="4969431" cy="1339342"/>
            </a:xfrm>
          </p:grpSpPr>
          <p:grpSp>
            <p:nvGrpSpPr>
              <p:cNvPr id="29" name="Group 28">
                <a:extLst>
                  <a:ext uri="{FF2B5EF4-FFF2-40B4-BE49-F238E27FC236}">
                    <a16:creationId xmlns:a16="http://schemas.microsoft.com/office/drawing/2014/main" id="{B1DFE534-149B-4FDB-A45B-F90F6C32E97C}"/>
                  </a:ext>
                </a:extLst>
              </p:cNvPr>
              <p:cNvGrpSpPr/>
              <p:nvPr/>
            </p:nvGrpSpPr>
            <p:grpSpPr>
              <a:xfrm>
                <a:off x="6968323" y="5427246"/>
                <a:ext cx="4969431" cy="1287095"/>
                <a:chOff x="1778161" y="1377647"/>
                <a:chExt cx="4969431" cy="1287095"/>
              </a:xfrm>
            </p:grpSpPr>
            <p:sp>
              <p:nvSpPr>
                <p:cNvPr id="32" name="Rectangle 31">
                  <a:extLst>
                    <a:ext uri="{FF2B5EF4-FFF2-40B4-BE49-F238E27FC236}">
                      <a16:creationId xmlns:a16="http://schemas.microsoft.com/office/drawing/2014/main" id="{08E1F2C5-D4D4-427C-A0FB-96C250A650D3}"/>
                    </a:ext>
                  </a:extLst>
                </p:cNvPr>
                <p:cNvSpPr/>
                <p:nvPr/>
              </p:nvSpPr>
              <p:spPr>
                <a:xfrm>
                  <a:off x="1813496" y="1377647"/>
                  <a:ext cx="4934096" cy="126542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3" name="Group 32">
                  <a:extLst>
                    <a:ext uri="{FF2B5EF4-FFF2-40B4-BE49-F238E27FC236}">
                      <a16:creationId xmlns:a16="http://schemas.microsoft.com/office/drawing/2014/main" id="{4FBA5D35-7234-4A84-BBEB-D9A4CEBFF15F}"/>
                    </a:ext>
                  </a:extLst>
                </p:cNvPr>
                <p:cNvGrpSpPr/>
                <p:nvPr/>
              </p:nvGrpSpPr>
              <p:grpSpPr>
                <a:xfrm>
                  <a:off x="1778161" y="1941656"/>
                  <a:ext cx="4862339" cy="723086"/>
                  <a:chOff x="1342343" y="1377855"/>
                  <a:chExt cx="5551258" cy="723086"/>
                </a:xfrm>
              </p:grpSpPr>
              <p:pic>
                <p:nvPicPr>
                  <p:cNvPr id="34" name="Picture 33">
                    <a:extLst>
                      <a:ext uri="{FF2B5EF4-FFF2-40B4-BE49-F238E27FC236}">
                        <a16:creationId xmlns:a16="http://schemas.microsoft.com/office/drawing/2014/main" id="{4D48E41C-BF53-498D-A3D5-7B74E8A21F5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1342343" y="1377855"/>
                    <a:ext cx="648769" cy="723086"/>
                  </a:xfrm>
                  <a:prstGeom prst="rect">
                    <a:avLst/>
                  </a:prstGeom>
                </p:spPr>
              </p:pic>
              <p:cxnSp>
                <p:nvCxnSpPr>
                  <p:cNvPr id="35" name="Straight Arrow Connector 34">
                    <a:extLst>
                      <a:ext uri="{FF2B5EF4-FFF2-40B4-BE49-F238E27FC236}">
                        <a16:creationId xmlns:a16="http://schemas.microsoft.com/office/drawing/2014/main" id="{4750D3C9-0321-474F-A232-91755AA2F6F1}"/>
                      </a:ext>
                    </a:extLst>
                  </p:cNvPr>
                  <p:cNvCxnSpPr>
                    <a:cxnSpLocks/>
                  </p:cNvCxnSpPr>
                  <p:nvPr/>
                </p:nvCxnSpPr>
                <p:spPr>
                  <a:xfrm>
                    <a:off x="1709083" y="1832697"/>
                    <a:ext cx="5184518" cy="0"/>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30" name="Picture 29">
                <a:extLst>
                  <a:ext uri="{FF2B5EF4-FFF2-40B4-BE49-F238E27FC236}">
                    <a16:creationId xmlns:a16="http://schemas.microsoft.com/office/drawing/2014/main" id="{8C52A57E-99D1-43EB-ABE2-8C4ED006F41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6968323" y="5374999"/>
                <a:ext cx="568256" cy="723086"/>
              </a:xfrm>
              <a:prstGeom prst="rect">
                <a:avLst/>
              </a:prstGeom>
            </p:spPr>
          </p:pic>
          <p:cxnSp>
            <p:nvCxnSpPr>
              <p:cNvPr id="31" name="Straight Arrow Connector 30">
                <a:extLst>
                  <a:ext uri="{FF2B5EF4-FFF2-40B4-BE49-F238E27FC236}">
                    <a16:creationId xmlns:a16="http://schemas.microsoft.com/office/drawing/2014/main" id="{9046E7EA-0900-4168-9872-A0608A5ADC3C}"/>
                  </a:ext>
                </a:extLst>
              </p:cNvPr>
              <p:cNvCxnSpPr>
                <a:cxnSpLocks/>
              </p:cNvCxnSpPr>
              <p:nvPr/>
            </p:nvCxnSpPr>
            <p:spPr>
              <a:xfrm>
                <a:off x="7289550" y="5829841"/>
                <a:ext cx="4541112" cy="0"/>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grpSp>
        <p:sp>
          <p:nvSpPr>
            <p:cNvPr id="37" name="Rectangle 36">
              <a:extLst>
                <a:ext uri="{FF2B5EF4-FFF2-40B4-BE49-F238E27FC236}">
                  <a16:creationId xmlns:a16="http://schemas.microsoft.com/office/drawing/2014/main" id="{ABFD81E6-E8B9-41F1-9FA9-139579FE1F8D}"/>
                </a:ext>
              </a:extLst>
            </p:cNvPr>
            <p:cNvSpPr/>
            <p:nvPr/>
          </p:nvSpPr>
          <p:spPr>
            <a:xfrm>
              <a:off x="7536579" y="6237995"/>
              <a:ext cx="1181536" cy="33139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c'tor</a:t>
              </a:r>
              <a:endParaRPr lang="en-US" dirty="0"/>
            </a:p>
          </p:txBody>
        </p:sp>
        <p:sp>
          <p:nvSpPr>
            <p:cNvPr id="42" name="Rectangle 41">
              <a:extLst>
                <a:ext uri="{FF2B5EF4-FFF2-40B4-BE49-F238E27FC236}">
                  <a16:creationId xmlns:a16="http://schemas.microsoft.com/office/drawing/2014/main" id="{47CF4A5D-DBD0-4F91-8995-5AFA14891D33}"/>
                </a:ext>
              </a:extLst>
            </p:cNvPr>
            <p:cNvSpPr/>
            <p:nvPr/>
          </p:nvSpPr>
          <p:spPr>
            <a:xfrm>
              <a:off x="8908495" y="5641251"/>
              <a:ext cx="947751" cy="33139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a:t>
              </a:r>
            </a:p>
          </p:txBody>
        </p:sp>
        <p:cxnSp>
          <p:nvCxnSpPr>
            <p:cNvPr id="43" name="Straight Arrow Connector 42">
              <a:extLst>
                <a:ext uri="{FF2B5EF4-FFF2-40B4-BE49-F238E27FC236}">
                  <a16:creationId xmlns:a16="http://schemas.microsoft.com/office/drawing/2014/main" id="{E8A46BF9-9971-41E0-9487-98331CA25649}"/>
                </a:ext>
              </a:extLst>
            </p:cNvPr>
            <p:cNvCxnSpPr>
              <a:cxnSpLocks/>
            </p:cNvCxnSpPr>
            <p:nvPr/>
          </p:nvCxnSpPr>
          <p:spPr>
            <a:xfrm flipV="1">
              <a:off x="8659782" y="5828652"/>
              <a:ext cx="234713" cy="57211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4D8A431E-B6D1-4AFD-9E04-3A989260943D}"/>
              </a:ext>
            </a:extLst>
          </p:cNvPr>
          <p:cNvGrpSpPr/>
          <p:nvPr/>
        </p:nvGrpSpPr>
        <p:grpSpPr>
          <a:xfrm>
            <a:off x="7213421" y="4084206"/>
            <a:ext cx="4376082" cy="924734"/>
            <a:chOff x="7427612" y="3781562"/>
            <a:chExt cx="4376082" cy="924734"/>
          </a:xfrm>
        </p:grpSpPr>
        <p:grpSp>
          <p:nvGrpSpPr>
            <p:cNvPr id="48" name="Group 47">
              <a:extLst>
                <a:ext uri="{FF2B5EF4-FFF2-40B4-BE49-F238E27FC236}">
                  <a16:creationId xmlns:a16="http://schemas.microsoft.com/office/drawing/2014/main" id="{A12CD1C8-4B15-42B4-9003-004A708C68F6}"/>
                </a:ext>
              </a:extLst>
            </p:cNvPr>
            <p:cNvGrpSpPr/>
            <p:nvPr/>
          </p:nvGrpSpPr>
          <p:grpSpPr>
            <a:xfrm>
              <a:off x="7427612" y="3781562"/>
              <a:ext cx="4376082" cy="924734"/>
              <a:chOff x="6968323" y="5374999"/>
              <a:chExt cx="4969431" cy="1339342"/>
            </a:xfrm>
          </p:grpSpPr>
          <p:grpSp>
            <p:nvGrpSpPr>
              <p:cNvPr id="49" name="Group 48">
                <a:extLst>
                  <a:ext uri="{FF2B5EF4-FFF2-40B4-BE49-F238E27FC236}">
                    <a16:creationId xmlns:a16="http://schemas.microsoft.com/office/drawing/2014/main" id="{ED4702AB-5092-454C-809C-34469412CCB8}"/>
                  </a:ext>
                </a:extLst>
              </p:cNvPr>
              <p:cNvGrpSpPr/>
              <p:nvPr/>
            </p:nvGrpSpPr>
            <p:grpSpPr>
              <a:xfrm>
                <a:off x="6968323" y="5374999"/>
                <a:ext cx="4969431" cy="1339342"/>
                <a:chOff x="6968323" y="5374999"/>
                <a:chExt cx="4969431" cy="1339342"/>
              </a:xfrm>
            </p:grpSpPr>
            <p:grpSp>
              <p:nvGrpSpPr>
                <p:cNvPr id="53" name="Group 52">
                  <a:extLst>
                    <a:ext uri="{FF2B5EF4-FFF2-40B4-BE49-F238E27FC236}">
                      <a16:creationId xmlns:a16="http://schemas.microsoft.com/office/drawing/2014/main" id="{8D756A8C-3800-4877-A8A7-D426260D966C}"/>
                    </a:ext>
                  </a:extLst>
                </p:cNvPr>
                <p:cNvGrpSpPr/>
                <p:nvPr/>
              </p:nvGrpSpPr>
              <p:grpSpPr>
                <a:xfrm>
                  <a:off x="6968323" y="5427246"/>
                  <a:ext cx="4969431" cy="1287095"/>
                  <a:chOff x="1778161" y="1377647"/>
                  <a:chExt cx="4969431" cy="1287095"/>
                </a:xfrm>
              </p:grpSpPr>
              <p:sp>
                <p:nvSpPr>
                  <p:cNvPr id="56" name="Rectangle 55">
                    <a:extLst>
                      <a:ext uri="{FF2B5EF4-FFF2-40B4-BE49-F238E27FC236}">
                        <a16:creationId xmlns:a16="http://schemas.microsoft.com/office/drawing/2014/main" id="{C7A4D7A5-9BD9-4162-B83C-03D672BC4816}"/>
                      </a:ext>
                    </a:extLst>
                  </p:cNvPr>
                  <p:cNvSpPr/>
                  <p:nvPr/>
                </p:nvSpPr>
                <p:spPr>
                  <a:xfrm>
                    <a:off x="1813496" y="1377647"/>
                    <a:ext cx="4934096" cy="126542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62BF789D-20D1-4BC8-B489-DF452BCE9310}"/>
                      </a:ext>
                    </a:extLst>
                  </p:cNvPr>
                  <p:cNvGrpSpPr/>
                  <p:nvPr/>
                </p:nvGrpSpPr>
                <p:grpSpPr>
                  <a:xfrm>
                    <a:off x="1778161" y="1941656"/>
                    <a:ext cx="4862339" cy="723086"/>
                    <a:chOff x="1342343" y="1377855"/>
                    <a:chExt cx="5551258" cy="723086"/>
                  </a:xfrm>
                </p:grpSpPr>
                <p:pic>
                  <p:nvPicPr>
                    <p:cNvPr id="58" name="Picture 57">
                      <a:extLst>
                        <a:ext uri="{FF2B5EF4-FFF2-40B4-BE49-F238E27FC236}">
                          <a16:creationId xmlns:a16="http://schemas.microsoft.com/office/drawing/2014/main" id="{16392F56-A172-4E6E-B940-7DA59DF4DBE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1342343" y="1377855"/>
                      <a:ext cx="648769" cy="723086"/>
                    </a:xfrm>
                    <a:prstGeom prst="rect">
                      <a:avLst/>
                    </a:prstGeom>
                  </p:spPr>
                </p:pic>
                <p:cxnSp>
                  <p:nvCxnSpPr>
                    <p:cNvPr id="59" name="Straight Arrow Connector 58">
                      <a:extLst>
                        <a:ext uri="{FF2B5EF4-FFF2-40B4-BE49-F238E27FC236}">
                          <a16:creationId xmlns:a16="http://schemas.microsoft.com/office/drawing/2014/main" id="{334C2C3D-7A1A-4A9C-891E-EFDC2C8B8C34}"/>
                        </a:ext>
                      </a:extLst>
                    </p:cNvPr>
                    <p:cNvCxnSpPr>
                      <a:cxnSpLocks/>
                    </p:cNvCxnSpPr>
                    <p:nvPr/>
                  </p:nvCxnSpPr>
                  <p:spPr>
                    <a:xfrm>
                      <a:off x="1709083" y="1832697"/>
                      <a:ext cx="5184518" cy="0"/>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54" name="Picture 53">
                  <a:extLst>
                    <a:ext uri="{FF2B5EF4-FFF2-40B4-BE49-F238E27FC236}">
                      <a16:creationId xmlns:a16="http://schemas.microsoft.com/office/drawing/2014/main" id="{9056102C-1C19-494A-BA3C-C96C9254A15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6968323" y="5374999"/>
                  <a:ext cx="568256" cy="723086"/>
                </a:xfrm>
                <a:prstGeom prst="rect">
                  <a:avLst/>
                </a:prstGeom>
              </p:spPr>
            </p:pic>
            <p:cxnSp>
              <p:nvCxnSpPr>
                <p:cNvPr id="55" name="Straight Arrow Connector 54">
                  <a:extLst>
                    <a:ext uri="{FF2B5EF4-FFF2-40B4-BE49-F238E27FC236}">
                      <a16:creationId xmlns:a16="http://schemas.microsoft.com/office/drawing/2014/main" id="{D0227DC5-CCDC-4659-BD2A-39B37C33A93B}"/>
                    </a:ext>
                  </a:extLst>
                </p:cNvPr>
                <p:cNvCxnSpPr>
                  <a:cxnSpLocks/>
                </p:cNvCxnSpPr>
                <p:nvPr/>
              </p:nvCxnSpPr>
              <p:spPr>
                <a:xfrm>
                  <a:off x="7289550" y="5829841"/>
                  <a:ext cx="4541112" cy="0"/>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grpSp>
          <p:sp>
            <p:nvSpPr>
              <p:cNvPr id="50" name="Rectangle 49">
                <a:extLst>
                  <a:ext uri="{FF2B5EF4-FFF2-40B4-BE49-F238E27FC236}">
                    <a16:creationId xmlns:a16="http://schemas.microsoft.com/office/drawing/2014/main" id="{04B7AF0E-90D0-4E44-A59B-BA03C05C6DDA}"/>
                  </a:ext>
                </a:extLst>
              </p:cNvPr>
              <p:cNvSpPr/>
              <p:nvPr/>
            </p:nvSpPr>
            <p:spPr>
              <a:xfrm>
                <a:off x="7536579" y="6237995"/>
                <a:ext cx="1181536" cy="33139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c'tor</a:t>
                </a:r>
                <a:endParaRPr lang="en-US" dirty="0"/>
              </a:p>
            </p:txBody>
          </p:sp>
          <p:sp>
            <p:nvSpPr>
              <p:cNvPr id="51" name="Rectangle 50">
                <a:extLst>
                  <a:ext uri="{FF2B5EF4-FFF2-40B4-BE49-F238E27FC236}">
                    <a16:creationId xmlns:a16="http://schemas.microsoft.com/office/drawing/2014/main" id="{DBD7F53E-6194-4549-8270-88AE05A893B1}"/>
                  </a:ext>
                </a:extLst>
              </p:cNvPr>
              <p:cNvSpPr/>
              <p:nvPr/>
            </p:nvSpPr>
            <p:spPr>
              <a:xfrm>
                <a:off x="8908494" y="5641251"/>
                <a:ext cx="2612008" cy="33139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a:t>
                </a:r>
              </a:p>
            </p:txBody>
          </p:sp>
          <p:cxnSp>
            <p:nvCxnSpPr>
              <p:cNvPr id="52" name="Straight Arrow Connector 51">
                <a:extLst>
                  <a:ext uri="{FF2B5EF4-FFF2-40B4-BE49-F238E27FC236}">
                    <a16:creationId xmlns:a16="http://schemas.microsoft.com/office/drawing/2014/main" id="{029A446C-4898-4D5B-924D-B88B3289CF36}"/>
                  </a:ext>
                </a:extLst>
              </p:cNvPr>
              <p:cNvCxnSpPr>
                <a:cxnSpLocks/>
              </p:cNvCxnSpPr>
              <p:nvPr/>
            </p:nvCxnSpPr>
            <p:spPr>
              <a:xfrm flipV="1">
                <a:off x="8659782" y="5828652"/>
                <a:ext cx="234713" cy="57211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60" name="Rectangle 59">
              <a:extLst>
                <a:ext uri="{FF2B5EF4-FFF2-40B4-BE49-F238E27FC236}">
                  <a16:creationId xmlns:a16="http://schemas.microsoft.com/office/drawing/2014/main" id="{89B79AB1-124B-43B0-9B4B-B3AA90F22841}"/>
                </a:ext>
              </a:extLst>
            </p:cNvPr>
            <p:cNvSpPr/>
            <p:nvPr/>
          </p:nvSpPr>
          <p:spPr>
            <a:xfrm>
              <a:off x="8999595" y="4375386"/>
              <a:ext cx="2436668" cy="22880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resumes...</a:t>
              </a:r>
            </a:p>
          </p:txBody>
        </p:sp>
      </p:grpSp>
      <p:sp>
        <p:nvSpPr>
          <p:cNvPr id="83" name="Rectangle 82">
            <a:extLst>
              <a:ext uri="{FF2B5EF4-FFF2-40B4-BE49-F238E27FC236}">
                <a16:creationId xmlns:a16="http://schemas.microsoft.com/office/drawing/2014/main" id="{35C46BB7-1E6C-411B-845F-BBDF9FCBB2BC}"/>
              </a:ext>
            </a:extLst>
          </p:cNvPr>
          <p:cNvSpPr/>
          <p:nvPr/>
        </p:nvSpPr>
        <p:spPr>
          <a:xfrm>
            <a:off x="7636696" y="5077195"/>
            <a:ext cx="3529532" cy="112365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function </a:t>
            </a:r>
            <a:r>
              <a:rPr lang="en-US" dirty="0">
                <a:solidFill>
                  <a:srgbClr val="FF0000"/>
                </a:solidFill>
              </a:rPr>
              <a:t>task</a:t>
            </a:r>
            <a:r>
              <a:rPr lang="en-US" dirty="0">
                <a:solidFill>
                  <a:schemeClr val="tx1"/>
                </a:solidFill>
              </a:rPr>
              <a:t>(</a:t>
            </a:r>
            <a:r>
              <a:rPr lang="en-US" dirty="0">
                <a:solidFill>
                  <a:srgbClr val="0070C0"/>
                </a:solidFill>
              </a:rPr>
              <a:t>data</a:t>
            </a:r>
            <a:r>
              <a:rPr lang="en-US" dirty="0">
                <a:solidFill>
                  <a:schemeClr val="tx1"/>
                </a:solidFill>
              </a:rPr>
              <a:t>, </a:t>
            </a:r>
            <a:r>
              <a:rPr lang="en-US" dirty="0" err="1">
                <a:solidFill>
                  <a:schemeClr val="tx1"/>
                </a:solidFill>
              </a:rPr>
              <a:t>my_promise</a:t>
            </a:r>
            <a:r>
              <a:rPr lang="en-US" dirty="0">
                <a:solidFill>
                  <a:schemeClr val="tx1"/>
                </a:solidFill>
              </a:rPr>
              <a:t>) {</a:t>
            </a:r>
          </a:p>
          <a:p>
            <a:r>
              <a:rPr lang="en-US" dirty="0">
                <a:solidFill>
                  <a:schemeClr val="tx1"/>
                </a:solidFill>
              </a:rPr>
              <a:t>  ...</a:t>
            </a:r>
          </a:p>
          <a:p>
            <a:r>
              <a:rPr lang="en-US" dirty="0">
                <a:solidFill>
                  <a:schemeClr val="tx1"/>
                </a:solidFill>
              </a:rPr>
              <a:t>  </a:t>
            </a:r>
            <a:r>
              <a:rPr lang="en-US" dirty="0" err="1">
                <a:solidFill>
                  <a:schemeClr val="tx1"/>
                </a:solidFill>
              </a:rPr>
              <a:t>my_promise</a:t>
            </a:r>
            <a:r>
              <a:rPr lang="en-US" dirty="0" err="1">
                <a:solidFill>
                  <a:srgbClr val="00B050"/>
                </a:solidFill>
              </a:rPr>
              <a:t>.i_succeeded</a:t>
            </a:r>
            <a:r>
              <a:rPr lang="en-US" dirty="0">
                <a:solidFill>
                  <a:srgbClr val="00B050"/>
                </a:solidFill>
              </a:rPr>
              <a:t>(output)</a:t>
            </a:r>
            <a:r>
              <a:rPr lang="en-US" dirty="0">
                <a:solidFill>
                  <a:schemeClr val="tx1"/>
                </a:solidFill>
              </a:rPr>
              <a:t>;</a:t>
            </a:r>
          </a:p>
          <a:p>
            <a:r>
              <a:rPr lang="en-US" dirty="0">
                <a:solidFill>
                  <a:schemeClr val="tx1"/>
                </a:solidFill>
              </a:rPr>
              <a:t>}</a:t>
            </a:r>
          </a:p>
        </p:txBody>
      </p:sp>
      <p:sp>
        <p:nvSpPr>
          <p:cNvPr id="85" name="TextBox 84">
            <a:extLst>
              <a:ext uri="{FF2B5EF4-FFF2-40B4-BE49-F238E27FC236}">
                <a16:creationId xmlns:a16="http://schemas.microsoft.com/office/drawing/2014/main" id="{F086FACD-A3B5-428B-A8DB-C0F834AA008F}"/>
              </a:ext>
            </a:extLst>
          </p:cNvPr>
          <p:cNvSpPr txBox="1"/>
          <p:nvPr/>
        </p:nvSpPr>
        <p:spPr>
          <a:xfrm>
            <a:off x="7244040" y="735426"/>
            <a:ext cx="1286732" cy="400110"/>
          </a:xfrm>
          <a:prstGeom prst="rect">
            <a:avLst/>
          </a:prstGeom>
          <a:noFill/>
        </p:spPr>
        <p:txBody>
          <a:bodyPr wrap="square">
            <a:spAutoFit/>
          </a:bodyPr>
          <a:lstStyle/>
          <a:p>
            <a:pPr algn="ctr"/>
            <a:r>
              <a:rPr lang="en-US" sz="2000" dirty="0">
                <a:solidFill>
                  <a:schemeClr val="bg1"/>
                </a:solidFill>
              </a:rPr>
              <a:t>PENDING</a:t>
            </a:r>
          </a:p>
        </p:txBody>
      </p:sp>
      <p:sp>
        <p:nvSpPr>
          <p:cNvPr id="26" name="Rectangle 25">
            <a:extLst>
              <a:ext uri="{FF2B5EF4-FFF2-40B4-BE49-F238E27FC236}">
                <a16:creationId xmlns:a16="http://schemas.microsoft.com/office/drawing/2014/main" id="{0399870E-8A3A-4B42-AB4E-BE432E3576A7}"/>
              </a:ext>
            </a:extLst>
          </p:cNvPr>
          <p:cNvSpPr/>
          <p:nvPr/>
        </p:nvSpPr>
        <p:spPr>
          <a:xfrm>
            <a:off x="7187771" y="1867081"/>
            <a:ext cx="4427382" cy="114898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7030A0"/>
                </a:solidFill>
              </a:rPr>
              <a:t>p</a:t>
            </a:r>
            <a:r>
              <a:rPr lang="en-US" dirty="0">
                <a:solidFill>
                  <a:schemeClr val="tx1"/>
                </a:solidFill>
              </a:rPr>
              <a:t> = </a:t>
            </a:r>
            <a:r>
              <a:rPr lang="en-US" dirty="0">
                <a:solidFill>
                  <a:srgbClr val="7030A0"/>
                </a:solidFill>
              </a:rPr>
              <a:t>Promise</a:t>
            </a:r>
            <a:r>
              <a:rPr lang="en-US" dirty="0">
                <a:solidFill>
                  <a:schemeClr val="tx1"/>
                </a:solidFill>
              </a:rPr>
              <a:t>(</a:t>
            </a:r>
            <a:r>
              <a:rPr lang="en-US" dirty="0">
                <a:solidFill>
                  <a:schemeClr val="accent4">
                    <a:lumMod val="50000"/>
                  </a:schemeClr>
                </a:solidFill>
              </a:rPr>
              <a:t>lambda (</a:t>
            </a:r>
            <a:r>
              <a:rPr lang="en-US" dirty="0">
                <a:solidFill>
                  <a:srgbClr val="0070C0"/>
                </a:solidFill>
              </a:rPr>
              <a:t>data</a:t>
            </a:r>
            <a:r>
              <a:rPr lang="en-US" dirty="0">
                <a:solidFill>
                  <a:schemeClr val="accent4">
                    <a:lumMod val="50000"/>
                  </a:schemeClr>
                </a:solidFill>
              </a:rPr>
              <a:t>) </a:t>
            </a:r>
            <a:br>
              <a:rPr lang="en-US" dirty="0">
                <a:solidFill>
                  <a:schemeClr val="accent4">
                    <a:lumMod val="50000"/>
                  </a:schemeClr>
                </a:solidFill>
              </a:rPr>
            </a:br>
            <a:r>
              <a:rPr lang="en-US" dirty="0">
                <a:solidFill>
                  <a:schemeClr val="accent4">
                    <a:lumMod val="50000"/>
                  </a:schemeClr>
                </a:solidFill>
              </a:rPr>
              <a:t>             {  </a:t>
            </a:r>
            <a:r>
              <a:rPr lang="en-US" dirty="0" err="1">
                <a:solidFill>
                  <a:schemeClr val="accent4">
                    <a:lumMod val="50000"/>
                  </a:schemeClr>
                </a:solidFill>
              </a:rPr>
              <a:t>run_in_background</a:t>
            </a:r>
            <a:r>
              <a:rPr lang="en-US" dirty="0">
                <a:solidFill>
                  <a:schemeClr val="accent4">
                    <a:lumMod val="50000"/>
                  </a:schemeClr>
                </a:solidFill>
              </a:rPr>
              <a:t> </a:t>
            </a:r>
            <a:r>
              <a:rPr lang="en-US" dirty="0">
                <a:solidFill>
                  <a:srgbClr val="FF0000"/>
                </a:solidFill>
              </a:rPr>
              <a:t>task</a:t>
            </a:r>
            <a:r>
              <a:rPr lang="en-US" dirty="0">
                <a:solidFill>
                  <a:schemeClr val="accent4">
                    <a:lumMod val="50000"/>
                  </a:schemeClr>
                </a:solidFill>
              </a:rPr>
              <a:t>(</a:t>
            </a:r>
            <a:r>
              <a:rPr lang="en-US" dirty="0">
                <a:solidFill>
                  <a:srgbClr val="0070C0"/>
                </a:solidFill>
              </a:rPr>
              <a:t>data, </a:t>
            </a:r>
            <a:r>
              <a:rPr lang="en-US" dirty="0">
                <a:solidFill>
                  <a:srgbClr val="7030A0"/>
                </a:solidFill>
              </a:rPr>
              <a:t>...</a:t>
            </a:r>
            <a:r>
              <a:rPr lang="en-US" dirty="0">
                <a:solidFill>
                  <a:schemeClr val="accent4">
                    <a:lumMod val="50000"/>
                  </a:schemeClr>
                </a:solidFill>
              </a:rPr>
              <a:t>); }</a:t>
            </a:r>
          </a:p>
          <a:p>
            <a:r>
              <a:rPr lang="en-US" dirty="0">
                <a:solidFill>
                  <a:schemeClr val="tx1"/>
                </a:solidFill>
              </a:rPr>
              <a:t>       );</a:t>
            </a:r>
          </a:p>
          <a:p>
            <a:r>
              <a:rPr lang="en-US" dirty="0">
                <a:solidFill>
                  <a:schemeClr val="tx1"/>
                </a:solidFill>
              </a:rPr>
              <a:t>...</a:t>
            </a:r>
          </a:p>
        </p:txBody>
      </p:sp>
      <p:sp>
        <p:nvSpPr>
          <p:cNvPr id="95" name="TextBox 94">
            <a:extLst>
              <a:ext uri="{FF2B5EF4-FFF2-40B4-BE49-F238E27FC236}">
                <a16:creationId xmlns:a16="http://schemas.microsoft.com/office/drawing/2014/main" id="{8B2FB328-128F-4670-9812-3AE1ED1DADA5}"/>
              </a:ext>
            </a:extLst>
          </p:cNvPr>
          <p:cNvSpPr txBox="1"/>
          <p:nvPr/>
        </p:nvSpPr>
        <p:spPr>
          <a:xfrm>
            <a:off x="7284652" y="1178453"/>
            <a:ext cx="1286732" cy="400110"/>
          </a:xfrm>
          <a:prstGeom prst="rect">
            <a:avLst/>
          </a:prstGeom>
          <a:noFill/>
        </p:spPr>
        <p:txBody>
          <a:bodyPr wrap="square">
            <a:spAutoFit/>
          </a:bodyPr>
          <a:lstStyle/>
          <a:p>
            <a:pPr algn="ctr"/>
            <a:r>
              <a:rPr lang="en-US" sz="2000" dirty="0">
                <a:solidFill>
                  <a:schemeClr val="bg1"/>
                </a:solidFill>
              </a:rPr>
              <a:t>nil</a:t>
            </a:r>
          </a:p>
        </p:txBody>
      </p:sp>
      <p:sp>
        <p:nvSpPr>
          <p:cNvPr id="96" name="TextBox 95">
            <a:extLst>
              <a:ext uri="{FF2B5EF4-FFF2-40B4-BE49-F238E27FC236}">
                <a16:creationId xmlns:a16="http://schemas.microsoft.com/office/drawing/2014/main" id="{3A961599-C47F-4284-A7BB-64991BEB9C59}"/>
              </a:ext>
            </a:extLst>
          </p:cNvPr>
          <p:cNvSpPr txBox="1"/>
          <p:nvPr/>
        </p:nvSpPr>
        <p:spPr>
          <a:xfrm>
            <a:off x="7237635" y="755675"/>
            <a:ext cx="1286732" cy="400110"/>
          </a:xfrm>
          <a:prstGeom prst="rect">
            <a:avLst/>
          </a:prstGeom>
          <a:noFill/>
        </p:spPr>
        <p:txBody>
          <a:bodyPr wrap="square">
            <a:spAutoFit/>
          </a:bodyPr>
          <a:lstStyle/>
          <a:p>
            <a:pPr algn="ctr"/>
            <a:r>
              <a:rPr lang="en-US" sz="2000" dirty="0">
                <a:solidFill>
                  <a:srgbClr val="FFFF00"/>
                </a:solidFill>
              </a:rPr>
              <a:t>SUCCESS</a:t>
            </a:r>
          </a:p>
        </p:txBody>
      </p:sp>
      <p:sp>
        <p:nvSpPr>
          <p:cNvPr id="97" name="TextBox 96">
            <a:extLst>
              <a:ext uri="{FF2B5EF4-FFF2-40B4-BE49-F238E27FC236}">
                <a16:creationId xmlns:a16="http://schemas.microsoft.com/office/drawing/2014/main" id="{035A9BC3-CBAC-4865-9394-F6AA7A615B8A}"/>
              </a:ext>
            </a:extLst>
          </p:cNvPr>
          <p:cNvSpPr txBox="1"/>
          <p:nvPr/>
        </p:nvSpPr>
        <p:spPr>
          <a:xfrm>
            <a:off x="7303387" y="1242235"/>
            <a:ext cx="1286732" cy="307777"/>
          </a:xfrm>
          <a:prstGeom prst="rect">
            <a:avLst/>
          </a:prstGeom>
          <a:noFill/>
        </p:spPr>
        <p:txBody>
          <a:bodyPr wrap="square">
            <a:spAutoFit/>
          </a:bodyPr>
          <a:lstStyle/>
          <a:p>
            <a:pPr algn="ctr"/>
            <a:r>
              <a:rPr lang="en-US" sz="1400" dirty="0">
                <a:solidFill>
                  <a:srgbClr val="FFFF00"/>
                </a:solidFill>
              </a:rPr>
              <a:t>"&lt;HTML&gt;..."</a:t>
            </a:r>
          </a:p>
        </p:txBody>
      </p:sp>
      <p:sp>
        <p:nvSpPr>
          <p:cNvPr id="98" name="}">
            <a:extLst>
              <a:ext uri="{FF2B5EF4-FFF2-40B4-BE49-F238E27FC236}">
                <a16:creationId xmlns:a16="http://schemas.microsoft.com/office/drawing/2014/main" id="{5E461CCB-31A8-49A1-BCB5-CEB22FC54CBB}"/>
              </a:ext>
            </a:extLst>
          </p:cNvPr>
          <p:cNvSpPr>
            <a:spLocks noChangeShapeType="1"/>
          </p:cNvSpPr>
          <p:nvPr/>
        </p:nvSpPr>
        <p:spPr bwMode="auto">
          <a:xfrm>
            <a:off x="7566026" y="2324522"/>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99" name="}">
            <a:extLst>
              <a:ext uri="{FF2B5EF4-FFF2-40B4-BE49-F238E27FC236}">
                <a16:creationId xmlns:a16="http://schemas.microsoft.com/office/drawing/2014/main" id="{8174F7F9-643D-4DDC-9E89-8ECE227A8942}"/>
              </a:ext>
            </a:extLst>
          </p:cNvPr>
          <p:cNvSpPr>
            <a:spLocks noChangeShapeType="1"/>
          </p:cNvSpPr>
          <p:nvPr/>
        </p:nvSpPr>
        <p:spPr bwMode="auto">
          <a:xfrm>
            <a:off x="6804026" y="2882105"/>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100" name="}">
            <a:extLst>
              <a:ext uri="{FF2B5EF4-FFF2-40B4-BE49-F238E27FC236}">
                <a16:creationId xmlns:a16="http://schemas.microsoft.com/office/drawing/2014/main" id="{23544401-0ADE-4B94-9080-EA78E8EA5822}"/>
              </a:ext>
            </a:extLst>
          </p:cNvPr>
          <p:cNvSpPr>
            <a:spLocks noChangeShapeType="1"/>
          </p:cNvSpPr>
          <p:nvPr/>
        </p:nvSpPr>
        <p:spPr bwMode="auto">
          <a:xfrm>
            <a:off x="7367085" y="5788656"/>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94" name="Speech Bubble: Rectangle with Corners Rounded 93">
            <a:extLst>
              <a:ext uri="{FF2B5EF4-FFF2-40B4-BE49-F238E27FC236}">
                <a16:creationId xmlns:a16="http://schemas.microsoft.com/office/drawing/2014/main" id="{D3290F35-D556-482A-860D-881E8793716D}"/>
              </a:ext>
            </a:extLst>
          </p:cNvPr>
          <p:cNvSpPr/>
          <p:nvPr/>
        </p:nvSpPr>
        <p:spPr>
          <a:xfrm>
            <a:off x="7458728" y="3503205"/>
            <a:ext cx="4220405" cy="1067719"/>
          </a:xfrm>
          <a:prstGeom prst="wedgeRoundRectCallout">
            <a:avLst>
              <a:gd name="adj1" fmla="val 11741"/>
              <a:gd name="adj2" fmla="val -152930"/>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 lambda function is responsible for launching a background task associated with the Promise.</a:t>
            </a:r>
          </a:p>
        </p:txBody>
      </p:sp>
      <p:sp>
        <p:nvSpPr>
          <p:cNvPr id="102" name="Speech Bubble: Rectangle with Corners Rounded 101">
            <a:extLst>
              <a:ext uri="{FF2B5EF4-FFF2-40B4-BE49-F238E27FC236}">
                <a16:creationId xmlns:a16="http://schemas.microsoft.com/office/drawing/2014/main" id="{CAB31AB5-3836-42AD-93E4-D2C8BB9391F8}"/>
              </a:ext>
            </a:extLst>
          </p:cNvPr>
          <p:cNvSpPr/>
          <p:nvPr/>
        </p:nvSpPr>
        <p:spPr>
          <a:xfrm>
            <a:off x="7887406" y="3476014"/>
            <a:ext cx="4005918" cy="1067719"/>
          </a:xfrm>
          <a:prstGeom prst="wedgeRoundRectCallout">
            <a:avLst>
              <a:gd name="adj1" fmla="val 26720"/>
              <a:gd name="adj2" fmla="val -148315"/>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While it's not shown here, the task is also passed information on its </a:t>
            </a:r>
            <a:r>
              <a:rPr lang="en-US" sz="2000" dirty="0">
                <a:solidFill>
                  <a:srgbClr val="E6CDFF"/>
                </a:solidFill>
                <a:latin typeface="Corbel" panose="020B0503020204020204" pitchFamily="34" charset="0"/>
              </a:rPr>
              <a:t>Promise</a:t>
            </a:r>
            <a:r>
              <a:rPr lang="en-US" sz="2000" dirty="0">
                <a:solidFill>
                  <a:schemeClr val="bg1"/>
                </a:solidFill>
                <a:latin typeface="Corbel" panose="020B0503020204020204" pitchFamily="34" charset="0"/>
              </a:rPr>
              <a:t>, so it can report status.</a:t>
            </a:r>
          </a:p>
        </p:txBody>
      </p:sp>
      <p:sp>
        <p:nvSpPr>
          <p:cNvPr id="104" name="Line 21">
            <a:extLst>
              <a:ext uri="{FF2B5EF4-FFF2-40B4-BE49-F238E27FC236}">
                <a16:creationId xmlns:a16="http://schemas.microsoft.com/office/drawing/2014/main" id="{13094E17-C3EA-403C-9BCD-A2BA055E4C6C}"/>
              </a:ext>
            </a:extLst>
          </p:cNvPr>
          <p:cNvSpPr>
            <a:spLocks noChangeShapeType="1"/>
          </p:cNvSpPr>
          <p:nvPr/>
        </p:nvSpPr>
        <p:spPr bwMode="auto">
          <a:xfrm flipH="1" flipV="1">
            <a:off x="8486947" y="525643"/>
            <a:ext cx="2523926" cy="1753539"/>
          </a:xfrm>
          <a:prstGeom prst="line">
            <a:avLst/>
          </a:prstGeom>
          <a:noFill/>
          <a:ln w="19050">
            <a:solidFill>
              <a:schemeClr val="bg1">
                <a:lumMod val="50000"/>
              </a:scheme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103" name="Speech Bubble: Rectangle with Corners Rounded 102">
            <a:extLst>
              <a:ext uri="{FF2B5EF4-FFF2-40B4-BE49-F238E27FC236}">
                <a16:creationId xmlns:a16="http://schemas.microsoft.com/office/drawing/2014/main" id="{71B66573-8EB3-47DB-84AF-36E83269A61C}"/>
              </a:ext>
            </a:extLst>
          </p:cNvPr>
          <p:cNvSpPr/>
          <p:nvPr/>
        </p:nvSpPr>
        <p:spPr>
          <a:xfrm>
            <a:off x="8941005" y="878436"/>
            <a:ext cx="3202743" cy="1266199"/>
          </a:xfrm>
          <a:prstGeom prst="wedgeRoundRectCallout">
            <a:avLst>
              <a:gd name="adj1" fmla="val -75515"/>
              <a:gd name="adj2" fmla="val -25937"/>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 promise object updates its status and keeps a copy of the output.</a:t>
            </a:r>
          </a:p>
        </p:txBody>
      </p:sp>
      <p:sp>
        <p:nvSpPr>
          <p:cNvPr id="111" name="Speech Bubble: Rectangle with Corners Rounded 110">
            <a:extLst>
              <a:ext uri="{FF2B5EF4-FFF2-40B4-BE49-F238E27FC236}">
                <a16:creationId xmlns:a16="http://schemas.microsoft.com/office/drawing/2014/main" id="{86DBF9B8-7C2A-4C75-A9B8-34F35757019C}"/>
              </a:ext>
            </a:extLst>
          </p:cNvPr>
          <p:cNvSpPr/>
          <p:nvPr/>
        </p:nvSpPr>
        <p:spPr>
          <a:xfrm>
            <a:off x="2624010" y="2114162"/>
            <a:ext cx="6580220" cy="1591505"/>
          </a:xfrm>
          <a:prstGeom prst="wedgeRoundRectCallout">
            <a:avLst>
              <a:gd name="adj1" fmla="val -47870"/>
              <a:gd name="adj2" fmla="val -86475"/>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Think of a Promise like a promise you make to someone that you'll get something done, e.g.:</a:t>
            </a:r>
          </a:p>
          <a:p>
            <a:pPr algn="ctr"/>
            <a:endParaRPr lang="en-US" sz="11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"I promise to deliver you a taco at some point in the future."</a:t>
            </a:r>
          </a:p>
        </p:txBody>
      </p:sp>
    </p:spTree>
    <p:extLst>
      <p:ext uri="{BB962C8B-B14F-4D97-AF65-F5344CB8AC3E}">
        <p14:creationId xmlns:p14="http://schemas.microsoft.com/office/powerpoint/2010/main" val="1282318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wipe(down)">
                                      <p:cBhvr>
                                        <p:cTn id="11" dur="500"/>
                                        <p:tgtEl>
                                          <p:spTgt spid="11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111"/>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85"/>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9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94"/>
                                        </p:tgtEl>
                                        <p:attrNameLst>
                                          <p:attrName>style.visibility</p:attrName>
                                        </p:attrNameLst>
                                      </p:cBhvr>
                                      <p:to>
                                        <p:strVal val="visible"/>
                                      </p:to>
                                    </p:set>
                                    <p:animEffect transition="in" filter="wipe(down)">
                                      <p:cBhvr>
                                        <p:cTn id="36" dur="500"/>
                                        <p:tgtEl>
                                          <p:spTgt spid="94"/>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94"/>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02"/>
                                        </p:tgtEl>
                                        <p:attrNameLst>
                                          <p:attrName>style.visibility</p:attrName>
                                        </p:attrNameLst>
                                      </p:cBhvr>
                                      <p:to>
                                        <p:strVal val="visible"/>
                                      </p:to>
                                    </p:set>
                                    <p:animEffect transition="in" filter="wipe(down)">
                                      <p:cBhvr>
                                        <p:cTn id="45" dur="500"/>
                                        <p:tgtEl>
                                          <p:spTgt spid="10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104"/>
                                        </p:tgtEl>
                                        <p:attrNameLst>
                                          <p:attrName>style.visibility</p:attrName>
                                        </p:attrNameLst>
                                      </p:cBhvr>
                                      <p:to>
                                        <p:strVal val="visible"/>
                                      </p:to>
                                    </p:set>
                                    <p:animEffect transition="in" filter="wipe(down)">
                                      <p:cBhvr>
                                        <p:cTn id="50" dur="500"/>
                                        <p:tgtEl>
                                          <p:spTgt spid="104"/>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02"/>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47"/>
                                        </p:tgtEl>
                                        <p:attrNameLst>
                                          <p:attrName>style.visibility</p:attrName>
                                        </p:attrNameLst>
                                      </p:cBhvr>
                                      <p:to>
                                        <p:strVal val="visible"/>
                                      </p:to>
                                    </p:set>
                                    <p:animEffect transition="in" filter="wipe(left)">
                                      <p:cBhvr>
                                        <p:cTn id="67" dur="500"/>
                                        <p:tgtEl>
                                          <p:spTgt spid="47"/>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nodeType="clickEffect">
                                  <p:stCondLst>
                                    <p:cond delay="0"/>
                                  </p:stCondLst>
                                  <p:childTnLst>
                                    <p:set>
                                      <p:cBhvr>
                                        <p:cTn id="71" dur="1" fill="hold">
                                          <p:stCondLst>
                                            <p:cond delay="0"/>
                                          </p:stCondLst>
                                        </p:cTn>
                                        <p:tgtEl>
                                          <p:spTgt spid="98"/>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14"/>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99"/>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61"/>
                                        </p:tgtEl>
                                        <p:attrNameLst>
                                          <p:attrName>style.visibility</p:attrName>
                                        </p:attrNameLst>
                                      </p:cBhvr>
                                      <p:to>
                                        <p:strVal val="visible"/>
                                      </p:to>
                                    </p:set>
                                    <p:animEffect transition="in" filter="wipe(left)">
                                      <p:cBhvr>
                                        <p:cTn id="84" dur="500"/>
                                        <p:tgtEl>
                                          <p:spTgt spid="61"/>
                                        </p:tgtEl>
                                      </p:cBhvr>
                                    </p:animEffec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nodeType="clickEffect">
                                  <p:stCondLst>
                                    <p:cond delay="0"/>
                                  </p:stCondLst>
                                  <p:childTnLst>
                                    <p:set>
                                      <p:cBhvr>
                                        <p:cTn id="88" dur="1" fill="hold">
                                          <p:stCondLst>
                                            <p:cond delay="0"/>
                                          </p:stCondLst>
                                        </p:cTn>
                                        <p:tgtEl>
                                          <p:spTgt spid="99"/>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1"/>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83"/>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100"/>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22" presetClass="entr" presetSubtype="4" fill="hold" grpId="0" nodeType="clickEffect">
                                  <p:stCondLst>
                                    <p:cond delay="0"/>
                                  </p:stCondLst>
                                  <p:childTnLst>
                                    <p:set>
                                      <p:cBhvr>
                                        <p:cTn id="104" dur="1" fill="hold">
                                          <p:stCondLst>
                                            <p:cond delay="0"/>
                                          </p:stCondLst>
                                        </p:cTn>
                                        <p:tgtEl>
                                          <p:spTgt spid="103"/>
                                        </p:tgtEl>
                                        <p:attrNameLst>
                                          <p:attrName>style.visibility</p:attrName>
                                        </p:attrNameLst>
                                      </p:cBhvr>
                                      <p:to>
                                        <p:strVal val="visible"/>
                                      </p:to>
                                    </p:set>
                                    <p:animEffect transition="in" filter="wipe(down)">
                                      <p:cBhvr>
                                        <p:cTn id="105" dur="500"/>
                                        <p:tgtEl>
                                          <p:spTgt spid="103"/>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grpId="1" nodeType="clickEffect">
                                  <p:stCondLst>
                                    <p:cond delay="0"/>
                                  </p:stCondLst>
                                  <p:childTnLst>
                                    <p:animEffect transition="out" filter="fade">
                                      <p:cBhvr>
                                        <p:cTn id="109" dur="500"/>
                                        <p:tgtEl>
                                          <p:spTgt spid="85"/>
                                        </p:tgtEl>
                                      </p:cBhvr>
                                    </p:animEffect>
                                    <p:set>
                                      <p:cBhvr>
                                        <p:cTn id="110" dur="1" fill="hold">
                                          <p:stCondLst>
                                            <p:cond delay="499"/>
                                          </p:stCondLst>
                                        </p:cTn>
                                        <p:tgtEl>
                                          <p:spTgt spid="85"/>
                                        </p:tgtEl>
                                        <p:attrNameLst>
                                          <p:attrName>style.visibility</p:attrName>
                                        </p:attrNameLst>
                                      </p:cBhvr>
                                      <p:to>
                                        <p:strVal val="hidden"/>
                                      </p:to>
                                    </p:set>
                                  </p:childTnLst>
                                </p:cTn>
                              </p:par>
                              <p:par>
                                <p:cTn id="111" presetID="10" presetClass="exit" presetSubtype="0" fill="hold" grpId="1" nodeType="withEffect">
                                  <p:stCondLst>
                                    <p:cond delay="0"/>
                                  </p:stCondLst>
                                  <p:childTnLst>
                                    <p:animEffect transition="out" filter="fade">
                                      <p:cBhvr>
                                        <p:cTn id="112" dur="500"/>
                                        <p:tgtEl>
                                          <p:spTgt spid="95"/>
                                        </p:tgtEl>
                                      </p:cBhvr>
                                    </p:animEffect>
                                    <p:set>
                                      <p:cBhvr>
                                        <p:cTn id="113" dur="1" fill="hold">
                                          <p:stCondLst>
                                            <p:cond delay="499"/>
                                          </p:stCondLst>
                                        </p:cTn>
                                        <p:tgtEl>
                                          <p:spTgt spid="95"/>
                                        </p:tgtEl>
                                        <p:attrNameLst>
                                          <p:attrName>style.visibility</p:attrName>
                                        </p:attrNameLst>
                                      </p:cBhvr>
                                      <p:to>
                                        <p:strVal val="hidden"/>
                                      </p:to>
                                    </p:set>
                                  </p:childTnLst>
                                </p:cTn>
                              </p:par>
                              <p:par>
                                <p:cTn id="114" presetID="1" presetClass="entr" presetSubtype="0" fill="hold" grpId="0" nodeType="withEffect">
                                  <p:stCondLst>
                                    <p:cond delay="0"/>
                                  </p:stCondLst>
                                  <p:childTnLst>
                                    <p:set>
                                      <p:cBhvr>
                                        <p:cTn id="115" dur="1" fill="hold">
                                          <p:stCondLst>
                                            <p:cond delay="0"/>
                                          </p:stCondLst>
                                        </p:cTn>
                                        <p:tgtEl>
                                          <p:spTgt spid="96"/>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97"/>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1" presetClass="exit" presetSubtype="0" fill="hold" grpId="1" nodeType="clickEffect">
                                  <p:stCondLst>
                                    <p:cond delay="0"/>
                                  </p:stCondLst>
                                  <p:childTnLst>
                                    <p:set>
                                      <p:cBhvr>
                                        <p:cTn id="121" dur="1" fill="hold">
                                          <p:stCondLst>
                                            <p:cond delay="0"/>
                                          </p:stCondLst>
                                        </p:cTn>
                                        <p:tgtEl>
                                          <p:spTgt spid="103"/>
                                        </p:tgtEl>
                                        <p:attrNameLst>
                                          <p:attrName>style.visibility</p:attrName>
                                        </p:attrNameLst>
                                      </p:cBhvr>
                                      <p:to>
                                        <p:strVal val="hidden"/>
                                      </p:to>
                                    </p:set>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grpId="0" nodeType="clickEffect">
                                  <p:stCondLst>
                                    <p:cond delay="0"/>
                                  </p:stCondLst>
                                  <p:childTnLst>
                                    <p:set>
                                      <p:cBhvr>
                                        <p:cTn id="125" dur="1" fill="hold">
                                          <p:stCondLst>
                                            <p:cond delay="0"/>
                                          </p:stCondLst>
                                        </p:cTn>
                                        <p:tgtEl>
                                          <p:spTgt spid="12"/>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1" presetClass="exit" presetSubtype="0" fill="hold" nodeType="clickEffect">
                                  <p:stCondLst>
                                    <p:cond delay="0"/>
                                  </p:stCondLst>
                                  <p:childTnLst>
                                    <p:set>
                                      <p:cBhvr>
                                        <p:cTn id="129" dur="1" fill="hold">
                                          <p:stCondLst>
                                            <p:cond delay="0"/>
                                          </p:stCondLst>
                                        </p:cTn>
                                        <p:tgtEl>
                                          <p:spTgt spid="10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animBg="1"/>
      <p:bldP spid="12" grpId="0" animBg="1"/>
      <p:bldP spid="14" grpId="0" animBg="1"/>
      <p:bldP spid="83" grpId="0" animBg="1"/>
      <p:bldP spid="85" grpId="0"/>
      <p:bldP spid="85" grpId="1"/>
      <p:bldP spid="26" grpId="0" animBg="1"/>
      <p:bldP spid="95" grpId="0"/>
      <p:bldP spid="95" grpId="1"/>
      <p:bldP spid="96" grpId="0"/>
      <p:bldP spid="97" grpId="0"/>
      <p:bldP spid="94" grpId="0" animBg="1"/>
      <p:bldP spid="94" grpId="1" animBg="1"/>
      <p:bldP spid="102" grpId="0" animBg="1"/>
      <p:bldP spid="102" grpId="1" animBg="1"/>
      <p:bldP spid="104" grpId="0" animBg="1"/>
      <p:bldP spid="103" grpId="0" animBg="1"/>
      <p:bldP spid="103" grpId="1" animBg="1"/>
      <p:bldP spid="111" grpId="0" animBg="1"/>
      <p:bldP spid="111" grpId="1"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a:extLst>
              <a:ext uri="{FF2B5EF4-FFF2-40B4-BE49-F238E27FC236}">
                <a16:creationId xmlns:a16="http://schemas.microsoft.com/office/drawing/2014/main" id="{6123D91B-D497-4FA8-B5BF-3863A355DB62}"/>
              </a:ext>
            </a:extLst>
          </p:cNvPr>
          <p:cNvGrpSpPr/>
          <p:nvPr/>
        </p:nvGrpSpPr>
        <p:grpSpPr>
          <a:xfrm>
            <a:off x="6717570" y="455966"/>
            <a:ext cx="1808604" cy="1622947"/>
            <a:chOff x="6717570" y="455966"/>
            <a:chExt cx="1808604" cy="1622947"/>
          </a:xfrm>
        </p:grpSpPr>
        <p:grpSp>
          <p:nvGrpSpPr>
            <p:cNvPr id="18" name="Group 17">
              <a:extLst>
                <a:ext uri="{FF2B5EF4-FFF2-40B4-BE49-F238E27FC236}">
                  <a16:creationId xmlns:a16="http://schemas.microsoft.com/office/drawing/2014/main" id="{E4E527BD-7F48-4F73-BD9A-498A8CCC0DA6}"/>
                </a:ext>
              </a:extLst>
            </p:cNvPr>
            <p:cNvGrpSpPr/>
            <p:nvPr/>
          </p:nvGrpSpPr>
          <p:grpSpPr>
            <a:xfrm>
              <a:off x="6718483" y="455966"/>
              <a:ext cx="1807691" cy="1622947"/>
              <a:chOff x="7364850" y="832922"/>
              <a:chExt cx="1807691" cy="1622947"/>
            </a:xfrm>
          </p:grpSpPr>
          <p:sp>
            <p:nvSpPr>
              <p:cNvPr id="19" name="Rectangle 18">
                <a:extLst>
                  <a:ext uri="{FF2B5EF4-FFF2-40B4-BE49-F238E27FC236}">
                    <a16:creationId xmlns:a16="http://schemas.microsoft.com/office/drawing/2014/main" id="{0129C36F-1C7D-4862-A6BF-A95A0B0E700E}"/>
                  </a:ext>
                </a:extLst>
              </p:cNvPr>
              <p:cNvSpPr/>
              <p:nvPr/>
            </p:nvSpPr>
            <p:spPr>
              <a:xfrm>
                <a:off x="7432831" y="832922"/>
                <a:ext cx="1739710" cy="1622947"/>
              </a:xfrm>
              <a:prstGeom prst="rect">
                <a:avLst/>
              </a:prstGeom>
              <a:solidFill>
                <a:srgbClr val="E6CD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Promise object</a:t>
                </a:r>
              </a:p>
              <a:p>
                <a:pPr algn="ctr"/>
                <a:endParaRPr lang="en-US" dirty="0">
                  <a:solidFill>
                    <a:schemeClr val="tx1"/>
                  </a:solidFill>
                </a:endParaRPr>
              </a:p>
              <a:p>
                <a:pPr algn="ctr"/>
                <a:br>
                  <a:rPr lang="en-US" dirty="0">
                    <a:solidFill>
                      <a:schemeClr val="tx1"/>
                    </a:solidFill>
                  </a:rPr>
                </a:b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grpSp>
            <p:nvGrpSpPr>
              <p:cNvPr id="21" name="Group 20">
                <a:extLst>
                  <a:ext uri="{FF2B5EF4-FFF2-40B4-BE49-F238E27FC236}">
                    <a16:creationId xmlns:a16="http://schemas.microsoft.com/office/drawing/2014/main" id="{FFDD761A-D946-43D0-8B70-B583FBE5A83D}"/>
                  </a:ext>
                </a:extLst>
              </p:cNvPr>
              <p:cNvGrpSpPr/>
              <p:nvPr/>
            </p:nvGrpSpPr>
            <p:grpSpPr>
              <a:xfrm>
                <a:off x="7364850" y="1117573"/>
                <a:ext cx="1758669" cy="369332"/>
                <a:chOff x="7364850" y="1117573"/>
                <a:chExt cx="1758669" cy="369332"/>
              </a:xfrm>
            </p:grpSpPr>
            <p:sp>
              <p:nvSpPr>
                <p:cNvPr id="22" name="TextBox 21">
                  <a:extLst>
                    <a:ext uri="{FF2B5EF4-FFF2-40B4-BE49-F238E27FC236}">
                      <a16:creationId xmlns:a16="http://schemas.microsoft.com/office/drawing/2014/main" id="{E788EA38-DF4B-41DF-A920-03C548AD3D08}"/>
                    </a:ext>
                  </a:extLst>
                </p:cNvPr>
                <p:cNvSpPr txBox="1"/>
                <p:nvPr/>
              </p:nvSpPr>
              <p:spPr>
                <a:xfrm>
                  <a:off x="7364850" y="1117573"/>
                  <a:ext cx="764953" cy="369332"/>
                </a:xfrm>
                <a:prstGeom prst="rect">
                  <a:avLst/>
                </a:prstGeom>
                <a:noFill/>
              </p:spPr>
              <p:txBody>
                <a:bodyPr wrap="none" rtlCol="0">
                  <a:spAutoFit/>
                </a:bodyPr>
                <a:lstStyle/>
                <a:p>
                  <a:r>
                    <a:rPr lang="en-US" dirty="0">
                      <a:solidFill>
                        <a:srgbClr val="7030A0"/>
                      </a:solidFill>
                    </a:rPr>
                    <a:t>status</a:t>
                  </a:r>
                </a:p>
              </p:txBody>
            </p:sp>
            <p:sp>
              <p:nvSpPr>
                <p:cNvPr id="23" name="Rectangle 22">
                  <a:extLst>
                    <a:ext uri="{FF2B5EF4-FFF2-40B4-BE49-F238E27FC236}">
                      <a16:creationId xmlns:a16="http://schemas.microsoft.com/office/drawing/2014/main" id="{4C362DD2-D11B-44E0-A5D0-90155B948C97}"/>
                    </a:ext>
                  </a:extLst>
                </p:cNvPr>
                <p:cNvSpPr/>
                <p:nvPr/>
              </p:nvSpPr>
              <p:spPr>
                <a:xfrm>
                  <a:off x="8058709" y="1159243"/>
                  <a:ext cx="1064810" cy="295187"/>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grpSp>
        <p:sp>
          <p:nvSpPr>
            <p:cNvPr id="25" name="TextBox 24">
              <a:extLst>
                <a:ext uri="{FF2B5EF4-FFF2-40B4-BE49-F238E27FC236}">
                  <a16:creationId xmlns:a16="http://schemas.microsoft.com/office/drawing/2014/main" id="{AA3BAC82-23CA-448A-94C6-66C7C66EAC2F}"/>
                </a:ext>
              </a:extLst>
            </p:cNvPr>
            <p:cNvSpPr txBox="1"/>
            <p:nvPr/>
          </p:nvSpPr>
          <p:spPr>
            <a:xfrm>
              <a:off x="6717570" y="1172262"/>
              <a:ext cx="830677" cy="369332"/>
            </a:xfrm>
            <a:prstGeom prst="rect">
              <a:avLst/>
            </a:prstGeom>
            <a:noFill/>
          </p:spPr>
          <p:txBody>
            <a:bodyPr wrap="none" rtlCol="0">
              <a:spAutoFit/>
            </a:bodyPr>
            <a:lstStyle/>
            <a:p>
              <a:r>
                <a:rPr lang="en-US" dirty="0">
                  <a:solidFill>
                    <a:srgbClr val="7030A0"/>
                  </a:solidFill>
                </a:rPr>
                <a:t>output</a:t>
              </a:r>
            </a:p>
          </p:txBody>
        </p:sp>
        <p:sp>
          <p:nvSpPr>
            <p:cNvPr id="26" name="Rectangle 25">
              <a:extLst>
                <a:ext uri="{FF2B5EF4-FFF2-40B4-BE49-F238E27FC236}">
                  <a16:creationId xmlns:a16="http://schemas.microsoft.com/office/drawing/2014/main" id="{63F455FD-2392-4044-AD40-3C7830DC8083}"/>
                </a:ext>
              </a:extLst>
            </p:cNvPr>
            <p:cNvSpPr/>
            <p:nvPr/>
          </p:nvSpPr>
          <p:spPr>
            <a:xfrm>
              <a:off x="7511673" y="1213932"/>
              <a:ext cx="964566" cy="295187"/>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Consolas" panose="020B0609020204030204" pitchFamily="49" charset="0"/>
              </a:endParaRPr>
            </a:p>
          </p:txBody>
        </p:sp>
      </p:grpSp>
      <p:sp>
        <p:nvSpPr>
          <p:cNvPr id="8" name="TextBox 7">
            <a:extLst>
              <a:ext uri="{FF2B5EF4-FFF2-40B4-BE49-F238E27FC236}">
                <a16:creationId xmlns:a16="http://schemas.microsoft.com/office/drawing/2014/main" id="{A299E7AF-C352-4FF1-89C8-CB8E53877E27}"/>
              </a:ext>
            </a:extLst>
          </p:cNvPr>
          <p:cNvSpPr txBox="1"/>
          <p:nvPr/>
        </p:nvSpPr>
        <p:spPr>
          <a:xfrm>
            <a:off x="138541" y="3455240"/>
            <a:ext cx="6299200" cy="707886"/>
          </a:xfrm>
          <a:prstGeom prst="rect">
            <a:avLst/>
          </a:prstGeom>
          <a:solidFill>
            <a:srgbClr val="002060"/>
          </a:solidFill>
        </p:spPr>
        <p:txBody>
          <a:bodyPr wrap="square" rtlCol="0">
            <a:spAutoFit/>
          </a:bodyPr>
          <a:lstStyle/>
          <a:p>
            <a:pPr algn="ctr"/>
            <a:r>
              <a:rPr lang="en-US" sz="2000" dirty="0">
                <a:solidFill>
                  <a:schemeClr val="bg1"/>
                </a:solidFill>
              </a:rPr>
              <a:t>When a </a:t>
            </a:r>
            <a:r>
              <a:rPr lang="en-US" sz="2000" dirty="0">
                <a:solidFill>
                  <a:srgbClr val="E6CDFF"/>
                </a:solidFill>
              </a:rPr>
              <a:t>Promise </a:t>
            </a:r>
            <a:r>
              <a:rPr lang="en-US" sz="2000" dirty="0">
                <a:solidFill>
                  <a:schemeClr val="bg1"/>
                </a:solidFill>
              </a:rPr>
              <a:t>is fulfilled, it passes the output/status of the task it was tracking to its </a:t>
            </a:r>
            <a:r>
              <a:rPr lang="en-US" sz="2000" dirty="0">
                <a:solidFill>
                  <a:schemeClr val="accent6">
                    <a:lumMod val="40000"/>
                    <a:lumOff val="60000"/>
                  </a:schemeClr>
                </a:solidFill>
              </a:rPr>
              <a:t>subscriber</a:t>
            </a:r>
            <a:r>
              <a:rPr lang="en-US" sz="2000" dirty="0">
                <a:solidFill>
                  <a:schemeClr val="bg1"/>
                </a:solidFill>
              </a:rPr>
              <a:t> function.</a:t>
            </a:r>
          </a:p>
        </p:txBody>
      </p:sp>
      <p:sp>
        <p:nvSpPr>
          <p:cNvPr id="16" name="TextBox 15">
            <a:extLst>
              <a:ext uri="{FF2B5EF4-FFF2-40B4-BE49-F238E27FC236}">
                <a16:creationId xmlns:a16="http://schemas.microsoft.com/office/drawing/2014/main" id="{2CB606F6-A31D-45D1-8329-22F871570E94}"/>
              </a:ext>
            </a:extLst>
          </p:cNvPr>
          <p:cNvSpPr txBox="1"/>
          <p:nvPr/>
        </p:nvSpPr>
        <p:spPr>
          <a:xfrm>
            <a:off x="138543" y="1066800"/>
            <a:ext cx="6299200" cy="707886"/>
          </a:xfrm>
          <a:prstGeom prst="rect">
            <a:avLst/>
          </a:prstGeom>
          <a:solidFill>
            <a:srgbClr val="002060"/>
          </a:solidFill>
        </p:spPr>
        <p:txBody>
          <a:bodyPr wrap="square" rtlCol="0">
            <a:spAutoFit/>
          </a:bodyPr>
          <a:lstStyle/>
          <a:p>
            <a:pPr algn="ctr"/>
            <a:r>
              <a:rPr lang="en-US" sz="2000" dirty="0">
                <a:solidFill>
                  <a:schemeClr val="bg1"/>
                </a:solidFill>
              </a:rPr>
              <a:t>You typically provide a </a:t>
            </a:r>
            <a:r>
              <a:rPr lang="en-US" sz="2000" dirty="0">
                <a:solidFill>
                  <a:srgbClr val="E6CDFF"/>
                </a:solidFill>
              </a:rPr>
              <a:t>Promise</a:t>
            </a:r>
            <a:r>
              <a:rPr lang="en-US" sz="2000" dirty="0">
                <a:solidFill>
                  <a:schemeClr val="bg1"/>
                </a:solidFill>
              </a:rPr>
              <a:t> object with a </a:t>
            </a:r>
            <a:r>
              <a:rPr lang="en-US" sz="2000" dirty="0">
                <a:solidFill>
                  <a:schemeClr val="accent6">
                    <a:lumMod val="40000"/>
                    <a:lumOff val="60000"/>
                  </a:schemeClr>
                </a:solidFill>
              </a:rPr>
              <a:t>subscriber</a:t>
            </a:r>
            <a:r>
              <a:rPr lang="en-US" sz="2000" dirty="0">
                <a:solidFill>
                  <a:schemeClr val="bg1"/>
                </a:solidFill>
              </a:rPr>
              <a:t> function that is called if/when the promise is fulfilled. </a:t>
            </a:r>
          </a:p>
        </p:txBody>
      </p:sp>
      <p:sp>
        <p:nvSpPr>
          <p:cNvPr id="17" name="TextBox 16">
            <a:extLst>
              <a:ext uri="{FF2B5EF4-FFF2-40B4-BE49-F238E27FC236}">
                <a16:creationId xmlns:a16="http://schemas.microsoft.com/office/drawing/2014/main" id="{11F30206-1006-4B18-A83F-1187C5A4E8A3}"/>
              </a:ext>
            </a:extLst>
          </p:cNvPr>
          <p:cNvSpPr txBox="1"/>
          <p:nvPr/>
        </p:nvSpPr>
        <p:spPr>
          <a:xfrm>
            <a:off x="138543" y="2261020"/>
            <a:ext cx="6299200" cy="707886"/>
          </a:xfrm>
          <a:prstGeom prst="rect">
            <a:avLst/>
          </a:prstGeom>
          <a:solidFill>
            <a:srgbClr val="002060"/>
          </a:solidFill>
        </p:spPr>
        <p:txBody>
          <a:bodyPr wrap="square" rtlCol="0">
            <a:spAutoFit/>
          </a:bodyPr>
          <a:lstStyle/>
          <a:p>
            <a:pPr algn="ctr"/>
            <a:r>
              <a:rPr lang="en-US" sz="2000" dirty="0">
                <a:solidFill>
                  <a:schemeClr val="bg1"/>
                </a:solidFill>
              </a:rPr>
              <a:t>To add a </a:t>
            </a:r>
            <a:r>
              <a:rPr lang="en-US" sz="2000" dirty="0">
                <a:solidFill>
                  <a:schemeClr val="accent6">
                    <a:lumMod val="40000"/>
                    <a:lumOff val="60000"/>
                  </a:schemeClr>
                </a:solidFill>
              </a:rPr>
              <a:t>subscriber</a:t>
            </a:r>
            <a:r>
              <a:rPr lang="en-US" sz="2000" dirty="0">
                <a:solidFill>
                  <a:schemeClr val="bg1"/>
                </a:solidFill>
              </a:rPr>
              <a:t>, you </a:t>
            </a:r>
            <a:r>
              <a:rPr lang="en-US" sz="2000" dirty="0">
                <a:solidFill>
                  <a:schemeClr val="accent2">
                    <a:lumMod val="40000"/>
                    <a:lumOff val="60000"/>
                  </a:schemeClr>
                </a:solidFill>
              </a:rPr>
              <a:t>register</a:t>
            </a:r>
            <a:r>
              <a:rPr lang="en-US" sz="2000" dirty="0">
                <a:solidFill>
                  <a:schemeClr val="bg1"/>
                </a:solidFill>
              </a:rPr>
              <a:t> a </a:t>
            </a:r>
            <a:r>
              <a:rPr lang="en-US" sz="2000" dirty="0">
                <a:solidFill>
                  <a:schemeClr val="accent6">
                    <a:lumMod val="40000"/>
                    <a:lumOff val="60000"/>
                  </a:schemeClr>
                </a:solidFill>
              </a:rPr>
              <a:t>lambda function </a:t>
            </a:r>
            <a:r>
              <a:rPr lang="en-US" sz="2000" dirty="0">
                <a:solidFill>
                  <a:schemeClr val="bg1"/>
                </a:solidFill>
              </a:rPr>
              <a:t>with the </a:t>
            </a:r>
            <a:r>
              <a:rPr lang="en-US" sz="2000" dirty="0">
                <a:solidFill>
                  <a:srgbClr val="E6CDFF"/>
                </a:solidFill>
              </a:rPr>
              <a:t>Promise</a:t>
            </a:r>
            <a:r>
              <a:rPr lang="en-US" sz="2000" dirty="0">
                <a:solidFill>
                  <a:schemeClr val="bg1"/>
                </a:solidFill>
              </a:rPr>
              <a:t> object, e.g., </a:t>
            </a:r>
            <a:r>
              <a:rPr lang="en-US" sz="2000" dirty="0" err="1">
                <a:solidFill>
                  <a:schemeClr val="bg1"/>
                </a:solidFill>
              </a:rPr>
              <a:t>p.</a:t>
            </a:r>
            <a:r>
              <a:rPr lang="en-US" sz="2000" dirty="0" err="1">
                <a:solidFill>
                  <a:schemeClr val="accent2">
                    <a:lumMod val="40000"/>
                    <a:lumOff val="60000"/>
                  </a:schemeClr>
                </a:solidFill>
              </a:rPr>
              <a:t>then</a:t>
            </a:r>
            <a:r>
              <a:rPr lang="en-US" sz="2000" dirty="0">
                <a:solidFill>
                  <a:schemeClr val="bg1"/>
                </a:solidFill>
              </a:rPr>
              <a:t>(...).</a:t>
            </a:r>
          </a:p>
        </p:txBody>
      </p:sp>
      <p:sp>
        <p:nvSpPr>
          <p:cNvPr id="20" name="TextBox 19">
            <a:extLst>
              <a:ext uri="{FF2B5EF4-FFF2-40B4-BE49-F238E27FC236}">
                <a16:creationId xmlns:a16="http://schemas.microsoft.com/office/drawing/2014/main" id="{8991C09C-E1C9-4E43-83A5-97966074B720}"/>
              </a:ext>
            </a:extLst>
          </p:cNvPr>
          <p:cNvSpPr txBox="1"/>
          <p:nvPr/>
        </p:nvSpPr>
        <p:spPr>
          <a:xfrm>
            <a:off x="166253" y="4729372"/>
            <a:ext cx="6299200" cy="707886"/>
          </a:xfrm>
          <a:prstGeom prst="rect">
            <a:avLst/>
          </a:prstGeom>
          <a:solidFill>
            <a:srgbClr val="002060"/>
          </a:solidFill>
        </p:spPr>
        <p:txBody>
          <a:bodyPr wrap="square" rtlCol="0">
            <a:spAutoFit/>
          </a:bodyPr>
          <a:lstStyle/>
          <a:p>
            <a:pPr algn="ctr"/>
            <a:r>
              <a:rPr lang="en-US" sz="2000" dirty="0">
                <a:solidFill>
                  <a:schemeClr val="bg1"/>
                </a:solidFill>
              </a:rPr>
              <a:t>The </a:t>
            </a:r>
            <a:r>
              <a:rPr lang="en-US" sz="2000" dirty="0">
                <a:solidFill>
                  <a:schemeClr val="accent6">
                    <a:lumMod val="40000"/>
                    <a:lumOff val="60000"/>
                  </a:schemeClr>
                </a:solidFill>
              </a:rPr>
              <a:t>subscriber</a:t>
            </a:r>
            <a:r>
              <a:rPr lang="en-US" sz="2000" dirty="0">
                <a:solidFill>
                  <a:schemeClr val="bg1"/>
                </a:solidFill>
              </a:rPr>
              <a:t> creates a </a:t>
            </a:r>
            <a:r>
              <a:rPr lang="en-US" sz="2000" dirty="0">
                <a:solidFill>
                  <a:srgbClr val="E6CDFF"/>
                </a:solidFill>
              </a:rPr>
              <a:t>new Promise </a:t>
            </a:r>
            <a:r>
              <a:rPr lang="en-US" sz="2000" dirty="0">
                <a:solidFill>
                  <a:schemeClr val="bg1"/>
                </a:solidFill>
              </a:rPr>
              <a:t>which launches a </a:t>
            </a:r>
            <a:r>
              <a:rPr lang="en-US" sz="2000" dirty="0">
                <a:solidFill>
                  <a:srgbClr val="32F4F1"/>
                </a:solidFill>
              </a:rPr>
              <a:t>new task </a:t>
            </a:r>
            <a:r>
              <a:rPr lang="en-US" sz="2000" dirty="0">
                <a:solidFill>
                  <a:schemeClr val="bg1"/>
                </a:solidFill>
              </a:rPr>
              <a:t>to process the previous stage's output.</a:t>
            </a:r>
          </a:p>
        </p:txBody>
      </p:sp>
      <p:sp>
        <p:nvSpPr>
          <p:cNvPr id="15" name="TextBox 14">
            <a:extLst>
              <a:ext uri="{FF2B5EF4-FFF2-40B4-BE49-F238E27FC236}">
                <a16:creationId xmlns:a16="http://schemas.microsoft.com/office/drawing/2014/main" id="{FDEDCEF6-9B28-427E-AF5F-ED874D7DFBD7}"/>
              </a:ext>
            </a:extLst>
          </p:cNvPr>
          <p:cNvSpPr txBox="1"/>
          <p:nvPr/>
        </p:nvSpPr>
        <p:spPr>
          <a:xfrm>
            <a:off x="166253" y="5941903"/>
            <a:ext cx="6299200" cy="707886"/>
          </a:xfrm>
          <a:prstGeom prst="rect">
            <a:avLst/>
          </a:prstGeom>
          <a:solidFill>
            <a:srgbClr val="002060"/>
          </a:solidFill>
        </p:spPr>
        <p:txBody>
          <a:bodyPr wrap="square" rtlCol="0">
            <a:spAutoFit/>
          </a:bodyPr>
          <a:lstStyle/>
          <a:p>
            <a:pPr algn="ctr"/>
            <a:r>
              <a:rPr lang="en-US" sz="2000" dirty="0">
                <a:solidFill>
                  <a:schemeClr val="bg1"/>
                </a:solidFill>
              </a:rPr>
              <a:t>You can chain together many </a:t>
            </a:r>
            <a:r>
              <a:rPr lang="en-US" sz="2000" dirty="0">
                <a:solidFill>
                  <a:schemeClr val="accent6">
                    <a:lumMod val="40000"/>
                    <a:lumOff val="60000"/>
                  </a:schemeClr>
                </a:solidFill>
              </a:rPr>
              <a:t>subscribers</a:t>
            </a:r>
            <a:r>
              <a:rPr lang="en-US" sz="2000" dirty="0">
                <a:solidFill>
                  <a:schemeClr val="bg1"/>
                </a:solidFill>
              </a:rPr>
              <a:t>, creating a pipeline of asynchronous routines to process data.</a:t>
            </a:r>
          </a:p>
        </p:txBody>
      </p:sp>
      <p:grpSp>
        <p:nvGrpSpPr>
          <p:cNvPr id="70" name="Group 69">
            <a:extLst>
              <a:ext uri="{FF2B5EF4-FFF2-40B4-BE49-F238E27FC236}">
                <a16:creationId xmlns:a16="http://schemas.microsoft.com/office/drawing/2014/main" id="{C133109D-1601-4088-AF78-EC85A7E189B6}"/>
              </a:ext>
            </a:extLst>
          </p:cNvPr>
          <p:cNvGrpSpPr/>
          <p:nvPr/>
        </p:nvGrpSpPr>
        <p:grpSpPr>
          <a:xfrm>
            <a:off x="6743345" y="1588005"/>
            <a:ext cx="1618806" cy="369332"/>
            <a:chOff x="7489816" y="1564026"/>
            <a:chExt cx="1618806" cy="369332"/>
          </a:xfrm>
        </p:grpSpPr>
        <p:sp>
          <p:nvSpPr>
            <p:cNvPr id="28" name="TextBox 27">
              <a:extLst>
                <a:ext uri="{FF2B5EF4-FFF2-40B4-BE49-F238E27FC236}">
                  <a16:creationId xmlns:a16="http://schemas.microsoft.com/office/drawing/2014/main" id="{28EEBBEE-3AA1-4E1E-A493-D16FA68F39CC}"/>
                </a:ext>
              </a:extLst>
            </p:cNvPr>
            <p:cNvSpPr txBox="1"/>
            <p:nvPr/>
          </p:nvSpPr>
          <p:spPr>
            <a:xfrm>
              <a:off x="7489816" y="1564026"/>
              <a:ext cx="1160895" cy="369332"/>
            </a:xfrm>
            <a:prstGeom prst="rect">
              <a:avLst/>
            </a:prstGeom>
            <a:noFill/>
          </p:spPr>
          <p:txBody>
            <a:bodyPr wrap="none" rtlCol="0">
              <a:spAutoFit/>
            </a:bodyPr>
            <a:lstStyle/>
            <a:p>
              <a:r>
                <a:rPr lang="en-US" dirty="0">
                  <a:solidFill>
                    <a:srgbClr val="7030A0"/>
                  </a:solidFill>
                </a:rPr>
                <a:t>subscriber</a:t>
              </a:r>
            </a:p>
          </p:txBody>
        </p:sp>
        <p:sp>
          <p:nvSpPr>
            <p:cNvPr id="29" name="Rectangle 28">
              <a:extLst>
                <a:ext uri="{FF2B5EF4-FFF2-40B4-BE49-F238E27FC236}">
                  <a16:creationId xmlns:a16="http://schemas.microsoft.com/office/drawing/2014/main" id="{FC584A99-F81A-4990-8C38-7E811C0CFB5E}"/>
                </a:ext>
              </a:extLst>
            </p:cNvPr>
            <p:cNvSpPr/>
            <p:nvPr/>
          </p:nvSpPr>
          <p:spPr>
            <a:xfrm>
              <a:off x="8610364" y="1616176"/>
              <a:ext cx="498258" cy="295187"/>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sp>
        <p:nvSpPr>
          <p:cNvPr id="31" name="TextBox 30">
            <a:extLst>
              <a:ext uri="{FF2B5EF4-FFF2-40B4-BE49-F238E27FC236}">
                <a16:creationId xmlns:a16="http://schemas.microsoft.com/office/drawing/2014/main" id="{871185BC-3CA1-4A24-AD88-0E51363EE1BD}"/>
              </a:ext>
            </a:extLst>
          </p:cNvPr>
          <p:cNvSpPr txBox="1"/>
          <p:nvPr/>
        </p:nvSpPr>
        <p:spPr>
          <a:xfrm>
            <a:off x="6571730" y="2294284"/>
            <a:ext cx="5575377" cy="646331"/>
          </a:xfrm>
          <a:prstGeom prst="rect">
            <a:avLst/>
          </a:prstGeom>
          <a:solidFill>
            <a:schemeClr val="accent4">
              <a:lumMod val="20000"/>
              <a:lumOff val="80000"/>
            </a:schemeClr>
          </a:solidFill>
          <a:ln>
            <a:solidFill>
              <a:schemeClr val="tx1"/>
            </a:solidFill>
          </a:ln>
        </p:spPr>
        <p:txBody>
          <a:bodyPr wrap="square">
            <a:spAutoFit/>
          </a:bodyPr>
          <a:lstStyle/>
          <a:p>
            <a:r>
              <a:rPr lang="en-US" dirty="0">
                <a:solidFill>
                  <a:schemeClr val="tx1"/>
                </a:solidFill>
                <a:latin typeface="+mj-lt"/>
              </a:rPr>
              <a:t>p = Promise(...);</a:t>
            </a:r>
          </a:p>
          <a:p>
            <a:r>
              <a:rPr lang="en-US" sz="1800" dirty="0" err="1">
                <a:latin typeface="+mj-lt"/>
              </a:rPr>
              <a:t>p.</a:t>
            </a:r>
            <a:r>
              <a:rPr lang="en-US" sz="1800" dirty="0" err="1">
                <a:solidFill>
                  <a:srgbClr val="FF0000"/>
                </a:solidFill>
                <a:latin typeface="+mj-lt"/>
              </a:rPr>
              <a:t>then</a:t>
            </a:r>
            <a:r>
              <a:rPr lang="en-US" sz="1800" dirty="0">
                <a:latin typeface="+mj-lt"/>
              </a:rPr>
              <a:t>(</a:t>
            </a:r>
            <a:r>
              <a:rPr lang="en-US" sz="1800" dirty="0">
                <a:solidFill>
                  <a:srgbClr val="009644"/>
                </a:solidFill>
                <a:latin typeface="+mj-lt"/>
              </a:rPr>
              <a:t>lambda (</a:t>
            </a:r>
            <a:r>
              <a:rPr lang="en-US" dirty="0">
                <a:solidFill>
                  <a:srgbClr val="009644"/>
                </a:solidFill>
                <a:latin typeface="+mj-lt"/>
              </a:rPr>
              <a:t>x</a:t>
            </a:r>
            <a:r>
              <a:rPr lang="en-US" sz="1800" dirty="0">
                <a:solidFill>
                  <a:srgbClr val="009644"/>
                </a:solidFill>
                <a:latin typeface="+mj-lt"/>
              </a:rPr>
              <a:t>)  { task2(x); } </a:t>
            </a:r>
            <a:r>
              <a:rPr lang="en-US" sz="1800" dirty="0">
                <a:latin typeface="+mj-lt"/>
              </a:rPr>
              <a:t>);</a:t>
            </a:r>
          </a:p>
        </p:txBody>
      </p:sp>
      <p:sp>
        <p:nvSpPr>
          <p:cNvPr id="32" name="Title 1">
            <a:extLst>
              <a:ext uri="{FF2B5EF4-FFF2-40B4-BE49-F238E27FC236}">
                <a16:creationId xmlns:a16="http://schemas.microsoft.com/office/drawing/2014/main" id="{E7428B9C-B88D-4BE5-AE55-94651648BC48}"/>
              </a:ext>
            </a:extLst>
          </p:cNvPr>
          <p:cNvSpPr>
            <a:spLocks noGrp="1"/>
          </p:cNvSpPr>
          <p:nvPr>
            <p:ph type="title"/>
          </p:nvPr>
        </p:nvSpPr>
        <p:spPr>
          <a:xfrm>
            <a:off x="914400" y="-76200"/>
            <a:ext cx="5508302" cy="1143000"/>
          </a:xfrm>
        </p:spPr>
        <p:txBody>
          <a:bodyPr/>
          <a:lstStyle/>
          <a:p>
            <a:r>
              <a:rPr lang="en-US" dirty="0"/>
              <a:t>What's a Promise?</a:t>
            </a:r>
          </a:p>
        </p:txBody>
      </p:sp>
      <p:sp>
        <p:nvSpPr>
          <p:cNvPr id="71" name="TextBox 70">
            <a:extLst>
              <a:ext uri="{FF2B5EF4-FFF2-40B4-BE49-F238E27FC236}">
                <a16:creationId xmlns:a16="http://schemas.microsoft.com/office/drawing/2014/main" id="{A501D3E2-4D8B-42C7-B42B-6B0BCD098945}"/>
              </a:ext>
            </a:extLst>
          </p:cNvPr>
          <p:cNvSpPr txBox="1"/>
          <p:nvPr/>
        </p:nvSpPr>
        <p:spPr>
          <a:xfrm>
            <a:off x="9038746" y="567601"/>
            <a:ext cx="2964500" cy="646331"/>
          </a:xfrm>
          <a:prstGeom prst="rect">
            <a:avLst/>
          </a:prstGeom>
          <a:solidFill>
            <a:srgbClr val="00863D"/>
          </a:solidFill>
          <a:ln>
            <a:solidFill>
              <a:schemeClr val="tx1"/>
            </a:solidFill>
          </a:ln>
        </p:spPr>
        <p:txBody>
          <a:bodyPr wrap="square">
            <a:spAutoFit/>
          </a:bodyPr>
          <a:lstStyle/>
          <a:p>
            <a:r>
              <a:rPr lang="en-US" sz="1800" dirty="0">
                <a:solidFill>
                  <a:schemeClr val="bg1"/>
                </a:solidFill>
                <a:latin typeface="+mj-lt"/>
              </a:rPr>
              <a:t>lambda (</a:t>
            </a:r>
            <a:r>
              <a:rPr lang="en-US" dirty="0">
                <a:solidFill>
                  <a:schemeClr val="bg1"/>
                </a:solidFill>
                <a:latin typeface="+mj-lt"/>
              </a:rPr>
              <a:t>x</a:t>
            </a:r>
            <a:r>
              <a:rPr lang="en-US" sz="1800" dirty="0">
                <a:solidFill>
                  <a:schemeClr val="bg1"/>
                </a:solidFill>
                <a:latin typeface="+mj-lt"/>
              </a:rPr>
              <a:t>)  </a:t>
            </a:r>
          </a:p>
          <a:p>
            <a:r>
              <a:rPr lang="en-US" dirty="0">
                <a:solidFill>
                  <a:schemeClr val="bg1"/>
                </a:solidFill>
                <a:latin typeface="+mj-lt"/>
              </a:rPr>
              <a:t>  </a:t>
            </a:r>
            <a:r>
              <a:rPr lang="en-US" sz="1800" dirty="0">
                <a:solidFill>
                  <a:schemeClr val="bg1"/>
                </a:solidFill>
                <a:latin typeface="+mj-lt"/>
              </a:rPr>
              <a:t>{ return task2(x); }</a:t>
            </a:r>
          </a:p>
        </p:txBody>
      </p:sp>
      <p:sp>
        <p:nvSpPr>
          <p:cNvPr id="79" name="Line 21">
            <a:extLst>
              <a:ext uri="{FF2B5EF4-FFF2-40B4-BE49-F238E27FC236}">
                <a16:creationId xmlns:a16="http://schemas.microsoft.com/office/drawing/2014/main" id="{4722AB29-0DD5-4577-959C-864EC3E34EA3}"/>
              </a:ext>
            </a:extLst>
          </p:cNvPr>
          <p:cNvSpPr>
            <a:spLocks noChangeShapeType="1"/>
          </p:cNvSpPr>
          <p:nvPr/>
        </p:nvSpPr>
        <p:spPr bwMode="auto">
          <a:xfrm flipV="1">
            <a:off x="8133387" y="567601"/>
            <a:ext cx="903307" cy="1217435"/>
          </a:xfrm>
          <a:prstGeom prst="line">
            <a:avLst/>
          </a:prstGeom>
          <a:noFill/>
          <a:ln w="28575">
            <a:solidFill>
              <a:schemeClr val="bg1">
                <a:lumMod val="50000"/>
              </a:scheme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dirty="0"/>
          </a:p>
        </p:txBody>
      </p:sp>
      <p:sp>
        <p:nvSpPr>
          <p:cNvPr id="81" name="TextBox 80">
            <a:extLst>
              <a:ext uri="{FF2B5EF4-FFF2-40B4-BE49-F238E27FC236}">
                <a16:creationId xmlns:a16="http://schemas.microsoft.com/office/drawing/2014/main" id="{480D8BB5-1C0A-46D6-BD38-A0E16E87EB14}"/>
              </a:ext>
            </a:extLst>
          </p:cNvPr>
          <p:cNvSpPr txBox="1"/>
          <p:nvPr/>
        </p:nvSpPr>
        <p:spPr>
          <a:xfrm>
            <a:off x="7367466" y="1156856"/>
            <a:ext cx="1215738" cy="400110"/>
          </a:xfrm>
          <a:prstGeom prst="rect">
            <a:avLst/>
          </a:prstGeom>
          <a:noFill/>
        </p:spPr>
        <p:txBody>
          <a:bodyPr wrap="square">
            <a:spAutoFit/>
          </a:bodyPr>
          <a:lstStyle/>
          <a:p>
            <a:pPr algn="ctr"/>
            <a:r>
              <a:rPr lang="en-US" sz="2000" dirty="0">
                <a:solidFill>
                  <a:schemeClr val="bg1"/>
                </a:solidFill>
                <a:latin typeface="Consolas" panose="020B0609020204030204" pitchFamily="49" charset="0"/>
              </a:rPr>
              <a:t>nil</a:t>
            </a:r>
          </a:p>
        </p:txBody>
      </p:sp>
      <p:sp>
        <p:nvSpPr>
          <p:cNvPr id="82" name="TextBox 81">
            <a:extLst>
              <a:ext uri="{FF2B5EF4-FFF2-40B4-BE49-F238E27FC236}">
                <a16:creationId xmlns:a16="http://schemas.microsoft.com/office/drawing/2014/main" id="{EFC711E5-7066-4152-B1BA-9CC5825DB4D3}"/>
              </a:ext>
            </a:extLst>
          </p:cNvPr>
          <p:cNvSpPr txBox="1"/>
          <p:nvPr/>
        </p:nvSpPr>
        <p:spPr>
          <a:xfrm>
            <a:off x="7286910" y="755675"/>
            <a:ext cx="1286732" cy="400110"/>
          </a:xfrm>
          <a:prstGeom prst="rect">
            <a:avLst/>
          </a:prstGeom>
          <a:noFill/>
        </p:spPr>
        <p:txBody>
          <a:bodyPr wrap="square">
            <a:spAutoFit/>
          </a:bodyPr>
          <a:lstStyle/>
          <a:p>
            <a:pPr algn="ctr"/>
            <a:r>
              <a:rPr lang="en-US" sz="2000" dirty="0">
                <a:solidFill>
                  <a:schemeClr val="bg1"/>
                </a:solidFill>
              </a:rPr>
              <a:t>PENDING</a:t>
            </a:r>
          </a:p>
        </p:txBody>
      </p:sp>
      <p:grpSp>
        <p:nvGrpSpPr>
          <p:cNvPr id="152" name="Group 151">
            <a:extLst>
              <a:ext uri="{FF2B5EF4-FFF2-40B4-BE49-F238E27FC236}">
                <a16:creationId xmlns:a16="http://schemas.microsoft.com/office/drawing/2014/main" id="{46041657-61AD-417F-B632-70541F17606D}"/>
              </a:ext>
            </a:extLst>
          </p:cNvPr>
          <p:cNvGrpSpPr/>
          <p:nvPr/>
        </p:nvGrpSpPr>
        <p:grpSpPr>
          <a:xfrm>
            <a:off x="6749125" y="3341329"/>
            <a:ext cx="5260316" cy="924734"/>
            <a:chOff x="6847214" y="3441887"/>
            <a:chExt cx="5260316" cy="924734"/>
          </a:xfrm>
        </p:grpSpPr>
        <p:grpSp>
          <p:nvGrpSpPr>
            <p:cNvPr id="157" name="Group 156">
              <a:extLst>
                <a:ext uri="{FF2B5EF4-FFF2-40B4-BE49-F238E27FC236}">
                  <a16:creationId xmlns:a16="http://schemas.microsoft.com/office/drawing/2014/main" id="{5E3158B0-A66D-4AA2-97EA-FBEECD4BDE9A}"/>
                </a:ext>
              </a:extLst>
            </p:cNvPr>
            <p:cNvGrpSpPr/>
            <p:nvPr/>
          </p:nvGrpSpPr>
          <p:grpSpPr>
            <a:xfrm>
              <a:off x="6847214" y="3441887"/>
              <a:ext cx="5260316" cy="924734"/>
              <a:chOff x="6847214" y="3441887"/>
              <a:chExt cx="5260316" cy="924734"/>
            </a:xfrm>
          </p:grpSpPr>
          <p:grpSp>
            <p:nvGrpSpPr>
              <p:cNvPr id="163" name="Group 162">
                <a:extLst>
                  <a:ext uri="{FF2B5EF4-FFF2-40B4-BE49-F238E27FC236}">
                    <a16:creationId xmlns:a16="http://schemas.microsoft.com/office/drawing/2014/main" id="{F7E37DE4-B3BF-4C7E-9ACC-4EB49D8C93F8}"/>
                  </a:ext>
                </a:extLst>
              </p:cNvPr>
              <p:cNvGrpSpPr/>
              <p:nvPr/>
            </p:nvGrpSpPr>
            <p:grpSpPr>
              <a:xfrm>
                <a:off x="6847214" y="3441887"/>
                <a:ext cx="5260316" cy="924734"/>
                <a:chOff x="6968323" y="5374999"/>
                <a:chExt cx="5973558" cy="1339342"/>
              </a:xfrm>
            </p:grpSpPr>
            <p:grpSp>
              <p:nvGrpSpPr>
                <p:cNvPr id="166" name="Group 165">
                  <a:extLst>
                    <a:ext uri="{FF2B5EF4-FFF2-40B4-BE49-F238E27FC236}">
                      <a16:creationId xmlns:a16="http://schemas.microsoft.com/office/drawing/2014/main" id="{69DCAF96-B1EC-4DE0-9F61-DFA27AE0AFEA}"/>
                    </a:ext>
                  </a:extLst>
                </p:cNvPr>
                <p:cNvGrpSpPr/>
                <p:nvPr/>
              </p:nvGrpSpPr>
              <p:grpSpPr>
                <a:xfrm>
                  <a:off x="6968323" y="5374999"/>
                  <a:ext cx="5973558" cy="1339342"/>
                  <a:chOff x="6968323" y="5374999"/>
                  <a:chExt cx="5973558" cy="1339342"/>
                </a:xfrm>
              </p:grpSpPr>
              <p:grpSp>
                <p:nvGrpSpPr>
                  <p:cNvPr id="168" name="Group 167">
                    <a:extLst>
                      <a:ext uri="{FF2B5EF4-FFF2-40B4-BE49-F238E27FC236}">
                        <a16:creationId xmlns:a16="http://schemas.microsoft.com/office/drawing/2014/main" id="{84DA3090-656E-418D-ABEB-1C014EF23A6D}"/>
                      </a:ext>
                    </a:extLst>
                  </p:cNvPr>
                  <p:cNvGrpSpPr/>
                  <p:nvPr/>
                </p:nvGrpSpPr>
                <p:grpSpPr>
                  <a:xfrm>
                    <a:off x="6968323" y="5427246"/>
                    <a:ext cx="5973558" cy="1287095"/>
                    <a:chOff x="1778161" y="1377647"/>
                    <a:chExt cx="5973558" cy="1287095"/>
                  </a:xfrm>
                </p:grpSpPr>
                <p:sp>
                  <p:nvSpPr>
                    <p:cNvPr id="171" name="Rectangle 170">
                      <a:extLst>
                        <a:ext uri="{FF2B5EF4-FFF2-40B4-BE49-F238E27FC236}">
                          <a16:creationId xmlns:a16="http://schemas.microsoft.com/office/drawing/2014/main" id="{DE62D3AA-3807-4DB7-B9B3-E9C0E5D74D44}"/>
                        </a:ext>
                      </a:extLst>
                    </p:cNvPr>
                    <p:cNvSpPr/>
                    <p:nvPr/>
                  </p:nvSpPr>
                  <p:spPr>
                    <a:xfrm>
                      <a:off x="1813495" y="1377647"/>
                      <a:ext cx="5938224" cy="126542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2" name="Group 171">
                      <a:extLst>
                        <a:ext uri="{FF2B5EF4-FFF2-40B4-BE49-F238E27FC236}">
                          <a16:creationId xmlns:a16="http://schemas.microsoft.com/office/drawing/2014/main" id="{654DE002-FA1D-420F-A720-2150C1FBAF65}"/>
                        </a:ext>
                      </a:extLst>
                    </p:cNvPr>
                    <p:cNvGrpSpPr/>
                    <p:nvPr/>
                  </p:nvGrpSpPr>
                  <p:grpSpPr>
                    <a:xfrm>
                      <a:off x="1778161" y="1941656"/>
                      <a:ext cx="5686047" cy="723086"/>
                      <a:chOff x="1342343" y="1377855"/>
                      <a:chExt cx="6491673" cy="723086"/>
                    </a:xfrm>
                  </p:grpSpPr>
                  <p:pic>
                    <p:nvPicPr>
                      <p:cNvPr id="173" name="Picture 172">
                        <a:extLst>
                          <a:ext uri="{FF2B5EF4-FFF2-40B4-BE49-F238E27FC236}">
                            <a16:creationId xmlns:a16="http://schemas.microsoft.com/office/drawing/2014/main" id="{249A93D2-2C95-44F0-9639-DFC1453CC5F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1342343" y="1377855"/>
                        <a:ext cx="648769" cy="723086"/>
                      </a:xfrm>
                      <a:prstGeom prst="rect">
                        <a:avLst/>
                      </a:prstGeom>
                    </p:spPr>
                  </p:pic>
                  <p:cxnSp>
                    <p:nvCxnSpPr>
                      <p:cNvPr id="174" name="Straight Arrow Connector 173">
                        <a:extLst>
                          <a:ext uri="{FF2B5EF4-FFF2-40B4-BE49-F238E27FC236}">
                            <a16:creationId xmlns:a16="http://schemas.microsoft.com/office/drawing/2014/main" id="{19C40C14-E729-45A9-8180-82F8B8458DB3}"/>
                          </a:ext>
                        </a:extLst>
                      </p:cNvPr>
                      <p:cNvCxnSpPr>
                        <a:cxnSpLocks/>
                      </p:cNvCxnSpPr>
                      <p:nvPr/>
                    </p:nvCxnSpPr>
                    <p:spPr>
                      <a:xfrm>
                        <a:off x="1709084" y="1832697"/>
                        <a:ext cx="6124932" cy="0"/>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169" name="Picture 168">
                    <a:extLst>
                      <a:ext uri="{FF2B5EF4-FFF2-40B4-BE49-F238E27FC236}">
                        <a16:creationId xmlns:a16="http://schemas.microsoft.com/office/drawing/2014/main" id="{0D755D22-6725-435C-AB0D-96AB628D40B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6968323" y="5374999"/>
                    <a:ext cx="568256" cy="723086"/>
                  </a:xfrm>
                  <a:prstGeom prst="rect">
                    <a:avLst/>
                  </a:prstGeom>
                </p:spPr>
              </p:pic>
              <p:cxnSp>
                <p:nvCxnSpPr>
                  <p:cNvPr id="170" name="Straight Arrow Connector 169">
                    <a:extLst>
                      <a:ext uri="{FF2B5EF4-FFF2-40B4-BE49-F238E27FC236}">
                        <a16:creationId xmlns:a16="http://schemas.microsoft.com/office/drawing/2014/main" id="{EDC708D0-66D1-4087-A012-CABFF155F183}"/>
                      </a:ext>
                    </a:extLst>
                  </p:cNvPr>
                  <p:cNvCxnSpPr>
                    <a:cxnSpLocks/>
                  </p:cNvCxnSpPr>
                  <p:nvPr/>
                </p:nvCxnSpPr>
                <p:spPr>
                  <a:xfrm>
                    <a:off x="7289551" y="5829841"/>
                    <a:ext cx="5364819" cy="0"/>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grpSp>
            <p:sp>
              <p:nvSpPr>
                <p:cNvPr id="167" name="Rectangle 166">
                  <a:extLst>
                    <a:ext uri="{FF2B5EF4-FFF2-40B4-BE49-F238E27FC236}">
                      <a16:creationId xmlns:a16="http://schemas.microsoft.com/office/drawing/2014/main" id="{4E0B865B-5114-4255-B858-2358F1686FB0}"/>
                    </a:ext>
                  </a:extLst>
                </p:cNvPr>
                <p:cNvSpPr/>
                <p:nvPr/>
              </p:nvSpPr>
              <p:spPr>
                <a:xfrm>
                  <a:off x="7965000" y="6248898"/>
                  <a:ext cx="1334016" cy="33139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p.i_succeeded</a:t>
                  </a:r>
                  <a:r>
                    <a:rPr lang="en-US" sz="1200" dirty="0"/>
                    <a:t>()</a:t>
                  </a:r>
                </a:p>
              </p:txBody>
            </p:sp>
          </p:grpSp>
          <p:sp>
            <p:nvSpPr>
              <p:cNvPr id="164" name="Rectangle 163">
                <a:extLst>
                  <a:ext uri="{FF2B5EF4-FFF2-40B4-BE49-F238E27FC236}">
                    <a16:creationId xmlns:a16="http://schemas.microsoft.com/office/drawing/2014/main" id="{1EFC4C22-97BA-44A1-AF36-3454FAE5FC3E}"/>
                  </a:ext>
                </a:extLst>
              </p:cNvPr>
              <p:cNvSpPr/>
              <p:nvPr/>
            </p:nvSpPr>
            <p:spPr>
              <a:xfrm>
                <a:off x="7271384" y="3605405"/>
                <a:ext cx="808074" cy="22880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a:t>
                </a:r>
              </a:p>
            </p:txBody>
          </p:sp>
          <p:cxnSp>
            <p:nvCxnSpPr>
              <p:cNvPr id="165" name="Straight Arrow Connector 164">
                <a:extLst>
                  <a:ext uri="{FF2B5EF4-FFF2-40B4-BE49-F238E27FC236}">
                    <a16:creationId xmlns:a16="http://schemas.microsoft.com/office/drawing/2014/main" id="{C4758399-6A5D-44B9-BFA2-AD072FB06F6D}"/>
                  </a:ext>
                </a:extLst>
              </p:cNvPr>
              <p:cNvCxnSpPr>
                <a:cxnSpLocks/>
              </p:cNvCxnSpPr>
              <p:nvPr/>
            </p:nvCxnSpPr>
            <p:spPr>
              <a:xfrm>
                <a:off x="8047377" y="3719964"/>
                <a:ext cx="143565" cy="32150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60" name="TextBox 159">
              <a:extLst>
                <a:ext uri="{FF2B5EF4-FFF2-40B4-BE49-F238E27FC236}">
                  <a16:creationId xmlns:a16="http://schemas.microsoft.com/office/drawing/2014/main" id="{3DC8B1BD-FAAB-4307-9F73-A948B2BF05B4}"/>
                </a:ext>
              </a:extLst>
            </p:cNvPr>
            <p:cNvSpPr txBox="1"/>
            <p:nvPr/>
          </p:nvSpPr>
          <p:spPr>
            <a:xfrm>
              <a:off x="8118233" y="3729989"/>
              <a:ext cx="1230752" cy="276999"/>
            </a:xfrm>
            <a:prstGeom prst="rect">
              <a:avLst/>
            </a:prstGeom>
            <a:noFill/>
          </p:spPr>
          <p:txBody>
            <a:bodyPr wrap="square">
              <a:spAutoFit/>
            </a:bodyPr>
            <a:lstStyle/>
            <a:p>
              <a:r>
                <a:rPr lang="en-US" sz="1200" dirty="0">
                  <a:solidFill>
                    <a:srgbClr val="FF0000"/>
                  </a:solidFill>
                  <a:latin typeface="Consolas" panose="020B0609020204030204" pitchFamily="49" charset="0"/>
                </a:rPr>
                <a:t>"&lt;HTML&gt;..."</a:t>
              </a:r>
            </a:p>
          </p:txBody>
        </p:sp>
      </p:grpSp>
      <p:grpSp>
        <p:nvGrpSpPr>
          <p:cNvPr id="196" name="Group 195">
            <a:extLst>
              <a:ext uri="{FF2B5EF4-FFF2-40B4-BE49-F238E27FC236}">
                <a16:creationId xmlns:a16="http://schemas.microsoft.com/office/drawing/2014/main" id="{3B4A2C80-550F-45B4-A043-F223C627798F}"/>
              </a:ext>
            </a:extLst>
          </p:cNvPr>
          <p:cNvGrpSpPr/>
          <p:nvPr/>
        </p:nvGrpSpPr>
        <p:grpSpPr>
          <a:xfrm>
            <a:off x="8453626" y="4358931"/>
            <a:ext cx="1865634" cy="1622947"/>
            <a:chOff x="6869970" y="608366"/>
            <a:chExt cx="1865634" cy="1622947"/>
          </a:xfrm>
        </p:grpSpPr>
        <p:grpSp>
          <p:nvGrpSpPr>
            <p:cNvPr id="183" name="Group 182">
              <a:extLst>
                <a:ext uri="{FF2B5EF4-FFF2-40B4-BE49-F238E27FC236}">
                  <a16:creationId xmlns:a16="http://schemas.microsoft.com/office/drawing/2014/main" id="{F2C23EB5-C0F1-4D6C-A05C-13924C25E7DC}"/>
                </a:ext>
              </a:extLst>
            </p:cNvPr>
            <p:cNvGrpSpPr/>
            <p:nvPr/>
          </p:nvGrpSpPr>
          <p:grpSpPr>
            <a:xfrm>
              <a:off x="6869970" y="608366"/>
              <a:ext cx="1808604" cy="1622947"/>
              <a:chOff x="6717570" y="455966"/>
              <a:chExt cx="1808604" cy="1622947"/>
            </a:xfrm>
          </p:grpSpPr>
          <p:grpSp>
            <p:nvGrpSpPr>
              <p:cNvPr id="184" name="Group 183">
                <a:extLst>
                  <a:ext uri="{FF2B5EF4-FFF2-40B4-BE49-F238E27FC236}">
                    <a16:creationId xmlns:a16="http://schemas.microsoft.com/office/drawing/2014/main" id="{AF5E968A-53CF-4B2F-9A9C-DA98DD74859D}"/>
                  </a:ext>
                </a:extLst>
              </p:cNvPr>
              <p:cNvGrpSpPr/>
              <p:nvPr/>
            </p:nvGrpSpPr>
            <p:grpSpPr>
              <a:xfrm>
                <a:off x="6718483" y="455966"/>
                <a:ext cx="1807691" cy="1622947"/>
                <a:chOff x="7364850" y="832922"/>
                <a:chExt cx="1807691" cy="1622947"/>
              </a:xfrm>
            </p:grpSpPr>
            <p:sp>
              <p:nvSpPr>
                <p:cNvPr id="187" name="Rectangle 186">
                  <a:extLst>
                    <a:ext uri="{FF2B5EF4-FFF2-40B4-BE49-F238E27FC236}">
                      <a16:creationId xmlns:a16="http://schemas.microsoft.com/office/drawing/2014/main" id="{96133CC2-2460-46F7-AE01-BE06644BB9F5}"/>
                    </a:ext>
                  </a:extLst>
                </p:cNvPr>
                <p:cNvSpPr/>
                <p:nvPr/>
              </p:nvSpPr>
              <p:spPr>
                <a:xfrm>
                  <a:off x="7432831" y="832922"/>
                  <a:ext cx="1739710" cy="1622947"/>
                </a:xfrm>
                <a:prstGeom prst="rect">
                  <a:avLst/>
                </a:prstGeom>
                <a:solidFill>
                  <a:srgbClr val="E6CD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Promise object</a:t>
                  </a:r>
                </a:p>
                <a:p>
                  <a:pPr algn="ctr"/>
                  <a:endParaRPr lang="en-US" dirty="0">
                    <a:solidFill>
                      <a:schemeClr val="tx1"/>
                    </a:solidFill>
                  </a:endParaRPr>
                </a:p>
                <a:p>
                  <a:pPr algn="ctr"/>
                  <a:br>
                    <a:rPr lang="en-US" dirty="0">
                      <a:solidFill>
                        <a:schemeClr val="tx1"/>
                      </a:solidFill>
                    </a:rPr>
                  </a:b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grpSp>
              <p:nvGrpSpPr>
                <p:cNvPr id="188" name="Group 187">
                  <a:extLst>
                    <a:ext uri="{FF2B5EF4-FFF2-40B4-BE49-F238E27FC236}">
                      <a16:creationId xmlns:a16="http://schemas.microsoft.com/office/drawing/2014/main" id="{A03671E2-0A17-42D6-9F3A-745C49737099}"/>
                    </a:ext>
                  </a:extLst>
                </p:cNvPr>
                <p:cNvGrpSpPr/>
                <p:nvPr/>
              </p:nvGrpSpPr>
              <p:grpSpPr>
                <a:xfrm>
                  <a:off x="7364850" y="1117573"/>
                  <a:ext cx="1758669" cy="369332"/>
                  <a:chOff x="7364850" y="1117573"/>
                  <a:chExt cx="1758669" cy="369332"/>
                </a:xfrm>
              </p:grpSpPr>
              <p:sp>
                <p:nvSpPr>
                  <p:cNvPr id="189" name="TextBox 188">
                    <a:extLst>
                      <a:ext uri="{FF2B5EF4-FFF2-40B4-BE49-F238E27FC236}">
                        <a16:creationId xmlns:a16="http://schemas.microsoft.com/office/drawing/2014/main" id="{490F73D0-85FF-455C-B8CC-106B3CCE6BDA}"/>
                      </a:ext>
                    </a:extLst>
                  </p:cNvPr>
                  <p:cNvSpPr txBox="1"/>
                  <p:nvPr/>
                </p:nvSpPr>
                <p:spPr>
                  <a:xfrm>
                    <a:off x="7364850" y="1117573"/>
                    <a:ext cx="764953" cy="369332"/>
                  </a:xfrm>
                  <a:prstGeom prst="rect">
                    <a:avLst/>
                  </a:prstGeom>
                  <a:noFill/>
                </p:spPr>
                <p:txBody>
                  <a:bodyPr wrap="none" rtlCol="0">
                    <a:spAutoFit/>
                  </a:bodyPr>
                  <a:lstStyle/>
                  <a:p>
                    <a:r>
                      <a:rPr lang="en-US" dirty="0">
                        <a:solidFill>
                          <a:srgbClr val="7030A0"/>
                        </a:solidFill>
                      </a:rPr>
                      <a:t>status</a:t>
                    </a:r>
                  </a:p>
                </p:txBody>
              </p:sp>
              <p:sp>
                <p:nvSpPr>
                  <p:cNvPr id="190" name="Rectangle 189">
                    <a:extLst>
                      <a:ext uri="{FF2B5EF4-FFF2-40B4-BE49-F238E27FC236}">
                        <a16:creationId xmlns:a16="http://schemas.microsoft.com/office/drawing/2014/main" id="{A52E56F1-3C06-4C63-8707-BC62CEBB28A9}"/>
                      </a:ext>
                    </a:extLst>
                  </p:cNvPr>
                  <p:cNvSpPr/>
                  <p:nvPr/>
                </p:nvSpPr>
                <p:spPr>
                  <a:xfrm>
                    <a:off x="8058709" y="1159243"/>
                    <a:ext cx="1064810" cy="295187"/>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grpSp>
          <p:sp>
            <p:nvSpPr>
              <p:cNvPr id="185" name="TextBox 184">
                <a:extLst>
                  <a:ext uri="{FF2B5EF4-FFF2-40B4-BE49-F238E27FC236}">
                    <a16:creationId xmlns:a16="http://schemas.microsoft.com/office/drawing/2014/main" id="{CF18B5D5-C5F2-47D4-A841-2223BE3288A2}"/>
                  </a:ext>
                </a:extLst>
              </p:cNvPr>
              <p:cNvSpPr txBox="1"/>
              <p:nvPr/>
            </p:nvSpPr>
            <p:spPr>
              <a:xfrm>
                <a:off x="6717570" y="1172262"/>
                <a:ext cx="830677" cy="369332"/>
              </a:xfrm>
              <a:prstGeom prst="rect">
                <a:avLst/>
              </a:prstGeom>
              <a:noFill/>
            </p:spPr>
            <p:txBody>
              <a:bodyPr wrap="none" rtlCol="0">
                <a:spAutoFit/>
              </a:bodyPr>
              <a:lstStyle/>
              <a:p>
                <a:r>
                  <a:rPr lang="en-US" dirty="0">
                    <a:solidFill>
                      <a:srgbClr val="7030A0"/>
                    </a:solidFill>
                  </a:rPr>
                  <a:t>output</a:t>
                </a:r>
              </a:p>
            </p:txBody>
          </p:sp>
          <p:sp>
            <p:nvSpPr>
              <p:cNvPr id="186" name="Rectangle 185">
                <a:extLst>
                  <a:ext uri="{FF2B5EF4-FFF2-40B4-BE49-F238E27FC236}">
                    <a16:creationId xmlns:a16="http://schemas.microsoft.com/office/drawing/2014/main" id="{6739942B-9C54-4568-A3E0-25FCA8A90BB7}"/>
                  </a:ext>
                </a:extLst>
              </p:cNvPr>
              <p:cNvSpPr/>
              <p:nvPr/>
            </p:nvSpPr>
            <p:spPr>
              <a:xfrm>
                <a:off x="7511673" y="1213932"/>
                <a:ext cx="964566" cy="295187"/>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Consolas" panose="020B0609020204030204" pitchFamily="49" charset="0"/>
                </a:endParaRPr>
              </a:p>
            </p:txBody>
          </p:sp>
        </p:grpSp>
        <p:grpSp>
          <p:nvGrpSpPr>
            <p:cNvPr id="191" name="Group 190">
              <a:extLst>
                <a:ext uri="{FF2B5EF4-FFF2-40B4-BE49-F238E27FC236}">
                  <a16:creationId xmlns:a16="http://schemas.microsoft.com/office/drawing/2014/main" id="{580A432B-6483-4C24-853B-2B886B9ABBAD}"/>
                </a:ext>
              </a:extLst>
            </p:cNvPr>
            <p:cNvGrpSpPr/>
            <p:nvPr/>
          </p:nvGrpSpPr>
          <p:grpSpPr>
            <a:xfrm>
              <a:off x="6895745" y="1740405"/>
              <a:ext cx="1618806" cy="369332"/>
              <a:chOff x="7489816" y="1564026"/>
              <a:chExt cx="1618806" cy="369332"/>
            </a:xfrm>
          </p:grpSpPr>
          <p:sp>
            <p:nvSpPr>
              <p:cNvPr id="192" name="TextBox 191">
                <a:extLst>
                  <a:ext uri="{FF2B5EF4-FFF2-40B4-BE49-F238E27FC236}">
                    <a16:creationId xmlns:a16="http://schemas.microsoft.com/office/drawing/2014/main" id="{01A518E3-322E-4310-8415-DE281D27C0AD}"/>
                  </a:ext>
                </a:extLst>
              </p:cNvPr>
              <p:cNvSpPr txBox="1"/>
              <p:nvPr/>
            </p:nvSpPr>
            <p:spPr>
              <a:xfrm>
                <a:off x="7489816" y="1564026"/>
                <a:ext cx="1160895" cy="369332"/>
              </a:xfrm>
              <a:prstGeom prst="rect">
                <a:avLst/>
              </a:prstGeom>
              <a:noFill/>
            </p:spPr>
            <p:txBody>
              <a:bodyPr wrap="none" rtlCol="0">
                <a:spAutoFit/>
              </a:bodyPr>
              <a:lstStyle/>
              <a:p>
                <a:r>
                  <a:rPr lang="en-US" dirty="0">
                    <a:solidFill>
                      <a:srgbClr val="7030A0"/>
                    </a:solidFill>
                  </a:rPr>
                  <a:t>subscriber</a:t>
                </a:r>
              </a:p>
            </p:txBody>
          </p:sp>
          <p:sp>
            <p:nvSpPr>
              <p:cNvPr id="193" name="Rectangle 192">
                <a:extLst>
                  <a:ext uri="{FF2B5EF4-FFF2-40B4-BE49-F238E27FC236}">
                    <a16:creationId xmlns:a16="http://schemas.microsoft.com/office/drawing/2014/main" id="{251560F4-7D5F-4FA6-B49A-44AB08580B27}"/>
                  </a:ext>
                </a:extLst>
              </p:cNvPr>
              <p:cNvSpPr/>
              <p:nvPr/>
            </p:nvSpPr>
            <p:spPr>
              <a:xfrm>
                <a:off x="8610364" y="1616176"/>
                <a:ext cx="498258" cy="295187"/>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sp>
          <p:nvSpPr>
            <p:cNvPr id="194" name="TextBox 193">
              <a:extLst>
                <a:ext uri="{FF2B5EF4-FFF2-40B4-BE49-F238E27FC236}">
                  <a16:creationId xmlns:a16="http://schemas.microsoft.com/office/drawing/2014/main" id="{01349C19-B8E4-49A0-9868-0C95829E8DB5}"/>
                </a:ext>
              </a:extLst>
            </p:cNvPr>
            <p:cNvSpPr txBox="1"/>
            <p:nvPr/>
          </p:nvSpPr>
          <p:spPr>
            <a:xfrm>
              <a:off x="7519866" y="1309256"/>
              <a:ext cx="1215738" cy="400110"/>
            </a:xfrm>
            <a:prstGeom prst="rect">
              <a:avLst/>
            </a:prstGeom>
            <a:noFill/>
          </p:spPr>
          <p:txBody>
            <a:bodyPr wrap="square">
              <a:spAutoFit/>
            </a:bodyPr>
            <a:lstStyle/>
            <a:p>
              <a:pPr algn="ctr"/>
              <a:r>
                <a:rPr lang="en-US" sz="2000" dirty="0">
                  <a:solidFill>
                    <a:schemeClr val="bg1"/>
                  </a:solidFill>
                  <a:latin typeface="Consolas" panose="020B0609020204030204" pitchFamily="49" charset="0"/>
                </a:rPr>
                <a:t>nil</a:t>
              </a:r>
            </a:p>
          </p:txBody>
        </p:sp>
        <p:sp>
          <p:nvSpPr>
            <p:cNvPr id="195" name="TextBox 194">
              <a:extLst>
                <a:ext uri="{FF2B5EF4-FFF2-40B4-BE49-F238E27FC236}">
                  <a16:creationId xmlns:a16="http://schemas.microsoft.com/office/drawing/2014/main" id="{CB57F8D9-DA53-49CB-92DC-5714E03D2C64}"/>
                </a:ext>
              </a:extLst>
            </p:cNvPr>
            <p:cNvSpPr txBox="1"/>
            <p:nvPr/>
          </p:nvSpPr>
          <p:spPr>
            <a:xfrm>
              <a:off x="7439310" y="908075"/>
              <a:ext cx="1286732" cy="400110"/>
            </a:xfrm>
            <a:prstGeom prst="rect">
              <a:avLst/>
            </a:prstGeom>
            <a:noFill/>
          </p:spPr>
          <p:txBody>
            <a:bodyPr wrap="square">
              <a:spAutoFit/>
            </a:bodyPr>
            <a:lstStyle/>
            <a:p>
              <a:pPr algn="ctr"/>
              <a:r>
                <a:rPr lang="en-US" sz="2000" dirty="0">
                  <a:solidFill>
                    <a:schemeClr val="bg1"/>
                  </a:solidFill>
                </a:rPr>
                <a:t>PENDING</a:t>
              </a:r>
            </a:p>
          </p:txBody>
        </p:sp>
      </p:grpSp>
      <p:sp>
        <p:nvSpPr>
          <p:cNvPr id="38" name="TextBox 37">
            <a:extLst>
              <a:ext uri="{FF2B5EF4-FFF2-40B4-BE49-F238E27FC236}">
                <a16:creationId xmlns:a16="http://schemas.microsoft.com/office/drawing/2014/main" id="{2C682BCD-68F7-4FB5-939C-53A5B6CE2432}"/>
              </a:ext>
            </a:extLst>
          </p:cNvPr>
          <p:cNvSpPr txBox="1"/>
          <p:nvPr/>
        </p:nvSpPr>
        <p:spPr>
          <a:xfrm>
            <a:off x="6963226" y="5615855"/>
            <a:ext cx="4792386" cy="1200329"/>
          </a:xfrm>
          <a:prstGeom prst="rect">
            <a:avLst/>
          </a:prstGeom>
          <a:solidFill>
            <a:schemeClr val="accent4">
              <a:lumMod val="20000"/>
              <a:lumOff val="80000"/>
            </a:schemeClr>
          </a:solidFill>
          <a:ln>
            <a:solidFill>
              <a:schemeClr val="tx1"/>
            </a:solidFill>
          </a:ln>
        </p:spPr>
        <p:txBody>
          <a:bodyPr wrap="square">
            <a:spAutoFit/>
          </a:bodyPr>
          <a:lstStyle/>
          <a:p>
            <a:r>
              <a:rPr lang="en-US" dirty="0">
                <a:solidFill>
                  <a:schemeClr val="tx1"/>
                </a:solidFill>
                <a:latin typeface="+mj-lt"/>
              </a:rPr>
              <a:t>p = Promise(...);</a:t>
            </a:r>
          </a:p>
          <a:p>
            <a:r>
              <a:rPr lang="en-US" sz="1800" dirty="0" err="1">
                <a:latin typeface="+mj-lt"/>
              </a:rPr>
              <a:t>p.</a:t>
            </a:r>
            <a:r>
              <a:rPr lang="en-US" sz="1800" dirty="0" err="1">
                <a:solidFill>
                  <a:srgbClr val="FF0000"/>
                </a:solidFill>
                <a:latin typeface="+mj-lt"/>
              </a:rPr>
              <a:t>then</a:t>
            </a:r>
            <a:r>
              <a:rPr lang="en-US" sz="1800" dirty="0">
                <a:latin typeface="+mj-lt"/>
              </a:rPr>
              <a:t>(</a:t>
            </a:r>
            <a:r>
              <a:rPr lang="en-US" sz="1800" dirty="0">
                <a:solidFill>
                  <a:srgbClr val="009644"/>
                </a:solidFill>
                <a:latin typeface="+mj-lt"/>
              </a:rPr>
              <a:t>lambda (</a:t>
            </a:r>
            <a:r>
              <a:rPr lang="en-US" dirty="0">
                <a:solidFill>
                  <a:srgbClr val="009644"/>
                </a:solidFill>
                <a:latin typeface="+mj-lt"/>
              </a:rPr>
              <a:t>x</a:t>
            </a:r>
            <a:r>
              <a:rPr lang="en-US" sz="1800" dirty="0">
                <a:solidFill>
                  <a:srgbClr val="009644"/>
                </a:solidFill>
                <a:latin typeface="+mj-lt"/>
              </a:rPr>
              <a:t>)  { task2(x); } </a:t>
            </a:r>
            <a:r>
              <a:rPr lang="en-US" sz="1800" dirty="0">
                <a:latin typeface="+mj-lt"/>
              </a:rPr>
              <a:t>)</a:t>
            </a:r>
          </a:p>
          <a:p>
            <a:r>
              <a:rPr lang="en-US" dirty="0">
                <a:latin typeface="+mj-lt"/>
              </a:rPr>
              <a:t>   .</a:t>
            </a:r>
            <a:r>
              <a:rPr lang="en-US" sz="1800" dirty="0">
                <a:solidFill>
                  <a:srgbClr val="FF0000"/>
                </a:solidFill>
                <a:latin typeface="+mj-lt"/>
              </a:rPr>
              <a:t>then</a:t>
            </a:r>
            <a:r>
              <a:rPr lang="en-US" dirty="0">
                <a:latin typeface="+mj-lt"/>
              </a:rPr>
              <a:t>(</a:t>
            </a:r>
            <a:r>
              <a:rPr lang="en-US" sz="1800" dirty="0">
                <a:solidFill>
                  <a:srgbClr val="009644"/>
                </a:solidFill>
                <a:latin typeface="+mj-lt"/>
              </a:rPr>
              <a:t>lambda (</a:t>
            </a:r>
            <a:r>
              <a:rPr lang="en-US" dirty="0">
                <a:solidFill>
                  <a:srgbClr val="009644"/>
                </a:solidFill>
                <a:latin typeface="+mj-lt"/>
              </a:rPr>
              <a:t>y</a:t>
            </a:r>
            <a:r>
              <a:rPr lang="en-US" sz="1800" dirty="0">
                <a:solidFill>
                  <a:srgbClr val="009644"/>
                </a:solidFill>
                <a:latin typeface="+mj-lt"/>
              </a:rPr>
              <a:t>)  { task3(y); } </a:t>
            </a:r>
            <a:r>
              <a:rPr lang="en-US" sz="1800" dirty="0">
                <a:latin typeface="+mj-lt"/>
              </a:rPr>
              <a:t>)</a:t>
            </a:r>
          </a:p>
          <a:p>
            <a:r>
              <a:rPr lang="en-US" dirty="0">
                <a:latin typeface="+mj-lt"/>
              </a:rPr>
              <a:t>   .</a:t>
            </a:r>
            <a:r>
              <a:rPr lang="en-US" sz="1800" dirty="0">
                <a:solidFill>
                  <a:srgbClr val="FF0000"/>
                </a:solidFill>
                <a:latin typeface="+mj-lt"/>
              </a:rPr>
              <a:t>then</a:t>
            </a:r>
            <a:r>
              <a:rPr lang="en-US" sz="1800" dirty="0">
                <a:latin typeface="+mj-lt"/>
              </a:rPr>
              <a:t>(...)</a:t>
            </a:r>
          </a:p>
        </p:txBody>
      </p:sp>
      <p:sp>
        <p:nvSpPr>
          <p:cNvPr id="197" name="TextBox 196">
            <a:extLst>
              <a:ext uri="{FF2B5EF4-FFF2-40B4-BE49-F238E27FC236}">
                <a16:creationId xmlns:a16="http://schemas.microsoft.com/office/drawing/2014/main" id="{CC1EFAB7-1DA7-4860-9ED8-773C13E8F9DF}"/>
              </a:ext>
            </a:extLst>
          </p:cNvPr>
          <p:cNvSpPr txBox="1"/>
          <p:nvPr/>
        </p:nvSpPr>
        <p:spPr>
          <a:xfrm>
            <a:off x="7303337" y="755675"/>
            <a:ext cx="1286732" cy="400110"/>
          </a:xfrm>
          <a:prstGeom prst="rect">
            <a:avLst/>
          </a:prstGeom>
          <a:noFill/>
        </p:spPr>
        <p:txBody>
          <a:bodyPr wrap="square">
            <a:spAutoFit/>
          </a:bodyPr>
          <a:lstStyle/>
          <a:p>
            <a:pPr algn="ctr"/>
            <a:r>
              <a:rPr lang="en-US" sz="2000" dirty="0">
                <a:solidFill>
                  <a:srgbClr val="FFFF00"/>
                </a:solidFill>
              </a:rPr>
              <a:t>SUCCESS</a:t>
            </a:r>
          </a:p>
        </p:txBody>
      </p:sp>
      <p:sp>
        <p:nvSpPr>
          <p:cNvPr id="198" name="TextBox 197">
            <a:extLst>
              <a:ext uri="{FF2B5EF4-FFF2-40B4-BE49-F238E27FC236}">
                <a16:creationId xmlns:a16="http://schemas.microsoft.com/office/drawing/2014/main" id="{B74B122F-7C95-4AD8-B1A1-A4D6F44C5BE4}"/>
              </a:ext>
            </a:extLst>
          </p:cNvPr>
          <p:cNvSpPr txBox="1"/>
          <p:nvPr/>
        </p:nvSpPr>
        <p:spPr>
          <a:xfrm>
            <a:off x="7330764" y="1242235"/>
            <a:ext cx="1286732" cy="307777"/>
          </a:xfrm>
          <a:prstGeom prst="rect">
            <a:avLst/>
          </a:prstGeom>
          <a:noFill/>
        </p:spPr>
        <p:txBody>
          <a:bodyPr wrap="square">
            <a:spAutoFit/>
          </a:bodyPr>
          <a:lstStyle/>
          <a:p>
            <a:pPr algn="ctr"/>
            <a:r>
              <a:rPr lang="en-US" sz="1400" dirty="0">
                <a:solidFill>
                  <a:srgbClr val="FFFF00"/>
                </a:solidFill>
              </a:rPr>
              <a:t>"&lt;HTML&gt;..."</a:t>
            </a:r>
          </a:p>
        </p:txBody>
      </p:sp>
      <p:grpSp>
        <p:nvGrpSpPr>
          <p:cNvPr id="202" name="Group 201">
            <a:extLst>
              <a:ext uri="{FF2B5EF4-FFF2-40B4-BE49-F238E27FC236}">
                <a16:creationId xmlns:a16="http://schemas.microsoft.com/office/drawing/2014/main" id="{2DAF10B2-51CF-42D3-8BA7-456E65E63126}"/>
              </a:ext>
            </a:extLst>
          </p:cNvPr>
          <p:cNvGrpSpPr/>
          <p:nvPr/>
        </p:nvGrpSpPr>
        <p:grpSpPr>
          <a:xfrm>
            <a:off x="6749125" y="3341329"/>
            <a:ext cx="5260316" cy="924734"/>
            <a:chOff x="6847214" y="3441887"/>
            <a:chExt cx="5260316" cy="924734"/>
          </a:xfrm>
        </p:grpSpPr>
        <p:grpSp>
          <p:nvGrpSpPr>
            <p:cNvPr id="203" name="Group 202">
              <a:extLst>
                <a:ext uri="{FF2B5EF4-FFF2-40B4-BE49-F238E27FC236}">
                  <a16:creationId xmlns:a16="http://schemas.microsoft.com/office/drawing/2014/main" id="{2D19F3CF-D76C-4B4B-820D-1066F667B43C}"/>
                </a:ext>
              </a:extLst>
            </p:cNvPr>
            <p:cNvGrpSpPr/>
            <p:nvPr/>
          </p:nvGrpSpPr>
          <p:grpSpPr>
            <a:xfrm>
              <a:off x="6847214" y="3441887"/>
              <a:ext cx="5260316" cy="924734"/>
              <a:chOff x="6847214" y="3441887"/>
              <a:chExt cx="5260316" cy="924734"/>
            </a:xfrm>
          </p:grpSpPr>
          <p:grpSp>
            <p:nvGrpSpPr>
              <p:cNvPr id="209" name="Group 208">
                <a:extLst>
                  <a:ext uri="{FF2B5EF4-FFF2-40B4-BE49-F238E27FC236}">
                    <a16:creationId xmlns:a16="http://schemas.microsoft.com/office/drawing/2014/main" id="{7B98CC0F-D367-4A2E-9890-FB87C1ABF6A2}"/>
                  </a:ext>
                </a:extLst>
              </p:cNvPr>
              <p:cNvGrpSpPr/>
              <p:nvPr/>
            </p:nvGrpSpPr>
            <p:grpSpPr>
              <a:xfrm>
                <a:off x="6847214" y="3441887"/>
                <a:ext cx="5260316" cy="924734"/>
                <a:chOff x="6968323" y="5374999"/>
                <a:chExt cx="5973558" cy="1339342"/>
              </a:xfrm>
            </p:grpSpPr>
            <p:grpSp>
              <p:nvGrpSpPr>
                <p:cNvPr id="212" name="Group 211">
                  <a:extLst>
                    <a:ext uri="{FF2B5EF4-FFF2-40B4-BE49-F238E27FC236}">
                      <a16:creationId xmlns:a16="http://schemas.microsoft.com/office/drawing/2014/main" id="{A5165193-BD08-4213-A4BC-E2D20A8799D4}"/>
                    </a:ext>
                  </a:extLst>
                </p:cNvPr>
                <p:cNvGrpSpPr/>
                <p:nvPr/>
              </p:nvGrpSpPr>
              <p:grpSpPr>
                <a:xfrm>
                  <a:off x="6968323" y="5374999"/>
                  <a:ext cx="5973558" cy="1339342"/>
                  <a:chOff x="6968323" y="5374999"/>
                  <a:chExt cx="5973558" cy="1339342"/>
                </a:xfrm>
              </p:grpSpPr>
              <p:grpSp>
                <p:nvGrpSpPr>
                  <p:cNvPr id="214" name="Group 213">
                    <a:extLst>
                      <a:ext uri="{FF2B5EF4-FFF2-40B4-BE49-F238E27FC236}">
                        <a16:creationId xmlns:a16="http://schemas.microsoft.com/office/drawing/2014/main" id="{BBD55E54-B7B0-4ED8-8755-175DE458018D}"/>
                      </a:ext>
                    </a:extLst>
                  </p:cNvPr>
                  <p:cNvGrpSpPr/>
                  <p:nvPr/>
                </p:nvGrpSpPr>
                <p:grpSpPr>
                  <a:xfrm>
                    <a:off x="6968323" y="5427246"/>
                    <a:ext cx="5973558" cy="1287095"/>
                    <a:chOff x="1778161" y="1377647"/>
                    <a:chExt cx="5973558" cy="1287095"/>
                  </a:xfrm>
                </p:grpSpPr>
                <p:sp>
                  <p:nvSpPr>
                    <p:cNvPr id="217" name="Rectangle 216">
                      <a:extLst>
                        <a:ext uri="{FF2B5EF4-FFF2-40B4-BE49-F238E27FC236}">
                          <a16:creationId xmlns:a16="http://schemas.microsoft.com/office/drawing/2014/main" id="{4AAD225E-50A3-4695-8F00-833D7C15F7E1}"/>
                        </a:ext>
                      </a:extLst>
                    </p:cNvPr>
                    <p:cNvSpPr/>
                    <p:nvPr/>
                  </p:nvSpPr>
                  <p:spPr>
                    <a:xfrm>
                      <a:off x="1813495" y="1377647"/>
                      <a:ext cx="5938224" cy="126542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8" name="Group 217">
                      <a:extLst>
                        <a:ext uri="{FF2B5EF4-FFF2-40B4-BE49-F238E27FC236}">
                          <a16:creationId xmlns:a16="http://schemas.microsoft.com/office/drawing/2014/main" id="{7D4CD021-EB90-493E-88AF-6F87D71D19B1}"/>
                        </a:ext>
                      </a:extLst>
                    </p:cNvPr>
                    <p:cNvGrpSpPr/>
                    <p:nvPr/>
                  </p:nvGrpSpPr>
                  <p:grpSpPr>
                    <a:xfrm>
                      <a:off x="1778161" y="1941656"/>
                      <a:ext cx="5686047" cy="723086"/>
                      <a:chOff x="1342343" y="1377855"/>
                      <a:chExt cx="6491673" cy="723086"/>
                    </a:xfrm>
                  </p:grpSpPr>
                  <p:pic>
                    <p:nvPicPr>
                      <p:cNvPr id="219" name="Picture 218">
                        <a:extLst>
                          <a:ext uri="{FF2B5EF4-FFF2-40B4-BE49-F238E27FC236}">
                            <a16:creationId xmlns:a16="http://schemas.microsoft.com/office/drawing/2014/main" id="{2CF70170-EA40-4D92-BB64-39DF471CC9C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1342343" y="1377855"/>
                        <a:ext cx="648769" cy="723086"/>
                      </a:xfrm>
                      <a:prstGeom prst="rect">
                        <a:avLst/>
                      </a:prstGeom>
                    </p:spPr>
                  </p:pic>
                  <p:cxnSp>
                    <p:nvCxnSpPr>
                      <p:cNvPr id="220" name="Straight Arrow Connector 219">
                        <a:extLst>
                          <a:ext uri="{FF2B5EF4-FFF2-40B4-BE49-F238E27FC236}">
                            <a16:creationId xmlns:a16="http://schemas.microsoft.com/office/drawing/2014/main" id="{69BD637E-12F0-4475-90A2-912B8947B2A7}"/>
                          </a:ext>
                        </a:extLst>
                      </p:cNvPr>
                      <p:cNvCxnSpPr>
                        <a:cxnSpLocks/>
                      </p:cNvCxnSpPr>
                      <p:nvPr/>
                    </p:nvCxnSpPr>
                    <p:spPr>
                      <a:xfrm>
                        <a:off x="1709084" y="1832697"/>
                        <a:ext cx="6124932" cy="0"/>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15" name="Picture 214">
                    <a:extLst>
                      <a:ext uri="{FF2B5EF4-FFF2-40B4-BE49-F238E27FC236}">
                        <a16:creationId xmlns:a16="http://schemas.microsoft.com/office/drawing/2014/main" id="{707D3D9A-BA5D-47E8-8346-E069E167089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6968323" y="5374999"/>
                    <a:ext cx="568256" cy="723086"/>
                  </a:xfrm>
                  <a:prstGeom prst="rect">
                    <a:avLst/>
                  </a:prstGeom>
                </p:spPr>
              </p:pic>
              <p:cxnSp>
                <p:nvCxnSpPr>
                  <p:cNvPr id="216" name="Straight Arrow Connector 215">
                    <a:extLst>
                      <a:ext uri="{FF2B5EF4-FFF2-40B4-BE49-F238E27FC236}">
                        <a16:creationId xmlns:a16="http://schemas.microsoft.com/office/drawing/2014/main" id="{4CED119F-F349-4D97-874B-135F7E668CB1}"/>
                      </a:ext>
                    </a:extLst>
                  </p:cNvPr>
                  <p:cNvCxnSpPr>
                    <a:cxnSpLocks/>
                  </p:cNvCxnSpPr>
                  <p:nvPr/>
                </p:nvCxnSpPr>
                <p:spPr>
                  <a:xfrm>
                    <a:off x="7289551" y="5829841"/>
                    <a:ext cx="5364819" cy="0"/>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grpSp>
            <p:sp>
              <p:nvSpPr>
                <p:cNvPr id="213" name="Rectangle 212">
                  <a:extLst>
                    <a:ext uri="{FF2B5EF4-FFF2-40B4-BE49-F238E27FC236}">
                      <a16:creationId xmlns:a16="http://schemas.microsoft.com/office/drawing/2014/main" id="{0BD179D2-A7EF-4A3C-815E-B65AA43E1AD6}"/>
                    </a:ext>
                  </a:extLst>
                </p:cNvPr>
                <p:cNvSpPr/>
                <p:nvPr/>
              </p:nvSpPr>
              <p:spPr>
                <a:xfrm>
                  <a:off x="7965000" y="6248898"/>
                  <a:ext cx="1334016" cy="33139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p.i_succeeded</a:t>
                  </a:r>
                  <a:r>
                    <a:rPr lang="en-US" sz="1200" dirty="0"/>
                    <a:t>()</a:t>
                  </a:r>
                </a:p>
              </p:txBody>
            </p:sp>
          </p:grpSp>
          <p:sp>
            <p:nvSpPr>
              <p:cNvPr id="210" name="Rectangle 209">
                <a:extLst>
                  <a:ext uri="{FF2B5EF4-FFF2-40B4-BE49-F238E27FC236}">
                    <a16:creationId xmlns:a16="http://schemas.microsoft.com/office/drawing/2014/main" id="{FF617ADA-3DC1-4A7C-93D2-0F10C76608C3}"/>
                  </a:ext>
                </a:extLst>
              </p:cNvPr>
              <p:cNvSpPr/>
              <p:nvPr/>
            </p:nvSpPr>
            <p:spPr>
              <a:xfrm>
                <a:off x="7271384" y="3605405"/>
                <a:ext cx="808074" cy="22880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a:t>
                </a:r>
              </a:p>
            </p:txBody>
          </p:sp>
          <p:cxnSp>
            <p:nvCxnSpPr>
              <p:cNvPr id="211" name="Straight Arrow Connector 210">
                <a:extLst>
                  <a:ext uri="{FF2B5EF4-FFF2-40B4-BE49-F238E27FC236}">
                    <a16:creationId xmlns:a16="http://schemas.microsoft.com/office/drawing/2014/main" id="{011EC091-E2C4-428D-AE46-A4F9FA7BBFAC}"/>
                  </a:ext>
                </a:extLst>
              </p:cNvPr>
              <p:cNvCxnSpPr>
                <a:cxnSpLocks/>
              </p:cNvCxnSpPr>
              <p:nvPr/>
            </p:nvCxnSpPr>
            <p:spPr>
              <a:xfrm>
                <a:off x="8047377" y="3719964"/>
                <a:ext cx="143565" cy="32150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4" name="Group 203">
              <a:extLst>
                <a:ext uri="{FF2B5EF4-FFF2-40B4-BE49-F238E27FC236}">
                  <a16:creationId xmlns:a16="http://schemas.microsoft.com/office/drawing/2014/main" id="{0A6C823C-CD13-4D17-AE41-A158094FECAE}"/>
                </a:ext>
              </a:extLst>
            </p:cNvPr>
            <p:cNvGrpSpPr/>
            <p:nvPr/>
          </p:nvGrpSpPr>
          <p:grpSpPr>
            <a:xfrm>
              <a:off x="9021184" y="3955275"/>
              <a:ext cx="1165383" cy="369332"/>
              <a:chOff x="9059942" y="4365934"/>
              <a:chExt cx="1214817" cy="369332"/>
            </a:xfrm>
          </p:grpSpPr>
          <p:sp>
            <p:nvSpPr>
              <p:cNvPr id="207" name="TextBox 206">
                <a:extLst>
                  <a:ext uri="{FF2B5EF4-FFF2-40B4-BE49-F238E27FC236}">
                    <a16:creationId xmlns:a16="http://schemas.microsoft.com/office/drawing/2014/main" id="{AB2BDE42-01AA-4494-A7A5-510F0171CA7D}"/>
                  </a:ext>
                </a:extLst>
              </p:cNvPr>
              <p:cNvSpPr txBox="1"/>
              <p:nvPr/>
            </p:nvSpPr>
            <p:spPr>
              <a:xfrm>
                <a:off x="9114441" y="4456488"/>
                <a:ext cx="1136564" cy="222538"/>
              </a:xfrm>
              <a:prstGeom prst="rect">
                <a:avLst/>
              </a:prstGeom>
              <a:solidFill>
                <a:srgbClr val="00863D"/>
              </a:solidFill>
              <a:ln>
                <a:noFill/>
              </a:ln>
            </p:spPr>
            <p:txBody>
              <a:bodyPr wrap="square">
                <a:noAutofit/>
              </a:bodyPr>
              <a:lstStyle/>
              <a:p>
                <a:pPr algn="ctr"/>
                <a:endParaRPr lang="en-US" dirty="0">
                  <a:solidFill>
                    <a:schemeClr val="bg1"/>
                  </a:solidFill>
                  <a:latin typeface="+mj-lt"/>
                </a:endParaRPr>
              </a:p>
            </p:txBody>
          </p:sp>
          <p:sp>
            <p:nvSpPr>
              <p:cNvPr id="208" name="TextBox 207">
                <a:extLst>
                  <a:ext uri="{FF2B5EF4-FFF2-40B4-BE49-F238E27FC236}">
                    <a16:creationId xmlns:a16="http://schemas.microsoft.com/office/drawing/2014/main" id="{F8EB4846-57D3-4025-AB7B-A1C2A01F97F9}"/>
                  </a:ext>
                </a:extLst>
              </p:cNvPr>
              <p:cNvSpPr txBox="1"/>
              <p:nvPr/>
            </p:nvSpPr>
            <p:spPr>
              <a:xfrm>
                <a:off x="9059942" y="4365934"/>
                <a:ext cx="1214817" cy="369332"/>
              </a:xfrm>
              <a:prstGeom prst="rect">
                <a:avLst/>
              </a:prstGeom>
              <a:noFill/>
            </p:spPr>
            <p:txBody>
              <a:bodyPr wrap="square">
                <a:spAutoFit/>
              </a:bodyPr>
              <a:lstStyle/>
              <a:p>
                <a:pPr algn="ctr"/>
                <a:r>
                  <a:rPr lang="en-US" dirty="0">
                    <a:solidFill>
                      <a:schemeClr val="bg1"/>
                    </a:solidFill>
                    <a:latin typeface="+mj-lt"/>
                  </a:rPr>
                  <a:t>subscriber</a:t>
                </a:r>
                <a:endParaRPr lang="en-US" dirty="0"/>
              </a:p>
            </p:txBody>
          </p:sp>
        </p:grpSp>
        <p:cxnSp>
          <p:nvCxnSpPr>
            <p:cNvPr id="205" name="Straight Arrow Connector 204">
              <a:extLst>
                <a:ext uri="{FF2B5EF4-FFF2-40B4-BE49-F238E27FC236}">
                  <a16:creationId xmlns:a16="http://schemas.microsoft.com/office/drawing/2014/main" id="{4205D2CA-B553-4CF8-97CD-DD5347AE4C76}"/>
                </a:ext>
              </a:extLst>
            </p:cNvPr>
            <p:cNvCxnSpPr>
              <a:cxnSpLocks/>
            </p:cNvCxnSpPr>
            <p:nvPr/>
          </p:nvCxnSpPr>
          <p:spPr>
            <a:xfrm>
              <a:off x="8880556" y="4111212"/>
              <a:ext cx="241542" cy="632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 name="TextBox 205">
              <a:extLst>
                <a:ext uri="{FF2B5EF4-FFF2-40B4-BE49-F238E27FC236}">
                  <a16:creationId xmlns:a16="http://schemas.microsoft.com/office/drawing/2014/main" id="{8EA534F7-186F-4C79-8B7A-727B5C376E4E}"/>
                </a:ext>
              </a:extLst>
            </p:cNvPr>
            <p:cNvSpPr txBox="1"/>
            <p:nvPr/>
          </p:nvSpPr>
          <p:spPr>
            <a:xfrm>
              <a:off x="8118233" y="3729989"/>
              <a:ext cx="1230752" cy="276999"/>
            </a:xfrm>
            <a:prstGeom prst="rect">
              <a:avLst/>
            </a:prstGeom>
            <a:noFill/>
          </p:spPr>
          <p:txBody>
            <a:bodyPr wrap="square">
              <a:spAutoFit/>
            </a:bodyPr>
            <a:lstStyle/>
            <a:p>
              <a:r>
                <a:rPr lang="en-US" sz="1200" dirty="0">
                  <a:solidFill>
                    <a:srgbClr val="FF0000"/>
                  </a:solidFill>
                  <a:latin typeface="Consolas" panose="020B0609020204030204" pitchFamily="49" charset="0"/>
                </a:rPr>
                <a:t>"&lt;HTML&gt;..."</a:t>
              </a:r>
            </a:p>
          </p:txBody>
        </p:sp>
      </p:grpSp>
      <p:grpSp>
        <p:nvGrpSpPr>
          <p:cNvPr id="200" name="Group 199">
            <a:extLst>
              <a:ext uri="{FF2B5EF4-FFF2-40B4-BE49-F238E27FC236}">
                <a16:creationId xmlns:a16="http://schemas.microsoft.com/office/drawing/2014/main" id="{10918BF9-88B8-48B1-9371-2C588DB72862}"/>
              </a:ext>
            </a:extLst>
          </p:cNvPr>
          <p:cNvGrpSpPr/>
          <p:nvPr/>
        </p:nvGrpSpPr>
        <p:grpSpPr>
          <a:xfrm>
            <a:off x="6749125" y="3341329"/>
            <a:ext cx="5260316" cy="924734"/>
            <a:chOff x="6741440" y="3341865"/>
            <a:chExt cx="5260316" cy="924734"/>
          </a:xfrm>
        </p:grpSpPr>
        <p:grpSp>
          <p:nvGrpSpPr>
            <p:cNvPr id="126" name="Group 125">
              <a:extLst>
                <a:ext uri="{FF2B5EF4-FFF2-40B4-BE49-F238E27FC236}">
                  <a16:creationId xmlns:a16="http://schemas.microsoft.com/office/drawing/2014/main" id="{644F24E7-18C5-4649-8201-9098A5BB5D15}"/>
                </a:ext>
              </a:extLst>
            </p:cNvPr>
            <p:cNvGrpSpPr/>
            <p:nvPr/>
          </p:nvGrpSpPr>
          <p:grpSpPr>
            <a:xfrm>
              <a:off x="6741440" y="3341865"/>
              <a:ext cx="5260316" cy="924734"/>
              <a:chOff x="6847214" y="3441887"/>
              <a:chExt cx="5260316" cy="924734"/>
            </a:xfrm>
          </p:grpSpPr>
          <p:grpSp>
            <p:nvGrpSpPr>
              <p:cNvPr id="127" name="Group 126">
                <a:extLst>
                  <a:ext uri="{FF2B5EF4-FFF2-40B4-BE49-F238E27FC236}">
                    <a16:creationId xmlns:a16="http://schemas.microsoft.com/office/drawing/2014/main" id="{985DB2F4-D6A2-48DD-8DDF-C8251CF98A8E}"/>
                  </a:ext>
                </a:extLst>
              </p:cNvPr>
              <p:cNvGrpSpPr/>
              <p:nvPr/>
            </p:nvGrpSpPr>
            <p:grpSpPr>
              <a:xfrm>
                <a:off x="6847214" y="3441887"/>
                <a:ext cx="5260316" cy="924734"/>
                <a:chOff x="6847214" y="3441887"/>
                <a:chExt cx="5260316" cy="924734"/>
              </a:xfrm>
            </p:grpSpPr>
            <p:grpSp>
              <p:nvGrpSpPr>
                <p:cNvPr id="132" name="Group 131">
                  <a:extLst>
                    <a:ext uri="{FF2B5EF4-FFF2-40B4-BE49-F238E27FC236}">
                      <a16:creationId xmlns:a16="http://schemas.microsoft.com/office/drawing/2014/main" id="{2A6905A7-F1FF-4034-B823-84269418364B}"/>
                    </a:ext>
                  </a:extLst>
                </p:cNvPr>
                <p:cNvGrpSpPr/>
                <p:nvPr/>
              </p:nvGrpSpPr>
              <p:grpSpPr>
                <a:xfrm>
                  <a:off x="6847214" y="3441887"/>
                  <a:ext cx="5260316" cy="924734"/>
                  <a:chOff x="6847214" y="3441887"/>
                  <a:chExt cx="5260316" cy="924734"/>
                </a:xfrm>
              </p:grpSpPr>
              <p:grpSp>
                <p:nvGrpSpPr>
                  <p:cNvPr id="138" name="Group 137">
                    <a:extLst>
                      <a:ext uri="{FF2B5EF4-FFF2-40B4-BE49-F238E27FC236}">
                        <a16:creationId xmlns:a16="http://schemas.microsoft.com/office/drawing/2014/main" id="{E46D3ED9-9470-456E-8D3F-279FA28CAB7B}"/>
                      </a:ext>
                    </a:extLst>
                  </p:cNvPr>
                  <p:cNvGrpSpPr/>
                  <p:nvPr/>
                </p:nvGrpSpPr>
                <p:grpSpPr>
                  <a:xfrm>
                    <a:off x="6847214" y="3441887"/>
                    <a:ext cx="5260316" cy="924734"/>
                    <a:chOff x="6968323" y="5374999"/>
                    <a:chExt cx="5973558" cy="1339342"/>
                  </a:xfrm>
                </p:grpSpPr>
                <p:grpSp>
                  <p:nvGrpSpPr>
                    <p:cNvPr id="142" name="Group 141">
                      <a:extLst>
                        <a:ext uri="{FF2B5EF4-FFF2-40B4-BE49-F238E27FC236}">
                          <a16:creationId xmlns:a16="http://schemas.microsoft.com/office/drawing/2014/main" id="{03465CC5-928D-4627-8983-F3C8F999A481}"/>
                        </a:ext>
                      </a:extLst>
                    </p:cNvPr>
                    <p:cNvGrpSpPr/>
                    <p:nvPr/>
                  </p:nvGrpSpPr>
                  <p:grpSpPr>
                    <a:xfrm>
                      <a:off x="6968323" y="5374999"/>
                      <a:ext cx="5973558" cy="1339342"/>
                      <a:chOff x="6968323" y="5374999"/>
                      <a:chExt cx="5973558" cy="1339342"/>
                    </a:xfrm>
                  </p:grpSpPr>
                  <p:grpSp>
                    <p:nvGrpSpPr>
                      <p:cNvPr id="144" name="Group 143">
                        <a:extLst>
                          <a:ext uri="{FF2B5EF4-FFF2-40B4-BE49-F238E27FC236}">
                            <a16:creationId xmlns:a16="http://schemas.microsoft.com/office/drawing/2014/main" id="{985D8486-2798-4288-B074-CE6844CB0015}"/>
                          </a:ext>
                        </a:extLst>
                      </p:cNvPr>
                      <p:cNvGrpSpPr/>
                      <p:nvPr/>
                    </p:nvGrpSpPr>
                    <p:grpSpPr>
                      <a:xfrm>
                        <a:off x="6968323" y="5427246"/>
                        <a:ext cx="5973558" cy="1287095"/>
                        <a:chOff x="1778161" y="1377647"/>
                        <a:chExt cx="5973558" cy="1287095"/>
                      </a:xfrm>
                    </p:grpSpPr>
                    <p:sp>
                      <p:nvSpPr>
                        <p:cNvPr id="147" name="Rectangle 146">
                          <a:extLst>
                            <a:ext uri="{FF2B5EF4-FFF2-40B4-BE49-F238E27FC236}">
                              <a16:creationId xmlns:a16="http://schemas.microsoft.com/office/drawing/2014/main" id="{9BEA2A97-2BDD-4357-8925-2946BF453D0E}"/>
                            </a:ext>
                          </a:extLst>
                        </p:cNvPr>
                        <p:cNvSpPr/>
                        <p:nvPr/>
                      </p:nvSpPr>
                      <p:spPr>
                        <a:xfrm>
                          <a:off x="1813495" y="1377647"/>
                          <a:ext cx="5938224" cy="126542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8" name="Group 147">
                          <a:extLst>
                            <a:ext uri="{FF2B5EF4-FFF2-40B4-BE49-F238E27FC236}">
                              <a16:creationId xmlns:a16="http://schemas.microsoft.com/office/drawing/2014/main" id="{8BB68552-9A6F-4F38-8AB6-BE6E910164EF}"/>
                            </a:ext>
                          </a:extLst>
                        </p:cNvPr>
                        <p:cNvGrpSpPr/>
                        <p:nvPr/>
                      </p:nvGrpSpPr>
                      <p:grpSpPr>
                        <a:xfrm>
                          <a:off x="1778161" y="1941656"/>
                          <a:ext cx="5686047" cy="723086"/>
                          <a:chOff x="1342343" y="1377855"/>
                          <a:chExt cx="6491673" cy="723086"/>
                        </a:xfrm>
                      </p:grpSpPr>
                      <p:pic>
                        <p:nvPicPr>
                          <p:cNvPr id="149" name="Picture 148">
                            <a:extLst>
                              <a:ext uri="{FF2B5EF4-FFF2-40B4-BE49-F238E27FC236}">
                                <a16:creationId xmlns:a16="http://schemas.microsoft.com/office/drawing/2014/main" id="{4EB407D2-3811-43C3-A606-C8E5A8C8E1A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1342343" y="1377855"/>
                            <a:ext cx="648769" cy="723086"/>
                          </a:xfrm>
                          <a:prstGeom prst="rect">
                            <a:avLst/>
                          </a:prstGeom>
                        </p:spPr>
                      </p:pic>
                      <p:cxnSp>
                        <p:nvCxnSpPr>
                          <p:cNvPr id="150" name="Straight Arrow Connector 149">
                            <a:extLst>
                              <a:ext uri="{FF2B5EF4-FFF2-40B4-BE49-F238E27FC236}">
                                <a16:creationId xmlns:a16="http://schemas.microsoft.com/office/drawing/2014/main" id="{7C502970-E20C-4BF9-A0AB-939F2825486A}"/>
                              </a:ext>
                            </a:extLst>
                          </p:cNvPr>
                          <p:cNvCxnSpPr>
                            <a:cxnSpLocks/>
                          </p:cNvCxnSpPr>
                          <p:nvPr/>
                        </p:nvCxnSpPr>
                        <p:spPr>
                          <a:xfrm>
                            <a:off x="1709084" y="1832697"/>
                            <a:ext cx="6124932" cy="0"/>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145" name="Picture 144">
                        <a:extLst>
                          <a:ext uri="{FF2B5EF4-FFF2-40B4-BE49-F238E27FC236}">
                            <a16:creationId xmlns:a16="http://schemas.microsoft.com/office/drawing/2014/main" id="{F987C937-E078-47DB-83FC-0B1553A111F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6968323" y="5374999"/>
                        <a:ext cx="568256" cy="723086"/>
                      </a:xfrm>
                      <a:prstGeom prst="rect">
                        <a:avLst/>
                      </a:prstGeom>
                    </p:spPr>
                  </p:pic>
                  <p:cxnSp>
                    <p:nvCxnSpPr>
                      <p:cNvPr id="146" name="Straight Arrow Connector 145">
                        <a:extLst>
                          <a:ext uri="{FF2B5EF4-FFF2-40B4-BE49-F238E27FC236}">
                            <a16:creationId xmlns:a16="http://schemas.microsoft.com/office/drawing/2014/main" id="{498A6544-5463-4331-B559-A09B522549FB}"/>
                          </a:ext>
                        </a:extLst>
                      </p:cNvPr>
                      <p:cNvCxnSpPr>
                        <a:cxnSpLocks/>
                      </p:cNvCxnSpPr>
                      <p:nvPr/>
                    </p:nvCxnSpPr>
                    <p:spPr>
                      <a:xfrm>
                        <a:off x="7289551" y="5829841"/>
                        <a:ext cx="5364819" cy="0"/>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grpSp>
                <p:sp>
                  <p:nvSpPr>
                    <p:cNvPr id="143" name="Rectangle 142">
                      <a:extLst>
                        <a:ext uri="{FF2B5EF4-FFF2-40B4-BE49-F238E27FC236}">
                          <a16:creationId xmlns:a16="http://schemas.microsoft.com/office/drawing/2014/main" id="{0E9331D4-51A4-4EFB-9BF1-FB440D95C41D}"/>
                        </a:ext>
                      </a:extLst>
                    </p:cNvPr>
                    <p:cNvSpPr/>
                    <p:nvPr/>
                  </p:nvSpPr>
                  <p:spPr>
                    <a:xfrm>
                      <a:off x="7965000" y="6248898"/>
                      <a:ext cx="1334016" cy="33139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p.i_succeeded</a:t>
                      </a:r>
                      <a:r>
                        <a:rPr lang="en-US" sz="1200" dirty="0"/>
                        <a:t>()</a:t>
                      </a:r>
                    </a:p>
                  </p:txBody>
                </p:sp>
              </p:grpSp>
              <p:sp>
                <p:nvSpPr>
                  <p:cNvPr id="139" name="Rectangle 138">
                    <a:extLst>
                      <a:ext uri="{FF2B5EF4-FFF2-40B4-BE49-F238E27FC236}">
                        <a16:creationId xmlns:a16="http://schemas.microsoft.com/office/drawing/2014/main" id="{D50A2938-D2FE-41D0-A90E-D4342740BFFC}"/>
                      </a:ext>
                    </a:extLst>
                  </p:cNvPr>
                  <p:cNvSpPr/>
                  <p:nvPr/>
                </p:nvSpPr>
                <p:spPr>
                  <a:xfrm>
                    <a:off x="7271384" y="3605405"/>
                    <a:ext cx="808074" cy="22880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a:t>
                    </a:r>
                  </a:p>
                </p:txBody>
              </p:sp>
              <p:cxnSp>
                <p:nvCxnSpPr>
                  <p:cNvPr id="140" name="Straight Arrow Connector 139">
                    <a:extLst>
                      <a:ext uri="{FF2B5EF4-FFF2-40B4-BE49-F238E27FC236}">
                        <a16:creationId xmlns:a16="http://schemas.microsoft.com/office/drawing/2014/main" id="{FEAC3985-EAC2-4459-9DA1-51D50438691B}"/>
                      </a:ext>
                    </a:extLst>
                  </p:cNvPr>
                  <p:cNvCxnSpPr>
                    <a:cxnSpLocks/>
                  </p:cNvCxnSpPr>
                  <p:nvPr/>
                </p:nvCxnSpPr>
                <p:spPr>
                  <a:xfrm>
                    <a:off x="8047377" y="3719964"/>
                    <a:ext cx="143565" cy="32150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7470EE27-2E51-4A41-A731-9BDA4462A4AF}"/>
                    </a:ext>
                  </a:extLst>
                </p:cNvPr>
                <p:cNvGrpSpPr/>
                <p:nvPr/>
              </p:nvGrpSpPr>
              <p:grpSpPr>
                <a:xfrm>
                  <a:off x="9021184" y="3955275"/>
                  <a:ext cx="1165383" cy="369332"/>
                  <a:chOff x="9059942" y="4365934"/>
                  <a:chExt cx="1214817" cy="369332"/>
                </a:xfrm>
              </p:grpSpPr>
              <p:sp>
                <p:nvSpPr>
                  <p:cNvPr id="136" name="TextBox 135">
                    <a:extLst>
                      <a:ext uri="{FF2B5EF4-FFF2-40B4-BE49-F238E27FC236}">
                        <a16:creationId xmlns:a16="http://schemas.microsoft.com/office/drawing/2014/main" id="{B8BD319B-85E0-4040-958D-81D54E93134D}"/>
                      </a:ext>
                    </a:extLst>
                  </p:cNvPr>
                  <p:cNvSpPr txBox="1"/>
                  <p:nvPr/>
                </p:nvSpPr>
                <p:spPr>
                  <a:xfrm>
                    <a:off x="9114441" y="4456488"/>
                    <a:ext cx="1136564" cy="222538"/>
                  </a:xfrm>
                  <a:prstGeom prst="rect">
                    <a:avLst/>
                  </a:prstGeom>
                  <a:solidFill>
                    <a:srgbClr val="00863D"/>
                  </a:solidFill>
                  <a:ln>
                    <a:noFill/>
                  </a:ln>
                </p:spPr>
                <p:txBody>
                  <a:bodyPr wrap="square">
                    <a:noAutofit/>
                  </a:bodyPr>
                  <a:lstStyle/>
                  <a:p>
                    <a:pPr algn="ctr"/>
                    <a:endParaRPr lang="en-US" dirty="0">
                      <a:solidFill>
                        <a:schemeClr val="bg1"/>
                      </a:solidFill>
                      <a:latin typeface="+mj-lt"/>
                    </a:endParaRPr>
                  </a:p>
                </p:txBody>
              </p:sp>
              <p:sp>
                <p:nvSpPr>
                  <p:cNvPr id="137" name="TextBox 136">
                    <a:extLst>
                      <a:ext uri="{FF2B5EF4-FFF2-40B4-BE49-F238E27FC236}">
                        <a16:creationId xmlns:a16="http://schemas.microsoft.com/office/drawing/2014/main" id="{63223048-FC5C-4808-9463-7555BB79459B}"/>
                      </a:ext>
                    </a:extLst>
                  </p:cNvPr>
                  <p:cNvSpPr txBox="1"/>
                  <p:nvPr/>
                </p:nvSpPr>
                <p:spPr>
                  <a:xfrm>
                    <a:off x="9059942" y="4365934"/>
                    <a:ext cx="1214817" cy="369332"/>
                  </a:xfrm>
                  <a:prstGeom prst="rect">
                    <a:avLst/>
                  </a:prstGeom>
                  <a:noFill/>
                </p:spPr>
                <p:txBody>
                  <a:bodyPr wrap="square">
                    <a:spAutoFit/>
                  </a:bodyPr>
                  <a:lstStyle/>
                  <a:p>
                    <a:pPr algn="ctr"/>
                    <a:r>
                      <a:rPr lang="en-US" dirty="0">
                        <a:solidFill>
                          <a:schemeClr val="bg1"/>
                        </a:solidFill>
                        <a:latin typeface="+mj-lt"/>
                      </a:rPr>
                      <a:t>subscriber</a:t>
                    </a:r>
                    <a:endParaRPr lang="en-US" dirty="0"/>
                  </a:p>
                </p:txBody>
              </p:sp>
            </p:grpSp>
            <p:cxnSp>
              <p:nvCxnSpPr>
                <p:cNvPr id="134" name="Straight Arrow Connector 133">
                  <a:extLst>
                    <a:ext uri="{FF2B5EF4-FFF2-40B4-BE49-F238E27FC236}">
                      <a16:creationId xmlns:a16="http://schemas.microsoft.com/office/drawing/2014/main" id="{F4B182E3-2F60-4FE2-926E-1F7A0D75F51F}"/>
                    </a:ext>
                  </a:extLst>
                </p:cNvPr>
                <p:cNvCxnSpPr>
                  <a:cxnSpLocks/>
                </p:cNvCxnSpPr>
                <p:nvPr/>
              </p:nvCxnSpPr>
              <p:spPr>
                <a:xfrm>
                  <a:off x="8880556" y="4111212"/>
                  <a:ext cx="241542" cy="632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87EF54E-1448-45BC-8621-007EA8729253}"/>
                    </a:ext>
                  </a:extLst>
                </p:cNvPr>
                <p:cNvSpPr txBox="1"/>
                <p:nvPr/>
              </p:nvSpPr>
              <p:spPr>
                <a:xfrm>
                  <a:off x="8118233" y="3729989"/>
                  <a:ext cx="1230752" cy="276999"/>
                </a:xfrm>
                <a:prstGeom prst="rect">
                  <a:avLst/>
                </a:prstGeom>
                <a:noFill/>
              </p:spPr>
              <p:txBody>
                <a:bodyPr wrap="square">
                  <a:spAutoFit/>
                </a:bodyPr>
                <a:lstStyle/>
                <a:p>
                  <a:r>
                    <a:rPr lang="en-US" sz="1200" dirty="0">
                      <a:solidFill>
                        <a:srgbClr val="FF0000"/>
                      </a:solidFill>
                      <a:latin typeface="Consolas" panose="020B0609020204030204" pitchFamily="49" charset="0"/>
                    </a:rPr>
                    <a:t>"&lt;HTML&gt;..."</a:t>
                  </a:r>
                </a:p>
              </p:txBody>
            </p:sp>
          </p:grpSp>
          <p:sp>
            <p:nvSpPr>
              <p:cNvPr id="128" name="Rectangle 127">
                <a:extLst>
                  <a:ext uri="{FF2B5EF4-FFF2-40B4-BE49-F238E27FC236}">
                    <a16:creationId xmlns:a16="http://schemas.microsoft.com/office/drawing/2014/main" id="{E4583B54-85ED-4A1A-BC9E-C2BF32C35113}"/>
                  </a:ext>
                </a:extLst>
              </p:cNvPr>
              <p:cNvSpPr/>
              <p:nvPr/>
            </p:nvSpPr>
            <p:spPr>
              <a:xfrm>
                <a:off x="10266107" y="4046163"/>
                <a:ext cx="1040461" cy="22880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c'tor</a:t>
                </a:r>
                <a:endParaRPr lang="en-US" dirty="0"/>
              </a:p>
            </p:txBody>
          </p:sp>
          <p:sp>
            <p:nvSpPr>
              <p:cNvPr id="129" name="Rectangle 128">
                <a:extLst>
                  <a:ext uri="{FF2B5EF4-FFF2-40B4-BE49-F238E27FC236}">
                    <a16:creationId xmlns:a16="http://schemas.microsoft.com/office/drawing/2014/main" id="{B8BAF813-2A98-4461-BD34-D9FD08593A4F}"/>
                  </a:ext>
                </a:extLst>
              </p:cNvPr>
              <p:cNvSpPr/>
              <p:nvPr/>
            </p:nvSpPr>
            <p:spPr>
              <a:xfrm>
                <a:off x="11191456" y="3646499"/>
                <a:ext cx="834590" cy="22880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task2()</a:t>
                </a:r>
              </a:p>
            </p:txBody>
          </p:sp>
          <p:cxnSp>
            <p:nvCxnSpPr>
              <p:cNvPr id="130" name="Straight Arrow Connector 129">
                <a:extLst>
                  <a:ext uri="{FF2B5EF4-FFF2-40B4-BE49-F238E27FC236}">
                    <a16:creationId xmlns:a16="http://schemas.microsoft.com/office/drawing/2014/main" id="{9B9197E7-816E-488A-8ECB-7FB58DC6C94D}"/>
                  </a:ext>
                </a:extLst>
              </p:cNvPr>
              <p:cNvCxnSpPr>
                <a:cxnSpLocks/>
              </p:cNvCxnSpPr>
              <p:nvPr/>
            </p:nvCxnSpPr>
            <p:spPr>
              <a:xfrm flipV="1">
                <a:off x="10979283" y="3775889"/>
                <a:ext cx="199844" cy="27792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91F401E4-8E63-4C48-9E0C-F7F76EA8638D}"/>
                  </a:ext>
                </a:extLst>
              </p:cNvPr>
              <p:cNvCxnSpPr>
                <a:cxnSpLocks/>
              </p:cNvCxnSpPr>
              <p:nvPr/>
            </p:nvCxnSpPr>
            <p:spPr>
              <a:xfrm>
                <a:off x="10149947" y="4099349"/>
                <a:ext cx="241542" cy="632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99" name="TextBox 198">
              <a:extLst>
                <a:ext uri="{FF2B5EF4-FFF2-40B4-BE49-F238E27FC236}">
                  <a16:creationId xmlns:a16="http://schemas.microsoft.com/office/drawing/2014/main" id="{294FDD69-D5F7-4A8B-8B10-31DD27766F03}"/>
                </a:ext>
              </a:extLst>
            </p:cNvPr>
            <p:cNvSpPr txBox="1"/>
            <p:nvPr/>
          </p:nvSpPr>
          <p:spPr>
            <a:xfrm>
              <a:off x="9987550" y="3641753"/>
              <a:ext cx="1230752" cy="276999"/>
            </a:xfrm>
            <a:prstGeom prst="rect">
              <a:avLst/>
            </a:prstGeom>
            <a:noFill/>
          </p:spPr>
          <p:txBody>
            <a:bodyPr wrap="square">
              <a:spAutoFit/>
            </a:bodyPr>
            <a:lstStyle/>
            <a:p>
              <a:r>
                <a:rPr lang="en-US" sz="1200" dirty="0">
                  <a:solidFill>
                    <a:srgbClr val="FF0000"/>
                  </a:solidFill>
                  <a:latin typeface="Consolas" panose="020B0609020204030204" pitchFamily="49" charset="0"/>
                </a:rPr>
                <a:t>"&lt;HTML&gt;..."</a:t>
              </a:r>
            </a:p>
          </p:txBody>
        </p:sp>
      </p:grpSp>
      <p:sp>
        <p:nvSpPr>
          <p:cNvPr id="80" name="Line 21">
            <a:extLst>
              <a:ext uri="{FF2B5EF4-FFF2-40B4-BE49-F238E27FC236}">
                <a16:creationId xmlns:a16="http://schemas.microsoft.com/office/drawing/2014/main" id="{6D17211B-68FC-49C3-BD73-04A62B2C76CD}"/>
              </a:ext>
            </a:extLst>
          </p:cNvPr>
          <p:cNvSpPr>
            <a:spLocks noChangeShapeType="1"/>
          </p:cNvSpPr>
          <p:nvPr/>
        </p:nvSpPr>
        <p:spPr bwMode="auto">
          <a:xfrm flipH="1">
            <a:off x="10269570" y="3755556"/>
            <a:ext cx="1342974" cy="1313346"/>
          </a:xfrm>
          <a:prstGeom prst="line">
            <a:avLst/>
          </a:prstGeom>
          <a:noFill/>
          <a:ln w="28575">
            <a:solidFill>
              <a:schemeClr val="bg1">
                <a:lumMod val="50000"/>
              </a:scheme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dirty="0"/>
          </a:p>
        </p:txBody>
      </p:sp>
      <p:sp>
        <p:nvSpPr>
          <p:cNvPr id="201" name="Speech Bubble: Rectangle with Corners Rounded 200">
            <a:extLst>
              <a:ext uri="{FF2B5EF4-FFF2-40B4-BE49-F238E27FC236}">
                <a16:creationId xmlns:a16="http://schemas.microsoft.com/office/drawing/2014/main" id="{5266503C-2B11-4372-8363-7C6079FCDC1E}"/>
              </a:ext>
            </a:extLst>
          </p:cNvPr>
          <p:cNvSpPr/>
          <p:nvPr/>
        </p:nvSpPr>
        <p:spPr>
          <a:xfrm>
            <a:off x="4183243" y="3922186"/>
            <a:ext cx="3914941" cy="1067719"/>
          </a:xfrm>
          <a:prstGeom prst="wedgeRoundRectCallout">
            <a:avLst>
              <a:gd name="adj1" fmla="val 23761"/>
              <a:gd name="adj2" fmla="val -151392"/>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means: "Once the Promise is fulfilled, please call this lambda function with its output."</a:t>
            </a:r>
          </a:p>
        </p:txBody>
      </p:sp>
      <p:grpSp>
        <p:nvGrpSpPr>
          <p:cNvPr id="221" name="Group 220">
            <a:extLst>
              <a:ext uri="{FF2B5EF4-FFF2-40B4-BE49-F238E27FC236}">
                <a16:creationId xmlns:a16="http://schemas.microsoft.com/office/drawing/2014/main" id="{C432AD83-1283-4D3D-973B-EBDBEB7D4B62}"/>
              </a:ext>
            </a:extLst>
          </p:cNvPr>
          <p:cNvGrpSpPr/>
          <p:nvPr/>
        </p:nvGrpSpPr>
        <p:grpSpPr>
          <a:xfrm>
            <a:off x="-1" y="0"/>
            <a:ext cx="6204999" cy="2077717"/>
            <a:chOff x="9223509" y="4771299"/>
            <a:chExt cx="6204999" cy="2077717"/>
          </a:xfrm>
        </p:grpSpPr>
        <p:grpSp>
          <p:nvGrpSpPr>
            <p:cNvPr id="222" name="Group 221">
              <a:extLst>
                <a:ext uri="{FF2B5EF4-FFF2-40B4-BE49-F238E27FC236}">
                  <a16:creationId xmlns:a16="http://schemas.microsoft.com/office/drawing/2014/main" id="{C5A5BD6F-F6B4-49CA-BB48-69699423407D}"/>
                </a:ext>
              </a:extLst>
            </p:cNvPr>
            <p:cNvGrpSpPr/>
            <p:nvPr/>
          </p:nvGrpSpPr>
          <p:grpSpPr>
            <a:xfrm>
              <a:off x="9223509" y="4771299"/>
              <a:ext cx="6204999" cy="2077717"/>
              <a:chOff x="9462050" y="4393761"/>
              <a:chExt cx="6204999" cy="2077717"/>
            </a:xfrm>
          </p:grpSpPr>
          <p:sp>
            <p:nvSpPr>
              <p:cNvPr id="225" name="Rectangle: Rounded Corners 224">
                <a:extLst>
                  <a:ext uri="{FF2B5EF4-FFF2-40B4-BE49-F238E27FC236}">
                    <a16:creationId xmlns:a16="http://schemas.microsoft.com/office/drawing/2014/main" id="{7AD77490-792B-49B9-84EA-6A11756E7562}"/>
                  </a:ext>
                </a:extLst>
              </p:cNvPr>
              <p:cNvSpPr/>
              <p:nvPr/>
            </p:nvSpPr>
            <p:spPr>
              <a:xfrm>
                <a:off x="9462050" y="4426226"/>
                <a:ext cx="6204999" cy="2045252"/>
              </a:xfrm>
              <a:prstGeom prst="roundRect">
                <a:avLst/>
              </a:prstGeom>
              <a:solidFill>
                <a:srgbClr val="FFD1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TextBox 225">
                <a:extLst>
                  <a:ext uri="{FF2B5EF4-FFF2-40B4-BE49-F238E27FC236}">
                    <a16:creationId xmlns:a16="http://schemas.microsoft.com/office/drawing/2014/main" id="{6BBC84C1-DFE3-445E-858B-1FEEFA8FB0C8}"/>
                  </a:ext>
                </a:extLst>
              </p:cNvPr>
              <p:cNvSpPr txBox="1"/>
              <p:nvPr/>
            </p:nvSpPr>
            <p:spPr>
              <a:xfrm>
                <a:off x="9556280" y="4393761"/>
                <a:ext cx="2831224" cy="400110"/>
              </a:xfrm>
              <a:prstGeom prst="rect">
                <a:avLst/>
              </a:prstGeom>
              <a:noFill/>
            </p:spPr>
            <p:txBody>
              <a:bodyPr wrap="none" rtlCol="0">
                <a:spAutoFit/>
              </a:bodyPr>
              <a:lstStyle/>
              <a:p>
                <a:r>
                  <a:rPr lang="en-US" sz="2000" dirty="0">
                    <a:solidFill>
                      <a:srgbClr val="FF0000"/>
                    </a:solidFill>
                    <a:latin typeface="Comic Sans MS" panose="030F0702030302020204" pitchFamily="66" charset="0"/>
                  </a:rPr>
                  <a:t>Sarcastic Robot Says:</a:t>
                </a:r>
              </a:p>
            </p:txBody>
          </p:sp>
        </p:grpSp>
        <p:pic>
          <p:nvPicPr>
            <p:cNvPr id="223" name="Picture 45" descr="spinhead">
              <a:extLst>
                <a:ext uri="{FF2B5EF4-FFF2-40B4-BE49-F238E27FC236}">
                  <a16:creationId xmlns:a16="http://schemas.microsoft.com/office/drawing/2014/main" id="{D8B7C2E7-C820-4B44-B5D6-A0A3A0C856B9}"/>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9293442" y="5230831"/>
              <a:ext cx="793079" cy="7930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 xmlns:a14="http://schemas.microsoft.com/office/drawing/2010/main">
                  <a:solidFill>
                    <a:srgbClr val="FFFFFF"/>
                  </a:solidFill>
                </a14:hiddenFill>
              </a:ext>
            </a:extLst>
          </p:spPr>
        </p:pic>
        <p:sp>
          <p:nvSpPr>
            <p:cNvPr id="224" name="TextBox 223">
              <a:extLst>
                <a:ext uri="{FF2B5EF4-FFF2-40B4-BE49-F238E27FC236}">
                  <a16:creationId xmlns:a16="http://schemas.microsoft.com/office/drawing/2014/main" id="{2617330B-E216-46C7-B34D-736DF8DEA240}"/>
                </a:ext>
              </a:extLst>
            </p:cNvPr>
            <p:cNvSpPr txBox="1"/>
            <p:nvPr/>
          </p:nvSpPr>
          <p:spPr>
            <a:xfrm>
              <a:off x="10074015" y="5171811"/>
              <a:ext cx="5281926" cy="1631216"/>
            </a:xfrm>
            <a:prstGeom prst="rect">
              <a:avLst/>
            </a:prstGeom>
            <a:noFill/>
          </p:spPr>
          <p:txBody>
            <a:bodyPr wrap="square" rtlCol="0">
              <a:spAutoFit/>
            </a:bodyPr>
            <a:lstStyle/>
            <a:p>
              <a:r>
                <a:rPr lang="en-US" sz="2000" dirty="0">
                  <a:solidFill>
                    <a:schemeClr val="accent1">
                      <a:lumMod val="75000"/>
                    </a:schemeClr>
                  </a:solidFill>
                  <a:latin typeface="Comic Sans MS" panose="030F0702030302020204" pitchFamily="66" charset="0"/>
                </a:rPr>
                <a:t>"Many built-in language libraries auto-</a:t>
              </a:r>
            </a:p>
            <a:p>
              <a:r>
                <a:rPr lang="en-US" sz="2000" dirty="0" err="1">
                  <a:solidFill>
                    <a:schemeClr val="accent1">
                      <a:lumMod val="75000"/>
                    </a:schemeClr>
                  </a:solidFill>
                  <a:latin typeface="Comic Sans MS" panose="030F0702030302020204" pitchFamily="66" charset="0"/>
                </a:rPr>
                <a:t>matically</a:t>
              </a:r>
              <a:r>
                <a:rPr lang="en-US" sz="2000" dirty="0">
                  <a:solidFill>
                    <a:schemeClr val="accent1">
                      <a:lumMod val="75000"/>
                    </a:schemeClr>
                  </a:solidFill>
                  <a:latin typeface="Comic Sans MS" panose="030F0702030302020204" pitchFamily="66" charset="0"/>
                </a:rPr>
                <a:t> support promises, making them easy to use with simple syntax.</a:t>
              </a:r>
            </a:p>
            <a:p>
              <a:endParaRPr lang="en-US" sz="2000" dirty="0">
                <a:solidFill>
                  <a:schemeClr val="accent1">
                    <a:lumMod val="75000"/>
                  </a:schemeClr>
                </a:solidFill>
                <a:latin typeface="Comic Sans MS" panose="030F0702030302020204" pitchFamily="66" charset="0"/>
              </a:endParaRPr>
            </a:p>
            <a:p>
              <a:r>
                <a:rPr lang="en-US" sz="2000" dirty="0">
                  <a:solidFill>
                    <a:schemeClr val="accent1">
                      <a:lumMod val="75000"/>
                    </a:schemeClr>
                  </a:solidFill>
                  <a:latin typeface="Comic Sans MS" panose="030F0702030302020204" pitchFamily="66" charset="0"/>
                </a:rPr>
                <a:t>But wait 'til you have to write your own! :/"</a:t>
              </a:r>
            </a:p>
          </p:txBody>
        </p:sp>
      </p:grpSp>
      <p:sp>
        <p:nvSpPr>
          <p:cNvPr id="227" name="Speech Bubble: Rectangle with Corners Rounded 226">
            <a:extLst>
              <a:ext uri="{FF2B5EF4-FFF2-40B4-BE49-F238E27FC236}">
                <a16:creationId xmlns:a16="http://schemas.microsoft.com/office/drawing/2014/main" id="{B19B5880-F15B-41FC-86BC-8111DA61DB87}"/>
              </a:ext>
            </a:extLst>
          </p:cNvPr>
          <p:cNvSpPr/>
          <p:nvPr/>
        </p:nvSpPr>
        <p:spPr>
          <a:xfrm>
            <a:off x="8076215" y="3854718"/>
            <a:ext cx="3914941" cy="1227712"/>
          </a:xfrm>
          <a:prstGeom prst="wedgeRoundRectCallout">
            <a:avLst>
              <a:gd name="adj1" fmla="val -48127"/>
              <a:gd name="adj2" fmla="val 100712"/>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Once you've constructed your pipeline, it executes entirely in the background!</a:t>
            </a:r>
          </a:p>
        </p:txBody>
      </p:sp>
    </p:spTree>
    <p:extLst>
      <p:ext uri="{BB962C8B-B14F-4D97-AF65-F5344CB8AC3E}">
        <p14:creationId xmlns:p14="http://schemas.microsoft.com/office/powerpoint/2010/main" val="942649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fade">
                                      <p:cBhvr>
                                        <p:cTn id="15" dur="500"/>
                                        <p:tgtEl>
                                          <p:spTgt spid="7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01"/>
                                        </p:tgtEl>
                                        <p:attrNameLst>
                                          <p:attrName>style.visibility</p:attrName>
                                        </p:attrNameLst>
                                      </p:cBhvr>
                                      <p:to>
                                        <p:strVal val="visible"/>
                                      </p:to>
                                    </p:set>
                                    <p:animEffect transition="in" filter="wipe(down)">
                                      <p:cBhvr>
                                        <p:cTn id="28" dur="500"/>
                                        <p:tgtEl>
                                          <p:spTgt spid="201"/>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0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79"/>
                                        </p:tgtEl>
                                        <p:attrNameLst>
                                          <p:attrName>style.visibility</p:attrName>
                                        </p:attrNameLst>
                                      </p:cBhvr>
                                      <p:to>
                                        <p:strVal val="visible"/>
                                      </p:to>
                                    </p:set>
                                    <p:animEffect transition="in" filter="wipe(down)">
                                      <p:cBhvr>
                                        <p:cTn id="37" dur="500"/>
                                        <p:tgtEl>
                                          <p:spTgt spid="79"/>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71"/>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8"/>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0" nodeType="clickEffect">
                                  <p:stCondLst>
                                    <p:cond delay="0"/>
                                  </p:stCondLst>
                                  <p:childTnLst>
                                    <p:animEffect transition="out" filter="fade">
                                      <p:cBhvr>
                                        <p:cTn id="49" dur="500"/>
                                        <p:tgtEl>
                                          <p:spTgt spid="82"/>
                                        </p:tgtEl>
                                      </p:cBhvr>
                                    </p:animEffect>
                                    <p:set>
                                      <p:cBhvr>
                                        <p:cTn id="50" dur="1" fill="hold">
                                          <p:stCondLst>
                                            <p:cond delay="499"/>
                                          </p:stCondLst>
                                        </p:cTn>
                                        <p:tgtEl>
                                          <p:spTgt spid="82"/>
                                        </p:tgtEl>
                                        <p:attrNameLst>
                                          <p:attrName>style.visibility</p:attrName>
                                        </p:attrNameLst>
                                      </p:cBhvr>
                                      <p:to>
                                        <p:strVal val="hidden"/>
                                      </p:to>
                                    </p:set>
                                  </p:childTnLst>
                                </p:cTn>
                              </p:par>
                              <p:par>
                                <p:cTn id="51" presetID="10" presetClass="exit" presetSubtype="0" fill="hold" grpId="0" nodeType="withEffect">
                                  <p:stCondLst>
                                    <p:cond delay="0"/>
                                  </p:stCondLst>
                                  <p:childTnLst>
                                    <p:animEffect transition="out" filter="fade">
                                      <p:cBhvr>
                                        <p:cTn id="52" dur="500"/>
                                        <p:tgtEl>
                                          <p:spTgt spid="81"/>
                                        </p:tgtEl>
                                      </p:cBhvr>
                                    </p:animEffect>
                                    <p:set>
                                      <p:cBhvr>
                                        <p:cTn id="53" dur="1" fill="hold">
                                          <p:stCondLst>
                                            <p:cond delay="499"/>
                                          </p:stCondLst>
                                        </p:cTn>
                                        <p:tgtEl>
                                          <p:spTgt spid="81"/>
                                        </p:tgtEl>
                                        <p:attrNameLst>
                                          <p:attrName>style.visibility</p:attrName>
                                        </p:attrNameLst>
                                      </p:cBhvr>
                                      <p:to>
                                        <p:strVal val="hidden"/>
                                      </p:to>
                                    </p:set>
                                  </p:childTnLst>
                                </p:cTn>
                              </p:par>
                              <p:par>
                                <p:cTn id="54" presetID="1" presetClass="entr" presetSubtype="0" fill="hold" grpId="0" nodeType="withEffect">
                                  <p:stCondLst>
                                    <p:cond delay="0"/>
                                  </p:stCondLst>
                                  <p:childTnLst>
                                    <p:set>
                                      <p:cBhvr>
                                        <p:cTn id="55" dur="1" fill="hold">
                                          <p:stCondLst>
                                            <p:cond delay="0"/>
                                          </p:stCondLst>
                                        </p:cTn>
                                        <p:tgtEl>
                                          <p:spTgt spid="197"/>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98"/>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52"/>
                                        </p:tgtEl>
                                        <p:attrNameLst>
                                          <p:attrName>style.visibility</p:attrName>
                                        </p:attrNameLst>
                                      </p:cBhvr>
                                      <p:to>
                                        <p:strVal val="visible"/>
                                      </p:to>
                                    </p:set>
                                    <p:animEffect transition="in" filter="wipe(left)">
                                      <p:cBhvr>
                                        <p:cTn id="62" dur="500"/>
                                        <p:tgtEl>
                                          <p:spTgt spid="15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02"/>
                                        </p:tgtEl>
                                        <p:attrNameLst>
                                          <p:attrName>style.visibility</p:attrName>
                                        </p:attrNameLst>
                                      </p:cBhvr>
                                      <p:to>
                                        <p:strVal val="visible"/>
                                      </p:to>
                                    </p:set>
                                    <p:animEffect transition="in" filter="wipe(left)">
                                      <p:cBhvr>
                                        <p:cTn id="67" dur="500"/>
                                        <p:tgtEl>
                                          <p:spTgt spid="202"/>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20"/>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196"/>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200"/>
                                        </p:tgtEl>
                                        <p:attrNameLst>
                                          <p:attrName>style.visibility</p:attrName>
                                        </p:attrNameLst>
                                      </p:cBhvr>
                                      <p:to>
                                        <p:strVal val="visible"/>
                                      </p:to>
                                    </p:set>
                                    <p:animEffect transition="in" filter="wipe(left)">
                                      <p:cBhvr>
                                        <p:cTn id="80" dur="500"/>
                                        <p:tgtEl>
                                          <p:spTgt spid="200"/>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grpId="0" nodeType="clickEffect">
                                  <p:stCondLst>
                                    <p:cond delay="0"/>
                                  </p:stCondLst>
                                  <p:childTnLst>
                                    <p:set>
                                      <p:cBhvr>
                                        <p:cTn id="84" dur="1" fill="hold">
                                          <p:stCondLst>
                                            <p:cond delay="0"/>
                                          </p:stCondLst>
                                        </p:cTn>
                                        <p:tgtEl>
                                          <p:spTgt spid="80"/>
                                        </p:tgtEl>
                                        <p:attrNameLst>
                                          <p:attrName>style.visibility</p:attrName>
                                        </p:attrNameLst>
                                      </p:cBhvr>
                                      <p:to>
                                        <p:strVal val="visible"/>
                                      </p:to>
                                    </p:set>
                                    <p:animEffect transition="in" filter="wipe(up)">
                                      <p:cBhvr>
                                        <p:cTn id="85" dur="500"/>
                                        <p:tgtEl>
                                          <p:spTgt spid="80"/>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15"/>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38"/>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2" presetClass="entr" presetSubtype="8" fill="hold" nodeType="clickEffect">
                                  <p:stCondLst>
                                    <p:cond delay="0"/>
                                  </p:stCondLst>
                                  <p:childTnLst>
                                    <p:set>
                                      <p:cBhvr>
                                        <p:cTn id="97" dur="1" fill="hold">
                                          <p:stCondLst>
                                            <p:cond delay="0"/>
                                          </p:stCondLst>
                                        </p:cTn>
                                        <p:tgtEl>
                                          <p:spTgt spid="221"/>
                                        </p:tgtEl>
                                        <p:attrNameLst>
                                          <p:attrName>style.visibility</p:attrName>
                                        </p:attrNameLst>
                                      </p:cBhvr>
                                      <p:to>
                                        <p:strVal val="visible"/>
                                      </p:to>
                                    </p:set>
                                    <p:anim calcmode="lin" valueType="num">
                                      <p:cBhvr additive="base">
                                        <p:cTn id="98" dur="500" fill="hold"/>
                                        <p:tgtEl>
                                          <p:spTgt spid="221"/>
                                        </p:tgtEl>
                                        <p:attrNameLst>
                                          <p:attrName>ppt_x</p:attrName>
                                        </p:attrNameLst>
                                      </p:cBhvr>
                                      <p:tavLst>
                                        <p:tav tm="0">
                                          <p:val>
                                            <p:strVal val="0-#ppt_w/2"/>
                                          </p:val>
                                        </p:tav>
                                        <p:tav tm="100000">
                                          <p:val>
                                            <p:strVal val="#ppt_x"/>
                                          </p:val>
                                        </p:tav>
                                      </p:tavLst>
                                    </p:anim>
                                    <p:anim calcmode="lin" valueType="num">
                                      <p:cBhvr additive="base">
                                        <p:cTn id="99" dur="500" fill="hold"/>
                                        <p:tgtEl>
                                          <p:spTgt spid="221"/>
                                        </p:tgtEl>
                                        <p:attrNameLst>
                                          <p:attrName>ppt_y</p:attrName>
                                        </p:attrNameLst>
                                      </p:cBhvr>
                                      <p:tavLst>
                                        <p:tav tm="0">
                                          <p:val>
                                            <p:strVal val="#ppt_y"/>
                                          </p:val>
                                        </p:tav>
                                        <p:tav tm="100000">
                                          <p:val>
                                            <p:strVal val="#ppt_y"/>
                                          </p:val>
                                        </p:tav>
                                      </p:tavLst>
                                    </p:anim>
                                  </p:childTnLst>
                                </p:cTn>
                              </p:par>
                              <p:par>
                                <p:cTn id="100" presetID="2" presetClass="exit" presetSubtype="8" fill="hold" nodeType="withEffect">
                                  <p:stCondLst>
                                    <p:cond delay="0"/>
                                  </p:stCondLst>
                                  <p:childTnLst>
                                    <p:anim calcmode="lin" valueType="num">
                                      <p:cBhvr additive="base">
                                        <p:cTn id="101" dur="500"/>
                                        <p:tgtEl>
                                          <p:spTgt spid="221"/>
                                        </p:tgtEl>
                                        <p:attrNameLst>
                                          <p:attrName>ppt_x</p:attrName>
                                        </p:attrNameLst>
                                      </p:cBhvr>
                                      <p:tavLst>
                                        <p:tav tm="0">
                                          <p:val>
                                            <p:strVal val="ppt_x"/>
                                          </p:val>
                                        </p:tav>
                                        <p:tav tm="100000">
                                          <p:val>
                                            <p:strVal val="0-ppt_w/2"/>
                                          </p:val>
                                        </p:tav>
                                      </p:tavLst>
                                    </p:anim>
                                    <p:anim calcmode="lin" valueType="num">
                                      <p:cBhvr additive="base">
                                        <p:cTn id="102" dur="500"/>
                                        <p:tgtEl>
                                          <p:spTgt spid="221"/>
                                        </p:tgtEl>
                                        <p:attrNameLst>
                                          <p:attrName>ppt_y</p:attrName>
                                        </p:attrNameLst>
                                      </p:cBhvr>
                                      <p:tavLst>
                                        <p:tav tm="0">
                                          <p:val>
                                            <p:strVal val="ppt_y"/>
                                          </p:val>
                                        </p:tav>
                                        <p:tav tm="100000">
                                          <p:val>
                                            <p:strVal val="ppt_y"/>
                                          </p:val>
                                        </p:tav>
                                      </p:tavLst>
                                    </p:anim>
                                    <p:set>
                                      <p:cBhvr>
                                        <p:cTn id="103" dur="1" fill="hold">
                                          <p:stCondLst>
                                            <p:cond delay="499"/>
                                          </p:stCondLst>
                                        </p:cTn>
                                        <p:tgtEl>
                                          <p:spTgt spid="221"/>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22" presetClass="entr" presetSubtype="4" fill="hold" grpId="0" nodeType="clickEffect">
                                  <p:stCondLst>
                                    <p:cond delay="0"/>
                                  </p:stCondLst>
                                  <p:childTnLst>
                                    <p:set>
                                      <p:cBhvr>
                                        <p:cTn id="107" dur="1" fill="hold">
                                          <p:stCondLst>
                                            <p:cond delay="0"/>
                                          </p:stCondLst>
                                        </p:cTn>
                                        <p:tgtEl>
                                          <p:spTgt spid="227"/>
                                        </p:tgtEl>
                                        <p:attrNameLst>
                                          <p:attrName>style.visibility</p:attrName>
                                        </p:attrNameLst>
                                      </p:cBhvr>
                                      <p:to>
                                        <p:strVal val="visible"/>
                                      </p:to>
                                    </p:set>
                                    <p:animEffect transition="in" filter="wipe(down)">
                                      <p:cBhvr>
                                        <p:cTn id="108" dur="500"/>
                                        <p:tgtEl>
                                          <p:spTgt spid="227"/>
                                        </p:tgtEl>
                                      </p:cBhvr>
                                    </p:animEffect>
                                  </p:childTnLst>
                                </p:cTn>
                              </p:par>
                            </p:childTnLst>
                          </p:cTn>
                        </p:par>
                      </p:childTnLst>
                    </p:cTn>
                  </p:par>
                  <p:par>
                    <p:cTn id="109" fill="hold">
                      <p:stCondLst>
                        <p:cond delay="indefinite"/>
                      </p:stCondLst>
                      <p:childTnLst>
                        <p:par>
                          <p:cTn id="110" fill="hold">
                            <p:stCondLst>
                              <p:cond delay="0"/>
                            </p:stCondLst>
                            <p:childTnLst>
                              <p:par>
                                <p:cTn id="111" presetID="1" presetClass="exit" presetSubtype="0" fill="hold" grpId="1" nodeType="clickEffect">
                                  <p:stCondLst>
                                    <p:cond delay="0"/>
                                  </p:stCondLst>
                                  <p:childTnLst>
                                    <p:set>
                                      <p:cBhvr>
                                        <p:cTn id="112" dur="1" fill="hold">
                                          <p:stCondLst>
                                            <p:cond delay="0"/>
                                          </p:stCondLst>
                                        </p:cTn>
                                        <p:tgtEl>
                                          <p:spTgt spid="2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animBg="1"/>
      <p:bldP spid="17" grpId="0" animBg="1"/>
      <p:bldP spid="20" grpId="0" animBg="1"/>
      <p:bldP spid="15" grpId="0" animBg="1"/>
      <p:bldP spid="31" grpId="0" animBg="1"/>
      <p:bldP spid="71" grpId="0" animBg="1"/>
      <p:bldP spid="79" grpId="0" animBg="1"/>
      <p:bldP spid="81" grpId="0"/>
      <p:bldP spid="82" grpId="0"/>
      <p:bldP spid="38" grpId="0" animBg="1"/>
      <p:bldP spid="197" grpId="0"/>
      <p:bldP spid="198" grpId="0"/>
      <p:bldP spid="80" grpId="0" animBg="1"/>
      <p:bldP spid="201" grpId="0" animBg="1"/>
      <p:bldP spid="201" grpId="1" animBg="1"/>
      <p:bldP spid="227" grpId="0" animBg="1"/>
      <p:bldP spid="227" grpId="1"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a:xfrm>
            <a:off x="914400" y="-271793"/>
            <a:ext cx="10363200" cy="1143000"/>
          </a:xfrm>
        </p:spPr>
        <p:txBody>
          <a:bodyPr/>
          <a:lstStyle/>
          <a:p>
            <a:r>
              <a:rPr lang="en-US" dirty="0"/>
              <a:t>Callbacks Can Get Ugly (exp)</a:t>
            </a:r>
          </a:p>
        </p:txBody>
      </p:sp>
      <p:sp>
        <p:nvSpPr>
          <p:cNvPr id="5" name="TextBox 4">
            <a:extLst>
              <a:ext uri="{FF2B5EF4-FFF2-40B4-BE49-F238E27FC236}">
                <a16:creationId xmlns:a16="http://schemas.microsoft.com/office/drawing/2014/main" id="{4C7C4F2A-AE7A-4B2A-AFD5-F858DD7292D8}"/>
              </a:ext>
            </a:extLst>
          </p:cNvPr>
          <p:cNvSpPr txBox="1"/>
          <p:nvPr/>
        </p:nvSpPr>
        <p:spPr>
          <a:xfrm>
            <a:off x="8504325" y="696842"/>
            <a:ext cx="3726956" cy="1323439"/>
          </a:xfrm>
          <a:prstGeom prst="rect">
            <a:avLst/>
          </a:prstGeom>
          <a:noFill/>
        </p:spPr>
        <p:txBody>
          <a:bodyPr wrap="square" rtlCol="0">
            <a:spAutoFit/>
          </a:bodyPr>
          <a:lstStyle/>
          <a:p>
            <a:pPr algn="ctr"/>
            <a:r>
              <a:rPr lang="en-US" sz="2000" dirty="0"/>
              <a:t>Often, we need to chain a bunch of slow background operations together with multiple callbacks, e.g.:</a:t>
            </a:r>
          </a:p>
        </p:txBody>
      </p:sp>
      <p:sp>
        <p:nvSpPr>
          <p:cNvPr id="7" name="TextBox 6">
            <a:extLst>
              <a:ext uri="{FF2B5EF4-FFF2-40B4-BE49-F238E27FC236}">
                <a16:creationId xmlns:a16="http://schemas.microsoft.com/office/drawing/2014/main" id="{8B3E39D8-044F-4BAB-A70E-FE6A0E4EB8AB}"/>
              </a:ext>
            </a:extLst>
          </p:cNvPr>
          <p:cNvSpPr txBox="1"/>
          <p:nvPr/>
        </p:nvSpPr>
        <p:spPr>
          <a:xfrm>
            <a:off x="376453" y="568748"/>
            <a:ext cx="8044788" cy="6186309"/>
          </a:xfrm>
          <a:prstGeom prst="rect">
            <a:avLst/>
          </a:prstGeom>
          <a:solidFill>
            <a:schemeClr val="accent4">
              <a:lumMod val="20000"/>
              <a:lumOff val="80000"/>
            </a:schemeClr>
          </a:solidFill>
          <a:ln>
            <a:solidFill>
              <a:schemeClr val="tx1"/>
            </a:solidFill>
          </a:ln>
        </p:spPr>
        <p:txBody>
          <a:bodyPr wrap="square">
            <a:spAutoFit/>
          </a:bodyPr>
          <a:lstStyle/>
          <a:p>
            <a:r>
              <a:rPr lang="en-US" dirty="0">
                <a:solidFill>
                  <a:srgbClr val="C00000"/>
                </a:solidFill>
                <a:latin typeface="Consolas" panose="020B0609020204030204" pitchFamily="49" charset="0"/>
              </a:rPr>
              <a:t>function </a:t>
            </a:r>
            <a:r>
              <a:rPr lang="en-US" dirty="0" err="1">
                <a:solidFill>
                  <a:srgbClr val="C00000"/>
                </a:solidFill>
                <a:latin typeface="Consolas" panose="020B0609020204030204" pitchFamily="49" charset="0"/>
              </a:rPr>
              <a:t>download_in_background_then_run_cb</a:t>
            </a:r>
            <a:r>
              <a:rPr lang="en-US" dirty="0">
                <a:solidFill>
                  <a:srgbClr val="C00000"/>
                </a:solidFill>
                <a:latin typeface="Consolas" panose="020B0609020204030204" pitchFamily="49" charset="0"/>
              </a:rPr>
              <a:t>(</a:t>
            </a:r>
            <a:r>
              <a:rPr lang="en-US" dirty="0" err="1">
                <a:solidFill>
                  <a:srgbClr val="C00000"/>
                </a:solidFill>
                <a:latin typeface="Consolas" panose="020B0609020204030204" pitchFamily="49" charset="0"/>
              </a:rPr>
              <a:t>url</a:t>
            </a:r>
            <a:r>
              <a:rPr lang="en-US" dirty="0">
                <a:solidFill>
                  <a:srgbClr val="C00000"/>
                </a:solidFill>
                <a:latin typeface="Consolas" panose="020B0609020204030204" pitchFamily="49" charset="0"/>
              </a:rPr>
              <a:t>, callback1) {</a:t>
            </a:r>
          </a:p>
          <a:p>
            <a:r>
              <a:rPr lang="en-US" dirty="0">
                <a:solidFill>
                  <a:srgbClr val="C00000"/>
                </a:solidFill>
                <a:latin typeface="Consolas" panose="020B0609020204030204" pitchFamily="49" charset="0"/>
              </a:rPr>
              <a:t>  </a:t>
            </a:r>
            <a:r>
              <a:rPr lang="en-US" dirty="0" err="1">
                <a:solidFill>
                  <a:srgbClr val="C00000"/>
                </a:solidFill>
                <a:latin typeface="Consolas" panose="020B0609020204030204" pitchFamily="49" charset="0"/>
              </a:rPr>
              <a:t>run_in_background</a:t>
            </a:r>
            <a:r>
              <a:rPr lang="en-US" dirty="0">
                <a:solidFill>
                  <a:srgbClr val="C00000"/>
                </a:solidFill>
                <a:latin typeface="Consolas" panose="020B0609020204030204" pitchFamily="49" charset="0"/>
              </a:rPr>
              <a:t> {</a:t>
            </a:r>
          </a:p>
          <a:p>
            <a:r>
              <a:rPr lang="en-US" dirty="0">
                <a:solidFill>
                  <a:srgbClr val="C00000"/>
                </a:solidFill>
                <a:latin typeface="Consolas" panose="020B0609020204030204" pitchFamily="49" charset="0"/>
              </a:rPr>
              <a:t>    data = </a:t>
            </a:r>
            <a:r>
              <a:rPr lang="en-US" dirty="0" err="1">
                <a:solidFill>
                  <a:srgbClr val="C00000"/>
                </a:solidFill>
                <a:latin typeface="Consolas" panose="020B0609020204030204" pitchFamily="49" charset="0"/>
              </a:rPr>
              <a:t>connect_and_download_data</a:t>
            </a:r>
            <a:r>
              <a:rPr lang="en-US" dirty="0">
                <a:solidFill>
                  <a:srgbClr val="C00000"/>
                </a:solidFill>
                <a:latin typeface="Consolas" panose="020B0609020204030204" pitchFamily="49" charset="0"/>
              </a:rPr>
              <a:t>(</a:t>
            </a:r>
            <a:r>
              <a:rPr lang="en-US" dirty="0" err="1">
                <a:solidFill>
                  <a:srgbClr val="C00000"/>
                </a:solidFill>
                <a:latin typeface="Consolas" panose="020B0609020204030204" pitchFamily="49" charset="0"/>
              </a:rPr>
              <a:t>url</a:t>
            </a:r>
            <a:r>
              <a:rPr lang="en-US" dirty="0">
                <a:solidFill>
                  <a:srgbClr val="C00000"/>
                </a:solidFill>
                <a:latin typeface="Consolas" panose="020B0609020204030204" pitchFamily="49" charset="0"/>
              </a:rPr>
              <a:t>)</a:t>
            </a:r>
          </a:p>
          <a:p>
            <a:r>
              <a:rPr lang="en-US" dirty="0">
                <a:solidFill>
                  <a:srgbClr val="0070C0"/>
                </a:solidFill>
                <a:latin typeface="Consolas" panose="020B0609020204030204" pitchFamily="49" charset="0"/>
              </a:rPr>
              <a:t>    callback1</a:t>
            </a:r>
            <a:r>
              <a:rPr lang="en-US" dirty="0">
                <a:solidFill>
                  <a:srgbClr val="C00000"/>
                </a:solidFill>
                <a:latin typeface="Consolas" panose="020B0609020204030204" pitchFamily="49" charset="0"/>
              </a:rPr>
              <a:t>(data)</a:t>
            </a:r>
          </a:p>
          <a:p>
            <a:r>
              <a:rPr lang="en-US" dirty="0">
                <a:solidFill>
                  <a:srgbClr val="C00000"/>
                </a:solidFill>
                <a:latin typeface="Consolas" panose="020B0609020204030204" pitchFamily="49" charset="0"/>
              </a:rPr>
              <a:t>  }</a:t>
            </a:r>
          </a:p>
          <a:p>
            <a:r>
              <a:rPr lang="en-US" dirty="0">
                <a:solidFill>
                  <a:srgbClr val="C00000"/>
                </a:solidFill>
                <a:latin typeface="Consolas" panose="020B0609020204030204" pitchFamily="49" charset="0"/>
              </a:rPr>
              <a:t>}</a:t>
            </a:r>
          </a:p>
          <a:p>
            <a:endParaRPr lang="en-US" dirty="0">
              <a:latin typeface="Consolas" panose="020B0609020204030204" pitchFamily="49" charset="0"/>
            </a:endParaRPr>
          </a:p>
          <a:p>
            <a:r>
              <a:rPr lang="en-US" dirty="0">
                <a:solidFill>
                  <a:srgbClr val="0070C0"/>
                </a:solidFill>
                <a:latin typeface="Consolas" panose="020B0609020204030204" pitchFamily="49" charset="0"/>
              </a:rPr>
              <a:t>function </a:t>
            </a:r>
            <a:r>
              <a:rPr lang="en-US" dirty="0" err="1">
                <a:solidFill>
                  <a:srgbClr val="0070C0"/>
                </a:solidFill>
                <a:latin typeface="Consolas" panose="020B0609020204030204" pitchFamily="49" charset="0"/>
              </a:rPr>
              <a:t>filter_in_background_then_run_cb</a:t>
            </a:r>
            <a:r>
              <a:rPr lang="en-US" dirty="0">
                <a:solidFill>
                  <a:srgbClr val="0070C0"/>
                </a:solidFill>
                <a:latin typeface="Consolas" panose="020B0609020204030204" pitchFamily="49" charset="0"/>
              </a:rPr>
              <a:t>(data, callback2) {</a:t>
            </a:r>
          </a:p>
          <a:p>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run_in_background</a:t>
            </a:r>
            <a:r>
              <a:rPr lang="en-US" dirty="0">
                <a:solidFill>
                  <a:srgbClr val="0070C0"/>
                </a:solidFill>
                <a:latin typeface="Consolas" panose="020B0609020204030204" pitchFamily="49" charset="0"/>
              </a:rPr>
              <a:t> {</a:t>
            </a:r>
          </a:p>
          <a:p>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fdata</a:t>
            </a:r>
            <a:r>
              <a:rPr lang="en-US" dirty="0">
                <a:solidFill>
                  <a:srgbClr val="0070C0"/>
                </a:solidFill>
                <a:latin typeface="Consolas" panose="020B0609020204030204" pitchFamily="49" charset="0"/>
              </a:rPr>
              <a:t> = </a:t>
            </a:r>
            <a:r>
              <a:rPr lang="en-US" dirty="0" err="1">
                <a:solidFill>
                  <a:srgbClr val="0070C0"/>
                </a:solidFill>
                <a:latin typeface="Consolas" panose="020B0609020204030204" pitchFamily="49" charset="0"/>
              </a:rPr>
              <a:t>filter_data</a:t>
            </a:r>
            <a:r>
              <a:rPr lang="en-US" dirty="0">
                <a:solidFill>
                  <a:srgbClr val="0070C0"/>
                </a:solidFill>
                <a:latin typeface="Consolas" panose="020B0609020204030204" pitchFamily="49" charset="0"/>
              </a:rPr>
              <a:t>(data)</a:t>
            </a:r>
          </a:p>
          <a:p>
            <a:r>
              <a:rPr lang="en-US" dirty="0">
                <a:solidFill>
                  <a:srgbClr val="00863D"/>
                </a:solidFill>
                <a:latin typeface="Consolas" panose="020B0609020204030204" pitchFamily="49" charset="0"/>
              </a:rPr>
              <a:t>    callback2</a:t>
            </a:r>
            <a:r>
              <a:rPr lang="en-US" dirty="0">
                <a:solidFill>
                  <a:srgbClr val="0070C0"/>
                </a:solidFill>
                <a:latin typeface="Consolas" panose="020B0609020204030204" pitchFamily="49" charset="0"/>
              </a:rPr>
              <a:t>(</a:t>
            </a:r>
            <a:r>
              <a:rPr lang="en-US" dirty="0" err="1">
                <a:solidFill>
                  <a:srgbClr val="0070C0"/>
                </a:solidFill>
                <a:latin typeface="Consolas" panose="020B0609020204030204" pitchFamily="49" charset="0"/>
              </a:rPr>
              <a:t>fdata</a:t>
            </a:r>
            <a:r>
              <a:rPr lang="en-US" dirty="0">
                <a:solidFill>
                  <a:srgbClr val="0070C0"/>
                </a:solidFill>
                <a:latin typeface="Consolas" panose="020B0609020204030204" pitchFamily="49" charset="0"/>
              </a:rPr>
              <a:t>);</a:t>
            </a:r>
          </a:p>
          <a:p>
            <a:r>
              <a:rPr lang="en-US" dirty="0">
                <a:solidFill>
                  <a:srgbClr val="0070C0"/>
                </a:solidFill>
                <a:latin typeface="Consolas" panose="020B0609020204030204" pitchFamily="49" charset="0"/>
              </a:rPr>
              <a:t>  }</a:t>
            </a:r>
          </a:p>
          <a:p>
            <a:r>
              <a:rPr lang="en-US" dirty="0">
                <a:solidFill>
                  <a:srgbClr val="0070C0"/>
                </a:solidFill>
                <a:latin typeface="Consolas" panose="020B0609020204030204" pitchFamily="49" charset="0"/>
              </a:rPr>
              <a:t>}</a:t>
            </a:r>
          </a:p>
          <a:p>
            <a:endParaRPr lang="en-US" dirty="0">
              <a:latin typeface="Consolas" panose="020B0609020204030204" pitchFamily="49" charset="0"/>
            </a:endParaRPr>
          </a:p>
          <a:p>
            <a:r>
              <a:rPr lang="en-US" dirty="0">
                <a:solidFill>
                  <a:srgbClr val="00863D"/>
                </a:solidFill>
                <a:latin typeface="Consolas" panose="020B0609020204030204" pitchFamily="49" charset="0"/>
              </a:rPr>
              <a:t>function </a:t>
            </a:r>
            <a:r>
              <a:rPr lang="en-US" dirty="0" err="1">
                <a:solidFill>
                  <a:srgbClr val="00863D"/>
                </a:solidFill>
                <a:latin typeface="Consolas" panose="020B0609020204030204" pitchFamily="49" charset="0"/>
              </a:rPr>
              <a:t>reorder_in_background_then_run_cb</a:t>
            </a:r>
            <a:r>
              <a:rPr lang="en-US" dirty="0">
                <a:solidFill>
                  <a:srgbClr val="00863D"/>
                </a:solidFill>
                <a:latin typeface="Consolas" panose="020B0609020204030204" pitchFamily="49" charset="0"/>
              </a:rPr>
              <a:t>(</a:t>
            </a:r>
            <a:r>
              <a:rPr lang="en-US" dirty="0" err="1">
                <a:solidFill>
                  <a:srgbClr val="00863D"/>
                </a:solidFill>
                <a:latin typeface="Consolas" panose="020B0609020204030204" pitchFamily="49" charset="0"/>
              </a:rPr>
              <a:t>fdata</a:t>
            </a:r>
            <a:r>
              <a:rPr lang="en-US" dirty="0">
                <a:solidFill>
                  <a:srgbClr val="00863D"/>
                </a:solidFill>
                <a:latin typeface="Consolas" panose="020B0609020204030204" pitchFamily="49" charset="0"/>
              </a:rPr>
              <a:t>, callback3) {</a:t>
            </a:r>
          </a:p>
          <a:p>
            <a:r>
              <a:rPr lang="en-US" dirty="0">
                <a:solidFill>
                  <a:srgbClr val="00863D"/>
                </a:solidFill>
                <a:latin typeface="Consolas" panose="020B0609020204030204" pitchFamily="49" charset="0"/>
              </a:rPr>
              <a:t>  </a:t>
            </a:r>
            <a:r>
              <a:rPr lang="en-US" dirty="0" err="1">
                <a:solidFill>
                  <a:srgbClr val="00863D"/>
                </a:solidFill>
                <a:latin typeface="Consolas" panose="020B0609020204030204" pitchFamily="49" charset="0"/>
              </a:rPr>
              <a:t>run_in_background</a:t>
            </a:r>
            <a:r>
              <a:rPr lang="en-US" dirty="0">
                <a:solidFill>
                  <a:srgbClr val="00863D"/>
                </a:solidFill>
                <a:latin typeface="Consolas" panose="020B0609020204030204" pitchFamily="49" charset="0"/>
              </a:rPr>
              <a:t> {</a:t>
            </a:r>
          </a:p>
          <a:p>
            <a:r>
              <a:rPr lang="en-US" dirty="0">
                <a:solidFill>
                  <a:srgbClr val="00863D"/>
                </a:solidFill>
                <a:latin typeface="Consolas" panose="020B0609020204030204" pitchFamily="49" charset="0"/>
              </a:rPr>
              <a:t>    </a:t>
            </a:r>
            <a:r>
              <a:rPr lang="en-US" dirty="0" err="1">
                <a:solidFill>
                  <a:srgbClr val="00863D"/>
                </a:solidFill>
                <a:latin typeface="Consolas" panose="020B0609020204030204" pitchFamily="49" charset="0"/>
              </a:rPr>
              <a:t>sdata</a:t>
            </a:r>
            <a:r>
              <a:rPr lang="en-US" dirty="0">
                <a:solidFill>
                  <a:srgbClr val="00863D"/>
                </a:solidFill>
                <a:latin typeface="Consolas" panose="020B0609020204030204" pitchFamily="49" charset="0"/>
              </a:rPr>
              <a:t> = sort(</a:t>
            </a:r>
            <a:r>
              <a:rPr lang="en-US" dirty="0" err="1">
                <a:solidFill>
                  <a:srgbClr val="00863D"/>
                </a:solidFill>
                <a:latin typeface="Consolas" panose="020B0609020204030204" pitchFamily="49" charset="0"/>
              </a:rPr>
              <a:t>fdata</a:t>
            </a:r>
            <a:r>
              <a:rPr lang="en-US" dirty="0">
                <a:solidFill>
                  <a:srgbClr val="00863D"/>
                </a:solidFill>
                <a:latin typeface="Consolas" panose="020B0609020204030204" pitchFamily="49" charset="0"/>
              </a:rPr>
              <a:t>)</a:t>
            </a:r>
          </a:p>
          <a:p>
            <a:r>
              <a:rPr lang="en-US" dirty="0">
                <a:solidFill>
                  <a:srgbClr val="7030A0"/>
                </a:solidFill>
                <a:latin typeface="Consolas" panose="020B0609020204030204" pitchFamily="49" charset="0"/>
              </a:rPr>
              <a:t>    callback3</a:t>
            </a:r>
            <a:r>
              <a:rPr lang="en-US" dirty="0">
                <a:solidFill>
                  <a:srgbClr val="00863D"/>
                </a:solidFill>
                <a:latin typeface="Consolas" panose="020B0609020204030204" pitchFamily="49" charset="0"/>
              </a:rPr>
              <a:t>(</a:t>
            </a:r>
            <a:r>
              <a:rPr lang="en-US" dirty="0" err="1">
                <a:solidFill>
                  <a:srgbClr val="00863D"/>
                </a:solidFill>
                <a:latin typeface="Consolas" panose="020B0609020204030204" pitchFamily="49" charset="0"/>
              </a:rPr>
              <a:t>sdata</a:t>
            </a:r>
            <a:r>
              <a:rPr lang="en-US" dirty="0">
                <a:solidFill>
                  <a:srgbClr val="00863D"/>
                </a:solidFill>
                <a:latin typeface="Consolas" panose="020B0609020204030204" pitchFamily="49" charset="0"/>
              </a:rPr>
              <a:t>);</a:t>
            </a:r>
          </a:p>
          <a:p>
            <a:r>
              <a:rPr lang="en-US" dirty="0">
                <a:solidFill>
                  <a:srgbClr val="00863D"/>
                </a:solidFill>
                <a:latin typeface="Consolas" panose="020B0609020204030204" pitchFamily="49" charset="0"/>
              </a:rPr>
              <a:t>  }</a:t>
            </a:r>
          </a:p>
          <a:p>
            <a:r>
              <a:rPr lang="en-US" dirty="0">
                <a:solidFill>
                  <a:srgbClr val="00863D"/>
                </a:solidFill>
                <a:latin typeface="Consolas" panose="020B0609020204030204" pitchFamily="49" charset="0"/>
              </a:rPr>
              <a:t>}</a:t>
            </a:r>
          </a:p>
          <a:p>
            <a:endParaRPr lang="en-US" dirty="0">
              <a:latin typeface="Consolas" panose="020B0609020204030204" pitchFamily="49" charset="0"/>
            </a:endParaRPr>
          </a:p>
          <a:p>
            <a:r>
              <a:rPr lang="en-US" dirty="0">
                <a:solidFill>
                  <a:srgbClr val="7030A0"/>
                </a:solidFill>
                <a:latin typeface="Consolas" panose="020B0609020204030204" pitchFamily="49" charset="0"/>
              </a:rPr>
              <a:t>function </a:t>
            </a:r>
            <a:r>
              <a:rPr lang="en-US" dirty="0" err="1">
                <a:solidFill>
                  <a:srgbClr val="7030A0"/>
                </a:solidFill>
                <a:latin typeface="Consolas" panose="020B0609020204030204" pitchFamily="49" charset="0"/>
              </a:rPr>
              <a:t>display_in_ui</a:t>
            </a:r>
            <a:r>
              <a:rPr lang="en-US" dirty="0">
                <a:solidFill>
                  <a:srgbClr val="7030A0"/>
                </a:solidFill>
                <a:latin typeface="Consolas" panose="020B0609020204030204" pitchFamily="49" charset="0"/>
              </a:rPr>
              <a:t>(</a:t>
            </a:r>
            <a:r>
              <a:rPr lang="en-US" dirty="0" err="1">
                <a:solidFill>
                  <a:srgbClr val="7030A0"/>
                </a:solidFill>
                <a:latin typeface="Consolas" panose="020B0609020204030204" pitchFamily="49" charset="0"/>
              </a:rPr>
              <a:t>sdata</a:t>
            </a:r>
            <a:r>
              <a:rPr lang="en-US" dirty="0">
                <a:solidFill>
                  <a:srgbClr val="7030A0"/>
                </a:solidFill>
                <a:latin typeface="Consolas" panose="020B0609020204030204" pitchFamily="49" charset="0"/>
              </a:rPr>
              <a:t>) { ... }</a:t>
            </a:r>
          </a:p>
        </p:txBody>
      </p:sp>
      <p:sp>
        <p:nvSpPr>
          <p:cNvPr id="14" name="TextBox 13">
            <a:extLst>
              <a:ext uri="{FF2B5EF4-FFF2-40B4-BE49-F238E27FC236}">
                <a16:creationId xmlns:a16="http://schemas.microsoft.com/office/drawing/2014/main" id="{F6702B4E-0A33-4798-A83A-40A287492467}"/>
              </a:ext>
            </a:extLst>
          </p:cNvPr>
          <p:cNvSpPr txBox="1"/>
          <p:nvPr/>
        </p:nvSpPr>
        <p:spPr>
          <a:xfrm>
            <a:off x="8484208" y="2166795"/>
            <a:ext cx="3767190" cy="1323439"/>
          </a:xfrm>
          <a:prstGeom prst="rect">
            <a:avLst/>
          </a:prstGeom>
          <a:noFill/>
        </p:spPr>
        <p:txBody>
          <a:bodyPr wrap="square" rtlCol="0">
            <a:spAutoFit/>
          </a:bodyPr>
          <a:lstStyle/>
          <a:p>
            <a:pPr algn="ctr"/>
            <a:r>
              <a:rPr lang="en-US" sz="2000" dirty="0">
                <a:solidFill>
                  <a:srgbClr val="C00000"/>
                </a:solidFill>
              </a:rPr>
              <a:t>download a file</a:t>
            </a:r>
            <a:r>
              <a:rPr lang="en-US" sz="2000" dirty="0"/>
              <a:t>, </a:t>
            </a:r>
            <a:br>
              <a:rPr lang="en-US" sz="2000" dirty="0"/>
            </a:br>
            <a:r>
              <a:rPr lang="en-US" sz="2000" dirty="0"/>
              <a:t>then </a:t>
            </a:r>
            <a:r>
              <a:rPr lang="en-US" sz="2000" dirty="0">
                <a:solidFill>
                  <a:srgbClr val="0070C0"/>
                </a:solidFill>
              </a:rPr>
              <a:t>filter the data</a:t>
            </a:r>
            <a:r>
              <a:rPr lang="en-US" sz="2000" dirty="0"/>
              <a:t>, </a:t>
            </a:r>
          </a:p>
          <a:p>
            <a:pPr algn="ctr"/>
            <a:r>
              <a:rPr lang="en-US" sz="2000" dirty="0"/>
              <a:t>then </a:t>
            </a:r>
            <a:r>
              <a:rPr lang="en-US" sz="2000" dirty="0">
                <a:solidFill>
                  <a:srgbClr val="00B050"/>
                </a:solidFill>
              </a:rPr>
              <a:t>sort the remaining data</a:t>
            </a:r>
            <a:r>
              <a:rPr lang="en-US" sz="2000" dirty="0"/>
              <a:t>, </a:t>
            </a:r>
          </a:p>
          <a:p>
            <a:pPr algn="ctr"/>
            <a:r>
              <a:rPr lang="en-US" sz="2000" dirty="0"/>
              <a:t>then </a:t>
            </a:r>
            <a:r>
              <a:rPr lang="en-US" sz="2000" dirty="0">
                <a:solidFill>
                  <a:srgbClr val="7030A0"/>
                </a:solidFill>
              </a:rPr>
              <a:t>update </a:t>
            </a:r>
            <a:r>
              <a:rPr lang="en-US" sz="2000" dirty="0"/>
              <a:t>the UI.</a:t>
            </a:r>
          </a:p>
        </p:txBody>
      </p:sp>
      <p:sp>
        <p:nvSpPr>
          <p:cNvPr id="15" name="TextBox 14">
            <a:extLst>
              <a:ext uri="{FF2B5EF4-FFF2-40B4-BE49-F238E27FC236}">
                <a16:creationId xmlns:a16="http://schemas.microsoft.com/office/drawing/2014/main" id="{D894CF63-0A76-4E27-B3D0-5A8DE99D98A4}"/>
              </a:ext>
            </a:extLst>
          </p:cNvPr>
          <p:cNvSpPr txBox="1"/>
          <p:nvPr/>
        </p:nvSpPr>
        <p:spPr>
          <a:xfrm>
            <a:off x="8744995" y="3636748"/>
            <a:ext cx="3245617" cy="707886"/>
          </a:xfrm>
          <a:prstGeom prst="rect">
            <a:avLst/>
          </a:prstGeom>
          <a:noFill/>
        </p:spPr>
        <p:txBody>
          <a:bodyPr wrap="square" rtlCol="0">
            <a:spAutoFit/>
          </a:bodyPr>
          <a:lstStyle/>
          <a:p>
            <a:pPr algn="ctr"/>
            <a:r>
              <a:rPr lang="en-US" sz="2000" dirty="0"/>
              <a:t>For example, consider the following functions...</a:t>
            </a:r>
          </a:p>
        </p:txBody>
      </p:sp>
      <p:sp>
        <p:nvSpPr>
          <p:cNvPr id="54" name="Speech Bubble: Rectangle with Corners Rounded 53">
            <a:extLst>
              <a:ext uri="{FF2B5EF4-FFF2-40B4-BE49-F238E27FC236}">
                <a16:creationId xmlns:a16="http://schemas.microsoft.com/office/drawing/2014/main" id="{F2EAE5DA-00B0-44F4-83B7-E9BF9711AEA0}"/>
              </a:ext>
            </a:extLst>
          </p:cNvPr>
          <p:cNvSpPr/>
          <p:nvPr/>
        </p:nvSpPr>
        <p:spPr>
          <a:xfrm>
            <a:off x="2853823" y="2237877"/>
            <a:ext cx="2783758" cy="1067719"/>
          </a:xfrm>
          <a:prstGeom prst="wedgeRoundRectCallout">
            <a:avLst>
              <a:gd name="adj1" fmla="val -36347"/>
              <a:gd name="adj2" fmla="val -123273"/>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Our first function downloads a file.</a:t>
            </a:r>
            <a:endParaRPr lang="en-US" sz="2000" dirty="0">
              <a:solidFill>
                <a:schemeClr val="accent2">
                  <a:lumMod val="20000"/>
                  <a:lumOff val="80000"/>
                </a:schemeClr>
              </a:solidFill>
              <a:latin typeface="Corbel" panose="020B0503020204020204" pitchFamily="34" charset="0"/>
            </a:endParaRPr>
          </a:p>
        </p:txBody>
      </p:sp>
      <p:sp>
        <p:nvSpPr>
          <p:cNvPr id="55" name="Speech Bubble: Rectangle with Corners Rounded 54">
            <a:extLst>
              <a:ext uri="{FF2B5EF4-FFF2-40B4-BE49-F238E27FC236}">
                <a16:creationId xmlns:a16="http://schemas.microsoft.com/office/drawing/2014/main" id="{AFA973C0-B645-441D-AF1F-41D0DC7D16C5}"/>
              </a:ext>
            </a:extLst>
          </p:cNvPr>
          <p:cNvSpPr/>
          <p:nvPr/>
        </p:nvSpPr>
        <p:spPr>
          <a:xfrm>
            <a:off x="1661554" y="2828977"/>
            <a:ext cx="3312051" cy="1067719"/>
          </a:xfrm>
          <a:prstGeom prst="wedgeRoundRectCallout">
            <a:avLst>
              <a:gd name="adj1" fmla="val -57571"/>
              <a:gd name="adj2" fmla="val -152329"/>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Once it's done we ask it to run a </a:t>
            </a:r>
            <a:r>
              <a:rPr lang="en-US" sz="2000" dirty="0">
                <a:solidFill>
                  <a:srgbClr val="32F4F1"/>
                </a:solidFill>
                <a:latin typeface="Corbel" panose="020B0503020204020204" pitchFamily="34" charset="0"/>
              </a:rPr>
              <a:t>callback</a:t>
            </a:r>
            <a:r>
              <a:rPr lang="en-US" sz="2000" dirty="0">
                <a:solidFill>
                  <a:schemeClr val="bg1"/>
                </a:solidFill>
                <a:latin typeface="Corbel" panose="020B0503020204020204" pitchFamily="34" charset="0"/>
              </a:rPr>
              <a:t> to initiate the next stage of processing.</a:t>
            </a:r>
            <a:endParaRPr lang="en-US" sz="2000" dirty="0">
              <a:solidFill>
                <a:schemeClr val="accent2">
                  <a:lumMod val="20000"/>
                  <a:lumOff val="80000"/>
                </a:schemeClr>
              </a:solidFill>
              <a:latin typeface="Corbel" panose="020B0503020204020204" pitchFamily="34" charset="0"/>
            </a:endParaRPr>
          </a:p>
        </p:txBody>
      </p:sp>
      <p:sp>
        <p:nvSpPr>
          <p:cNvPr id="56" name="Speech Bubble: Rectangle with Corners Rounded 55">
            <a:extLst>
              <a:ext uri="{FF2B5EF4-FFF2-40B4-BE49-F238E27FC236}">
                <a16:creationId xmlns:a16="http://schemas.microsoft.com/office/drawing/2014/main" id="{E10111D5-4EFC-497B-90CD-D10F1D9573B8}"/>
              </a:ext>
            </a:extLst>
          </p:cNvPr>
          <p:cNvSpPr/>
          <p:nvPr/>
        </p:nvSpPr>
        <p:spPr>
          <a:xfrm>
            <a:off x="3607044" y="3909102"/>
            <a:ext cx="2966621" cy="1067719"/>
          </a:xfrm>
          <a:prstGeom prst="wedgeRoundRectCallout">
            <a:avLst>
              <a:gd name="adj1" fmla="val -59858"/>
              <a:gd name="adj2" fmla="val -97728"/>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That next stage might filter the </a:t>
            </a:r>
            <a:r>
              <a:rPr lang="en-US" sz="2000" dirty="0" err="1">
                <a:solidFill>
                  <a:schemeClr val="bg1"/>
                </a:solidFill>
                <a:latin typeface="Corbel" panose="020B0503020204020204" pitchFamily="34" charset="0"/>
              </a:rPr>
              <a:t>DLed</a:t>
            </a:r>
            <a:r>
              <a:rPr lang="en-US" sz="2000" dirty="0">
                <a:solidFill>
                  <a:schemeClr val="bg1"/>
                </a:solidFill>
                <a:latin typeface="Corbel" panose="020B0503020204020204" pitchFamily="34" charset="0"/>
              </a:rPr>
              <a:t> data.</a:t>
            </a:r>
            <a:endParaRPr lang="en-US" sz="2000" dirty="0">
              <a:solidFill>
                <a:schemeClr val="accent2">
                  <a:lumMod val="20000"/>
                  <a:lumOff val="80000"/>
                </a:schemeClr>
              </a:solidFill>
              <a:latin typeface="Corbel" panose="020B0503020204020204" pitchFamily="34" charset="0"/>
            </a:endParaRPr>
          </a:p>
        </p:txBody>
      </p:sp>
      <p:sp>
        <p:nvSpPr>
          <p:cNvPr id="57" name="Speech Bubble: Rectangle with Corners Rounded 56">
            <a:extLst>
              <a:ext uri="{FF2B5EF4-FFF2-40B4-BE49-F238E27FC236}">
                <a16:creationId xmlns:a16="http://schemas.microsoft.com/office/drawing/2014/main" id="{01D9DFBF-9D9D-402B-BE8F-236A84F60A92}"/>
              </a:ext>
            </a:extLst>
          </p:cNvPr>
          <p:cNvSpPr/>
          <p:nvPr/>
        </p:nvSpPr>
        <p:spPr>
          <a:xfrm>
            <a:off x="2289674" y="4227409"/>
            <a:ext cx="3059448" cy="1067719"/>
          </a:xfrm>
          <a:prstGeom prst="wedgeRoundRectCallout">
            <a:avLst>
              <a:gd name="adj1" fmla="val -79600"/>
              <a:gd name="adj2" fmla="val -101799"/>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Once it's done we ask it to launch a callback to do the next stage of processing.</a:t>
            </a:r>
            <a:endParaRPr lang="en-US" sz="2000" dirty="0">
              <a:solidFill>
                <a:schemeClr val="accent2">
                  <a:lumMod val="20000"/>
                  <a:lumOff val="80000"/>
                </a:schemeClr>
              </a:solidFill>
              <a:latin typeface="Corbel" panose="020B0503020204020204" pitchFamily="34" charset="0"/>
            </a:endParaRPr>
          </a:p>
        </p:txBody>
      </p:sp>
      <p:sp>
        <p:nvSpPr>
          <p:cNvPr id="58" name="Speech Bubble: Rectangle with Corners Rounded 57">
            <a:extLst>
              <a:ext uri="{FF2B5EF4-FFF2-40B4-BE49-F238E27FC236}">
                <a16:creationId xmlns:a16="http://schemas.microsoft.com/office/drawing/2014/main" id="{F0C5D576-81BF-4C19-8E56-8B623BA2CE08}"/>
              </a:ext>
            </a:extLst>
          </p:cNvPr>
          <p:cNvSpPr/>
          <p:nvPr/>
        </p:nvSpPr>
        <p:spPr>
          <a:xfrm>
            <a:off x="5022371" y="5166973"/>
            <a:ext cx="2966621" cy="1067719"/>
          </a:xfrm>
          <a:prstGeom prst="wedgeRoundRectCallout">
            <a:avLst>
              <a:gd name="adj1" fmla="val -104691"/>
              <a:gd name="adj2" fmla="val -49285"/>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That next stage might sort the filtered data.</a:t>
            </a:r>
            <a:endParaRPr lang="en-US" sz="2000" dirty="0">
              <a:solidFill>
                <a:schemeClr val="accent2">
                  <a:lumMod val="20000"/>
                  <a:lumOff val="80000"/>
                </a:schemeClr>
              </a:solidFill>
              <a:latin typeface="Corbel" panose="020B0503020204020204" pitchFamily="34" charset="0"/>
            </a:endParaRPr>
          </a:p>
        </p:txBody>
      </p:sp>
      <p:sp>
        <p:nvSpPr>
          <p:cNvPr id="59" name="Speech Bubble: Rectangle with Corners Rounded 58">
            <a:extLst>
              <a:ext uri="{FF2B5EF4-FFF2-40B4-BE49-F238E27FC236}">
                <a16:creationId xmlns:a16="http://schemas.microsoft.com/office/drawing/2014/main" id="{BC3D73A2-08FC-4222-8C2B-055BCD62B8C0}"/>
              </a:ext>
            </a:extLst>
          </p:cNvPr>
          <p:cNvSpPr/>
          <p:nvPr/>
        </p:nvSpPr>
        <p:spPr>
          <a:xfrm>
            <a:off x="4245702" y="5378213"/>
            <a:ext cx="3059448" cy="1067719"/>
          </a:xfrm>
          <a:prstGeom prst="wedgeRoundRectCallout">
            <a:avLst>
              <a:gd name="adj1" fmla="val -82158"/>
              <a:gd name="adj2" fmla="val -42721"/>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Once it's done we ask it to launch a callback to do the last stage of processing.</a:t>
            </a:r>
            <a:endParaRPr lang="en-US" sz="2000" dirty="0">
              <a:solidFill>
                <a:schemeClr val="accent2">
                  <a:lumMod val="20000"/>
                  <a:lumOff val="80000"/>
                </a:schemeClr>
              </a:solidFill>
              <a:latin typeface="Corbel" panose="020B0503020204020204" pitchFamily="34" charset="0"/>
            </a:endParaRPr>
          </a:p>
        </p:txBody>
      </p:sp>
      <p:sp>
        <p:nvSpPr>
          <p:cNvPr id="53" name="TextBox 52">
            <a:extLst>
              <a:ext uri="{FF2B5EF4-FFF2-40B4-BE49-F238E27FC236}">
                <a16:creationId xmlns:a16="http://schemas.microsoft.com/office/drawing/2014/main" id="{FF73094D-A1C7-4CED-8055-359C470F29E1}"/>
              </a:ext>
            </a:extLst>
          </p:cNvPr>
          <p:cNvSpPr txBox="1"/>
          <p:nvPr/>
        </p:nvSpPr>
        <p:spPr>
          <a:xfrm>
            <a:off x="9289696" y="4491149"/>
            <a:ext cx="2156214" cy="1323439"/>
          </a:xfrm>
          <a:prstGeom prst="rect">
            <a:avLst/>
          </a:prstGeom>
          <a:noFill/>
        </p:spPr>
        <p:txBody>
          <a:bodyPr wrap="square" rtlCol="0">
            <a:spAutoFit/>
          </a:bodyPr>
          <a:lstStyle/>
          <a:p>
            <a:pPr algn="ctr"/>
            <a:r>
              <a:rPr lang="en-US" sz="2000" dirty="0"/>
              <a:t>To do chain functions like this, people use </a:t>
            </a:r>
            <a:r>
              <a:rPr lang="en-US" sz="2000" dirty="0">
                <a:solidFill>
                  <a:srgbClr val="FF0000"/>
                </a:solidFill>
              </a:rPr>
              <a:t>lambdas.</a:t>
            </a:r>
            <a:endParaRPr lang="en-US" sz="2000" dirty="0"/>
          </a:p>
        </p:txBody>
      </p:sp>
      <p:sp>
        <p:nvSpPr>
          <p:cNvPr id="60" name="Speech Bubble: Rectangle with Corners Rounded 59">
            <a:extLst>
              <a:ext uri="{FF2B5EF4-FFF2-40B4-BE49-F238E27FC236}">
                <a16:creationId xmlns:a16="http://schemas.microsoft.com/office/drawing/2014/main" id="{8D6A4941-83C1-47CA-9A87-C7E24B81E8F1}"/>
              </a:ext>
            </a:extLst>
          </p:cNvPr>
          <p:cNvSpPr/>
          <p:nvPr/>
        </p:nvSpPr>
        <p:spPr>
          <a:xfrm>
            <a:off x="5090355" y="5023441"/>
            <a:ext cx="3027162" cy="1067719"/>
          </a:xfrm>
          <a:prstGeom prst="wedgeRoundRectCallout">
            <a:avLst>
              <a:gd name="adj1" fmla="val -123982"/>
              <a:gd name="adj2" fmla="val 74418"/>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That final stage might display the data in the UI.</a:t>
            </a:r>
            <a:endParaRPr lang="en-US" sz="2000" dirty="0">
              <a:solidFill>
                <a:schemeClr val="accent2">
                  <a:lumMod val="20000"/>
                  <a:lumOff val="80000"/>
                </a:schemeClr>
              </a:solidFill>
              <a:latin typeface="Corbel" panose="020B0503020204020204" pitchFamily="34" charset="0"/>
            </a:endParaRPr>
          </a:p>
        </p:txBody>
      </p:sp>
      <p:sp>
        <p:nvSpPr>
          <p:cNvPr id="17" name="TextBox 16">
            <a:extLst>
              <a:ext uri="{FF2B5EF4-FFF2-40B4-BE49-F238E27FC236}">
                <a16:creationId xmlns:a16="http://schemas.microsoft.com/office/drawing/2014/main" id="{3304E04A-1EC4-4491-BDBF-05C1DE77CE71}"/>
              </a:ext>
            </a:extLst>
          </p:cNvPr>
          <p:cNvSpPr txBox="1"/>
          <p:nvPr/>
        </p:nvSpPr>
        <p:spPr>
          <a:xfrm>
            <a:off x="9289696" y="5961103"/>
            <a:ext cx="2156214" cy="400110"/>
          </a:xfrm>
          <a:prstGeom prst="rect">
            <a:avLst/>
          </a:prstGeom>
          <a:noFill/>
        </p:spPr>
        <p:txBody>
          <a:bodyPr wrap="square" rtlCol="0">
            <a:spAutoFit/>
          </a:bodyPr>
          <a:lstStyle/>
          <a:p>
            <a:pPr algn="ctr"/>
            <a:r>
              <a:rPr lang="en-US" sz="2000" dirty="0"/>
              <a:t>Let's see!</a:t>
            </a:r>
          </a:p>
        </p:txBody>
      </p:sp>
    </p:spTree>
    <p:extLst>
      <p:ext uri="{BB962C8B-B14F-4D97-AF65-F5344CB8AC3E}">
        <p14:creationId xmlns:p14="http://schemas.microsoft.com/office/powerpoint/2010/main" val="4107625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bg/>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wipe(down)">
                                      <p:cBhvr>
                                        <p:cTn id="43" dur="500"/>
                                        <p:tgtEl>
                                          <p:spTgt spid="54"/>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5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wipe(down)">
                                      <p:cBhvr>
                                        <p:cTn id="52" dur="500"/>
                                        <p:tgtEl>
                                          <p:spTgt spid="55"/>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55"/>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
                                            <p:txEl>
                                              <p:pRg st="7" end="7"/>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
                                            <p:txEl>
                                              <p:pRg st="8" end="8"/>
                                            </p:txEl>
                                          </p:spTgt>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56"/>
                                        </p:tgtEl>
                                        <p:attrNameLst>
                                          <p:attrName>style.visibility</p:attrName>
                                        </p:attrNameLst>
                                      </p:cBhvr>
                                      <p:to>
                                        <p:strVal val="visible"/>
                                      </p:to>
                                    </p:set>
                                    <p:animEffect transition="in" filter="wipe(down)">
                                      <p:cBhvr>
                                        <p:cTn id="81" dur="500"/>
                                        <p:tgtEl>
                                          <p:spTgt spid="56"/>
                                        </p:tgtEl>
                                      </p:cBhvr>
                                    </p:animEffect>
                                  </p:childTnLst>
                                </p:cTn>
                              </p:par>
                            </p:childTnLst>
                          </p:cTn>
                        </p:par>
                      </p:childTnLst>
                    </p:cTn>
                  </p:par>
                  <p:par>
                    <p:cTn id="82" fill="hold">
                      <p:stCondLst>
                        <p:cond delay="indefinite"/>
                      </p:stCondLst>
                      <p:childTnLst>
                        <p:par>
                          <p:cTn id="83" fill="hold">
                            <p:stCondLst>
                              <p:cond delay="0"/>
                            </p:stCondLst>
                            <p:childTnLst>
                              <p:par>
                                <p:cTn id="84" presetID="1" presetClass="exit" presetSubtype="0" fill="hold" grpId="1" nodeType="clickEffect">
                                  <p:stCondLst>
                                    <p:cond delay="0"/>
                                  </p:stCondLst>
                                  <p:childTnLst>
                                    <p:set>
                                      <p:cBhvr>
                                        <p:cTn id="85" dur="1" fill="hold">
                                          <p:stCondLst>
                                            <p:cond delay="0"/>
                                          </p:stCondLst>
                                        </p:cTn>
                                        <p:tgtEl>
                                          <p:spTgt spid="56"/>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57"/>
                                        </p:tgtEl>
                                        <p:attrNameLst>
                                          <p:attrName>style.visibility</p:attrName>
                                        </p:attrNameLst>
                                      </p:cBhvr>
                                      <p:to>
                                        <p:strVal val="visible"/>
                                      </p:to>
                                    </p:set>
                                    <p:animEffect transition="in" filter="wipe(down)">
                                      <p:cBhvr>
                                        <p:cTn id="90" dur="500"/>
                                        <p:tgtEl>
                                          <p:spTgt spid="57"/>
                                        </p:tgtEl>
                                      </p:cBhvr>
                                    </p:animEffec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57"/>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7">
                                            <p:txEl>
                                              <p:pRg st="14" end="14"/>
                                            </p:txEl>
                                          </p:spTgt>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7">
                                            <p:txEl>
                                              <p:pRg st="19" end="19"/>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7">
                                            <p:txEl>
                                              <p:pRg st="15" end="15"/>
                                            </p:txEl>
                                          </p:spTgt>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7">
                                            <p:txEl>
                                              <p:pRg st="16" end="16"/>
                                            </p:txEl>
                                          </p:spTgt>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58"/>
                                        </p:tgtEl>
                                        <p:attrNameLst>
                                          <p:attrName>style.visibility</p:attrName>
                                        </p:attrNameLst>
                                      </p:cBhvr>
                                      <p:to>
                                        <p:strVal val="visible"/>
                                      </p:to>
                                    </p:set>
                                    <p:animEffect transition="in" filter="wipe(down)">
                                      <p:cBhvr>
                                        <p:cTn id="119" dur="500"/>
                                        <p:tgtEl>
                                          <p:spTgt spid="58"/>
                                        </p:tgtEl>
                                      </p:cBhvr>
                                    </p:animEffect>
                                  </p:childTnLst>
                                </p:cTn>
                              </p:par>
                            </p:childTnLst>
                          </p:cTn>
                        </p:par>
                      </p:childTnLst>
                    </p:cTn>
                  </p:par>
                  <p:par>
                    <p:cTn id="120" fill="hold">
                      <p:stCondLst>
                        <p:cond delay="indefinite"/>
                      </p:stCondLst>
                      <p:childTnLst>
                        <p:par>
                          <p:cTn id="121" fill="hold">
                            <p:stCondLst>
                              <p:cond delay="0"/>
                            </p:stCondLst>
                            <p:childTnLst>
                              <p:par>
                                <p:cTn id="122" presetID="1" presetClass="exit" presetSubtype="0" fill="hold" grpId="1" nodeType="clickEffect">
                                  <p:stCondLst>
                                    <p:cond delay="0"/>
                                  </p:stCondLst>
                                  <p:childTnLst>
                                    <p:set>
                                      <p:cBhvr>
                                        <p:cTn id="123" dur="1" fill="hold">
                                          <p:stCondLst>
                                            <p:cond delay="0"/>
                                          </p:stCondLst>
                                        </p:cTn>
                                        <p:tgtEl>
                                          <p:spTgt spid="58"/>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22" presetClass="entr" presetSubtype="4" fill="hold" grpId="0" nodeType="clickEffect">
                                  <p:stCondLst>
                                    <p:cond delay="0"/>
                                  </p:stCondLst>
                                  <p:childTnLst>
                                    <p:set>
                                      <p:cBhvr>
                                        <p:cTn id="127" dur="1" fill="hold">
                                          <p:stCondLst>
                                            <p:cond delay="0"/>
                                          </p:stCondLst>
                                        </p:cTn>
                                        <p:tgtEl>
                                          <p:spTgt spid="59"/>
                                        </p:tgtEl>
                                        <p:attrNameLst>
                                          <p:attrName>style.visibility</p:attrName>
                                        </p:attrNameLst>
                                      </p:cBhvr>
                                      <p:to>
                                        <p:strVal val="visible"/>
                                      </p:to>
                                    </p:set>
                                    <p:animEffect transition="in" filter="wipe(down)">
                                      <p:cBhvr>
                                        <p:cTn id="128" dur="500"/>
                                        <p:tgtEl>
                                          <p:spTgt spid="59"/>
                                        </p:tgtEl>
                                      </p:cBhvr>
                                    </p:animEffec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1" nodeType="clickEffect">
                                  <p:stCondLst>
                                    <p:cond delay="0"/>
                                  </p:stCondLst>
                                  <p:childTnLst>
                                    <p:set>
                                      <p:cBhvr>
                                        <p:cTn id="132" dur="1" fill="hold">
                                          <p:stCondLst>
                                            <p:cond delay="0"/>
                                          </p:stCondLst>
                                        </p:cTn>
                                        <p:tgtEl>
                                          <p:spTgt spid="59"/>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22" presetClass="entr" presetSubtype="4" fill="hold" grpId="0" nodeType="clickEffect">
                                  <p:stCondLst>
                                    <p:cond delay="0"/>
                                  </p:stCondLst>
                                  <p:childTnLst>
                                    <p:set>
                                      <p:cBhvr>
                                        <p:cTn id="136" dur="1" fill="hold">
                                          <p:stCondLst>
                                            <p:cond delay="0"/>
                                          </p:stCondLst>
                                        </p:cTn>
                                        <p:tgtEl>
                                          <p:spTgt spid="60"/>
                                        </p:tgtEl>
                                        <p:attrNameLst>
                                          <p:attrName>style.visibility</p:attrName>
                                        </p:attrNameLst>
                                      </p:cBhvr>
                                      <p:to>
                                        <p:strVal val="visible"/>
                                      </p:to>
                                    </p:set>
                                    <p:animEffect transition="in" filter="wipe(down)">
                                      <p:cBhvr>
                                        <p:cTn id="137" dur="500"/>
                                        <p:tgtEl>
                                          <p:spTgt spid="60"/>
                                        </p:tgtEl>
                                      </p:cBhvr>
                                    </p:animEffect>
                                  </p:childTnLst>
                                </p:cTn>
                              </p:par>
                            </p:childTnLst>
                          </p:cTn>
                        </p:par>
                      </p:childTnLst>
                    </p:cTn>
                  </p:par>
                  <p:par>
                    <p:cTn id="138" fill="hold">
                      <p:stCondLst>
                        <p:cond delay="indefinite"/>
                      </p:stCondLst>
                      <p:childTnLst>
                        <p:par>
                          <p:cTn id="139" fill="hold">
                            <p:stCondLst>
                              <p:cond delay="0"/>
                            </p:stCondLst>
                            <p:childTnLst>
                              <p:par>
                                <p:cTn id="140" presetID="1" presetClass="entr" presetSubtype="0" fill="hold" grpId="0" nodeType="clickEffect">
                                  <p:stCondLst>
                                    <p:cond delay="0"/>
                                  </p:stCondLst>
                                  <p:childTnLst>
                                    <p:set>
                                      <p:cBhvr>
                                        <p:cTn id="141" dur="1" fill="hold">
                                          <p:stCondLst>
                                            <p:cond delay="0"/>
                                          </p:stCondLst>
                                        </p:cTn>
                                        <p:tgtEl>
                                          <p:spTgt spid="7">
                                            <p:txEl>
                                              <p:pRg st="21" end="21"/>
                                            </p:txEl>
                                          </p:spTgt>
                                        </p:tgtEl>
                                        <p:attrNameLst>
                                          <p:attrName>style.visibility</p:attrName>
                                        </p:attrNameLst>
                                      </p:cBhvr>
                                      <p:to>
                                        <p:strVal val="visible"/>
                                      </p:to>
                                    </p:set>
                                  </p:childTnLst>
                                </p:cTn>
                              </p:par>
                            </p:childTnLst>
                          </p:cTn>
                        </p:par>
                      </p:childTnLst>
                    </p:cTn>
                  </p:par>
                  <p:par>
                    <p:cTn id="142" fill="hold">
                      <p:stCondLst>
                        <p:cond delay="indefinite"/>
                      </p:stCondLst>
                      <p:childTnLst>
                        <p:par>
                          <p:cTn id="143" fill="hold">
                            <p:stCondLst>
                              <p:cond delay="0"/>
                            </p:stCondLst>
                            <p:childTnLst>
                              <p:par>
                                <p:cTn id="144" presetID="1" presetClass="exit" presetSubtype="0" fill="hold" grpId="1" nodeType="clickEffect">
                                  <p:stCondLst>
                                    <p:cond delay="0"/>
                                  </p:stCondLst>
                                  <p:childTnLst>
                                    <p:set>
                                      <p:cBhvr>
                                        <p:cTn id="145" dur="1" fill="hold">
                                          <p:stCondLst>
                                            <p:cond delay="0"/>
                                          </p:stCondLst>
                                        </p:cTn>
                                        <p:tgtEl>
                                          <p:spTgt spid="60"/>
                                        </p:tgtEl>
                                        <p:attrNameLst>
                                          <p:attrName>style.visibility</p:attrName>
                                        </p:attrNameLst>
                                      </p:cBhvr>
                                      <p:to>
                                        <p:strVal val="hidden"/>
                                      </p:to>
                                    </p:set>
                                  </p:childTnLst>
                                </p:cTn>
                              </p:par>
                            </p:childTnLst>
                          </p:cTn>
                        </p:par>
                      </p:childTnLst>
                    </p:cTn>
                  </p:par>
                  <p:par>
                    <p:cTn id="146" fill="hold">
                      <p:stCondLst>
                        <p:cond delay="indefinite"/>
                      </p:stCondLst>
                      <p:childTnLst>
                        <p:par>
                          <p:cTn id="147" fill="hold">
                            <p:stCondLst>
                              <p:cond delay="0"/>
                            </p:stCondLst>
                            <p:childTnLst>
                              <p:par>
                                <p:cTn id="148" presetID="1" presetClass="entr" presetSubtype="0" fill="hold" grpId="0" nodeType="clickEffect">
                                  <p:stCondLst>
                                    <p:cond delay="0"/>
                                  </p:stCondLst>
                                  <p:childTnLst>
                                    <p:set>
                                      <p:cBhvr>
                                        <p:cTn id="149" dur="1" fill="hold">
                                          <p:stCondLst>
                                            <p:cond delay="0"/>
                                          </p:stCondLst>
                                        </p:cTn>
                                        <p:tgtEl>
                                          <p:spTgt spid="53"/>
                                        </p:tgtEl>
                                        <p:attrNameLst>
                                          <p:attrName>style.visibility</p:attrName>
                                        </p:attrNameLst>
                                      </p:cBhvr>
                                      <p:to>
                                        <p:strVal val="visible"/>
                                      </p:to>
                                    </p:set>
                                  </p:childTnLst>
                                </p:cTn>
                              </p:par>
                            </p:childTnLst>
                          </p:cTn>
                        </p:par>
                      </p:childTnLst>
                    </p:cTn>
                  </p:par>
                  <p:par>
                    <p:cTn id="150" fill="hold">
                      <p:stCondLst>
                        <p:cond delay="indefinite"/>
                      </p:stCondLst>
                      <p:childTnLst>
                        <p:par>
                          <p:cTn id="151" fill="hold">
                            <p:stCondLst>
                              <p:cond delay="0"/>
                            </p:stCondLst>
                            <p:childTnLst>
                              <p:par>
                                <p:cTn id="152" presetID="1" presetClass="entr" presetSubtype="0" fill="hold" grpId="0" nodeType="clickEffect">
                                  <p:stCondLst>
                                    <p:cond delay="0"/>
                                  </p:stCondLst>
                                  <p:childTnLst>
                                    <p:set>
                                      <p:cBhvr>
                                        <p:cTn id="153"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uiExpand="1" build="p" animBg="1"/>
      <p:bldP spid="14" grpId="0"/>
      <p:bldP spid="15" grpId="0"/>
      <p:bldP spid="54" grpId="0" uiExpand="1" animBg="1"/>
      <p:bldP spid="54" grpId="1" uiExpand="1" animBg="1"/>
      <p:bldP spid="55" grpId="0" uiExpand="1" animBg="1"/>
      <p:bldP spid="55" grpId="1" uiExpand="1" animBg="1"/>
      <p:bldP spid="56" grpId="0" uiExpand="1" animBg="1"/>
      <p:bldP spid="56" grpId="1" uiExpand="1" animBg="1"/>
      <p:bldP spid="57" grpId="0" uiExpand="1" animBg="1"/>
      <p:bldP spid="57" grpId="1" uiExpand="1" animBg="1"/>
      <p:bldP spid="58" grpId="0" uiExpand="1" animBg="1"/>
      <p:bldP spid="58" grpId="1" uiExpand="1" animBg="1"/>
      <p:bldP spid="59" grpId="0" uiExpand="1" animBg="1"/>
      <p:bldP spid="59" grpId="1" uiExpand="1" animBg="1"/>
      <p:bldP spid="53" grpId="0"/>
      <p:bldP spid="60" grpId="0" uiExpand="1" animBg="1"/>
      <p:bldP spid="60" grpId="1" animBg="1"/>
      <p:bldP spid="17"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87F43607-FBC6-49D3-B029-16AEA165AF3E}"/>
              </a:ext>
            </a:extLst>
          </p:cNvPr>
          <p:cNvSpPr txBox="1"/>
          <p:nvPr/>
        </p:nvSpPr>
        <p:spPr>
          <a:xfrm>
            <a:off x="1709893" y="1476572"/>
            <a:ext cx="8914179" cy="5078313"/>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function </a:t>
            </a:r>
            <a:r>
              <a:rPr lang="en-US" dirty="0" err="1">
                <a:latin typeface="Consolas" panose="020B0609020204030204" pitchFamily="49" charset="0"/>
              </a:rPr>
              <a:t>display_sorted_filtered_data</a:t>
            </a:r>
            <a:r>
              <a:rPr lang="en-US" dirty="0">
                <a:latin typeface="Consolas" panose="020B0609020204030204" pitchFamily="49" charset="0"/>
              </a:rPr>
              <a:t>(</a:t>
            </a:r>
            <a:r>
              <a:rPr lang="en-US" dirty="0" err="1">
                <a:latin typeface="Consolas" panose="020B0609020204030204" pitchFamily="49" charset="0"/>
              </a:rPr>
              <a:t>url</a:t>
            </a:r>
            <a:r>
              <a:rPr lang="en-US" dirty="0">
                <a:latin typeface="Consolas" panose="020B0609020204030204" pitchFamily="49" charset="0"/>
              </a:rPr>
              <a:t>) {</a:t>
            </a:r>
          </a:p>
          <a:p>
            <a:r>
              <a:rPr lang="en-US" dirty="0">
                <a:solidFill>
                  <a:srgbClr val="C00000"/>
                </a:solidFill>
                <a:latin typeface="Consolas" panose="020B0609020204030204" pitchFamily="49" charset="0"/>
              </a:rPr>
              <a:t>  </a:t>
            </a:r>
            <a:r>
              <a:rPr lang="en-US" dirty="0" err="1">
                <a:solidFill>
                  <a:srgbClr val="C00000"/>
                </a:solidFill>
                <a:latin typeface="Consolas" panose="020B0609020204030204" pitchFamily="49" charset="0"/>
              </a:rPr>
              <a:t>download_in_background_then_run_cb</a:t>
            </a:r>
            <a:r>
              <a:rPr lang="en-US" dirty="0">
                <a:solidFill>
                  <a:srgbClr val="C00000"/>
                </a:solidFill>
                <a:latin typeface="Consolas" panose="020B0609020204030204" pitchFamily="49" charset="0"/>
              </a:rPr>
              <a:t>(</a:t>
            </a:r>
          </a:p>
          <a:p>
            <a:r>
              <a:rPr lang="en-US" dirty="0">
                <a:solidFill>
                  <a:srgbClr val="C00000"/>
                </a:solidFill>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a:t>
            </a:r>
          </a:p>
          <a:p>
            <a:r>
              <a:rPr lang="en-US" dirty="0">
                <a:solidFill>
                  <a:srgbClr val="FF0000"/>
                </a:solidFill>
                <a:latin typeface="Consolas" panose="020B0609020204030204" pitchFamily="49" charset="0"/>
              </a:rPr>
              <a:t>    lambda (data) {</a:t>
            </a:r>
          </a:p>
          <a:p>
            <a:r>
              <a:rPr lang="en-US" dirty="0">
                <a:solidFill>
                  <a:srgbClr val="7030A0"/>
                </a:solidFill>
                <a:latin typeface="Consolas" panose="020B0609020204030204" pitchFamily="49" charset="0"/>
              </a:rPr>
              <a:t>  </a:t>
            </a:r>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filter_data_in_background_then_run_cb</a:t>
            </a:r>
            <a:r>
              <a:rPr lang="en-US" dirty="0">
                <a:solidFill>
                  <a:srgbClr val="0070C0"/>
                </a:solidFill>
                <a:latin typeface="Consolas" panose="020B0609020204030204" pitchFamily="49" charset="0"/>
              </a:rPr>
              <a:t>(</a:t>
            </a:r>
          </a:p>
          <a:p>
            <a:r>
              <a:rPr lang="en-US" dirty="0">
                <a:solidFill>
                  <a:srgbClr val="0070C0"/>
                </a:solidFill>
                <a:latin typeface="Consolas" panose="020B0609020204030204" pitchFamily="49" charset="0"/>
              </a:rPr>
              <a:t>        </a:t>
            </a:r>
            <a:r>
              <a:rPr lang="en-US" dirty="0">
                <a:latin typeface="Consolas" panose="020B0609020204030204" pitchFamily="49" charset="0"/>
              </a:rPr>
              <a:t>data</a:t>
            </a:r>
            <a:r>
              <a:rPr lang="en-US" dirty="0">
                <a:solidFill>
                  <a:srgbClr val="7030A0"/>
                </a:solidFill>
                <a:latin typeface="Consolas" panose="020B0609020204030204" pitchFamily="49" charset="0"/>
              </a:rPr>
              <a:t>,</a:t>
            </a:r>
          </a:p>
          <a:p>
            <a:r>
              <a:rPr lang="en-US" dirty="0">
                <a:solidFill>
                  <a:srgbClr val="7030A0"/>
                </a:solidFill>
                <a:latin typeface="Consolas" panose="020B0609020204030204" pitchFamily="49" charset="0"/>
              </a:rPr>
              <a:t>        </a:t>
            </a:r>
            <a:r>
              <a:rPr lang="en-US" dirty="0">
                <a:solidFill>
                  <a:srgbClr val="FF0000"/>
                </a:solidFill>
                <a:latin typeface="Consolas" panose="020B0609020204030204" pitchFamily="49" charset="0"/>
              </a:rPr>
              <a:t>lambda (</a:t>
            </a:r>
            <a:r>
              <a:rPr lang="en-US" dirty="0" err="1">
                <a:solidFill>
                  <a:srgbClr val="FF0000"/>
                </a:solidFill>
                <a:latin typeface="Consolas" panose="020B0609020204030204" pitchFamily="49" charset="0"/>
              </a:rPr>
              <a:t>fdata</a:t>
            </a:r>
            <a:r>
              <a:rPr lang="en-US" dirty="0">
                <a:solidFill>
                  <a:srgbClr val="FF0000"/>
                </a:solidFill>
                <a:latin typeface="Consolas" panose="020B0609020204030204" pitchFamily="49" charset="0"/>
              </a:rPr>
              <a:t>) {</a:t>
            </a:r>
          </a:p>
          <a:p>
            <a:r>
              <a:rPr lang="en-US" dirty="0">
                <a:solidFill>
                  <a:srgbClr val="7030A0"/>
                </a:solidFill>
                <a:latin typeface="Consolas" panose="020B0609020204030204" pitchFamily="49" charset="0"/>
              </a:rPr>
              <a:t>          </a:t>
            </a:r>
            <a:r>
              <a:rPr lang="en-US" dirty="0" err="1">
                <a:solidFill>
                  <a:srgbClr val="00863D"/>
                </a:solidFill>
                <a:latin typeface="Consolas" panose="020B0609020204030204" pitchFamily="49" charset="0"/>
              </a:rPr>
              <a:t>reorder_data_in_background_then_run_cb</a:t>
            </a:r>
            <a:r>
              <a:rPr lang="en-US" dirty="0">
                <a:solidFill>
                  <a:srgbClr val="00863D"/>
                </a:solidFill>
                <a:latin typeface="Consolas" panose="020B0609020204030204" pitchFamily="49" charset="0"/>
              </a:rPr>
              <a:t>(</a:t>
            </a:r>
          </a:p>
          <a:p>
            <a:r>
              <a:rPr lang="en-US" dirty="0">
                <a:solidFill>
                  <a:srgbClr val="00863D"/>
                </a:solidFill>
                <a:latin typeface="Consolas" panose="020B0609020204030204" pitchFamily="49" charset="0"/>
              </a:rPr>
              <a:t>            </a:t>
            </a:r>
            <a:r>
              <a:rPr lang="en-US" dirty="0" err="1">
                <a:latin typeface="Consolas" panose="020B0609020204030204" pitchFamily="49" charset="0"/>
              </a:rPr>
              <a:t>fdata</a:t>
            </a:r>
            <a:r>
              <a:rPr lang="en-US" dirty="0">
                <a:solidFill>
                  <a:srgbClr val="7030A0"/>
                </a:solidFill>
                <a:latin typeface="Consolas" panose="020B0609020204030204" pitchFamily="49" charset="0"/>
              </a:rPr>
              <a:t>,</a:t>
            </a:r>
          </a:p>
          <a:p>
            <a:r>
              <a:rPr lang="en-US" dirty="0">
                <a:solidFill>
                  <a:srgbClr val="7030A0"/>
                </a:solidFill>
                <a:latin typeface="Consolas" panose="020B0609020204030204" pitchFamily="49" charset="0"/>
              </a:rPr>
              <a:t>            </a:t>
            </a:r>
            <a:r>
              <a:rPr lang="en-US" dirty="0">
                <a:solidFill>
                  <a:srgbClr val="FF0000"/>
                </a:solidFill>
                <a:latin typeface="Consolas" panose="020B0609020204030204" pitchFamily="49" charset="0"/>
              </a:rPr>
              <a:t>lambda (</a:t>
            </a:r>
            <a:r>
              <a:rPr lang="en-US" dirty="0" err="1">
                <a:solidFill>
                  <a:srgbClr val="FF0000"/>
                </a:solidFill>
                <a:latin typeface="Consolas" panose="020B0609020204030204" pitchFamily="49" charset="0"/>
              </a:rPr>
              <a:t>sdata</a:t>
            </a:r>
            <a:r>
              <a:rPr lang="en-US" dirty="0">
                <a:solidFill>
                  <a:srgbClr val="FF0000"/>
                </a:solidFill>
                <a:latin typeface="Consolas" panose="020B0609020204030204" pitchFamily="49" charset="0"/>
              </a:rPr>
              <a:t>) {</a:t>
            </a:r>
          </a:p>
          <a:p>
            <a:r>
              <a:rPr lang="en-US" dirty="0">
                <a:solidFill>
                  <a:srgbClr val="7030A0"/>
                </a:solidFill>
                <a:latin typeface="Consolas" panose="020B0609020204030204" pitchFamily="49" charset="0"/>
              </a:rPr>
              <a:t>              </a:t>
            </a:r>
            <a:r>
              <a:rPr lang="en-US" dirty="0" err="1">
                <a:solidFill>
                  <a:srgbClr val="7030A0"/>
                </a:solidFill>
                <a:latin typeface="Consolas" panose="020B0609020204030204" pitchFamily="49" charset="0"/>
              </a:rPr>
              <a:t>display_in_ui</a:t>
            </a:r>
            <a:r>
              <a:rPr lang="en-US" dirty="0">
                <a:solidFill>
                  <a:srgbClr val="7030A0"/>
                </a:solidFill>
                <a:latin typeface="Consolas" panose="020B0609020204030204" pitchFamily="49" charset="0"/>
              </a:rPr>
              <a:t>(</a:t>
            </a:r>
            <a:r>
              <a:rPr lang="en-US" dirty="0" err="1">
                <a:latin typeface="Consolas" panose="020B0609020204030204" pitchFamily="49" charset="0"/>
              </a:rPr>
              <a:t>sdata</a:t>
            </a:r>
            <a:r>
              <a:rPr lang="en-US" dirty="0">
                <a:solidFill>
                  <a:srgbClr val="7030A0"/>
                </a:solidFill>
                <a:latin typeface="Consolas" panose="020B0609020204030204" pitchFamily="49" charset="0"/>
              </a:rPr>
              <a:t>); </a:t>
            </a:r>
          </a:p>
          <a:p>
            <a:r>
              <a:rPr lang="en-US" dirty="0">
                <a:solidFill>
                  <a:srgbClr val="7030A0"/>
                </a:solidFill>
                <a:latin typeface="Consolas" panose="020B0609020204030204" pitchFamily="49" charset="0"/>
              </a:rPr>
              <a:t>            </a:t>
            </a:r>
            <a:r>
              <a:rPr lang="en-US" dirty="0">
                <a:solidFill>
                  <a:srgbClr val="FF0000"/>
                </a:solidFill>
                <a:latin typeface="Consolas" panose="020B0609020204030204" pitchFamily="49" charset="0"/>
              </a:rPr>
              <a:t>}</a:t>
            </a:r>
          </a:p>
          <a:p>
            <a:r>
              <a:rPr lang="en-US" dirty="0">
                <a:solidFill>
                  <a:srgbClr val="FF0000"/>
                </a:solidFill>
                <a:latin typeface="Consolas" panose="020B0609020204030204" pitchFamily="49" charset="0"/>
              </a:rPr>
              <a:t>          </a:t>
            </a:r>
            <a:r>
              <a:rPr lang="en-US" dirty="0">
                <a:solidFill>
                  <a:srgbClr val="00863D"/>
                </a:solidFill>
                <a:latin typeface="Consolas" panose="020B0609020204030204" pitchFamily="49" charset="0"/>
              </a:rPr>
              <a:t>);</a:t>
            </a:r>
          </a:p>
          <a:p>
            <a:r>
              <a:rPr lang="en-US" dirty="0">
                <a:solidFill>
                  <a:srgbClr val="7030A0"/>
                </a:solidFill>
                <a:latin typeface="Consolas" panose="020B0609020204030204" pitchFamily="49" charset="0"/>
              </a:rPr>
              <a:t>        </a:t>
            </a:r>
            <a:r>
              <a:rPr lang="en-US" dirty="0">
                <a:solidFill>
                  <a:srgbClr val="FF0000"/>
                </a:solidFill>
                <a:latin typeface="Consolas" panose="020B0609020204030204" pitchFamily="49" charset="0"/>
              </a:rPr>
              <a:t>}</a:t>
            </a:r>
          </a:p>
          <a:p>
            <a:r>
              <a:rPr lang="en-US" dirty="0">
                <a:solidFill>
                  <a:srgbClr val="FF0000"/>
                </a:solidFill>
                <a:latin typeface="Consolas" panose="020B0609020204030204" pitchFamily="49" charset="0"/>
              </a:rPr>
              <a:t>      </a:t>
            </a:r>
            <a:r>
              <a:rPr lang="en-US" dirty="0">
                <a:solidFill>
                  <a:srgbClr val="0070C0"/>
                </a:solidFill>
                <a:latin typeface="Consolas" panose="020B0609020204030204" pitchFamily="49" charset="0"/>
              </a:rPr>
              <a:t>);</a:t>
            </a:r>
          </a:p>
          <a:p>
            <a:r>
              <a:rPr lang="en-US" dirty="0">
                <a:solidFill>
                  <a:srgbClr val="7030A0"/>
                </a:solidFill>
                <a:latin typeface="Consolas" panose="020B0609020204030204" pitchFamily="49" charset="0"/>
              </a:rPr>
              <a:t>    </a:t>
            </a:r>
            <a:r>
              <a:rPr lang="en-US" dirty="0">
                <a:solidFill>
                  <a:srgbClr val="FF0000"/>
                </a:solidFill>
                <a:latin typeface="Consolas" panose="020B0609020204030204" pitchFamily="49" charset="0"/>
              </a:rPr>
              <a:t>}</a:t>
            </a:r>
          </a:p>
          <a:p>
            <a:r>
              <a:rPr lang="en-US" dirty="0">
                <a:solidFill>
                  <a:srgbClr val="FF0000"/>
                </a:solidFill>
                <a:latin typeface="Consolas" panose="020B0609020204030204" pitchFamily="49" charset="0"/>
              </a:rPr>
              <a:t>  </a:t>
            </a:r>
            <a:r>
              <a:rPr lang="en-US" dirty="0">
                <a:solidFill>
                  <a:srgbClr val="C00000"/>
                </a:solidFill>
                <a:latin typeface="Consolas" panose="020B0609020204030204" pitchFamily="49" charset="0"/>
              </a:rPr>
              <a:t>);</a:t>
            </a:r>
          </a:p>
          <a:p>
            <a:r>
              <a:rPr lang="en-US" dirty="0">
                <a:latin typeface="Consolas" panose="020B0609020204030204" pitchFamily="49" charset="0"/>
              </a:rPr>
              <a:t>}</a:t>
            </a:r>
          </a:p>
        </p:txBody>
      </p:sp>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a:xfrm>
            <a:off x="914400" y="-271793"/>
            <a:ext cx="10363200" cy="1143000"/>
          </a:xfrm>
        </p:spPr>
        <p:txBody>
          <a:bodyPr/>
          <a:lstStyle/>
          <a:p>
            <a:r>
              <a:rPr lang="en-US" dirty="0"/>
              <a:t>Callbacks Can Get Ugly (exp)</a:t>
            </a:r>
          </a:p>
        </p:txBody>
      </p:sp>
      <p:sp>
        <p:nvSpPr>
          <p:cNvPr id="41" name="Speech Bubble: Rectangle with Corners Rounded 40">
            <a:extLst>
              <a:ext uri="{FF2B5EF4-FFF2-40B4-BE49-F238E27FC236}">
                <a16:creationId xmlns:a16="http://schemas.microsoft.com/office/drawing/2014/main" id="{9819CA4A-DEE5-4E8E-9BA1-F619006C40E3}"/>
              </a:ext>
            </a:extLst>
          </p:cNvPr>
          <p:cNvSpPr/>
          <p:nvPr/>
        </p:nvSpPr>
        <p:spPr>
          <a:xfrm>
            <a:off x="110845" y="65719"/>
            <a:ext cx="3296653" cy="1200329"/>
          </a:xfrm>
          <a:prstGeom prst="wedgeRoundRectCallout">
            <a:avLst>
              <a:gd name="adj1" fmla="val 54264"/>
              <a:gd name="adj2" fmla="val 72501"/>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Let's see how we do end-to-end processing and display our data.</a:t>
            </a:r>
            <a:endParaRPr lang="en-US" sz="2000" dirty="0">
              <a:solidFill>
                <a:schemeClr val="accent2">
                  <a:lumMod val="20000"/>
                  <a:lumOff val="80000"/>
                </a:schemeClr>
              </a:solidFill>
              <a:latin typeface="Corbel" panose="020B0503020204020204" pitchFamily="34" charset="0"/>
            </a:endParaRPr>
          </a:p>
        </p:txBody>
      </p:sp>
      <p:grpSp>
        <p:nvGrpSpPr>
          <p:cNvPr id="26" name="Group 25">
            <a:extLst>
              <a:ext uri="{FF2B5EF4-FFF2-40B4-BE49-F238E27FC236}">
                <a16:creationId xmlns:a16="http://schemas.microsoft.com/office/drawing/2014/main" id="{9C7917B5-DB96-4B4E-AABD-F926DD664457}"/>
              </a:ext>
            </a:extLst>
          </p:cNvPr>
          <p:cNvGrpSpPr/>
          <p:nvPr/>
        </p:nvGrpSpPr>
        <p:grpSpPr>
          <a:xfrm>
            <a:off x="3122996" y="3942358"/>
            <a:ext cx="3356159" cy="925316"/>
            <a:chOff x="4993136" y="3191798"/>
            <a:chExt cx="3356159" cy="925316"/>
          </a:xfrm>
          <a:solidFill>
            <a:schemeClr val="accent4">
              <a:lumMod val="20000"/>
              <a:lumOff val="80000"/>
            </a:schemeClr>
          </a:solidFill>
        </p:grpSpPr>
        <p:sp>
          <p:nvSpPr>
            <p:cNvPr id="27" name="Rectangle 26">
              <a:extLst>
                <a:ext uri="{FF2B5EF4-FFF2-40B4-BE49-F238E27FC236}">
                  <a16:creationId xmlns:a16="http://schemas.microsoft.com/office/drawing/2014/main" id="{A5DFA4BB-906D-416D-B127-74B90BDE0999}"/>
                </a:ext>
              </a:extLst>
            </p:cNvPr>
            <p:cNvSpPr/>
            <p:nvPr/>
          </p:nvSpPr>
          <p:spPr>
            <a:xfrm>
              <a:off x="4993136" y="3253055"/>
              <a:ext cx="3301360" cy="8640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TextBox 27">
              <a:extLst>
                <a:ext uri="{FF2B5EF4-FFF2-40B4-BE49-F238E27FC236}">
                  <a16:creationId xmlns:a16="http://schemas.microsoft.com/office/drawing/2014/main" id="{FCB185BB-312B-4386-873E-1B8BAC29F4F1}"/>
                </a:ext>
              </a:extLst>
            </p:cNvPr>
            <p:cNvSpPr txBox="1"/>
            <p:nvPr/>
          </p:nvSpPr>
          <p:spPr>
            <a:xfrm>
              <a:off x="5077693" y="3191798"/>
              <a:ext cx="3271602" cy="646331"/>
            </a:xfrm>
            <a:prstGeom prst="rect">
              <a:avLst/>
            </a:prstGeom>
            <a:noFill/>
            <a:ln>
              <a:noFill/>
            </a:ln>
          </p:spPr>
          <p:txBody>
            <a:bodyPr wrap="square">
              <a:spAutoFit/>
            </a:bodyPr>
            <a:lstStyle/>
            <a:p>
              <a:r>
                <a:rPr lang="en-US" dirty="0">
                  <a:solidFill>
                    <a:srgbClr val="FF0000"/>
                  </a:solidFill>
                  <a:latin typeface="Consolas" panose="020B0609020204030204" pitchFamily="49" charset="0"/>
                </a:rPr>
                <a:t>lambda (</a:t>
              </a:r>
              <a:r>
                <a:rPr lang="en-US" dirty="0" err="1">
                  <a:solidFill>
                    <a:srgbClr val="FF0000"/>
                  </a:solidFill>
                  <a:latin typeface="Consolas" panose="020B0609020204030204" pitchFamily="49" charset="0"/>
                </a:rPr>
                <a:t>sdata</a:t>
              </a:r>
              <a:r>
                <a:rPr lang="en-US" dirty="0">
                  <a:solidFill>
                    <a:srgbClr val="FF0000"/>
                  </a:solidFill>
                  <a:latin typeface="Consolas" panose="020B0609020204030204" pitchFamily="49" charset="0"/>
                </a:rPr>
                <a:t>) { </a:t>
              </a:r>
              <a:br>
                <a:rPr lang="en-US" dirty="0">
                  <a:solidFill>
                    <a:srgbClr val="FF0000"/>
                  </a:solidFill>
                  <a:latin typeface="Consolas" panose="020B0609020204030204" pitchFamily="49" charset="0"/>
                </a:rPr>
              </a:br>
              <a:r>
                <a:rPr lang="en-US" dirty="0">
                  <a:solidFill>
                    <a:srgbClr val="FF0000"/>
                  </a:solidFill>
                  <a:latin typeface="Consolas" panose="020B0609020204030204" pitchFamily="49" charset="0"/>
                </a:rPr>
                <a:t>  </a:t>
              </a:r>
              <a:r>
                <a:rPr lang="en-US" dirty="0">
                  <a:solidFill>
                    <a:srgbClr val="7030A0"/>
                  </a:solidFill>
                  <a:latin typeface="Consolas" panose="020B0609020204030204" pitchFamily="49" charset="0"/>
                </a:rPr>
                <a:t>/* displays in UI */ </a:t>
              </a:r>
              <a:r>
                <a:rPr lang="en-US" dirty="0">
                  <a:solidFill>
                    <a:srgbClr val="FF0000"/>
                  </a:solidFill>
                  <a:latin typeface="Consolas" panose="020B0609020204030204" pitchFamily="49" charset="0"/>
                </a:rPr>
                <a:t>}</a:t>
              </a:r>
            </a:p>
          </p:txBody>
        </p:sp>
      </p:grpSp>
      <p:grpSp>
        <p:nvGrpSpPr>
          <p:cNvPr id="20" name="Group 19">
            <a:extLst>
              <a:ext uri="{FF2B5EF4-FFF2-40B4-BE49-F238E27FC236}">
                <a16:creationId xmlns:a16="http://schemas.microsoft.com/office/drawing/2014/main" id="{02F3341E-B2D3-478D-A977-196B663CF7F2}"/>
              </a:ext>
            </a:extLst>
          </p:cNvPr>
          <p:cNvGrpSpPr/>
          <p:nvPr/>
        </p:nvGrpSpPr>
        <p:grpSpPr>
          <a:xfrm>
            <a:off x="2704872" y="3138914"/>
            <a:ext cx="7835368" cy="2289487"/>
            <a:chOff x="2239519" y="2619458"/>
            <a:chExt cx="7835368" cy="2289487"/>
          </a:xfrm>
          <a:solidFill>
            <a:schemeClr val="accent4">
              <a:lumMod val="20000"/>
              <a:lumOff val="80000"/>
            </a:schemeClr>
          </a:solidFill>
        </p:grpSpPr>
        <p:sp>
          <p:nvSpPr>
            <p:cNvPr id="21" name="Rectangle 20">
              <a:extLst>
                <a:ext uri="{FF2B5EF4-FFF2-40B4-BE49-F238E27FC236}">
                  <a16:creationId xmlns:a16="http://schemas.microsoft.com/office/drawing/2014/main" id="{5EECB506-17A7-4A5F-A046-19EE4615E9F9}"/>
                </a:ext>
              </a:extLst>
            </p:cNvPr>
            <p:cNvSpPr/>
            <p:nvPr/>
          </p:nvSpPr>
          <p:spPr>
            <a:xfrm>
              <a:off x="2239519" y="2678207"/>
              <a:ext cx="7835368" cy="223073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TextBox 21">
              <a:extLst>
                <a:ext uri="{FF2B5EF4-FFF2-40B4-BE49-F238E27FC236}">
                  <a16:creationId xmlns:a16="http://schemas.microsoft.com/office/drawing/2014/main" id="{0C473152-50DF-44EA-999F-A1A5A9258410}"/>
                </a:ext>
              </a:extLst>
            </p:cNvPr>
            <p:cNvSpPr txBox="1"/>
            <p:nvPr/>
          </p:nvSpPr>
          <p:spPr>
            <a:xfrm>
              <a:off x="2246885" y="2619458"/>
              <a:ext cx="5734555" cy="369332"/>
            </a:xfrm>
            <a:prstGeom prst="rect">
              <a:avLst/>
            </a:prstGeom>
            <a:noFill/>
            <a:ln>
              <a:noFill/>
            </a:ln>
          </p:spPr>
          <p:txBody>
            <a:bodyPr wrap="square">
              <a:spAutoFit/>
            </a:bodyPr>
            <a:lstStyle/>
            <a:p>
              <a:r>
                <a:rPr lang="en-US" dirty="0">
                  <a:solidFill>
                    <a:srgbClr val="FF0000"/>
                  </a:solidFill>
                  <a:latin typeface="Consolas" panose="020B0609020204030204" pitchFamily="49" charset="0"/>
                </a:rPr>
                <a:t>lambda (</a:t>
              </a:r>
              <a:r>
                <a:rPr lang="en-US" dirty="0" err="1">
                  <a:solidFill>
                    <a:srgbClr val="FF0000"/>
                  </a:solidFill>
                  <a:latin typeface="Consolas" panose="020B0609020204030204" pitchFamily="49" charset="0"/>
                </a:rPr>
                <a:t>fdata</a:t>
              </a:r>
              <a:r>
                <a:rPr lang="en-US" dirty="0">
                  <a:solidFill>
                    <a:srgbClr val="FF0000"/>
                  </a:solidFill>
                  <a:latin typeface="Consolas" panose="020B0609020204030204" pitchFamily="49" charset="0"/>
                </a:rPr>
                <a:t>) { </a:t>
              </a:r>
              <a:r>
                <a:rPr lang="en-US" dirty="0">
                  <a:solidFill>
                    <a:srgbClr val="0070C0"/>
                  </a:solidFill>
                  <a:latin typeface="Consolas" panose="020B0609020204030204" pitchFamily="49" charset="0"/>
                </a:rPr>
                <a:t>/* runs sorting in BG */ </a:t>
              </a:r>
              <a:r>
                <a:rPr lang="en-US" dirty="0">
                  <a:solidFill>
                    <a:srgbClr val="FF0000"/>
                  </a:solidFill>
                  <a:latin typeface="Consolas" panose="020B0609020204030204" pitchFamily="49" charset="0"/>
                </a:rPr>
                <a:t>}</a:t>
              </a:r>
            </a:p>
          </p:txBody>
        </p:sp>
      </p:grpSp>
      <p:grpSp>
        <p:nvGrpSpPr>
          <p:cNvPr id="19" name="Group 18">
            <a:extLst>
              <a:ext uri="{FF2B5EF4-FFF2-40B4-BE49-F238E27FC236}">
                <a16:creationId xmlns:a16="http://schemas.microsoft.com/office/drawing/2014/main" id="{4DF06E79-C1E5-4A1E-A459-C17D25CD152F}"/>
              </a:ext>
            </a:extLst>
          </p:cNvPr>
          <p:cNvGrpSpPr/>
          <p:nvPr/>
        </p:nvGrpSpPr>
        <p:grpSpPr>
          <a:xfrm>
            <a:off x="2188939" y="2298586"/>
            <a:ext cx="7359690" cy="3669654"/>
            <a:chOff x="5107437" y="3247055"/>
            <a:chExt cx="7359690" cy="3669654"/>
          </a:xfrm>
          <a:solidFill>
            <a:schemeClr val="accent4">
              <a:lumMod val="20000"/>
              <a:lumOff val="80000"/>
            </a:schemeClr>
          </a:solidFill>
        </p:grpSpPr>
        <p:sp>
          <p:nvSpPr>
            <p:cNvPr id="6" name="Rectangle 5">
              <a:extLst>
                <a:ext uri="{FF2B5EF4-FFF2-40B4-BE49-F238E27FC236}">
                  <a16:creationId xmlns:a16="http://schemas.microsoft.com/office/drawing/2014/main" id="{7B5A7D5D-A6A0-4999-AB39-E1EE9BDC2EBE}"/>
                </a:ext>
              </a:extLst>
            </p:cNvPr>
            <p:cNvSpPr/>
            <p:nvPr/>
          </p:nvSpPr>
          <p:spPr>
            <a:xfrm>
              <a:off x="5107437" y="3285905"/>
              <a:ext cx="6847208" cy="36308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TextBox 17">
              <a:extLst>
                <a:ext uri="{FF2B5EF4-FFF2-40B4-BE49-F238E27FC236}">
                  <a16:creationId xmlns:a16="http://schemas.microsoft.com/office/drawing/2014/main" id="{096D8001-A9D5-4384-829E-65305C6D097C}"/>
                </a:ext>
              </a:extLst>
            </p:cNvPr>
            <p:cNvSpPr txBox="1"/>
            <p:nvPr/>
          </p:nvSpPr>
          <p:spPr>
            <a:xfrm>
              <a:off x="5129922" y="3247055"/>
              <a:ext cx="7337205" cy="369332"/>
            </a:xfrm>
            <a:prstGeom prst="rect">
              <a:avLst/>
            </a:prstGeom>
            <a:noFill/>
            <a:ln>
              <a:noFill/>
            </a:ln>
          </p:spPr>
          <p:txBody>
            <a:bodyPr wrap="square">
              <a:spAutoFit/>
            </a:bodyPr>
            <a:lstStyle/>
            <a:p>
              <a:r>
                <a:rPr lang="en-US" dirty="0">
                  <a:solidFill>
                    <a:srgbClr val="FF0000"/>
                  </a:solidFill>
                  <a:latin typeface="Consolas" panose="020B0609020204030204" pitchFamily="49" charset="0"/>
                </a:rPr>
                <a:t>lambda (data) {</a:t>
              </a:r>
              <a:r>
                <a:rPr lang="en-US" dirty="0">
                  <a:solidFill>
                    <a:schemeClr val="tx1"/>
                  </a:solidFill>
                  <a:latin typeface="Consolas" panose="020B0609020204030204" pitchFamily="49" charset="0"/>
                </a:rPr>
                <a:t> </a:t>
              </a:r>
              <a:r>
                <a:rPr lang="en-US" dirty="0">
                  <a:solidFill>
                    <a:srgbClr val="0070C0"/>
                  </a:solidFill>
                  <a:latin typeface="Consolas" panose="020B0609020204030204" pitchFamily="49" charset="0"/>
                </a:rPr>
                <a:t>/* runs filter step in background */</a:t>
              </a:r>
              <a:r>
                <a:rPr lang="en-US" dirty="0">
                  <a:solidFill>
                    <a:schemeClr val="tx1"/>
                  </a:solidFill>
                  <a:latin typeface="Consolas" panose="020B0609020204030204" pitchFamily="49" charset="0"/>
                </a:rPr>
                <a:t> </a:t>
              </a:r>
              <a:r>
                <a:rPr lang="en-US" dirty="0">
                  <a:solidFill>
                    <a:srgbClr val="FF0000"/>
                  </a:solidFill>
                  <a:latin typeface="Consolas" panose="020B0609020204030204" pitchFamily="49" charset="0"/>
                </a:rPr>
                <a:t>}</a:t>
              </a:r>
            </a:p>
          </p:txBody>
        </p:sp>
      </p:grpSp>
      <p:sp>
        <p:nvSpPr>
          <p:cNvPr id="39" name="Speech Bubble: Rectangle with Corners Rounded 38">
            <a:extLst>
              <a:ext uri="{FF2B5EF4-FFF2-40B4-BE49-F238E27FC236}">
                <a16:creationId xmlns:a16="http://schemas.microsoft.com/office/drawing/2014/main" id="{8A62E4DD-0FEA-4879-8C2B-87E236F24EE4}"/>
              </a:ext>
            </a:extLst>
          </p:cNvPr>
          <p:cNvSpPr/>
          <p:nvPr/>
        </p:nvSpPr>
        <p:spPr>
          <a:xfrm>
            <a:off x="5255067" y="4519078"/>
            <a:ext cx="4027413" cy="1067719"/>
          </a:xfrm>
          <a:prstGeom prst="wedgeRoundRectCallout">
            <a:avLst>
              <a:gd name="adj1" fmla="val -32017"/>
              <a:gd name="adj2" fmla="val -146119"/>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For our callback, we want to pass a lambda that launches the </a:t>
            </a:r>
            <a:r>
              <a:rPr lang="en-US" sz="2000" dirty="0">
                <a:solidFill>
                  <a:schemeClr val="accent6">
                    <a:lumMod val="40000"/>
                    <a:lumOff val="60000"/>
                  </a:schemeClr>
                </a:solidFill>
                <a:latin typeface="Corbel" panose="020B0503020204020204" pitchFamily="34" charset="0"/>
              </a:rPr>
              <a:t>sorting</a:t>
            </a:r>
            <a:r>
              <a:rPr lang="en-US" sz="2000" dirty="0">
                <a:solidFill>
                  <a:schemeClr val="bg1"/>
                </a:solidFill>
                <a:latin typeface="Corbel" panose="020B0503020204020204" pitchFamily="34" charset="0"/>
              </a:rPr>
              <a:t> step in the background.</a:t>
            </a:r>
            <a:endParaRPr lang="en-US" sz="2000" dirty="0">
              <a:solidFill>
                <a:schemeClr val="accent2">
                  <a:lumMod val="20000"/>
                  <a:lumOff val="80000"/>
                </a:schemeClr>
              </a:solidFill>
              <a:latin typeface="Corbel" panose="020B0503020204020204" pitchFamily="34" charset="0"/>
            </a:endParaRPr>
          </a:p>
        </p:txBody>
      </p:sp>
      <p:sp>
        <p:nvSpPr>
          <p:cNvPr id="47" name="Speech Bubble: Rectangle with Corners Rounded 46">
            <a:extLst>
              <a:ext uri="{FF2B5EF4-FFF2-40B4-BE49-F238E27FC236}">
                <a16:creationId xmlns:a16="http://schemas.microsoft.com/office/drawing/2014/main" id="{7C169171-78A8-4406-AEBE-42C9B5CC9593}"/>
              </a:ext>
            </a:extLst>
          </p:cNvPr>
          <p:cNvSpPr/>
          <p:nvPr/>
        </p:nvSpPr>
        <p:spPr>
          <a:xfrm>
            <a:off x="315010" y="5339118"/>
            <a:ext cx="3623994" cy="1067719"/>
          </a:xfrm>
          <a:prstGeom prst="wedgeRoundRectCallout">
            <a:avLst>
              <a:gd name="adj1" fmla="val 38889"/>
              <a:gd name="adj2" fmla="val -151615"/>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For our callback, we pass in a lambda that performs the final </a:t>
            </a:r>
            <a:r>
              <a:rPr lang="en-US" sz="2000" dirty="0">
                <a:solidFill>
                  <a:srgbClr val="E6CDFF"/>
                </a:solidFill>
                <a:latin typeface="Corbel" panose="020B0503020204020204" pitchFamily="34" charset="0"/>
              </a:rPr>
              <a:t>plotting </a:t>
            </a:r>
            <a:r>
              <a:rPr lang="en-US" sz="2000" dirty="0">
                <a:solidFill>
                  <a:schemeClr val="bg1"/>
                </a:solidFill>
                <a:latin typeface="Corbel" panose="020B0503020204020204" pitchFamily="34" charset="0"/>
              </a:rPr>
              <a:t>step.</a:t>
            </a:r>
            <a:endParaRPr lang="en-US" sz="2000" dirty="0">
              <a:solidFill>
                <a:schemeClr val="accent2">
                  <a:lumMod val="20000"/>
                  <a:lumOff val="80000"/>
                </a:schemeClr>
              </a:solidFill>
              <a:latin typeface="Corbel" panose="020B0503020204020204" pitchFamily="34" charset="0"/>
            </a:endParaRPr>
          </a:p>
        </p:txBody>
      </p:sp>
      <p:sp>
        <p:nvSpPr>
          <p:cNvPr id="30" name="Speech Bubble: Rectangle with Corners Rounded 29">
            <a:extLst>
              <a:ext uri="{FF2B5EF4-FFF2-40B4-BE49-F238E27FC236}">
                <a16:creationId xmlns:a16="http://schemas.microsoft.com/office/drawing/2014/main" id="{BD33EFF4-B725-4A11-9FAE-3233465CF5EF}"/>
              </a:ext>
            </a:extLst>
          </p:cNvPr>
          <p:cNvSpPr/>
          <p:nvPr/>
        </p:nvSpPr>
        <p:spPr>
          <a:xfrm>
            <a:off x="7714385" y="921700"/>
            <a:ext cx="3144087" cy="1067719"/>
          </a:xfrm>
          <a:prstGeom prst="wedgeRoundRectCallout">
            <a:avLst>
              <a:gd name="adj1" fmla="val -76576"/>
              <a:gd name="adj2" fmla="val 80576"/>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Let's see the details of this lambda function.</a:t>
            </a:r>
            <a:endParaRPr lang="en-US" sz="2000" dirty="0">
              <a:solidFill>
                <a:schemeClr val="accent2">
                  <a:lumMod val="20000"/>
                  <a:lumOff val="80000"/>
                </a:schemeClr>
              </a:solidFill>
              <a:latin typeface="Corbel" panose="020B0503020204020204" pitchFamily="34" charset="0"/>
            </a:endParaRPr>
          </a:p>
        </p:txBody>
      </p:sp>
      <p:sp>
        <p:nvSpPr>
          <p:cNvPr id="44" name="Speech Bubble: Rectangle with Corners Rounded 43">
            <a:extLst>
              <a:ext uri="{FF2B5EF4-FFF2-40B4-BE49-F238E27FC236}">
                <a16:creationId xmlns:a16="http://schemas.microsoft.com/office/drawing/2014/main" id="{299C419C-A817-4301-B5D7-0CAF43AA9C15}"/>
              </a:ext>
            </a:extLst>
          </p:cNvPr>
          <p:cNvSpPr/>
          <p:nvPr/>
        </p:nvSpPr>
        <p:spPr>
          <a:xfrm>
            <a:off x="7976040" y="1971548"/>
            <a:ext cx="3144087" cy="1067719"/>
          </a:xfrm>
          <a:prstGeom prst="wedgeRoundRectCallout">
            <a:avLst>
              <a:gd name="adj1" fmla="val -50448"/>
              <a:gd name="adj2" fmla="val 72791"/>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Let's see the details of this lambda function.</a:t>
            </a:r>
            <a:endParaRPr lang="en-US" sz="2000" dirty="0">
              <a:solidFill>
                <a:schemeClr val="accent2">
                  <a:lumMod val="20000"/>
                  <a:lumOff val="80000"/>
                </a:schemeClr>
              </a:solidFill>
              <a:latin typeface="Corbel" panose="020B0503020204020204" pitchFamily="34" charset="0"/>
            </a:endParaRPr>
          </a:p>
        </p:txBody>
      </p:sp>
      <p:sp>
        <p:nvSpPr>
          <p:cNvPr id="48" name="Speech Bubble: Rectangle with Corners Rounded 47">
            <a:extLst>
              <a:ext uri="{FF2B5EF4-FFF2-40B4-BE49-F238E27FC236}">
                <a16:creationId xmlns:a16="http://schemas.microsoft.com/office/drawing/2014/main" id="{BFC567F7-DD36-4D1A-8F76-9864CCB282AA}"/>
              </a:ext>
            </a:extLst>
          </p:cNvPr>
          <p:cNvSpPr/>
          <p:nvPr/>
        </p:nvSpPr>
        <p:spPr>
          <a:xfrm>
            <a:off x="4360382" y="2882754"/>
            <a:ext cx="4027413" cy="1067719"/>
          </a:xfrm>
          <a:prstGeom prst="wedgeRoundRectCallout">
            <a:avLst>
              <a:gd name="adj1" fmla="val -84347"/>
              <a:gd name="adj2" fmla="val -76050"/>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For our callback, we want to pass a lambda that launches the </a:t>
            </a:r>
            <a:r>
              <a:rPr lang="en-US" sz="2000" dirty="0">
                <a:solidFill>
                  <a:srgbClr val="32F4F1"/>
                </a:solidFill>
                <a:latin typeface="Corbel" panose="020B0503020204020204" pitchFamily="34" charset="0"/>
              </a:rPr>
              <a:t>filtering </a:t>
            </a:r>
            <a:r>
              <a:rPr lang="en-US" sz="2000" dirty="0">
                <a:solidFill>
                  <a:schemeClr val="bg1"/>
                </a:solidFill>
                <a:latin typeface="Corbel" panose="020B0503020204020204" pitchFamily="34" charset="0"/>
              </a:rPr>
              <a:t>step in the background.</a:t>
            </a:r>
            <a:endParaRPr lang="en-US" sz="2000" dirty="0">
              <a:solidFill>
                <a:schemeClr val="accent2">
                  <a:lumMod val="20000"/>
                  <a:lumOff val="80000"/>
                </a:schemeClr>
              </a:solidFill>
              <a:latin typeface="Corbel" panose="020B0503020204020204" pitchFamily="34" charset="0"/>
            </a:endParaRPr>
          </a:p>
        </p:txBody>
      </p:sp>
      <p:sp>
        <p:nvSpPr>
          <p:cNvPr id="50" name="Speech Bubble: Rectangle with Corners Rounded 49">
            <a:extLst>
              <a:ext uri="{FF2B5EF4-FFF2-40B4-BE49-F238E27FC236}">
                <a16:creationId xmlns:a16="http://schemas.microsoft.com/office/drawing/2014/main" id="{5A785DB2-49BE-4140-986E-F607BE5CAE3D}"/>
              </a:ext>
            </a:extLst>
          </p:cNvPr>
          <p:cNvSpPr/>
          <p:nvPr/>
        </p:nvSpPr>
        <p:spPr>
          <a:xfrm>
            <a:off x="6894258" y="3184910"/>
            <a:ext cx="3144087" cy="1067719"/>
          </a:xfrm>
          <a:prstGeom prst="wedgeRoundRectCallout">
            <a:avLst>
              <a:gd name="adj1" fmla="val -96230"/>
              <a:gd name="adj2" fmla="val 55031"/>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Let's see the details of this lambda function.</a:t>
            </a:r>
            <a:endParaRPr lang="en-US" sz="2000" dirty="0">
              <a:solidFill>
                <a:schemeClr val="accent2">
                  <a:lumMod val="20000"/>
                  <a:lumOff val="80000"/>
                </a:schemeClr>
              </a:solidFill>
              <a:latin typeface="Corbel" panose="020B0503020204020204" pitchFamily="34" charset="0"/>
            </a:endParaRPr>
          </a:p>
        </p:txBody>
      </p:sp>
      <p:sp>
        <p:nvSpPr>
          <p:cNvPr id="49" name="Speech Bubble: Rectangle with Corners Rounded 48">
            <a:extLst>
              <a:ext uri="{FF2B5EF4-FFF2-40B4-BE49-F238E27FC236}">
                <a16:creationId xmlns:a16="http://schemas.microsoft.com/office/drawing/2014/main" id="{601EF648-BC3F-4B38-9AEA-6DE41415E79F}"/>
              </a:ext>
            </a:extLst>
          </p:cNvPr>
          <p:cNvSpPr/>
          <p:nvPr/>
        </p:nvSpPr>
        <p:spPr>
          <a:xfrm>
            <a:off x="4631176" y="3155411"/>
            <a:ext cx="3982512" cy="1067719"/>
          </a:xfrm>
          <a:prstGeom prst="wedgeRoundRectCallout">
            <a:avLst>
              <a:gd name="adj1" fmla="val -79678"/>
              <a:gd name="adj2" fmla="val -102215"/>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 lambda will be called with the downloaded data once we finish downloading the file.</a:t>
            </a:r>
            <a:endParaRPr lang="en-US" sz="2000" dirty="0">
              <a:solidFill>
                <a:schemeClr val="accent2">
                  <a:lumMod val="20000"/>
                  <a:lumOff val="80000"/>
                </a:schemeClr>
              </a:solidFill>
              <a:latin typeface="Corbel" panose="020B0503020204020204" pitchFamily="34" charset="0"/>
            </a:endParaRPr>
          </a:p>
        </p:txBody>
      </p:sp>
      <p:sp>
        <p:nvSpPr>
          <p:cNvPr id="46" name="Speech Bubble: Rectangle with Corners Rounded 45">
            <a:extLst>
              <a:ext uri="{FF2B5EF4-FFF2-40B4-BE49-F238E27FC236}">
                <a16:creationId xmlns:a16="http://schemas.microsoft.com/office/drawing/2014/main" id="{CDA0EC9A-71EE-46CF-B511-7C224B8891E9}"/>
              </a:ext>
            </a:extLst>
          </p:cNvPr>
          <p:cNvSpPr/>
          <p:nvPr/>
        </p:nvSpPr>
        <p:spPr>
          <a:xfrm>
            <a:off x="162276" y="2585827"/>
            <a:ext cx="2151322" cy="1430232"/>
          </a:xfrm>
          <a:prstGeom prst="wedgeRoundRectCallout">
            <a:avLst>
              <a:gd name="adj1" fmla="val 40657"/>
              <a:gd name="adj2" fmla="val -89380"/>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 first thing we do is call our download function.</a:t>
            </a:r>
            <a:endParaRPr lang="en-US" sz="2000" dirty="0">
              <a:solidFill>
                <a:schemeClr val="accent2">
                  <a:lumMod val="20000"/>
                  <a:lumOff val="80000"/>
                </a:schemeClr>
              </a:solidFill>
              <a:latin typeface="Corbel" panose="020B0503020204020204" pitchFamily="34" charset="0"/>
            </a:endParaRPr>
          </a:p>
        </p:txBody>
      </p:sp>
      <p:sp>
        <p:nvSpPr>
          <p:cNvPr id="33" name="Speech Bubble: Rectangle with Corners Rounded 32">
            <a:extLst>
              <a:ext uri="{FF2B5EF4-FFF2-40B4-BE49-F238E27FC236}">
                <a16:creationId xmlns:a16="http://schemas.microsoft.com/office/drawing/2014/main" id="{CB8A52FF-518B-4A47-B297-5432158BA45D}"/>
              </a:ext>
            </a:extLst>
          </p:cNvPr>
          <p:cNvSpPr/>
          <p:nvPr/>
        </p:nvSpPr>
        <p:spPr>
          <a:xfrm>
            <a:off x="35683" y="3839642"/>
            <a:ext cx="2675815" cy="992487"/>
          </a:xfrm>
          <a:prstGeom prst="wedgeRoundRectCallout">
            <a:avLst>
              <a:gd name="adj1" fmla="val 42909"/>
              <a:gd name="adj2" fmla="val -150616"/>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 lambda calls the function to filter the downloaded data.</a:t>
            </a:r>
            <a:endParaRPr lang="en-US" sz="2000" dirty="0">
              <a:solidFill>
                <a:schemeClr val="accent2">
                  <a:lumMod val="20000"/>
                  <a:lumOff val="80000"/>
                </a:schemeClr>
              </a:solidFill>
              <a:latin typeface="Corbel" panose="020B0503020204020204" pitchFamily="34" charset="0"/>
            </a:endParaRPr>
          </a:p>
        </p:txBody>
      </p:sp>
      <p:sp>
        <p:nvSpPr>
          <p:cNvPr id="45" name="Speech Bubble: Rectangle with Corners Rounded 44">
            <a:extLst>
              <a:ext uri="{FF2B5EF4-FFF2-40B4-BE49-F238E27FC236}">
                <a16:creationId xmlns:a16="http://schemas.microsoft.com/office/drawing/2014/main" id="{1D00D0E2-9E6B-4188-B762-E41DBBCF8B65}"/>
              </a:ext>
            </a:extLst>
          </p:cNvPr>
          <p:cNvSpPr/>
          <p:nvPr/>
        </p:nvSpPr>
        <p:spPr>
          <a:xfrm>
            <a:off x="221673" y="4226696"/>
            <a:ext cx="3059414" cy="1067719"/>
          </a:xfrm>
          <a:prstGeom prst="wedgeRoundRectCallout">
            <a:avLst>
              <a:gd name="adj1" fmla="val 52542"/>
              <a:gd name="adj2" fmla="val -98984"/>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It </a:t>
            </a:r>
            <a:r>
              <a:rPr lang="en-US" sz="2000" dirty="0">
                <a:solidFill>
                  <a:schemeClr val="accent6">
                    <a:lumMod val="40000"/>
                    <a:lumOff val="60000"/>
                  </a:schemeClr>
                </a:solidFill>
                <a:latin typeface="Corbel" panose="020B0503020204020204" pitchFamily="34" charset="0"/>
              </a:rPr>
              <a:t>sorts</a:t>
            </a:r>
            <a:r>
              <a:rPr lang="en-US" sz="2000" dirty="0">
                <a:solidFill>
                  <a:schemeClr val="bg1"/>
                </a:solidFill>
                <a:latin typeface="Corbel" panose="020B0503020204020204" pitchFamily="34" charset="0"/>
              </a:rPr>
              <a:t> the filtered data.</a:t>
            </a:r>
            <a:endParaRPr lang="en-US" sz="2000" dirty="0">
              <a:solidFill>
                <a:schemeClr val="accent2">
                  <a:lumMod val="20000"/>
                  <a:lumOff val="80000"/>
                </a:schemeClr>
              </a:solidFill>
              <a:latin typeface="Corbel" panose="020B0503020204020204" pitchFamily="34" charset="0"/>
            </a:endParaRPr>
          </a:p>
        </p:txBody>
      </p:sp>
    </p:spTree>
    <p:extLst>
      <p:ext uri="{BB962C8B-B14F-4D97-AF65-F5344CB8AC3E}">
        <p14:creationId xmlns:p14="http://schemas.microsoft.com/office/powerpoint/2010/main" val="3980745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41"/>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wipe(down)">
                                      <p:cBhvr>
                                        <p:cTn id="26" dur="500"/>
                                        <p:tgtEl>
                                          <p:spTgt spid="46"/>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4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wipe(down)">
                                      <p:cBhvr>
                                        <p:cTn id="35" dur="500"/>
                                        <p:tgtEl>
                                          <p:spTgt spid="48"/>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48"/>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wipe(down)">
                                      <p:cBhvr>
                                        <p:cTn id="44" dur="500"/>
                                        <p:tgtEl>
                                          <p:spTgt spid="49"/>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4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wipe(down)">
                                      <p:cBhvr>
                                        <p:cTn id="53" dur="500"/>
                                        <p:tgtEl>
                                          <p:spTgt spid="3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19"/>
                                        </p:tgtEl>
                                      </p:cBhvr>
                                    </p:animEffect>
                                    <p:set>
                                      <p:cBhvr>
                                        <p:cTn id="58" dur="1" fill="hold">
                                          <p:stCondLst>
                                            <p:cond delay="499"/>
                                          </p:stCondLst>
                                        </p:cTn>
                                        <p:tgtEl>
                                          <p:spTgt spid="1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30"/>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wipe(down)">
                                      <p:cBhvr>
                                        <p:cTn id="67" dur="500"/>
                                        <p:tgtEl>
                                          <p:spTgt spid="3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wipe(down)">
                                      <p:cBhvr>
                                        <p:cTn id="72" dur="500"/>
                                        <p:tgtEl>
                                          <p:spTgt spid="39"/>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33"/>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1" nodeType="clickEffect">
                                  <p:stCondLst>
                                    <p:cond delay="0"/>
                                  </p:stCondLst>
                                  <p:childTnLst>
                                    <p:set>
                                      <p:cBhvr>
                                        <p:cTn id="80" dur="1" fill="hold">
                                          <p:stCondLst>
                                            <p:cond delay="0"/>
                                          </p:stCondLst>
                                        </p:cTn>
                                        <p:tgtEl>
                                          <p:spTgt spid="39"/>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44"/>
                                        </p:tgtEl>
                                        <p:attrNameLst>
                                          <p:attrName>style.visibility</p:attrName>
                                        </p:attrNameLst>
                                      </p:cBhvr>
                                      <p:to>
                                        <p:strVal val="visible"/>
                                      </p:to>
                                    </p:set>
                                    <p:animEffect transition="in" filter="wipe(down)">
                                      <p:cBhvr>
                                        <p:cTn id="85" dur="500"/>
                                        <p:tgtEl>
                                          <p:spTgt spid="44"/>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xit" presetSubtype="0" fill="hold" nodeType="clickEffect">
                                  <p:stCondLst>
                                    <p:cond delay="0"/>
                                  </p:stCondLst>
                                  <p:childTnLst>
                                    <p:animEffect transition="out" filter="fade">
                                      <p:cBhvr>
                                        <p:cTn id="89" dur="500"/>
                                        <p:tgtEl>
                                          <p:spTgt spid="20"/>
                                        </p:tgtEl>
                                      </p:cBhvr>
                                    </p:animEffect>
                                    <p:set>
                                      <p:cBhvr>
                                        <p:cTn id="90" dur="1" fill="hold">
                                          <p:stCondLst>
                                            <p:cond delay="499"/>
                                          </p:stCondLst>
                                        </p:cTn>
                                        <p:tgtEl>
                                          <p:spTgt spid="20"/>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44"/>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45"/>
                                        </p:tgtEl>
                                        <p:attrNameLst>
                                          <p:attrName>style.visibility</p:attrName>
                                        </p:attrNameLst>
                                      </p:cBhvr>
                                      <p:to>
                                        <p:strVal val="visible"/>
                                      </p:to>
                                    </p:set>
                                    <p:animEffect transition="in" filter="wipe(down)">
                                      <p:cBhvr>
                                        <p:cTn id="99" dur="500"/>
                                        <p:tgtEl>
                                          <p:spTgt spid="45"/>
                                        </p:tgtEl>
                                      </p:cBhvr>
                                    </p:animEffect>
                                  </p:childTnLst>
                                </p:cTn>
                              </p:par>
                            </p:childTnLst>
                          </p:cTn>
                        </p:par>
                      </p:childTnLst>
                    </p:cTn>
                  </p:par>
                  <p:par>
                    <p:cTn id="100" fill="hold">
                      <p:stCondLst>
                        <p:cond delay="indefinite"/>
                      </p:stCondLst>
                      <p:childTnLst>
                        <p:par>
                          <p:cTn id="101" fill="hold">
                            <p:stCondLst>
                              <p:cond delay="0"/>
                            </p:stCondLst>
                            <p:childTnLst>
                              <p:par>
                                <p:cTn id="102" presetID="1" presetClass="exit" presetSubtype="0" fill="hold" grpId="1" nodeType="clickEffect">
                                  <p:stCondLst>
                                    <p:cond delay="0"/>
                                  </p:stCondLst>
                                  <p:childTnLst>
                                    <p:set>
                                      <p:cBhvr>
                                        <p:cTn id="103" dur="1" fill="hold">
                                          <p:stCondLst>
                                            <p:cond delay="0"/>
                                          </p:stCondLst>
                                        </p:cTn>
                                        <p:tgtEl>
                                          <p:spTgt spid="45"/>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22" presetClass="entr" presetSubtype="4" fill="hold" grpId="0" nodeType="clickEffect">
                                  <p:stCondLst>
                                    <p:cond delay="0"/>
                                  </p:stCondLst>
                                  <p:childTnLst>
                                    <p:set>
                                      <p:cBhvr>
                                        <p:cTn id="107" dur="1" fill="hold">
                                          <p:stCondLst>
                                            <p:cond delay="0"/>
                                          </p:stCondLst>
                                        </p:cTn>
                                        <p:tgtEl>
                                          <p:spTgt spid="47"/>
                                        </p:tgtEl>
                                        <p:attrNameLst>
                                          <p:attrName>style.visibility</p:attrName>
                                        </p:attrNameLst>
                                      </p:cBhvr>
                                      <p:to>
                                        <p:strVal val="visible"/>
                                      </p:to>
                                    </p:set>
                                    <p:animEffect transition="in" filter="wipe(down)">
                                      <p:cBhvr>
                                        <p:cTn id="108" dur="500"/>
                                        <p:tgtEl>
                                          <p:spTgt spid="47"/>
                                        </p:tgtEl>
                                      </p:cBhvr>
                                    </p:animEffect>
                                  </p:childTnLst>
                                </p:cTn>
                              </p:par>
                            </p:childTnLst>
                          </p:cTn>
                        </p:par>
                      </p:childTnLst>
                    </p:cTn>
                  </p:par>
                  <p:par>
                    <p:cTn id="109" fill="hold">
                      <p:stCondLst>
                        <p:cond delay="indefinite"/>
                      </p:stCondLst>
                      <p:childTnLst>
                        <p:par>
                          <p:cTn id="110" fill="hold">
                            <p:stCondLst>
                              <p:cond delay="0"/>
                            </p:stCondLst>
                            <p:childTnLst>
                              <p:par>
                                <p:cTn id="111" presetID="1" presetClass="exit" presetSubtype="0" fill="hold" grpId="1" nodeType="clickEffect">
                                  <p:stCondLst>
                                    <p:cond delay="0"/>
                                  </p:stCondLst>
                                  <p:childTnLst>
                                    <p:set>
                                      <p:cBhvr>
                                        <p:cTn id="112" dur="1" fill="hold">
                                          <p:stCondLst>
                                            <p:cond delay="0"/>
                                          </p:stCondLst>
                                        </p:cTn>
                                        <p:tgtEl>
                                          <p:spTgt spid="47"/>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grpId="0" nodeType="clickEffect">
                                  <p:stCondLst>
                                    <p:cond delay="0"/>
                                  </p:stCondLst>
                                  <p:childTnLst>
                                    <p:set>
                                      <p:cBhvr>
                                        <p:cTn id="116" dur="1" fill="hold">
                                          <p:stCondLst>
                                            <p:cond delay="0"/>
                                          </p:stCondLst>
                                        </p:cTn>
                                        <p:tgtEl>
                                          <p:spTgt spid="50"/>
                                        </p:tgtEl>
                                        <p:attrNameLst>
                                          <p:attrName>style.visibility</p:attrName>
                                        </p:attrNameLst>
                                      </p:cBhvr>
                                      <p:to>
                                        <p:strVal val="visible"/>
                                      </p:to>
                                    </p:set>
                                    <p:animEffect transition="in" filter="wipe(down)">
                                      <p:cBhvr>
                                        <p:cTn id="117" dur="500"/>
                                        <p:tgtEl>
                                          <p:spTgt spid="50"/>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xit" presetSubtype="0" fill="hold" nodeType="clickEffect">
                                  <p:stCondLst>
                                    <p:cond delay="0"/>
                                  </p:stCondLst>
                                  <p:childTnLst>
                                    <p:animEffect transition="out" filter="fade">
                                      <p:cBhvr>
                                        <p:cTn id="121" dur="500"/>
                                        <p:tgtEl>
                                          <p:spTgt spid="26"/>
                                        </p:tgtEl>
                                      </p:cBhvr>
                                    </p:animEffect>
                                    <p:set>
                                      <p:cBhvr>
                                        <p:cTn id="122" dur="1" fill="hold">
                                          <p:stCondLst>
                                            <p:cond delay="499"/>
                                          </p:stCondLst>
                                        </p:cTn>
                                        <p:tgtEl>
                                          <p:spTgt spid="26"/>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1" grpId="0" animBg="1"/>
      <p:bldP spid="41" grpId="1" animBg="1"/>
      <p:bldP spid="39" grpId="0" animBg="1"/>
      <p:bldP spid="39" grpId="1" animBg="1"/>
      <p:bldP spid="47" grpId="0" animBg="1"/>
      <p:bldP spid="47" grpId="1" animBg="1"/>
      <p:bldP spid="30" grpId="0" animBg="1"/>
      <p:bldP spid="30" grpId="1" animBg="1"/>
      <p:bldP spid="44" grpId="0" animBg="1"/>
      <p:bldP spid="44" grpId="1" animBg="1"/>
      <p:bldP spid="48" grpId="0" animBg="1"/>
      <p:bldP spid="48" grpId="1" animBg="1"/>
      <p:bldP spid="50" grpId="0" animBg="1"/>
      <p:bldP spid="50" grpId="1" animBg="1"/>
      <p:bldP spid="49" grpId="0" animBg="1"/>
      <p:bldP spid="49" grpId="1" animBg="1"/>
      <p:bldP spid="46" grpId="0" animBg="1"/>
      <p:bldP spid="46" grpId="1" animBg="1"/>
      <p:bldP spid="33" grpId="0" animBg="1"/>
      <p:bldP spid="33" grpId="1" animBg="1"/>
      <p:bldP spid="45" grpId="0" animBg="1"/>
      <p:bldP spid="45" grpId="1"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43542E24-F6A7-4EC2-B60A-D52D64AC0DD3}"/>
              </a:ext>
            </a:extLst>
          </p:cNvPr>
          <p:cNvSpPr txBox="1"/>
          <p:nvPr/>
        </p:nvSpPr>
        <p:spPr>
          <a:xfrm>
            <a:off x="1930408" y="1558704"/>
            <a:ext cx="8914179" cy="5078313"/>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function </a:t>
            </a:r>
            <a:r>
              <a:rPr lang="en-US" dirty="0" err="1">
                <a:latin typeface="Consolas" panose="020B0609020204030204" pitchFamily="49" charset="0"/>
              </a:rPr>
              <a:t>display_sorted_filtered_data</a:t>
            </a:r>
            <a:r>
              <a:rPr lang="en-US" dirty="0">
                <a:latin typeface="Consolas" panose="020B0609020204030204" pitchFamily="49" charset="0"/>
              </a:rPr>
              <a:t>(</a:t>
            </a:r>
            <a:r>
              <a:rPr lang="en-US" dirty="0" err="1">
                <a:latin typeface="Consolas" panose="020B0609020204030204" pitchFamily="49" charset="0"/>
              </a:rPr>
              <a:t>url</a:t>
            </a:r>
            <a:r>
              <a:rPr lang="en-US" dirty="0">
                <a:latin typeface="Consolas" panose="020B0609020204030204" pitchFamily="49" charset="0"/>
              </a:rPr>
              <a:t>) {</a:t>
            </a:r>
          </a:p>
          <a:p>
            <a:r>
              <a:rPr lang="en-US" dirty="0">
                <a:solidFill>
                  <a:srgbClr val="C00000"/>
                </a:solidFill>
                <a:latin typeface="Consolas" panose="020B0609020204030204" pitchFamily="49" charset="0"/>
              </a:rPr>
              <a:t>  </a:t>
            </a:r>
            <a:r>
              <a:rPr lang="en-US" dirty="0" err="1">
                <a:solidFill>
                  <a:srgbClr val="C00000"/>
                </a:solidFill>
                <a:latin typeface="Consolas" panose="020B0609020204030204" pitchFamily="49" charset="0"/>
              </a:rPr>
              <a:t>download_in_background_then_run_cb</a:t>
            </a:r>
            <a:r>
              <a:rPr lang="en-US" dirty="0">
                <a:solidFill>
                  <a:srgbClr val="C00000"/>
                </a:solidFill>
                <a:latin typeface="Consolas" panose="020B0609020204030204" pitchFamily="49" charset="0"/>
              </a:rPr>
              <a:t>(</a:t>
            </a:r>
          </a:p>
          <a:p>
            <a:r>
              <a:rPr lang="en-US" dirty="0">
                <a:solidFill>
                  <a:srgbClr val="C00000"/>
                </a:solidFill>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a:t>
            </a:r>
          </a:p>
          <a:p>
            <a:r>
              <a:rPr lang="en-US" dirty="0">
                <a:solidFill>
                  <a:srgbClr val="FF0000"/>
                </a:solidFill>
                <a:latin typeface="Consolas" panose="020B0609020204030204" pitchFamily="49" charset="0"/>
              </a:rPr>
              <a:t>    lambda (data) {</a:t>
            </a:r>
          </a:p>
          <a:p>
            <a:r>
              <a:rPr lang="en-US" dirty="0">
                <a:solidFill>
                  <a:srgbClr val="7030A0"/>
                </a:solidFill>
                <a:latin typeface="Consolas" panose="020B0609020204030204" pitchFamily="49" charset="0"/>
              </a:rPr>
              <a:t>  </a:t>
            </a:r>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filter_data_in_background_then_run_cb</a:t>
            </a:r>
            <a:r>
              <a:rPr lang="en-US" dirty="0">
                <a:solidFill>
                  <a:srgbClr val="0070C0"/>
                </a:solidFill>
                <a:latin typeface="Consolas" panose="020B0609020204030204" pitchFamily="49" charset="0"/>
              </a:rPr>
              <a:t>(</a:t>
            </a:r>
          </a:p>
          <a:p>
            <a:r>
              <a:rPr lang="en-US" dirty="0">
                <a:solidFill>
                  <a:srgbClr val="0070C0"/>
                </a:solidFill>
                <a:latin typeface="Consolas" panose="020B0609020204030204" pitchFamily="49" charset="0"/>
              </a:rPr>
              <a:t>        </a:t>
            </a:r>
            <a:r>
              <a:rPr lang="en-US" dirty="0">
                <a:latin typeface="Consolas" panose="020B0609020204030204" pitchFamily="49" charset="0"/>
              </a:rPr>
              <a:t>data</a:t>
            </a:r>
            <a:r>
              <a:rPr lang="en-US" dirty="0">
                <a:solidFill>
                  <a:srgbClr val="7030A0"/>
                </a:solidFill>
                <a:latin typeface="Consolas" panose="020B0609020204030204" pitchFamily="49" charset="0"/>
              </a:rPr>
              <a:t>,</a:t>
            </a:r>
          </a:p>
          <a:p>
            <a:r>
              <a:rPr lang="en-US" dirty="0">
                <a:solidFill>
                  <a:srgbClr val="7030A0"/>
                </a:solidFill>
                <a:latin typeface="Consolas" panose="020B0609020204030204" pitchFamily="49" charset="0"/>
              </a:rPr>
              <a:t>        </a:t>
            </a:r>
            <a:r>
              <a:rPr lang="en-US" dirty="0">
                <a:solidFill>
                  <a:srgbClr val="FF0000"/>
                </a:solidFill>
                <a:latin typeface="Consolas" panose="020B0609020204030204" pitchFamily="49" charset="0"/>
              </a:rPr>
              <a:t>lambda (</a:t>
            </a:r>
            <a:r>
              <a:rPr lang="en-US" dirty="0" err="1">
                <a:solidFill>
                  <a:srgbClr val="FF0000"/>
                </a:solidFill>
                <a:latin typeface="Consolas" panose="020B0609020204030204" pitchFamily="49" charset="0"/>
              </a:rPr>
              <a:t>fdata</a:t>
            </a:r>
            <a:r>
              <a:rPr lang="en-US" dirty="0">
                <a:solidFill>
                  <a:srgbClr val="FF0000"/>
                </a:solidFill>
                <a:latin typeface="Consolas" panose="020B0609020204030204" pitchFamily="49" charset="0"/>
              </a:rPr>
              <a:t>) {</a:t>
            </a:r>
          </a:p>
          <a:p>
            <a:r>
              <a:rPr lang="en-US" dirty="0">
                <a:solidFill>
                  <a:srgbClr val="7030A0"/>
                </a:solidFill>
                <a:latin typeface="Consolas" panose="020B0609020204030204" pitchFamily="49" charset="0"/>
              </a:rPr>
              <a:t>          </a:t>
            </a:r>
            <a:r>
              <a:rPr lang="en-US" dirty="0" err="1">
                <a:solidFill>
                  <a:srgbClr val="00863D"/>
                </a:solidFill>
                <a:latin typeface="Consolas" panose="020B0609020204030204" pitchFamily="49" charset="0"/>
              </a:rPr>
              <a:t>reorder_data_in_background_then_run_cb</a:t>
            </a:r>
            <a:r>
              <a:rPr lang="en-US" dirty="0">
                <a:solidFill>
                  <a:srgbClr val="00863D"/>
                </a:solidFill>
                <a:latin typeface="Consolas" panose="020B0609020204030204" pitchFamily="49" charset="0"/>
              </a:rPr>
              <a:t>(</a:t>
            </a:r>
          </a:p>
          <a:p>
            <a:r>
              <a:rPr lang="en-US" dirty="0">
                <a:solidFill>
                  <a:srgbClr val="00863D"/>
                </a:solidFill>
                <a:latin typeface="Consolas" panose="020B0609020204030204" pitchFamily="49" charset="0"/>
              </a:rPr>
              <a:t>            </a:t>
            </a:r>
            <a:r>
              <a:rPr lang="en-US" dirty="0" err="1">
                <a:latin typeface="Consolas" panose="020B0609020204030204" pitchFamily="49" charset="0"/>
              </a:rPr>
              <a:t>fdata</a:t>
            </a:r>
            <a:r>
              <a:rPr lang="en-US" dirty="0">
                <a:solidFill>
                  <a:srgbClr val="7030A0"/>
                </a:solidFill>
                <a:latin typeface="Consolas" panose="020B0609020204030204" pitchFamily="49" charset="0"/>
              </a:rPr>
              <a:t>,</a:t>
            </a:r>
          </a:p>
          <a:p>
            <a:r>
              <a:rPr lang="en-US" dirty="0">
                <a:solidFill>
                  <a:srgbClr val="7030A0"/>
                </a:solidFill>
                <a:latin typeface="Consolas" panose="020B0609020204030204" pitchFamily="49" charset="0"/>
              </a:rPr>
              <a:t>            </a:t>
            </a:r>
            <a:r>
              <a:rPr lang="en-US" dirty="0">
                <a:solidFill>
                  <a:srgbClr val="FF0000"/>
                </a:solidFill>
                <a:latin typeface="Consolas" panose="020B0609020204030204" pitchFamily="49" charset="0"/>
              </a:rPr>
              <a:t>lambda (</a:t>
            </a:r>
            <a:r>
              <a:rPr lang="en-US" dirty="0" err="1">
                <a:solidFill>
                  <a:srgbClr val="FF0000"/>
                </a:solidFill>
                <a:latin typeface="Consolas" panose="020B0609020204030204" pitchFamily="49" charset="0"/>
              </a:rPr>
              <a:t>sdata</a:t>
            </a:r>
            <a:r>
              <a:rPr lang="en-US" dirty="0">
                <a:solidFill>
                  <a:srgbClr val="FF0000"/>
                </a:solidFill>
                <a:latin typeface="Consolas" panose="020B0609020204030204" pitchFamily="49" charset="0"/>
              </a:rPr>
              <a:t>) {</a:t>
            </a:r>
          </a:p>
          <a:p>
            <a:r>
              <a:rPr lang="en-US" dirty="0">
                <a:solidFill>
                  <a:srgbClr val="7030A0"/>
                </a:solidFill>
                <a:latin typeface="Consolas" panose="020B0609020204030204" pitchFamily="49" charset="0"/>
              </a:rPr>
              <a:t>              </a:t>
            </a:r>
            <a:r>
              <a:rPr lang="en-US" dirty="0" err="1">
                <a:solidFill>
                  <a:srgbClr val="7030A0"/>
                </a:solidFill>
                <a:latin typeface="Consolas" panose="020B0609020204030204" pitchFamily="49" charset="0"/>
              </a:rPr>
              <a:t>display_in_ui</a:t>
            </a:r>
            <a:r>
              <a:rPr lang="en-US" dirty="0">
                <a:solidFill>
                  <a:srgbClr val="7030A0"/>
                </a:solidFill>
                <a:latin typeface="Consolas" panose="020B0609020204030204" pitchFamily="49" charset="0"/>
              </a:rPr>
              <a:t>(</a:t>
            </a:r>
            <a:r>
              <a:rPr lang="en-US" dirty="0" err="1">
                <a:latin typeface="Consolas" panose="020B0609020204030204" pitchFamily="49" charset="0"/>
              </a:rPr>
              <a:t>sdata</a:t>
            </a:r>
            <a:r>
              <a:rPr lang="en-US" dirty="0">
                <a:solidFill>
                  <a:srgbClr val="7030A0"/>
                </a:solidFill>
                <a:latin typeface="Consolas" panose="020B0609020204030204" pitchFamily="49" charset="0"/>
              </a:rPr>
              <a:t>); </a:t>
            </a:r>
          </a:p>
          <a:p>
            <a:r>
              <a:rPr lang="en-US" dirty="0">
                <a:solidFill>
                  <a:srgbClr val="7030A0"/>
                </a:solidFill>
                <a:latin typeface="Consolas" panose="020B0609020204030204" pitchFamily="49" charset="0"/>
              </a:rPr>
              <a:t>            </a:t>
            </a:r>
            <a:r>
              <a:rPr lang="en-US" dirty="0">
                <a:solidFill>
                  <a:srgbClr val="FF0000"/>
                </a:solidFill>
                <a:latin typeface="Consolas" panose="020B0609020204030204" pitchFamily="49" charset="0"/>
              </a:rPr>
              <a:t>}</a:t>
            </a:r>
          </a:p>
          <a:p>
            <a:r>
              <a:rPr lang="en-US" dirty="0">
                <a:solidFill>
                  <a:srgbClr val="FF0000"/>
                </a:solidFill>
                <a:latin typeface="Consolas" panose="020B0609020204030204" pitchFamily="49" charset="0"/>
              </a:rPr>
              <a:t>          </a:t>
            </a:r>
            <a:r>
              <a:rPr lang="en-US" dirty="0">
                <a:solidFill>
                  <a:srgbClr val="00863D"/>
                </a:solidFill>
                <a:latin typeface="Consolas" panose="020B0609020204030204" pitchFamily="49" charset="0"/>
              </a:rPr>
              <a:t>);</a:t>
            </a:r>
          </a:p>
          <a:p>
            <a:r>
              <a:rPr lang="en-US" dirty="0">
                <a:solidFill>
                  <a:srgbClr val="7030A0"/>
                </a:solidFill>
                <a:latin typeface="Consolas" panose="020B0609020204030204" pitchFamily="49" charset="0"/>
              </a:rPr>
              <a:t>        </a:t>
            </a:r>
            <a:r>
              <a:rPr lang="en-US" dirty="0">
                <a:solidFill>
                  <a:srgbClr val="FF0000"/>
                </a:solidFill>
                <a:latin typeface="Consolas" panose="020B0609020204030204" pitchFamily="49" charset="0"/>
              </a:rPr>
              <a:t>}</a:t>
            </a:r>
          </a:p>
          <a:p>
            <a:r>
              <a:rPr lang="en-US" dirty="0">
                <a:solidFill>
                  <a:srgbClr val="FF0000"/>
                </a:solidFill>
                <a:latin typeface="Consolas" panose="020B0609020204030204" pitchFamily="49" charset="0"/>
              </a:rPr>
              <a:t>      </a:t>
            </a:r>
            <a:r>
              <a:rPr lang="en-US" dirty="0">
                <a:solidFill>
                  <a:srgbClr val="0070C0"/>
                </a:solidFill>
                <a:latin typeface="Consolas" panose="020B0609020204030204" pitchFamily="49" charset="0"/>
              </a:rPr>
              <a:t>);</a:t>
            </a:r>
          </a:p>
          <a:p>
            <a:r>
              <a:rPr lang="en-US" dirty="0">
                <a:solidFill>
                  <a:srgbClr val="7030A0"/>
                </a:solidFill>
                <a:latin typeface="Consolas" panose="020B0609020204030204" pitchFamily="49" charset="0"/>
              </a:rPr>
              <a:t>    </a:t>
            </a:r>
            <a:r>
              <a:rPr lang="en-US" dirty="0">
                <a:solidFill>
                  <a:srgbClr val="FF0000"/>
                </a:solidFill>
                <a:latin typeface="Consolas" panose="020B0609020204030204" pitchFamily="49" charset="0"/>
              </a:rPr>
              <a:t>}</a:t>
            </a:r>
          </a:p>
          <a:p>
            <a:r>
              <a:rPr lang="en-US" dirty="0">
                <a:solidFill>
                  <a:srgbClr val="FF0000"/>
                </a:solidFill>
                <a:latin typeface="Consolas" panose="020B0609020204030204" pitchFamily="49" charset="0"/>
              </a:rPr>
              <a:t>  </a:t>
            </a:r>
            <a:r>
              <a:rPr lang="en-US" dirty="0">
                <a:solidFill>
                  <a:srgbClr val="C00000"/>
                </a:solidFill>
                <a:latin typeface="Consolas" panose="020B0609020204030204" pitchFamily="49" charset="0"/>
              </a:rPr>
              <a:t>);</a:t>
            </a:r>
          </a:p>
          <a:p>
            <a:r>
              <a:rPr lang="en-US" dirty="0">
                <a:latin typeface="Consolas" panose="020B0609020204030204" pitchFamily="49" charset="0"/>
              </a:rPr>
              <a:t>}</a:t>
            </a:r>
          </a:p>
        </p:txBody>
      </p:sp>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a:xfrm>
            <a:off x="914400" y="-271793"/>
            <a:ext cx="10363200" cy="1143000"/>
          </a:xfrm>
        </p:spPr>
        <p:txBody>
          <a:bodyPr/>
          <a:lstStyle/>
          <a:p>
            <a:r>
              <a:rPr lang="en-US" dirty="0"/>
              <a:t>Callbacks Can Get Ugly (exp) - </a:t>
            </a:r>
            <a:r>
              <a:rPr lang="en-US" dirty="0">
                <a:solidFill>
                  <a:srgbClr val="FF0000"/>
                </a:solidFill>
              </a:rPr>
              <a:t>TODO</a:t>
            </a:r>
          </a:p>
        </p:txBody>
      </p:sp>
      <p:sp>
        <p:nvSpPr>
          <p:cNvPr id="49" name="Speech Bubble: Rectangle with Corners Rounded 48">
            <a:extLst>
              <a:ext uri="{FF2B5EF4-FFF2-40B4-BE49-F238E27FC236}">
                <a16:creationId xmlns:a16="http://schemas.microsoft.com/office/drawing/2014/main" id="{601EF648-BC3F-4B38-9AEA-6DE41415E79F}"/>
              </a:ext>
            </a:extLst>
          </p:cNvPr>
          <p:cNvSpPr/>
          <p:nvPr/>
        </p:nvSpPr>
        <p:spPr>
          <a:xfrm>
            <a:off x="0" y="95292"/>
            <a:ext cx="3144625" cy="1067719"/>
          </a:xfrm>
          <a:prstGeom prst="wedgeRoundRectCallout">
            <a:avLst>
              <a:gd name="adj1" fmla="val 43993"/>
              <a:gd name="adj2" fmla="val 117165"/>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Once we finish downloading the data...</a:t>
            </a:r>
          </a:p>
        </p:txBody>
      </p:sp>
      <p:sp>
        <p:nvSpPr>
          <p:cNvPr id="52" name="Speech Bubble: Rectangle with Corners Rounded 51">
            <a:extLst>
              <a:ext uri="{FF2B5EF4-FFF2-40B4-BE49-F238E27FC236}">
                <a16:creationId xmlns:a16="http://schemas.microsoft.com/office/drawing/2014/main" id="{7B35D283-8514-43AA-8221-0055A4784C9A}"/>
              </a:ext>
            </a:extLst>
          </p:cNvPr>
          <p:cNvSpPr/>
          <p:nvPr/>
        </p:nvSpPr>
        <p:spPr>
          <a:xfrm>
            <a:off x="30230" y="2365423"/>
            <a:ext cx="2266523" cy="1033052"/>
          </a:xfrm>
          <a:prstGeom prst="wedgeRoundRectCallout">
            <a:avLst>
              <a:gd name="adj1" fmla="val 72050"/>
              <a:gd name="adj2" fmla="val -2804"/>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Once we finish filtering the data...</a:t>
            </a:r>
          </a:p>
        </p:txBody>
      </p:sp>
      <p:sp>
        <p:nvSpPr>
          <p:cNvPr id="53" name="Speech Bubble: Rectangle with Corners Rounded 52">
            <a:extLst>
              <a:ext uri="{FF2B5EF4-FFF2-40B4-BE49-F238E27FC236}">
                <a16:creationId xmlns:a16="http://schemas.microsoft.com/office/drawing/2014/main" id="{F08B6C8C-CC70-4E07-8813-790AA36CAD4A}"/>
              </a:ext>
            </a:extLst>
          </p:cNvPr>
          <p:cNvSpPr/>
          <p:nvPr/>
        </p:nvSpPr>
        <p:spPr>
          <a:xfrm>
            <a:off x="8705221" y="2622130"/>
            <a:ext cx="3144625" cy="1067719"/>
          </a:xfrm>
          <a:prstGeom prst="wedgeRoundRectCallout">
            <a:avLst>
              <a:gd name="adj1" fmla="val -165352"/>
              <a:gd name="adj2" fmla="val 25017"/>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We run a callback that sorts the data...</a:t>
            </a:r>
          </a:p>
        </p:txBody>
      </p:sp>
      <p:sp>
        <p:nvSpPr>
          <p:cNvPr id="54" name="Speech Bubble: Rectangle with Corners Rounded 53">
            <a:extLst>
              <a:ext uri="{FF2B5EF4-FFF2-40B4-BE49-F238E27FC236}">
                <a16:creationId xmlns:a16="http://schemas.microsoft.com/office/drawing/2014/main" id="{42B5D24A-FF46-4FB3-AF4F-276B8F4C6502}"/>
              </a:ext>
            </a:extLst>
          </p:cNvPr>
          <p:cNvSpPr/>
          <p:nvPr/>
        </p:nvSpPr>
        <p:spPr>
          <a:xfrm>
            <a:off x="87609" y="3708215"/>
            <a:ext cx="2548064" cy="1067719"/>
          </a:xfrm>
          <a:prstGeom prst="wedgeRoundRectCallout">
            <a:avLst>
              <a:gd name="adj1" fmla="val 74170"/>
              <a:gd name="adj2" fmla="val -50927"/>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Once we finish sorting the data...</a:t>
            </a:r>
          </a:p>
        </p:txBody>
      </p:sp>
      <p:sp>
        <p:nvSpPr>
          <p:cNvPr id="55" name="Speech Bubble: Rectangle with Corners Rounded 54">
            <a:extLst>
              <a:ext uri="{FF2B5EF4-FFF2-40B4-BE49-F238E27FC236}">
                <a16:creationId xmlns:a16="http://schemas.microsoft.com/office/drawing/2014/main" id="{AADBFC32-3B5C-4ABC-A00A-F38892B6F3C9}"/>
              </a:ext>
            </a:extLst>
          </p:cNvPr>
          <p:cNvSpPr/>
          <p:nvPr/>
        </p:nvSpPr>
        <p:spPr>
          <a:xfrm>
            <a:off x="7856585" y="3831254"/>
            <a:ext cx="3144625" cy="1067719"/>
          </a:xfrm>
          <a:prstGeom prst="wedgeRoundRectCallout">
            <a:avLst>
              <a:gd name="adj1" fmla="val -123214"/>
              <a:gd name="adj2" fmla="val -11392"/>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We run a callback that displays the data...</a:t>
            </a:r>
          </a:p>
        </p:txBody>
      </p:sp>
      <p:sp>
        <p:nvSpPr>
          <p:cNvPr id="57" name="TextBox 56">
            <a:extLst>
              <a:ext uri="{FF2B5EF4-FFF2-40B4-BE49-F238E27FC236}">
                <a16:creationId xmlns:a16="http://schemas.microsoft.com/office/drawing/2014/main" id="{8198883F-9D1F-4224-AECF-DD27C2D70050}"/>
              </a:ext>
            </a:extLst>
          </p:cNvPr>
          <p:cNvSpPr txBox="1"/>
          <p:nvPr/>
        </p:nvSpPr>
        <p:spPr>
          <a:xfrm>
            <a:off x="901746" y="544920"/>
            <a:ext cx="10188882" cy="400110"/>
          </a:xfrm>
          <a:prstGeom prst="rect">
            <a:avLst/>
          </a:prstGeom>
          <a:noFill/>
        </p:spPr>
        <p:txBody>
          <a:bodyPr wrap="square" rtlCol="0">
            <a:spAutoFit/>
          </a:bodyPr>
          <a:lstStyle/>
          <a:p>
            <a:pPr algn="ctr"/>
            <a:r>
              <a:rPr lang="en-US" sz="2000" dirty="0"/>
              <a:t>In this way, we break what would be one long task into a series of shorter background tasks.</a:t>
            </a:r>
          </a:p>
        </p:txBody>
      </p:sp>
      <p:sp>
        <p:nvSpPr>
          <p:cNvPr id="58" name="TextBox 57">
            <a:extLst>
              <a:ext uri="{FF2B5EF4-FFF2-40B4-BE49-F238E27FC236}">
                <a16:creationId xmlns:a16="http://schemas.microsoft.com/office/drawing/2014/main" id="{DC73C666-7505-4756-8F78-A39FCE08598D}"/>
              </a:ext>
            </a:extLst>
          </p:cNvPr>
          <p:cNvSpPr txBox="1"/>
          <p:nvPr/>
        </p:nvSpPr>
        <p:spPr>
          <a:xfrm>
            <a:off x="880123" y="996550"/>
            <a:ext cx="10188882" cy="400110"/>
          </a:xfrm>
          <a:prstGeom prst="rect">
            <a:avLst/>
          </a:prstGeom>
          <a:noFill/>
        </p:spPr>
        <p:txBody>
          <a:bodyPr wrap="square" rtlCol="0">
            <a:spAutoFit/>
          </a:bodyPr>
          <a:lstStyle/>
          <a:p>
            <a:pPr algn="ctr"/>
            <a:r>
              <a:rPr lang="en-US" sz="2000" dirty="0"/>
              <a:t>When a task finishes, it runs its callback to launch the next background task.</a:t>
            </a:r>
          </a:p>
        </p:txBody>
      </p:sp>
      <p:sp>
        <p:nvSpPr>
          <p:cNvPr id="17" name="Rectangle 16">
            <a:extLst>
              <a:ext uri="{FF2B5EF4-FFF2-40B4-BE49-F238E27FC236}">
                <a16:creationId xmlns:a16="http://schemas.microsoft.com/office/drawing/2014/main" id="{4D96B9D5-3B87-4D67-A14A-CA527D72F6C5}"/>
              </a:ext>
            </a:extLst>
          </p:cNvPr>
          <p:cNvSpPr/>
          <p:nvPr/>
        </p:nvSpPr>
        <p:spPr>
          <a:xfrm>
            <a:off x="2496606" y="2462613"/>
            <a:ext cx="6871854" cy="3598705"/>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D4D988C1-260C-4DDE-B7CD-866BC5B22082}"/>
              </a:ext>
            </a:extLst>
          </p:cNvPr>
          <p:cNvSpPr/>
          <p:nvPr/>
        </p:nvSpPr>
        <p:spPr>
          <a:xfrm>
            <a:off x="3018211" y="3253242"/>
            <a:ext cx="5304472" cy="2249584"/>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F4B15A10-CBBD-4520-A696-690B1BE6D72E}"/>
              </a:ext>
            </a:extLst>
          </p:cNvPr>
          <p:cNvSpPr/>
          <p:nvPr/>
        </p:nvSpPr>
        <p:spPr>
          <a:xfrm>
            <a:off x="3473383" y="4097860"/>
            <a:ext cx="3131127" cy="824569"/>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70C282EA-F581-4558-866C-AABA4C508C96}"/>
              </a:ext>
            </a:extLst>
          </p:cNvPr>
          <p:cNvGrpSpPr/>
          <p:nvPr/>
        </p:nvGrpSpPr>
        <p:grpSpPr>
          <a:xfrm>
            <a:off x="2621769" y="1412748"/>
            <a:ext cx="6982233" cy="1574344"/>
            <a:chOff x="3773003" y="8337071"/>
            <a:chExt cx="6982233" cy="1574344"/>
          </a:xfrm>
        </p:grpSpPr>
        <p:sp>
          <p:nvSpPr>
            <p:cNvPr id="123" name="Rectangle 122">
              <a:extLst>
                <a:ext uri="{FF2B5EF4-FFF2-40B4-BE49-F238E27FC236}">
                  <a16:creationId xmlns:a16="http://schemas.microsoft.com/office/drawing/2014/main" id="{ED50B82C-8D1E-4FB0-97D9-C6171471106B}"/>
                </a:ext>
              </a:extLst>
            </p:cNvPr>
            <p:cNvSpPr/>
            <p:nvPr/>
          </p:nvSpPr>
          <p:spPr>
            <a:xfrm>
              <a:off x="3808337" y="8366528"/>
              <a:ext cx="6946899" cy="154488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4" name="Picture 123">
              <a:extLst>
                <a:ext uri="{FF2B5EF4-FFF2-40B4-BE49-F238E27FC236}">
                  <a16:creationId xmlns:a16="http://schemas.microsoft.com/office/drawing/2014/main" id="{52999111-9AF0-4A93-9314-D6741CB710E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3773003" y="8337071"/>
              <a:ext cx="568256" cy="723086"/>
            </a:xfrm>
            <a:prstGeom prst="rect">
              <a:avLst/>
            </a:prstGeom>
          </p:spPr>
        </p:pic>
        <p:cxnSp>
          <p:nvCxnSpPr>
            <p:cNvPr id="125" name="Straight Arrow Connector 124">
              <a:extLst>
                <a:ext uri="{FF2B5EF4-FFF2-40B4-BE49-F238E27FC236}">
                  <a16:creationId xmlns:a16="http://schemas.microsoft.com/office/drawing/2014/main" id="{EA3B026E-76AF-4566-B796-FFB872A895F9}"/>
                </a:ext>
              </a:extLst>
            </p:cNvPr>
            <p:cNvCxnSpPr>
              <a:cxnSpLocks/>
            </p:cNvCxnSpPr>
            <p:nvPr/>
          </p:nvCxnSpPr>
          <p:spPr>
            <a:xfrm>
              <a:off x="4094230" y="8791913"/>
              <a:ext cx="6526539" cy="0"/>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D3D19703-946D-40B6-A50E-CFD9CAFED9FB}"/>
                </a:ext>
              </a:extLst>
            </p:cNvPr>
            <p:cNvGrpSpPr/>
            <p:nvPr/>
          </p:nvGrpSpPr>
          <p:grpSpPr>
            <a:xfrm>
              <a:off x="3773003" y="9120786"/>
              <a:ext cx="6847766" cy="723086"/>
              <a:chOff x="3773003" y="9120786"/>
              <a:chExt cx="6847766" cy="723086"/>
            </a:xfrm>
          </p:grpSpPr>
          <p:pic>
            <p:nvPicPr>
              <p:cNvPr id="126" name="Picture 125">
                <a:extLst>
                  <a:ext uri="{FF2B5EF4-FFF2-40B4-BE49-F238E27FC236}">
                    <a16:creationId xmlns:a16="http://schemas.microsoft.com/office/drawing/2014/main" id="{B3B4F7B4-7DCF-4D55-A86B-D8185048B2B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3773003" y="9120786"/>
                <a:ext cx="568256" cy="723086"/>
              </a:xfrm>
              <a:prstGeom prst="rect">
                <a:avLst/>
              </a:prstGeom>
            </p:spPr>
          </p:pic>
          <p:cxnSp>
            <p:nvCxnSpPr>
              <p:cNvPr id="127" name="Straight Arrow Connector 126">
                <a:extLst>
                  <a:ext uri="{FF2B5EF4-FFF2-40B4-BE49-F238E27FC236}">
                    <a16:creationId xmlns:a16="http://schemas.microsoft.com/office/drawing/2014/main" id="{1A10062D-45A3-4F16-96BD-7778E49102B0}"/>
                  </a:ext>
                </a:extLst>
              </p:cNvPr>
              <p:cNvCxnSpPr>
                <a:cxnSpLocks/>
              </p:cNvCxnSpPr>
              <p:nvPr/>
            </p:nvCxnSpPr>
            <p:spPr>
              <a:xfrm>
                <a:off x="4094230" y="9575628"/>
                <a:ext cx="6526539" cy="0"/>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1" name="Group 20">
            <a:extLst>
              <a:ext uri="{FF2B5EF4-FFF2-40B4-BE49-F238E27FC236}">
                <a16:creationId xmlns:a16="http://schemas.microsoft.com/office/drawing/2014/main" id="{F7512DE3-50EE-45CD-99EC-A662EFA9DE93}"/>
              </a:ext>
            </a:extLst>
          </p:cNvPr>
          <p:cNvGrpSpPr/>
          <p:nvPr/>
        </p:nvGrpSpPr>
        <p:grpSpPr>
          <a:xfrm>
            <a:off x="3298114" y="1698107"/>
            <a:ext cx="6239148" cy="1069721"/>
            <a:chOff x="3298114" y="1698107"/>
            <a:chExt cx="6239148" cy="1069721"/>
          </a:xfrm>
        </p:grpSpPr>
        <p:grpSp>
          <p:nvGrpSpPr>
            <p:cNvPr id="20" name="Group 19">
              <a:extLst>
                <a:ext uri="{FF2B5EF4-FFF2-40B4-BE49-F238E27FC236}">
                  <a16:creationId xmlns:a16="http://schemas.microsoft.com/office/drawing/2014/main" id="{E03C623D-C0D4-4940-B2D5-3829945ADDC5}"/>
                </a:ext>
              </a:extLst>
            </p:cNvPr>
            <p:cNvGrpSpPr/>
            <p:nvPr/>
          </p:nvGrpSpPr>
          <p:grpSpPr>
            <a:xfrm>
              <a:off x="3298114" y="1698107"/>
              <a:ext cx="6239148" cy="1069721"/>
              <a:chOff x="3298114" y="1698107"/>
              <a:chExt cx="6239148" cy="1069721"/>
            </a:xfrm>
          </p:grpSpPr>
          <p:grpSp>
            <p:nvGrpSpPr>
              <p:cNvPr id="11" name="Group 10">
                <a:extLst>
                  <a:ext uri="{FF2B5EF4-FFF2-40B4-BE49-F238E27FC236}">
                    <a16:creationId xmlns:a16="http://schemas.microsoft.com/office/drawing/2014/main" id="{A8B19595-6CD9-4A56-99EF-14E57121FA09}"/>
                  </a:ext>
                </a:extLst>
              </p:cNvPr>
              <p:cNvGrpSpPr/>
              <p:nvPr/>
            </p:nvGrpSpPr>
            <p:grpSpPr>
              <a:xfrm>
                <a:off x="3298114" y="1698107"/>
                <a:ext cx="6239148" cy="1069721"/>
                <a:chOff x="3211676" y="977449"/>
                <a:chExt cx="6239148" cy="1069721"/>
              </a:xfrm>
            </p:grpSpPr>
            <p:grpSp>
              <p:nvGrpSpPr>
                <p:cNvPr id="75" name="Group 74">
                  <a:extLst>
                    <a:ext uri="{FF2B5EF4-FFF2-40B4-BE49-F238E27FC236}">
                      <a16:creationId xmlns:a16="http://schemas.microsoft.com/office/drawing/2014/main" id="{3154FB22-024C-478B-90DF-B3D2E46E60ED}"/>
                    </a:ext>
                  </a:extLst>
                </p:cNvPr>
                <p:cNvGrpSpPr/>
                <p:nvPr/>
              </p:nvGrpSpPr>
              <p:grpSpPr>
                <a:xfrm>
                  <a:off x="3570036" y="1715778"/>
                  <a:ext cx="5880788" cy="331392"/>
                  <a:chOff x="6774857" y="5103867"/>
                  <a:chExt cx="5880788" cy="331392"/>
                </a:xfrm>
              </p:grpSpPr>
              <p:sp>
                <p:nvSpPr>
                  <p:cNvPr id="76" name="Rectangle 75">
                    <a:extLst>
                      <a:ext uri="{FF2B5EF4-FFF2-40B4-BE49-F238E27FC236}">
                        <a16:creationId xmlns:a16="http://schemas.microsoft.com/office/drawing/2014/main" id="{3E57D3C8-F011-48F6-9165-FE777E825469}"/>
                      </a:ext>
                    </a:extLst>
                  </p:cNvPr>
                  <p:cNvSpPr/>
                  <p:nvPr/>
                </p:nvSpPr>
                <p:spPr>
                  <a:xfrm>
                    <a:off x="6774857" y="5103867"/>
                    <a:ext cx="2541805" cy="331392"/>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UI</a:t>
                    </a:r>
                  </a:p>
                </p:txBody>
              </p:sp>
              <p:sp>
                <p:nvSpPr>
                  <p:cNvPr id="93" name="Rectangle 92">
                    <a:extLst>
                      <a:ext uri="{FF2B5EF4-FFF2-40B4-BE49-F238E27FC236}">
                        <a16:creationId xmlns:a16="http://schemas.microsoft.com/office/drawing/2014/main" id="{C31663BB-DDDE-4FFD-A1C3-42BDF6B66C53}"/>
                      </a:ext>
                    </a:extLst>
                  </p:cNvPr>
                  <p:cNvSpPr/>
                  <p:nvPr/>
                </p:nvSpPr>
                <p:spPr>
                  <a:xfrm>
                    <a:off x="9667201" y="5103867"/>
                    <a:ext cx="1038045" cy="331392"/>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4" name="Rectangle 93">
                    <a:extLst>
                      <a:ext uri="{FF2B5EF4-FFF2-40B4-BE49-F238E27FC236}">
                        <a16:creationId xmlns:a16="http://schemas.microsoft.com/office/drawing/2014/main" id="{8D8C9057-35BC-4939-AF15-702BF26D1897}"/>
                      </a:ext>
                    </a:extLst>
                  </p:cNvPr>
                  <p:cNvSpPr/>
                  <p:nvPr/>
                </p:nvSpPr>
                <p:spPr>
                  <a:xfrm>
                    <a:off x="10707905" y="5103867"/>
                    <a:ext cx="273512" cy="331392"/>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5" name="Rectangle 94">
                    <a:extLst>
                      <a:ext uri="{FF2B5EF4-FFF2-40B4-BE49-F238E27FC236}">
                        <a16:creationId xmlns:a16="http://schemas.microsoft.com/office/drawing/2014/main" id="{3F924763-B2C9-4649-8483-88191C82BD91}"/>
                      </a:ext>
                    </a:extLst>
                  </p:cNvPr>
                  <p:cNvSpPr/>
                  <p:nvPr/>
                </p:nvSpPr>
                <p:spPr>
                  <a:xfrm>
                    <a:off x="12556090" y="5103867"/>
                    <a:ext cx="99555" cy="331392"/>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6" name="Rectangle 95">
                    <a:extLst>
                      <a:ext uri="{FF2B5EF4-FFF2-40B4-BE49-F238E27FC236}">
                        <a16:creationId xmlns:a16="http://schemas.microsoft.com/office/drawing/2014/main" id="{A3A24E52-F359-4814-9CC4-58D120211C07}"/>
                      </a:ext>
                    </a:extLst>
                  </p:cNvPr>
                  <p:cNvSpPr/>
                  <p:nvPr/>
                </p:nvSpPr>
                <p:spPr>
                  <a:xfrm>
                    <a:off x="11834478" y="5103867"/>
                    <a:ext cx="715043" cy="331392"/>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PLOT</a:t>
                    </a:r>
                  </a:p>
                </p:txBody>
              </p:sp>
            </p:grpSp>
            <p:sp>
              <p:nvSpPr>
                <p:cNvPr id="102" name="Rectangle 101">
                  <a:extLst>
                    <a:ext uri="{FF2B5EF4-FFF2-40B4-BE49-F238E27FC236}">
                      <a16:creationId xmlns:a16="http://schemas.microsoft.com/office/drawing/2014/main" id="{96C21934-01B4-4FAC-B67C-91A362771B25}"/>
                    </a:ext>
                  </a:extLst>
                </p:cNvPr>
                <p:cNvSpPr/>
                <p:nvPr/>
              </p:nvSpPr>
              <p:spPr>
                <a:xfrm>
                  <a:off x="3553800" y="978034"/>
                  <a:ext cx="2453888" cy="331392"/>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DOWNLOAD</a:t>
                  </a:r>
                </a:p>
              </p:txBody>
            </p:sp>
            <p:sp>
              <p:nvSpPr>
                <p:cNvPr id="103" name="Rectangle 102">
                  <a:extLst>
                    <a:ext uri="{FF2B5EF4-FFF2-40B4-BE49-F238E27FC236}">
                      <a16:creationId xmlns:a16="http://schemas.microsoft.com/office/drawing/2014/main" id="{F74778D0-37F9-4603-97EF-A17D6DF93A51}"/>
                    </a:ext>
                  </a:extLst>
                </p:cNvPr>
                <p:cNvSpPr/>
                <p:nvPr/>
              </p:nvSpPr>
              <p:spPr>
                <a:xfrm>
                  <a:off x="6624675" y="977449"/>
                  <a:ext cx="783441" cy="331392"/>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FILTER</a:t>
                  </a:r>
                </a:p>
              </p:txBody>
            </p:sp>
            <p:sp>
              <p:nvSpPr>
                <p:cNvPr id="104" name="Rectangle 103">
                  <a:extLst>
                    <a:ext uri="{FF2B5EF4-FFF2-40B4-BE49-F238E27FC236}">
                      <a16:creationId xmlns:a16="http://schemas.microsoft.com/office/drawing/2014/main" id="{C5761C69-4D03-43B0-8E01-B101B3A4E52A}"/>
                    </a:ext>
                  </a:extLst>
                </p:cNvPr>
                <p:cNvSpPr/>
                <p:nvPr/>
              </p:nvSpPr>
              <p:spPr>
                <a:xfrm>
                  <a:off x="7694009" y="980740"/>
                  <a:ext cx="667388" cy="331392"/>
                </a:xfrm>
                <a:prstGeom prst="rect">
                  <a:avLst/>
                </a:prstGeom>
                <a:solidFill>
                  <a:srgbClr val="00863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SORT</a:t>
                  </a:r>
                </a:p>
              </p:txBody>
            </p:sp>
            <p:sp>
              <p:nvSpPr>
                <p:cNvPr id="105" name="Rectangle 104">
                  <a:extLst>
                    <a:ext uri="{FF2B5EF4-FFF2-40B4-BE49-F238E27FC236}">
                      <a16:creationId xmlns:a16="http://schemas.microsoft.com/office/drawing/2014/main" id="{5BDE73EB-5F44-44D7-B047-053F25E0ED91}"/>
                    </a:ext>
                  </a:extLst>
                </p:cNvPr>
                <p:cNvSpPr/>
                <p:nvPr/>
              </p:nvSpPr>
              <p:spPr>
                <a:xfrm>
                  <a:off x="3211676" y="1715778"/>
                  <a:ext cx="350539" cy="331392"/>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lumMod val="50000"/>
                      </a:schemeClr>
                    </a:solidFill>
                  </a:endParaRPr>
                </a:p>
              </p:txBody>
            </p:sp>
            <p:cxnSp>
              <p:nvCxnSpPr>
                <p:cNvPr id="106" name="Straight Arrow Connector 105">
                  <a:extLst>
                    <a:ext uri="{FF2B5EF4-FFF2-40B4-BE49-F238E27FC236}">
                      <a16:creationId xmlns:a16="http://schemas.microsoft.com/office/drawing/2014/main" id="{58B8B9F8-18AC-44E6-AF76-A48588670A9E}"/>
                    </a:ext>
                  </a:extLst>
                </p:cNvPr>
                <p:cNvCxnSpPr/>
                <p:nvPr/>
              </p:nvCxnSpPr>
              <p:spPr>
                <a:xfrm flipV="1">
                  <a:off x="3359882" y="1308841"/>
                  <a:ext cx="217056" cy="5688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B6E5ECF2-F4B3-46CD-AE1C-47F5B5F854BE}"/>
                    </a:ext>
                  </a:extLst>
                </p:cNvPr>
                <p:cNvCxnSpPr>
                  <a:cxnSpLocks/>
                </p:cNvCxnSpPr>
                <p:nvPr/>
              </p:nvCxnSpPr>
              <p:spPr>
                <a:xfrm flipV="1">
                  <a:off x="7626478" y="1287321"/>
                  <a:ext cx="117932" cy="6151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99B51BA9-79A1-4591-B55D-0F554C110049}"/>
                    </a:ext>
                  </a:extLst>
                </p:cNvPr>
                <p:cNvSpPr/>
                <p:nvPr/>
              </p:nvSpPr>
              <p:spPr>
                <a:xfrm>
                  <a:off x="6111842" y="1715778"/>
                  <a:ext cx="350539" cy="331392"/>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cxnSp>
              <p:nvCxnSpPr>
                <p:cNvPr id="109" name="Straight Arrow Connector 108">
                  <a:extLst>
                    <a:ext uri="{FF2B5EF4-FFF2-40B4-BE49-F238E27FC236}">
                      <a16:creationId xmlns:a16="http://schemas.microsoft.com/office/drawing/2014/main" id="{D3C3618D-66E9-4E01-97C5-B57E5CDC24A5}"/>
                    </a:ext>
                  </a:extLst>
                </p:cNvPr>
                <p:cNvCxnSpPr>
                  <a:cxnSpLocks/>
                  <a:endCxn id="108" idx="0"/>
                </p:cNvCxnSpPr>
                <p:nvPr/>
              </p:nvCxnSpPr>
              <p:spPr>
                <a:xfrm>
                  <a:off x="6004625" y="1195209"/>
                  <a:ext cx="282487" cy="52056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6622D0EB-71F5-42F3-870A-4DDA9F73C3D0}"/>
                    </a:ext>
                  </a:extLst>
                </p:cNvPr>
                <p:cNvCxnSpPr>
                  <a:cxnSpLocks/>
                </p:cNvCxnSpPr>
                <p:nvPr/>
              </p:nvCxnSpPr>
              <p:spPr>
                <a:xfrm flipV="1">
                  <a:off x="6301060" y="1308841"/>
                  <a:ext cx="334835" cy="5557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A2E5899B-95BB-4EFA-83E2-4A43F351516D}"/>
                    </a:ext>
                  </a:extLst>
                </p:cNvPr>
                <p:cNvCxnSpPr>
                  <a:cxnSpLocks/>
                </p:cNvCxnSpPr>
                <p:nvPr/>
              </p:nvCxnSpPr>
              <p:spPr>
                <a:xfrm>
                  <a:off x="7357353" y="1242688"/>
                  <a:ext cx="282487" cy="52056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0E00AB41-8951-4FB0-856B-C34C197BDAC3}"/>
                  </a:ext>
                </a:extLst>
              </p:cNvPr>
              <p:cNvGrpSpPr/>
              <p:nvPr/>
            </p:nvGrpSpPr>
            <p:grpSpPr>
              <a:xfrm>
                <a:off x="7856585" y="2436436"/>
                <a:ext cx="858555" cy="331392"/>
                <a:chOff x="8254571" y="8689032"/>
                <a:chExt cx="858555" cy="331392"/>
              </a:xfrm>
            </p:grpSpPr>
            <p:sp>
              <p:nvSpPr>
                <p:cNvPr id="112" name="Rectangle 111">
                  <a:extLst>
                    <a:ext uri="{FF2B5EF4-FFF2-40B4-BE49-F238E27FC236}">
                      <a16:creationId xmlns:a16="http://schemas.microsoft.com/office/drawing/2014/main" id="{51D8489E-1546-4047-919E-77E9D257ED3B}"/>
                    </a:ext>
                  </a:extLst>
                </p:cNvPr>
                <p:cNvSpPr/>
                <p:nvPr/>
              </p:nvSpPr>
              <p:spPr>
                <a:xfrm>
                  <a:off x="8254571" y="8689032"/>
                  <a:ext cx="585043" cy="331392"/>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18" name="Rectangle 117">
                  <a:extLst>
                    <a:ext uri="{FF2B5EF4-FFF2-40B4-BE49-F238E27FC236}">
                      <a16:creationId xmlns:a16="http://schemas.microsoft.com/office/drawing/2014/main" id="{859A6F81-9A6B-4474-BF20-E61B12583EC5}"/>
                    </a:ext>
                  </a:extLst>
                </p:cNvPr>
                <p:cNvSpPr/>
                <p:nvPr/>
              </p:nvSpPr>
              <p:spPr>
                <a:xfrm>
                  <a:off x="8839614" y="8689032"/>
                  <a:ext cx="273512" cy="331392"/>
                </a:xfrm>
                <a:prstGeom prst="rect">
                  <a:avLst/>
                </a:prstGeom>
                <a:solidFill>
                  <a:srgbClr val="00863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grpSp>
        </p:grpSp>
        <p:cxnSp>
          <p:nvCxnSpPr>
            <p:cNvPr id="119" name="Straight Arrow Connector 118">
              <a:extLst>
                <a:ext uri="{FF2B5EF4-FFF2-40B4-BE49-F238E27FC236}">
                  <a16:creationId xmlns:a16="http://schemas.microsoft.com/office/drawing/2014/main" id="{A5EA7F55-98EB-476C-A900-BC23E003622E}"/>
                </a:ext>
              </a:extLst>
            </p:cNvPr>
            <p:cNvCxnSpPr>
              <a:cxnSpLocks/>
              <a:endCxn id="118" idx="0"/>
            </p:cNvCxnSpPr>
            <p:nvPr/>
          </p:nvCxnSpPr>
          <p:spPr>
            <a:xfrm>
              <a:off x="8421509" y="1990315"/>
              <a:ext cx="156875" cy="4461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122" name="Speech Bubble: Rectangle with Corners Rounded 121">
            <a:extLst>
              <a:ext uri="{FF2B5EF4-FFF2-40B4-BE49-F238E27FC236}">
                <a16:creationId xmlns:a16="http://schemas.microsoft.com/office/drawing/2014/main" id="{EA3F1C37-7B3F-475B-B919-A354513D5531}"/>
              </a:ext>
            </a:extLst>
          </p:cNvPr>
          <p:cNvSpPr/>
          <p:nvPr/>
        </p:nvSpPr>
        <p:spPr>
          <a:xfrm>
            <a:off x="193964" y="3850104"/>
            <a:ext cx="2850191" cy="1067719"/>
          </a:xfrm>
          <a:prstGeom prst="wedgeRoundRectCallout">
            <a:avLst>
              <a:gd name="adj1" fmla="val 88361"/>
              <a:gd name="adj2" fmla="val -162249"/>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enables the UI to keep running while we're doing processing.</a:t>
            </a:r>
          </a:p>
        </p:txBody>
      </p:sp>
      <p:sp>
        <p:nvSpPr>
          <p:cNvPr id="68" name="Speech Bubble: Rectangle with Corners Rounded 67">
            <a:extLst>
              <a:ext uri="{FF2B5EF4-FFF2-40B4-BE49-F238E27FC236}">
                <a16:creationId xmlns:a16="http://schemas.microsoft.com/office/drawing/2014/main" id="{53C75565-B751-41B8-821C-8E8ED20426AD}"/>
              </a:ext>
            </a:extLst>
          </p:cNvPr>
          <p:cNvSpPr/>
          <p:nvPr/>
        </p:nvSpPr>
        <p:spPr>
          <a:xfrm>
            <a:off x="87609" y="4104952"/>
            <a:ext cx="2601031" cy="1033053"/>
          </a:xfrm>
          <a:prstGeom prst="wedgeRoundRectCallout">
            <a:avLst>
              <a:gd name="adj1" fmla="val 45860"/>
              <a:gd name="adj2" fmla="val -182182"/>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We run a callback that filters the data...</a:t>
            </a:r>
          </a:p>
        </p:txBody>
      </p:sp>
    </p:spTree>
    <p:extLst>
      <p:ext uri="{BB962C8B-B14F-4D97-AF65-F5344CB8AC3E}">
        <p14:creationId xmlns:p14="http://schemas.microsoft.com/office/powerpoint/2010/main" val="3185945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down)">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wipe(down)">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17"/>
                                        </p:tgtEl>
                                      </p:cBhvr>
                                    </p:animEffect>
                                    <p:set>
                                      <p:cBhvr>
                                        <p:cTn id="22" dur="1" fill="hold">
                                          <p:stCondLst>
                                            <p:cond delay="499"/>
                                          </p:stCondLst>
                                        </p:cTn>
                                        <p:tgtEl>
                                          <p:spTgt spid="1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68"/>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4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wipe(down)">
                                      <p:cBhvr>
                                        <p:cTn id="33" dur="500"/>
                                        <p:tgtEl>
                                          <p:spTgt spid="5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wipe(down)">
                                      <p:cBhvr>
                                        <p:cTn id="38" dur="500"/>
                                        <p:tgtEl>
                                          <p:spTgt spid="5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20"/>
                                        </p:tgtEl>
                                        <p:attrNameLst>
                                          <p:attrName>style.visibility</p:attrName>
                                        </p:attrNameLst>
                                      </p:cBhvr>
                                      <p:to>
                                        <p:strVal val="visible"/>
                                      </p:to>
                                    </p:set>
                                    <p:animEffect transition="in" filter="fade">
                                      <p:cBhvr>
                                        <p:cTn id="43" dur="500"/>
                                        <p:tgtEl>
                                          <p:spTgt spid="12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120"/>
                                        </p:tgtEl>
                                      </p:cBhvr>
                                    </p:animEffect>
                                    <p:set>
                                      <p:cBhvr>
                                        <p:cTn id="48" dur="1" fill="hold">
                                          <p:stCondLst>
                                            <p:cond delay="499"/>
                                          </p:stCondLst>
                                        </p:cTn>
                                        <p:tgtEl>
                                          <p:spTgt spid="120"/>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53"/>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52"/>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54"/>
                                        </p:tgtEl>
                                        <p:attrNameLst>
                                          <p:attrName>style.visibility</p:attrName>
                                        </p:attrNameLst>
                                      </p:cBhvr>
                                      <p:to>
                                        <p:strVal val="visible"/>
                                      </p:to>
                                    </p:set>
                                    <p:animEffect transition="in" filter="wipe(down)">
                                      <p:cBhvr>
                                        <p:cTn id="59" dur="500"/>
                                        <p:tgtEl>
                                          <p:spTgt spid="5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55"/>
                                        </p:tgtEl>
                                        <p:attrNameLst>
                                          <p:attrName>style.visibility</p:attrName>
                                        </p:attrNameLst>
                                      </p:cBhvr>
                                      <p:to>
                                        <p:strVal val="visible"/>
                                      </p:to>
                                    </p:set>
                                    <p:animEffect transition="in" filter="wipe(down)">
                                      <p:cBhvr>
                                        <p:cTn id="64" dur="500"/>
                                        <p:tgtEl>
                                          <p:spTgt spid="55"/>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21"/>
                                        </p:tgtEl>
                                        <p:attrNameLst>
                                          <p:attrName>style.visibility</p:attrName>
                                        </p:attrNameLst>
                                      </p:cBhvr>
                                      <p:to>
                                        <p:strVal val="visible"/>
                                      </p:to>
                                    </p:set>
                                    <p:animEffect transition="in" filter="fade">
                                      <p:cBhvr>
                                        <p:cTn id="69" dur="500"/>
                                        <p:tgtEl>
                                          <p:spTgt spid="12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xit" presetSubtype="0" fill="hold" grpId="1" nodeType="clickEffect">
                                  <p:stCondLst>
                                    <p:cond delay="0"/>
                                  </p:stCondLst>
                                  <p:childTnLst>
                                    <p:animEffect transition="out" filter="fade">
                                      <p:cBhvr>
                                        <p:cTn id="73" dur="500"/>
                                        <p:tgtEl>
                                          <p:spTgt spid="121"/>
                                        </p:tgtEl>
                                      </p:cBhvr>
                                    </p:animEffect>
                                    <p:set>
                                      <p:cBhvr>
                                        <p:cTn id="74" dur="1" fill="hold">
                                          <p:stCondLst>
                                            <p:cond delay="499"/>
                                          </p:stCondLst>
                                        </p:cTn>
                                        <p:tgtEl>
                                          <p:spTgt spid="121"/>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55"/>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54"/>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8"/>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19"/>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21"/>
                                        </p:tgtEl>
                                        <p:attrNameLst>
                                          <p:attrName>style.visibility</p:attrName>
                                        </p:attrNameLst>
                                      </p:cBhvr>
                                      <p:to>
                                        <p:strVal val="visible"/>
                                      </p:to>
                                    </p:set>
                                    <p:animEffect transition="in" filter="wipe(left)">
                                      <p:cBhvr>
                                        <p:cTn id="97" dur="10000"/>
                                        <p:tgtEl>
                                          <p:spTgt spid="21"/>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122"/>
                                        </p:tgtEl>
                                        <p:attrNameLst>
                                          <p:attrName>style.visibility</p:attrName>
                                        </p:attrNameLst>
                                      </p:cBhvr>
                                      <p:to>
                                        <p:strVal val="visible"/>
                                      </p:to>
                                    </p:set>
                                    <p:animEffect transition="in" filter="wipe(down)">
                                      <p:cBhvr>
                                        <p:cTn id="102" dur="500"/>
                                        <p:tgtEl>
                                          <p:spTgt spid="122"/>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1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9" grpId="1" animBg="1"/>
      <p:bldP spid="52" grpId="0" animBg="1"/>
      <p:bldP spid="52" grpId="1" animBg="1"/>
      <p:bldP spid="53" grpId="0" animBg="1"/>
      <p:bldP spid="53" grpId="1" animBg="1"/>
      <p:bldP spid="54" grpId="0" animBg="1"/>
      <p:bldP spid="54" grpId="1" animBg="1"/>
      <p:bldP spid="55" grpId="0" animBg="1"/>
      <p:bldP spid="55" grpId="1" animBg="1"/>
      <p:bldP spid="57" grpId="0"/>
      <p:bldP spid="58" grpId="0"/>
      <p:bldP spid="17" grpId="0" animBg="1"/>
      <p:bldP spid="17" grpId="1" animBg="1"/>
      <p:bldP spid="120" grpId="0" animBg="1"/>
      <p:bldP spid="120" grpId="1" animBg="1"/>
      <p:bldP spid="121" grpId="0" animBg="1"/>
      <p:bldP spid="121" grpId="1" animBg="1"/>
      <p:bldP spid="122" grpId="0" animBg="1"/>
      <p:bldP spid="122" grpId="1" animBg="1"/>
      <p:bldP spid="68" grpId="0" animBg="1"/>
      <p:bldP spid="68" grpId="1"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2E58232-FF8E-4183-9238-1750BB95DCE3}"/>
              </a:ext>
            </a:extLst>
          </p:cNvPr>
          <p:cNvSpPr txBox="1"/>
          <p:nvPr/>
        </p:nvSpPr>
        <p:spPr>
          <a:xfrm>
            <a:off x="5398201" y="3192612"/>
            <a:ext cx="6452869" cy="3416320"/>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async function run(data1, data2, data3) {</a:t>
            </a:r>
          </a:p>
          <a:p>
            <a:r>
              <a:rPr lang="en-US" dirty="0">
                <a:solidFill>
                  <a:srgbClr val="FF0000"/>
                </a:solidFill>
                <a:latin typeface="Consolas" panose="020B0609020204030204" pitchFamily="49" charset="0"/>
              </a:rPr>
              <a:t>  </a:t>
            </a:r>
            <a:r>
              <a:rPr lang="en-US" dirty="0">
                <a:solidFill>
                  <a:srgbClr val="C00000"/>
                </a:solidFill>
                <a:latin typeface="Consolas" panose="020B0609020204030204" pitchFamily="49" charset="0"/>
              </a:rPr>
              <a:t>h1</a:t>
            </a:r>
            <a:r>
              <a:rPr lang="en-US" dirty="0">
                <a:solidFill>
                  <a:srgbClr val="FF0000"/>
                </a:solidFill>
                <a:latin typeface="Consolas" panose="020B0609020204030204" pitchFamily="49" charset="0"/>
              </a:rPr>
              <a:t> = </a:t>
            </a:r>
            <a:r>
              <a:rPr lang="en-US" dirty="0" err="1">
                <a:solidFill>
                  <a:srgbClr val="FF0000"/>
                </a:solidFill>
                <a:latin typeface="Consolas" panose="020B0609020204030204" pitchFamily="49" charset="0"/>
              </a:rPr>
              <a:t>run_async</a:t>
            </a:r>
            <a:r>
              <a:rPr lang="en-US" dirty="0">
                <a:solidFill>
                  <a:srgbClr val="FF0000"/>
                </a:solidFill>
                <a:latin typeface="Consolas" panose="020B0609020204030204" pitchFamily="49" charset="0"/>
              </a:rPr>
              <a:t> </a:t>
            </a:r>
            <a:r>
              <a:rPr lang="en-US" dirty="0">
                <a:solidFill>
                  <a:srgbClr val="C00000"/>
                </a:solidFill>
                <a:latin typeface="Consolas" panose="020B0609020204030204" pitchFamily="49" charset="0"/>
              </a:rPr>
              <a:t>task1(data1)</a:t>
            </a:r>
            <a:r>
              <a:rPr lang="en-US" dirty="0">
                <a:latin typeface="Consolas" panose="020B0609020204030204" pitchFamily="49" charset="0"/>
              </a:rPr>
              <a:t>;</a:t>
            </a:r>
          </a:p>
          <a:p>
            <a:r>
              <a:rPr lang="en-US" dirty="0">
                <a:solidFill>
                  <a:srgbClr val="FF0000"/>
                </a:solidFill>
                <a:latin typeface="Consolas" panose="020B0609020204030204" pitchFamily="49" charset="0"/>
              </a:rPr>
              <a:t> </a:t>
            </a:r>
            <a:r>
              <a:rPr lang="en-US" dirty="0">
                <a:solidFill>
                  <a:srgbClr val="7030A0"/>
                </a:solidFill>
                <a:latin typeface="Consolas" panose="020B0609020204030204" pitchFamily="49" charset="0"/>
              </a:rPr>
              <a:t> h2 </a:t>
            </a:r>
            <a:r>
              <a:rPr lang="en-US" dirty="0">
                <a:solidFill>
                  <a:srgbClr val="FF0000"/>
                </a:solidFill>
                <a:latin typeface="Consolas" panose="020B0609020204030204" pitchFamily="49" charset="0"/>
              </a:rPr>
              <a:t>= </a:t>
            </a:r>
            <a:r>
              <a:rPr lang="en-US" dirty="0" err="1">
                <a:solidFill>
                  <a:srgbClr val="FF0000"/>
                </a:solidFill>
                <a:latin typeface="Consolas" panose="020B0609020204030204" pitchFamily="49" charset="0"/>
              </a:rPr>
              <a:t>run_async</a:t>
            </a:r>
            <a:r>
              <a:rPr lang="en-US" dirty="0">
                <a:solidFill>
                  <a:srgbClr val="FF0000"/>
                </a:solidFill>
                <a:latin typeface="Consolas" panose="020B0609020204030204" pitchFamily="49" charset="0"/>
              </a:rPr>
              <a:t> </a:t>
            </a:r>
            <a:r>
              <a:rPr lang="en-US" dirty="0">
                <a:solidFill>
                  <a:srgbClr val="7030A0"/>
                </a:solidFill>
                <a:latin typeface="Consolas" panose="020B0609020204030204" pitchFamily="49" charset="0"/>
              </a:rPr>
              <a:t>task2(data2)</a:t>
            </a:r>
            <a:r>
              <a:rPr lang="en-US" dirty="0">
                <a:latin typeface="Consolas" panose="020B0609020204030204" pitchFamily="49" charset="0"/>
              </a:rPr>
              <a:t>;</a:t>
            </a:r>
            <a:br>
              <a:rPr lang="en-US" dirty="0">
                <a:solidFill>
                  <a:srgbClr val="FF0000"/>
                </a:solidFill>
                <a:latin typeface="Consolas" panose="020B0609020204030204" pitchFamily="49" charset="0"/>
              </a:rPr>
            </a:br>
            <a:r>
              <a:rPr lang="en-US" dirty="0">
                <a:solidFill>
                  <a:srgbClr val="00B050"/>
                </a:solidFill>
                <a:latin typeface="Consolas" panose="020B0609020204030204" pitchFamily="49" charset="0"/>
              </a:rPr>
              <a:t>  h3 </a:t>
            </a:r>
            <a:r>
              <a:rPr lang="en-US" dirty="0">
                <a:solidFill>
                  <a:srgbClr val="FF0000"/>
                </a:solidFill>
                <a:latin typeface="Consolas" panose="020B0609020204030204" pitchFamily="49" charset="0"/>
              </a:rPr>
              <a:t>= </a:t>
            </a:r>
            <a:r>
              <a:rPr lang="en-US" dirty="0" err="1">
                <a:solidFill>
                  <a:srgbClr val="FF0000"/>
                </a:solidFill>
                <a:latin typeface="Consolas" panose="020B0609020204030204" pitchFamily="49" charset="0"/>
              </a:rPr>
              <a:t>run_async</a:t>
            </a:r>
            <a:r>
              <a:rPr lang="en-US" dirty="0">
                <a:solidFill>
                  <a:srgbClr val="FF0000"/>
                </a:solidFill>
                <a:latin typeface="Consolas" panose="020B0609020204030204" pitchFamily="49" charset="0"/>
              </a:rPr>
              <a:t> </a:t>
            </a:r>
            <a:r>
              <a:rPr lang="en-US" dirty="0">
                <a:solidFill>
                  <a:srgbClr val="00B050"/>
                </a:solidFill>
                <a:latin typeface="Consolas" panose="020B0609020204030204" pitchFamily="49" charset="0"/>
              </a:rPr>
              <a:t>task3(data3)</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  ... // Do other stuff in the meanwhile...</a:t>
            </a:r>
          </a:p>
          <a:p>
            <a:endParaRPr lang="en-US" dirty="0">
              <a:latin typeface="Consolas" panose="020B0609020204030204" pitchFamily="49" charset="0"/>
            </a:endParaRPr>
          </a:p>
          <a:p>
            <a:r>
              <a:rPr lang="en-US" dirty="0">
                <a:solidFill>
                  <a:srgbClr val="C00000"/>
                </a:solidFill>
                <a:latin typeface="Consolas" panose="020B0609020204030204" pitchFamily="49" charset="0"/>
              </a:rPr>
              <a:t>  result1 </a:t>
            </a:r>
            <a:r>
              <a:rPr lang="en-US" dirty="0">
                <a:solidFill>
                  <a:srgbClr val="0070C0"/>
                </a:solidFill>
                <a:latin typeface="Consolas" panose="020B0609020204030204" pitchFamily="49" charset="0"/>
              </a:rPr>
              <a:t>= await </a:t>
            </a:r>
            <a:r>
              <a:rPr lang="en-US" dirty="0">
                <a:solidFill>
                  <a:srgbClr val="C00000"/>
                </a:solidFill>
                <a:latin typeface="Consolas" panose="020B0609020204030204" pitchFamily="49" charset="0"/>
              </a:rPr>
              <a:t>h1</a:t>
            </a:r>
            <a:r>
              <a:rPr lang="en-US" dirty="0">
                <a:solidFill>
                  <a:srgbClr val="0070C0"/>
                </a:solidFill>
                <a:latin typeface="Consolas" panose="020B0609020204030204" pitchFamily="49" charset="0"/>
              </a:rPr>
              <a:t>  # block until task1 is done</a:t>
            </a:r>
          </a:p>
          <a:p>
            <a:r>
              <a:rPr lang="en-US" dirty="0">
                <a:solidFill>
                  <a:srgbClr val="0070C0"/>
                </a:solidFill>
                <a:latin typeface="Consolas" panose="020B0609020204030204" pitchFamily="49" charset="0"/>
              </a:rPr>
              <a:t>  </a:t>
            </a:r>
            <a:r>
              <a:rPr lang="en-US" dirty="0">
                <a:solidFill>
                  <a:srgbClr val="7030A0"/>
                </a:solidFill>
                <a:latin typeface="Consolas" panose="020B0609020204030204" pitchFamily="49" charset="0"/>
              </a:rPr>
              <a:t>result2 </a:t>
            </a:r>
            <a:r>
              <a:rPr lang="en-US" dirty="0">
                <a:solidFill>
                  <a:srgbClr val="0070C0"/>
                </a:solidFill>
                <a:latin typeface="Consolas" panose="020B0609020204030204" pitchFamily="49" charset="0"/>
              </a:rPr>
              <a:t>= await </a:t>
            </a:r>
            <a:r>
              <a:rPr lang="en-US" dirty="0">
                <a:solidFill>
                  <a:srgbClr val="7030A0"/>
                </a:solidFill>
                <a:latin typeface="Consolas" panose="020B0609020204030204" pitchFamily="49" charset="0"/>
              </a:rPr>
              <a:t>h2</a:t>
            </a:r>
            <a:r>
              <a:rPr lang="en-US" dirty="0">
                <a:solidFill>
                  <a:srgbClr val="0070C0"/>
                </a:solidFill>
                <a:latin typeface="Consolas" panose="020B0609020204030204" pitchFamily="49" charset="0"/>
              </a:rPr>
              <a:t>  # block until task2 is done</a:t>
            </a:r>
          </a:p>
          <a:p>
            <a:r>
              <a:rPr lang="en-US" dirty="0">
                <a:solidFill>
                  <a:srgbClr val="00B050"/>
                </a:solidFill>
                <a:latin typeface="Consolas" panose="020B0609020204030204" pitchFamily="49" charset="0"/>
              </a:rPr>
              <a:t>  result3 </a:t>
            </a:r>
            <a:r>
              <a:rPr lang="en-US" dirty="0">
                <a:solidFill>
                  <a:srgbClr val="0070C0"/>
                </a:solidFill>
                <a:latin typeface="Consolas" panose="020B0609020204030204" pitchFamily="49" charset="0"/>
              </a:rPr>
              <a:t>= await </a:t>
            </a:r>
            <a:r>
              <a:rPr lang="en-US" dirty="0">
                <a:solidFill>
                  <a:srgbClr val="00B050"/>
                </a:solidFill>
                <a:latin typeface="Consolas" panose="020B0609020204030204" pitchFamily="49" charset="0"/>
              </a:rPr>
              <a:t>h3</a:t>
            </a:r>
            <a:r>
              <a:rPr lang="en-US" dirty="0">
                <a:solidFill>
                  <a:srgbClr val="0070C0"/>
                </a:solidFill>
                <a:latin typeface="Consolas" panose="020B0609020204030204" pitchFamily="49" charset="0"/>
              </a:rPr>
              <a:t>  # block until task3 is done</a:t>
            </a:r>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use_results</a:t>
            </a:r>
            <a:r>
              <a:rPr lang="en-US" dirty="0">
                <a:latin typeface="Consolas" panose="020B0609020204030204" pitchFamily="49" charset="0"/>
              </a:rPr>
              <a:t>(</a:t>
            </a:r>
            <a:r>
              <a:rPr lang="en-US" dirty="0">
                <a:solidFill>
                  <a:srgbClr val="C00000"/>
                </a:solidFill>
                <a:latin typeface="Consolas" panose="020B0609020204030204" pitchFamily="49" charset="0"/>
              </a:rPr>
              <a:t>result1</a:t>
            </a:r>
            <a:r>
              <a:rPr lang="en-US" dirty="0">
                <a:latin typeface="Consolas" panose="020B0609020204030204" pitchFamily="49" charset="0"/>
              </a:rPr>
              <a:t>, </a:t>
            </a:r>
            <a:r>
              <a:rPr lang="en-US" dirty="0">
                <a:solidFill>
                  <a:srgbClr val="7030A0"/>
                </a:solidFill>
                <a:latin typeface="Consolas" panose="020B0609020204030204" pitchFamily="49" charset="0"/>
              </a:rPr>
              <a:t>result2</a:t>
            </a:r>
            <a:r>
              <a:rPr lang="en-US" dirty="0">
                <a:latin typeface="Consolas" panose="020B0609020204030204" pitchFamily="49" charset="0"/>
              </a:rPr>
              <a:t>, </a:t>
            </a:r>
            <a:r>
              <a:rPr lang="en-US" dirty="0">
                <a:solidFill>
                  <a:srgbClr val="00B050"/>
                </a:solidFill>
                <a:latin typeface="Consolas" panose="020B0609020204030204" pitchFamily="49" charset="0"/>
              </a:rPr>
              <a:t>result3</a:t>
            </a:r>
            <a:r>
              <a:rPr lang="en-US" dirty="0">
                <a:latin typeface="Consolas" panose="020B0609020204030204" pitchFamily="49" charset="0"/>
              </a:rPr>
              <a:t>)</a:t>
            </a:r>
          </a:p>
          <a:p>
            <a:r>
              <a:rPr lang="en-US" dirty="0">
                <a:latin typeface="Consolas" panose="020B0609020204030204" pitchFamily="49" charset="0"/>
              </a:rPr>
              <a:t>}</a:t>
            </a:r>
          </a:p>
        </p:txBody>
      </p:sp>
      <p:sp>
        <p:nvSpPr>
          <p:cNvPr id="29" name="TextBox 28">
            <a:extLst>
              <a:ext uri="{FF2B5EF4-FFF2-40B4-BE49-F238E27FC236}">
                <a16:creationId xmlns:a16="http://schemas.microsoft.com/office/drawing/2014/main" id="{5F8DB92C-0D0E-4D35-A1D4-E171C2D68109}"/>
              </a:ext>
            </a:extLst>
          </p:cNvPr>
          <p:cNvSpPr txBox="1"/>
          <p:nvPr/>
        </p:nvSpPr>
        <p:spPr>
          <a:xfrm>
            <a:off x="10224145" y="1142433"/>
            <a:ext cx="1677725" cy="846386"/>
          </a:xfrm>
          <a:prstGeom prst="rect">
            <a:avLst/>
          </a:prstGeom>
          <a:solidFill>
            <a:srgbClr val="7030A0"/>
          </a:solidFill>
          <a:ln>
            <a:solidFill>
              <a:schemeClr val="tx1"/>
            </a:solidFill>
          </a:ln>
        </p:spPr>
        <p:txBody>
          <a:bodyPr wrap="square">
            <a:spAutoFit/>
          </a:bodyPr>
          <a:lstStyle/>
          <a:p>
            <a:r>
              <a:rPr lang="en-US" sz="700" b="1" dirty="0">
                <a:solidFill>
                  <a:schemeClr val="bg1"/>
                </a:solidFill>
                <a:latin typeface="Consolas" panose="020B0609020204030204" pitchFamily="49" charset="0"/>
              </a:rPr>
              <a:t>function </a:t>
            </a:r>
            <a:r>
              <a:rPr lang="en-US" sz="700" b="1" dirty="0" err="1">
                <a:solidFill>
                  <a:schemeClr val="bg1"/>
                </a:solidFill>
                <a:latin typeface="Consolas" panose="020B0609020204030204" pitchFamily="49" charset="0"/>
              </a:rPr>
              <a:t>filter_data</a:t>
            </a:r>
            <a:r>
              <a:rPr lang="en-US" sz="700" b="1" dirty="0">
                <a:solidFill>
                  <a:schemeClr val="bg1"/>
                </a:solidFill>
                <a:latin typeface="Consolas" panose="020B0609020204030204" pitchFamily="49" charset="0"/>
              </a:rPr>
              <a:t>(data) {</a:t>
            </a:r>
          </a:p>
          <a:p>
            <a:r>
              <a:rPr lang="en-US" sz="700" b="1" dirty="0">
                <a:solidFill>
                  <a:schemeClr val="bg1"/>
                </a:solidFill>
                <a:latin typeface="Consolas" panose="020B0609020204030204" pitchFamily="49" charset="0"/>
              </a:rPr>
              <a:t> while (!done) {</a:t>
            </a:r>
          </a:p>
          <a:p>
            <a:r>
              <a:rPr lang="en-US" sz="700" b="1" dirty="0">
                <a:solidFill>
                  <a:schemeClr val="bg1"/>
                </a:solidFill>
                <a:latin typeface="Consolas" panose="020B0609020204030204" pitchFamily="49" charset="0"/>
              </a:rPr>
              <a:t>   foo();</a:t>
            </a:r>
          </a:p>
          <a:p>
            <a:r>
              <a:rPr lang="en-US" sz="700" b="1" dirty="0">
                <a:solidFill>
                  <a:schemeClr val="bg1"/>
                </a:solidFill>
                <a:latin typeface="Consolas" panose="020B0609020204030204" pitchFamily="49" charset="0"/>
              </a:rPr>
              <a:t>   bar();</a:t>
            </a:r>
          </a:p>
          <a:p>
            <a:r>
              <a:rPr lang="en-US" sz="700" b="1" dirty="0">
                <a:solidFill>
                  <a:schemeClr val="bg1"/>
                </a:solidFill>
                <a:latin typeface="Consolas" panose="020B0609020204030204" pitchFamily="49" charset="0"/>
              </a:rPr>
              <a:t> }</a:t>
            </a:r>
          </a:p>
          <a:p>
            <a:r>
              <a:rPr lang="en-US" sz="700" b="1" dirty="0">
                <a:solidFill>
                  <a:schemeClr val="bg1"/>
                </a:solidFill>
                <a:latin typeface="Consolas" panose="020B0609020204030204" pitchFamily="49" charset="0"/>
              </a:rPr>
              <a:t> return result;</a:t>
            </a:r>
          </a:p>
          <a:p>
            <a:r>
              <a:rPr lang="en-US" sz="700" b="1" dirty="0">
                <a:solidFill>
                  <a:schemeClr val="bg1"/>
                </a:solidFill>
                <a:latin typeface="Consolas" panose="020B0609020204030204" pitchFamily="49" charset="0"/>
              </a:rPr>
              <a:t>}</a:t>
            </a:r>
          </a:p>
        </p:txBody>
      </p:sp>
      <p:sp>
        <p:nvSpPr>
          <p:cNvPr id="30" name="TextBox 29">
            <a:extLst>
              <a:ext uri="{FF2B5EF4-FFF2-40B4-BE49-F238E27FC236}">
                <a16:creationId xmlns:a16="http://schemas.microsoft.com/office/drawing/2014/main" id="{3C576D2B-085E-41F7-AE9B-F9E7E5022946}"/>
              </a:ext>
            </a:extLst>
          </p:cNvPr>
          <p:cNvSpPr txBox="1"/>
          <p:nvPr/>
        </p:nvSpPr>
        <p:spPr>
          <a:xfrm>
            <a:off x="10224145" y="2203276"/>
            <a:ext cx="1677725" cy="846386"/>
          </a:xfrm>
          <a:prstGeom prst="rect">
            <a:avLst/>
          </a:prstGeom>
          <a:solidFill>
            <a:srgbClr val="00B050"/>
          </a:solidFill>
          <a:ln>
            <a:solidFill>
              <a:schemeClr val="tx1"/>
            </a:solidFill>
          </a:ln>
        </p:spPr>
        <p:txBody>
          <a:bodyPr wrap="square">
            <a:spAutoFit/>
          </a:bodyPr>
          <a:lstStyle/>
          <a:p>
            <a:r>
              <a:rPr lang="en-US" sz="700" b="1" dirty="0">
                <a:solidFill>
                  <a:schemeClr val="bg1"/>
                </a:solidFill>
                <a:latin typeface="Consolas" panose="020B0609020204030204" pitchFamily="49" charset="0"/>
              </a:rPr>
              <a:t>function </a:t>
            </a:r>
            <a:r>
              <a:rPr lang="en-US" sz="700" b="1" dirty="0" err="1">
                <a:solidFill>
                  <a:schemeClr val="bg1"/>
                </a:solidFill>
                <a:latin typeface="Consolas" panose="020B0609020204030204" pitchFamily="49" charset="0"/>
              </a:rPr>
              <a:t>sort_data</a:t>
            </a:r>
            <a:r>
              <a:rPr lang="en-US" sz="700" b="1" dirty="0">
                <a:solidFill>
                  <a:schemeClr val="bg1"/>
                </a:solidFill>
                <a:latin typeface="Consolas" panose="020B0609020204030204" pitchFamily="49" charset="0"/>
              </a:rPr>
              <a:t>(data) {</a:t>
            </a:r>
          </a:p>
          <a:p>
            <a:r>
              <a:rPr lang="en-US" sz="700" b="1" dirty="0">
                <a:solidFill>
                  <a:schemeClr val="bg1"/>
                </a:solidFill>
                <a:latin typeface="Consolas" panose="020B0609020204030204" pitchFamily="49" charset="0"/>
              </a:rPr>
              <a:t> while (!done) {</a:t>
            </a:r>
          </a:p>
          <a:p>
            <a:r>
              <a:rPr lang="en-US" sz="700" b="1" dirty="0">
                <a:solidFill>
                  <a:schemeClr val="bg1"/>
                </a:solidFill>
                <a:latin typeface="Consolas" panose="020B0609020204030204" pitchFamily="49" charset="0"/>
              </a:rPr>
              <a:t>   divide();</a:t>
            </a:r>
          </a:p>
          <a:p>
            <a:r>
              <a:rPr lang="en-US" sz="700" b="1" dirty="0">
                <a:solidFill>
                  <a:schemeClr val="bg1"/>
                </a:solidFill>
                <a:latin typeface="Consolas" panose="020B0609020204030204" pitchFamily="49" charset="0"/>
              </a:rPr>
              <a:t>   conquer();</a:t>
            </a:r>
          </a:p>
          <a:p>
            <a:r>
              <a:rPr lang="en-US" sz="700" b="1" dirty="0">
                <a:solidFill>
                  <a:schemeClr val="bg1"/>
                </a:solidFill>
                <a:latin typeface="Consolas" panose="020B0609020204030204" pitchFamily="49" charset="0"/>
              </a:rPr>
              <a:t> }</a:t>
            </a:r>
          </a:p>
          <a:p>
            <a:r>
              <a:rPr lang="en-US" sz="700" b="1" dirty="0">
                <a:solidFill>
                  <a:schemeClr val="bg1"/>
                </a:solidFill>
                <a:latin typeface="Consolas" panose="020B0609020204030204" pitchFamily="49" charset="0"/>
              </a:rPr>
              <a:t> return result;</a:t>
            </a:r>
          </a:p>
          <a:p>
            <a:r>
              <a:rPr lang="en-US" sz="700" b="1" dirty="0">
                <a:solidFill>
                  <a:schemeClr val="bg1"/>
                </a:solidFill>
                <a:latin typeface="Consolas" panose="020B0609020204030204" pitchFamily="49" charset="0"/>
              </a:rPr>
              <a:t>}</a:t>
            </a:r>
          </a:p>
        </p:txBody>
      </p:sp>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a:xfrm>
            <a:off x="611925" y="-76200"/>
            <a:ext cx="10363200" cy="1143000"/>
          </a:xfrm>
        </p:spPr>
        <p:txBody>
          <a:bodyPr/>
          <a:lstStyle/>
          <a:p>
            <a:r>
              <a:rPr lang="en-US" dirty="0"/>
              <a:t>Solution #3:Async/Await</a:t>
            </a:r>
          </a:p>
        </p:txBody>
      </p:sp>
      <p:sp>
        <p:nvSpPr>
          <p:cNvPr id="11" name="TextBox 10">
            <a:extLst>
              <a:ext uri="{FF2B5EF4-FFF2-40B4-BE49-F238E27FC236}">
                <a16:creationId xmlns:a16="http://schemas.microsoft.com/office/drawing/2014/main" id="{E5C8A715-1F8C-4B86-9C6E-F79CC09E8A19}"/>
              </a:ext>
            </a:extLst>
          </p:cNvPr>
          <p:cNvSpPr txBox="1"/>
          <p:nvPr/>
        </p:nvSpPr>
        <p:spPr>
          <a:xfrm>
            <a:off x="2289650" y="982091"/>
            <a:ext cx="7007750" cy="707886"/>
          </a:xfrm>
          <a:prstGeom prst="rect">
            <a:avLst/>
          </a:prstGeom>
          <a:noFill/>
        </p:spPr>
        <p:txBody>
          <a:bodyPr wrap="square" rtlCol="0">
            <a:spAutoFit/>
          </a:bodyPr>
          <a:lstStyle/>
          <a:p>
            <a:pPr algn="ctr"/>
            <a:r>
              <a:rPr lang="en-US" sz="2000" dirty="0"/>
              <a:t>Of course, there's no reason you have to launch tasks serially like our previous example.</a:t>
            </a:r>
          </a:p>
        </p:txBody>
      </p:sp>
      <p:sp>
        <p:nvSpPr>
          <p:cNvPr id="7" name="TextBox 6">
            <a:extLst>
              <a:ext uri="{FF2B5EF4-FFF2-40B4-BE49-F238E27FC236}">
                <a16:creationId xmlns:a16="http://schemas.microsoft.com/office/drawing/2014/main" id="{C82780F8-D555-48C0-BB92-B8DCE1C6D9F1}"/>
              </a:ext>
            </a:extLst>
          </p:cNvPr>
          <p:cNvSpPr txBox="1"/>
          <p:nvPr/>
        </p:nvSpPr>
        <p:spPr>
          <a:xfrm>
            <a:off x="3202725" y="1777788"/>
            <a:ext cx="5181600" cy="400110"/>
          </a:xfrm>
          <a:prstGeom prst="rect">
            <a:avLst/>
          </a:prstGeom>
          <a:noFill/>
        </p:spPr>
        <p:txBody>
          <a:bodyPr wrap="square" rtlCol="0">
            <a:spAutoFit/>
          </a:bodyPr>
          <a:lstStyle/>
          <a:p>
            <a:pPr algn="ctr"/>
            <a:r>
              <a:rPr lang="en-US" sz="2000" dirty="0"/>
              <a:t>Let's see.</a:t>
            </a:r>
          </a:p>
        </p:txBody>
      </p:sp>
      <p:grpSp>
        <p:nvGrpSpPr>
          <p:cNvPr id="4" name="Group 3">
            <a:extLst>
              <a:ext uri="{FF2B5EF4-FFF2-40B4-BE49-F238E27FC236}">
                <a16:creationId xmlns:a16="http://schemas.microsoft.com/office/drawing/2014/main" id="{E1974E2F-044C-4954-8E1A-C4CDB327D587}"/>
              </a:ext>
            </a:extLst>
          </p:cNvPr>
          <p:cNvGrpSpPr/>
          <p:nvPr/>
        </p:nvGrpSpPr>
        <p:grpSpPr>
          <a:xfrm>
            <a:off x="424601" y="2385385"/>
            <a:ext cx="4686094" cy="3928370"/>
            <a:chOff x="424601" y="2385385"/>
            <a:chExt cx="4686094" cy="3928370"/>
          </a:xfrm>
        </p:grpSpPr>
        <p:sp>
          <p:nvSpPr>
            <p:cNvPr id="3" name="Rectangle 2">
              <a:extLst>
                <a:ext uri="{FF2B5EF4-FFF2-40B4-BE49-F238E27FC236}">
                  <a16:creationId xmlns:a16="http://schemas.microsoft.com/office/drawing/2014/main" id="{C2B7E8CD-15DB-4FEA-B820-EC79BA40E4E2}"/>
                </a:ext>
              </a:extLst>
            </p:cNvPr>
            <p:cNvSpPr/>
            <p:nvPr/>
          </p:nvSpPr>
          <p:spPr>
            <a:xfrm>
              <a:off x="424601" y="2385385"/>
              <a:ext cx="4686094" cy="1853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40000"/>
                      <a:lumOff val="60000"/>
                    </a:schemeClr>
                  </a:solidFill>
                </a:rPr>
                <a:t>Launch the Async Function</a:t>
              </a:r>
            </a:p>
            <a:p>
              <a:pPr algn="ctr"/>
              <a:endParaRPr lang="en-US" sz="2800" dirty="0">
                <a:solidFill>
                  <a:schemeClr val="accent2">
                    <a:lumMod val="40000"/>
                    <a:lumOff val="60000"/>
                  </a:schemeClr>
                </a:solidFill>
              </a:endParaRPr>
            </a:p>
            <a:p>
              <a:pPr algn="ctr"/>
              <a:r>
                <a:rPr lang="en-US" sz="2000" dirty="0"/>
                <a:t>You request execution of one or more functions in the background and obtain </a:t>
              </a:r>
              <a:r>
                <a:rPr lang="en-US" sz="2000" dirty="0">
                  <a:solidFill>
                    <a:srgbClr val="E6CDFF"/>
                  </a:solidFill>
                </a:rPr>
                <a:t>handle(s) </a:t>
              </a:r>
              <a:r>
                <a:rPr lang="en-US" sz="2000" dirty="0"/>
                <a:t>to the pending </a:t>
              </a:r>
              <a:r>
                <a:rPr lang="en-US" sz="2000" dirty="0">
                  <a:solidFill>
                    <a:schemeClr val="accent2">
                      <a:lumMod val="40000"/>
                      <a:lumOff val="60000"/>
                    </a:schemeClr>
                  </a:solidFill>
                </a:rPr>
                <a:t>task(s)</a:t>
              </a:r>
              <a:r>
                <a:rPr lang="en-US" sz="2000" dirty="0"/>
                <a:t>.</a:t>
              </a:r>
            </a:p>
          </p:txBody>
        </p:sp>
        <p:sp>
          <p:nvSpPr>
            <p:cNvPr id="9" name="Rectangle 8">
              <a:extLst>
                <a:ext uri="{FF2B5EF4-FFF2-40B4-BE49-F238E27FC236}">
                  <a16:creationId xmlns:a16="http://schemas.microsoft.com/office/drawing/2014/main" id="{170A892E-AAFF-4BE0-B005-29EABEBDE166}"/>
                </a:ext>
              </a:extLst>
            </p:cNvPr>
            <p:cNvSpPr/>
            <p:nvPr/>
          </p:nvSpPr>
          <p:spPr>
            <a:xfrm>
              <a:off x="424601" y="4460505"/>
              <a:ext cx="4686094" cy="1853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32F4F1"/>
                  </a:solidFill>
                </a:rPr>
                <a:t>Wait for Completion</a:t>
              </a:r>
            </a:p>
            <a:p>
              <a:pPr algn="ctr"/>
              <a:endParaRPr lang="en-US" sz="2800" dirty="0"/>
            </a:p>
            <a:p>
              <a:pPr algn="ctr"/>
              <a:r>
                <a:rPr lang="en-US" sz="2000" dirty="0"/>
                <a:t>You may optionally </a:t>
              </a:r>
              <a:r>
                <a:rPr lang="en-US" sz="2000" dirty="0">
                  <a:solidFill>
                    <a:srgbClr val="32F4F1"/>
                  </a:solidFill>
                </a:rPr>
                <a:t>wait </a:t>
              </a:r>
              <a:r>
                <a:rPr lang="en-US" sz="2000" dirty="0"/>
                <a:t>for your task(s) to complete their execution, and then obtain their </a:t>
              </a:r>
              <a:r>
                <a:rPr lang="en-US" sz="2000" dirty="0">
                  <a:solidFill>
                    <a:schemeClr val="accent6">
                      <a:lumMod val="40000"/>
                      <a:lumOff val="60000"/>
                    </a:schemeClr>
                  </a:solidFill>
                </a:rPr>
                <a:t>result</a:t>
              </a:r>
              <a:r>
                <a:rPr lang="en-US" sz="2000" dirty="0"/>
                <a:t>.</a:t>
              </a:r>
            </a:p>
          </p:txBody>
        </p:sp>
      </p:grpSp>
      <p:sp>
        <p:nvSpPr>
          <p:cNvPr id="16" name="TextBox 15">
            <a:extLst>
              <a:ext uri="{FF2B5EF4-FFF2-40B4-BE49-F238E27FC236}">
                <a16:creationId xmlns:a16="http://schemas.microsoft.com/office/drawing/2014/main" id="{BEC23C29-BB8B-4D00-9603-5D5B6CC23071}"/>
              </a:ext>
            </a:extLst>
          </p:cNvPr>
          <p:cNvSpPr txBox="1"/>
          <p:nvPr/>
        </p:nvSpPr>
        <p:spPr>
          <a:xfrm>
            <a:off x="10224145" y="90147"/>
            <a:ext cx="1677725" cy="846386"/>
          </a:xfrm>
          <a:prstGeom prst="rect">
            <a:avLst/>
          </a:prstGeom>
          <a:solidFill>
            <a:srgbClr val="C00000"/>
          </a:solidFill>
          <a:ln>
            <a:solidFill>
              <a:schemeClr val="tx1"/>
            </a:solidFill>
          </a:ln>
        </p:spPr>
        <p:txBody>
          <a:bodyPr wrap="square">
            <a:spAutoFit/>
          </a:bodyPr>
          <a:lstStyle/>
          <a:p>
            <a:r>
              <a:rPr lang="en-US" sz="700" b="1" dirty="0">
                <a:solidFill>
                  <a:schemeClr val="bg1"/>
                </a:solidFill>
                <a:latin typeface="Consolas" panose="020B0609020204030204" pitchFamily="49" charset="0"/>
              </a:rPr>
              <a:t>function </a:t>
            </a:r>
            <a:r>
              <a:rPr lang="en-US" sz="700" b="1" dirty="0" err="1">
                <a:solidFill>
                  <a:schemeClr val="bg1"/>
                </a:solidFill>
                <a:latin typeface="Consolas" panose="020B0609020204030204" pitchFamily="49" charset="0"/>
              </a:rPr>
              <a:t>download_data</a:t>
            </a:r>
            <a:r>
              <a:rPr lang="en-US" sz="700" b="1" dirty="0">
                <a:solidFill>
                  <a:schemeClr val="bg1"/>
                </a:solidFill>
                <a:latin typeface="Consolas" panose="020B0609020204030204" pitchFamily="49" charset="0"/>
              </a:rPr>
              <a:t>(</a:t>
            </a:r>
            <a:r>
              <a:rPr lang="en-US" sz="700" b="1" dirty="0" err="1">
                <a:solidFill>
                  <a:schemeClr val="bg1"/>
                </a:solidFill>
                <a:latin typeface="Consolas" panose="020B0609020204030204" pitchFamily="49" charset="0"/>
              </a:rPr>
              <a:t>url</a:t>
            </a:r>
            <a:r>
              <a:rPr lang="en-US" sz="700" b="1" dirty="0">
                <a:solidFill>
                  <a:schemeClr val="bg1"/>
                </a:solidFill>
                <a:latin typeface="Consolas" panose="020B0609020204030204" pitchFamily="49" charset="0"/>
              </a:rPr>
              <a:t>){</a:t>
            </a:r>
          </a:p>
          <a:p>
            <a:r>
              <a:rPr lang="en-US" sz="700" b="1" dirty="0">
                <a:solidFill>
                  <a:schemeClr val="bg1"/>
                </a:solidFill>
                <a:latin typeface="Consolas" panose="020B0609020204030204" pitchFamily="49" charset="0"/>
              </a:rPr>
              <a:t> while (!done) {</a:t>
            </a:r>
          </a:p>
          <a:p>
            <a:r>
              <a:rPr lang="en-US" sz="700" b="1" dirty="0">
                <a:solidFill>
                  <a:schemeClr val="bg1"/>
                </a:solidFill>
                <a:latin typeface="Consolas" panose="020B0609020204030204" pitchFamily="49" charset="0"/>
              </a:rPr>
              <a:t>   </a:t>
            </a:r>
            <a:r>
              <a:rPr lang="en-US" sz="700" b="1" dirty="0" err="1">
                <a:solidFill>
                  <a:schemeClr val="bg1"/>
                </a:solidFill>
                <a:latin typeface="Consolas" panose="020B0609020204030204" pitchFamily="49" charset="0"/>
              </a:rPr>
              <a:t>get_data</a:t>
            </a:r>
            <a:r>
              <a:rPr lang="en-US" sz="700" b="1" dirty="0">
                <a:solidFill>
                  <a:schemeClr val="bg1"/>
                </a:solidFill>
                <a:latin typeface="Consolas" panose="020B0609020204030204" pitchFamily="49" charset="0"/>
              </a:rPr>
              <a:t>()</a:t>
            </a:r>
          </a:p>
          <a:p>
            <a:r>
              <a:rPr lang="en-US" sz="700" b="1" dirty="0">
                <a:solidFill>
                  <a:schemeClr val="bg1"/>
                </a:solidFill>
                <a:latin typeface="Consolas" panose="020B0609020204030204" pitchFamily="49" charset="0"/>
              </a:rPr>
              <a:t>   </a:t>
            </a:r>
            <a:r>
              <a:rPr lang="en-US" sz="700" b="1" dirty="0" err="1">
                <a:solidFill>
                  <a:schemeClr val="bg1"/>
                </a:solidFill>
                <a:latin typeface="Consolas" panose="020B0609020204030204" pitchFamily="49" charset="0"/>
              </a:rPr>
              <a:t>save_data</a:t>
            </a:r>
            <a:r>
              <a:rPr lang="en-US" sz="700" b="1" dirty="0">
                <a:solidFill>
                  <a:schemeClr val="bg1"/>
                </a:solidFill>
                <a:latin typeface="Consolas" panose="020B0609020204030204" pitchFamily="49" charset="0"/>
              </a:rPr>
              <a:t>()</a:t>
            </a:r>
          </a:p>
          <a:p>
            <a:r>
              <a:rPr lang="en-US" sz="700" b="1" dirty="0">
                <a:solidFill>
                  <a:schemeClr val="bg1"/>
                </a:solidFill>
                <a:latin typeface="Consolas" panose="020B0609020204030204" pitchFamily="49" charset="0"/>
              </a:rPr>
              <a:t> }</a:t>
            </a:r>
          </a:p>
          <a:p>
            <a:r>
              <a:rPr lang="en-US" sz="700" b="1" dirty="0">
                <a:solidFill>
                  <a:schemeClr val="bg1"/>
                </a:solidFill>
                <a:latin typeface="Consolas" panose="020B0609020204030204" pitchFamily="49" charset="0"/>
              </a:rPr>
              <a:t> return result;</a:t>
            </a:r>
          </a:p>
          <a:p>
            <a:r>
              <a:rPr lang="en-US" sz="700" b="1" dirty="0">
                <a:solidFill>
                  <a:schemeClr val="bg1"/>
                </a:solidFill>
                <a:latin typeface="Consolas" panose="020B0609020204030204" pitchFamily="49" charset="0"/>
              </a:rPr>
              <a:t>}</a:t>
            </a:r>
          </a:p>
        </p:txBody>
      </p:sp>
      <p:sp>
        <p:nvSpPr>
          <p:cNvPr id="25" name="concur2">
            <a:extLst>
              <a:ext uri="{FF2B5EF4-FFF2-40B4-BE49-F238E27FC236}">
                <a16:creationId xmlns:a16="http://schemas.microsoft.com/office/drawing/2014/main" id="{C50289EF-DD94-4D98-964C-C1343458802C}"/>
              </a:ext>
            </a:extLst>
          </p:cNvPr>
          <p:cNvSpPr>
            <a:spLocks noChangeShapeType="1"/>
          </p:cNvSpPr>
          <p:nvPr/>
        </p:nvSpPr>
        <p:spPr bwMode="auto">
          <a:xfrm>
            <a:off x="9837310" y="1346526"/>
            <a:ext cx="457200" cy="0"/>
          </a:xfrm>
          <a:prstGeom prst="line">
            <a:avLst/>
          </a:prstGeom>
          <a:noFill/>
          <a:ln w="38100">
            <a:solidFill>
              <a:srgbClr val="00B0F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26" name="concur3">
            <a:extLst>
              <a:ext uri="{FF2B5EF4-FFF2-40B4-BE49-F238E27FC236}">
                <a16:creationId xmlns:a16="http://schemas.microsoft.com/office/drawing/2014/main" id="{927DCBBA-E926-4940-81E7-DAE862D07BF2}"/>
              </a:ext>
            </a:extLst>
          </p:cNvPr>
          <p:cNvSpPr>
            <a:spLocks noChangeShapeType="1"/>
          </p:cNvSpPr>
          <p:nvPr/>
        </p:nvSpPr>
        <p:spPr bwMode="auto">
          <a:xfrm>
            <a:off x="9837310" y="2396436"/>
            <a:ext cx="457200" cy="0"/>
          </a:xfrm>
          <a:prstGeom prst="line">
            <a:avLst/>
          </a:prstGeom>
          <a:noFill/>
          <a:ln w="38100">
            <a:solidFill>
              <a:srgbClr val="00B0F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28" name="concur1">
            <a:extLst>
              <a:ext uri="{FF2B5EF4-FFF2-40B4-BE49-F238E27FC236}">
                <a16:creationId xmlns:a16="http://schemas.microsoft.com/office/drawing/2014/main" id="{68FA8203-3929-4283-ADDC-8D60E4A4D36B}"/>
              </a:ext>
            </a:extLst>
          </p:cNvPr>
          <p:cNvSpPr>
            <a:spLocks noChangeShapeType="1"/>
          </p:cNvSpPr>
          <p:nvPr/>
        </p:nvSpPr>
        <p:spPr bwMode="auto">
          <a:xfrm>
            <a:off x="9900950" y="308960"/>
            <a:ext cx="457200" cy="0"/>
          </a:xfrm>
          <a:prstGeom prst="line">
            <a:avLst/>
          </a:prstGeom>
          <a:noFill/>
          <a:ln w="38100">
            <a:solidFill>
              <a:srgbClr val="00B0F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31" name="arrow">
            <a:extLst>
              <a:ext uri="{FF2B5EF4-FFF2-40B4-BE49-F238E27FC236}">
                <a16:creationId xmlns:a16="http://schemas.microsoft.com/office/drawing/2014/main" id="{3389F246-0C68-47EF-A556-E8C3B95CB4BA}"/>
              </a:ext>
            </a:extLst>
          </p:cNvPr>
          <p:cNvSpPr>
            <a:spLocks noChangeShapeType="1"/>
          </p:cNvSpPr>
          <p:nvPr/>
        </p:nvSpPr>
        <p:spPr bwMode="auto">
          <a:xfrm>
            <a:off x="5261599" y="3648754"/>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32" name="arrow">
            <a:extLst>
              <a:ext uri="{FF2B5EF4-FFF2-40B4-BE49-F238E27FC236}">
                <a16:creationId xmlns:a16="http://schemas.microsoft.com/office/drawing/2014/main" id="{DAEDF416-22B9-4832-87A3-3AF270473386}"/>
              </a:ext>
            </a:extLst>
          </p:cNvPr>
          <p:cNvSpPr>
            <a:spLocks noChangeShapeType="1"/>
          </p:cNvSpPr>
          <p:nvPr/>
        </p:nvSpPr>
        <p:spPr bwMode="auto">
          <a:xfrm>
            <a:off x="5261599" y="3937368"/>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33" name="arrow">
            <a:extLst>
              <a:ext uri="{FF2B5EF4-FFF2-40B4-BE49-F238E27FC236}">
                <a16:creationId xmlns:a16="http://schemas.microsoft.com/office/drawing/2014/main" id="{F35D9572-3EC8-4973-BCA9-500453FB3AC2}"/>
              </a:ext>
            </a:extLst>
          </p:cNvPr>
          <p:cNvSpPr>
            <a:spLocks noChangeShapeType="1"/>
          </p:cNvSpPr>
          <p:nvPr/>
        </p:nvSpPr>
        <p:spPr bwMode="auto">
          <a:xfrm>
            <a:off x="5261599" y="4211839"/>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34" name="arrow">
            <a:extLst>
              <a:ext uri="{FF2B5EF4-FFF2-40B4-BE49-F238E27FC236}">
                <a16:creationId xmlns:a16="http://schemas.microsoft.com/office/drawing/2014/main" id="{C7D5149C-64FE-4365-80A1-7A45C8B5E5B5}"/>
              </a:ext>
            </a:extLst>
          </p:cNvPr>
          <p:cNvSpPr>
            <a:spLocks noChangeShapeType="1"/>
          </p:cNvSpPr>
          <p:nvPr/>
        </p:nvSpPr>
        <p:spPr bwMode="auto">
          <a:xfrm>
            <a:off x="5261599" y="4742417"/>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35" name="arrow">
            <a:extLst>
              <a:ext uri="{FF2B5EF4-FFF2-40B4-BE49-F238E27FC236}">
                <a16:creationId xmlns:a16="http://schemas.microsoft.com/office/drawing/2014/main" id="{C5209223-5ABE-4F53-B004-530BC87435A3}"/>
              </a:ext>
            </a:extLst>
          </p:cNvPr>
          <p:cNvSpPr>
            <a:spLocks noChangeShapeType="1"/>
          </p:cNvSpPr>
          <p:nvPr/>
        </p:nvSpPr>
        <p:spPr bwMode="auto">
          <a:xfrm>
            <a:off x="5261599" y="5295573"/>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36" name="arrow">
            <a:extLst>
              <a:ext uri="{FF2B5EF4-FFF2-40B4-BE49-F238E27FC236}">
                <a16:creationId xmlns:a16="http://schemas.microsoft.com/office/drawing/2014/main" id="{16987FE7-7B1A-4D2B-895A-7715C5B18EC5}"/>
              </a:ext>
            </a:extLst>
          </p:cNvPr>
          <p:cNvSpPr>
            <a:spLocks noChangeShapeType="1"/>
          </p:cNvSpPr>
          <p:nvPr/>
        </p:nvSpPr>
        <p:spPr bwMode="auto">
          <a:xfrm>
            <a:off x="5261599" y="5572150"/>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37" name="arrow">
            <a:extLst>
              <a:ext uri="{FF2B5EF4-FFF2-40B4-BE49-F238E27FC236}">
                <a16:creationId xmlns:a16="http://schemas.microsoft.com/office/drawing/2014/main" id="{B29BA270-CDB8-45E2-B22B-8034DCC721EC}"/>
              </a:ext>
            </a:extLst>
          </p:cNvPr>
          <p:cNvSpPr>
            <a:spLocks noChangeShapeType="1"/>
          </p:cNvSpPr>
          <p:nvPr/>
        </p:nvSpPr>
        <p:spPr bwMode="auto">
          <a:xfrm>
            <a:off x="5261599" y="5860017"/>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38" name="arrow">
            <a:extLst>
              <a:ext uri="{FF2B5EF4-FFF2-40B4-BE49-F238E27FC236}">
                <a16:creationId xmlns:a16="http://schemas.microsoft.com/office/drawing/2014/main" id="{9E125352-99A7-4879-A023-31B8FD9D54A2}"/>
              </a:ext>
            </a:extLst>
          </p:cNvPr>
          <p:cNvSpPr>
            <a:spLocks noChangeShapeType="1"/>
          </p:cNvSpPr>
          <p:nvPr/>
        </p:nvSpPr>
        <p:spPr bwMode="auto">
          <a:xfrm>
            <a:off x="5272888" y="6125306"/>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Tree>
    <p:extLst>
      <p:ext uri="{BB962C8B-B14F-4D97-AF65-F5344CB8AC3E}">
        <p14:creationId xmlns:p14="http://schemas.microsoft.com/office/powerpoint/2010/main" val="2157364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xit" presetSubtype="0" fill="hold" grpId="1" nodeType="withEffect">
                                  <p:stCondLst>
                                    <p:cond delay="2500"/>
                                  </p:stCondLst>
                                  <p:childTnLst>
                                    <p:set>
                                      <p:cBhvr>
                                        <p:cTn id="22" dur="1" fill="hold">
                                          <p:stCondLst>
                                            <p:cond delay="0"/>
                                          </p:stCondLst>
                                        </p:cTn>
                                        <p:tgtEl>
                                          <p:spTgt spid="31"/>
                                        </p:tgtEl>
                                        <p:attrNameLst>
                                          <p:attrName>style.visibility</p:attrName>
                                        </p:attrNameLst>
                                      </p:cBhvr>
                                      <p:to>
                                        <p:strVal val="hidden"/>
                                      </p:to>
                                    </p:set>
                                  </p:childTnLst>
                                </p:cTn>
                              </p:par>
                              <p:par>
                                <p:cTn id="23" presetID="1" presetClass="entr" presetSubtype="0" fill="hold" nodeType="withEffect">
                                  <p:stCondLst>
                                    <p:cond delay="1000"/>
                                  </p:stCondLst>
                                  <p:childTnLst>
                                    <p:set>
                                      <p:cBhvr>
                                        <p:cTn id="24" dur="1" fill="hold">
                                          <p:stCondLst>
                                            <p:cond delay="0"/>
                                          </p:stCondLst>
                                        </p:cTn>
                                        <p:tgtEl>
                                          <p:spTgt spid="28"/>
                                        </p:tgtEl>
                                        <p:attrNameLst>
                                          <p:attrName>style.visibility</p:attrName>
                                        </p:attrNameLst>
                                      </p:cBhvr>
                                      <p:to>
                                        <p:strVal val="visible"/>
                                      </p:to>
                                    </p:set>
                                  </p:childTnLst>
                                </p:cTn>
                              </p:par>
                              <p:par>
                                <p:cTn id="25" presetID="42" presetClass="path" presetSubtype="0" repeatCount="10000" fill="hold" grpId="0" nodeType="withEffect">
                                  <p:stCondLst>
                                    <p:cond delay="1000"/>
                                  </p:stCondLst>
                                  <p:childTnLst>
                                    <p:animMotion origin="layout" path="M 6.25E-7 1.11111E-6 L 6.25E-7 0.04792 " pathEditMode="relative" rAng="0" ptsTypes="AA">
                                      <p:cBhvr>
                                        <p:cTn id="26" dur="750" fill="hold"/>
                                        <p:tgtEl>
                                          <p:spTgt spid="28"/>
                                        </p:tgtEl>
                                        <p:attrNameLst>
                                          <p:attrName>ppt_x</p:attrName>
                                          <p:attrName>ppt_y</p:attrName>
                                        </p:attrNameLst>
                                      </p:cBhvr>
                                      <p:rCtr x="0" y="2384"/>
                                    </p:animMotion>
                                  </p:childTnLst>
                                </p:cTn>
                              </p:par>
                              <p:par>
                                <p:cTn id="27" presetID="1" presetClass="entr" presetSubtype="0" fill="hold" grpId="0" nodeType="withEffect">
                                  <p:stCondLst>
                                    <p:cond delay="250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340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xit" presetSubtype="0" fill="hold" grpId="1" nodeType="withEffect">
                                  <p:stCondLst>
                                    <p:cond delay="5000"/>
                                  </p:stCondLst>
                                  <p:childTnLst>
                                    <p:set>
                                      <p:cBhvr>
                                        <p:cTn id="32" dur="1" fill="hold">
                                          <p:stCondLst>
                                            <p:cond delay="0"/>
                                          </p:stCondLst>
                                        </p:cTn>
                                        <p:tgtEl>
                                          <p:spTgt spid="32"/>
                                        </p:tgtEl>
                                        <p:attrNameLst>
                                          <p:attrName>style.visibility</p:attrName>
                                        </p:attrNameLst>
                                      </p:cBhvr>
                                      <p:to>
                                        <p:strVal val="hidden"/>
                                      </p:to>
                                    </p:set>
                                  </p:childTnLst>
                                </p:cTn>
                              </p:par>
                              <p:par>
                                <p:cTn id="33" presetID="1" presetClass="entr" presetSubtype="0" fill="hold" nodeType="withEffect">
                                  <p:stCondLst>
                                    <p:cond delay="3500"/>
                                  </p:stCondLst>
                                  <p:childTnLst>
                                    <p:set>
                                      <p:cBhvr>
                                        <p:cTn id="34" dur="1" fill="hold">
                                          <p:stCondLst>
                                            <p:cond delay="0"/>
                                          </p:stCondLst>
                                        </p:cTn>
                                        <p:tgtEl>
                                          <p:spTgt spid="25"/>
                                        </p:tgtEl>
                                        <p:attrNameLst>
                                          <p:attrName>style.visibility</p:attrName>
                                        </p:attrNameLst>
                                      </p:cBhvr>
                                      <p:to>
                                        <p:strVal val="visible"/>
                                      </p:to>
                                    </p:set>
                                  </p:childTnLst>
                                </p:cTn>
                              </p:par>
                              <p:par>
                                <p:cTn id="35" presetID="42" presetClass="path" presetSubtype="0" repeatCount="10000" fill="hold" grpId="0" nodeType="withEffect">
                                  <p:stCondLst>
                                    <p:cond delay="3500"/>
                                  </p:stCondLst>
                                  <p:childTnLst>
                                    <p:animMotion origin="layout" path="M -1.04167E-6 3.7037E-6 L -1.04167E-6 0.04652 " pathEditMode="relative" rAng="0" ptsTypes="AA">
                                      <p:cBhvr>
                                        <p:cTn id="36" dur="750" fill="hold"/>
                                        <p:tgtEl>
                                          <p:spTgt spid="25"/>
                                        </p:tgtEl>
                                        <p:attrNameLst>
                                          <p:attrName>ppt_x</p:attrName>
                                          <p:attrName>ppt_y</p:attrName>
                                        </p:attrNameLst>
                                      </p:cBhvr>
                                      <p:rCtr x="0" y="2315"/>
                                    </p:animMotion>
                                  </p:childTnLst>
                                </p:cTn>
                              </p:par>
                              <p:par>
                                <p:cTn id="37" presetID="1" presetClass="entr" presetSubtype="0" fill="hold" grpId="0" nodeType="withEffect">
                                  <p:stCondLst>
                                    <p:cond delay="500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grpId="0" nodeType="withEffect">
                                  <p:stCondLst>
                                    <p:cond delay="570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6000"/>
                                  </p:stCondLst>
                                  <p:childTnLst>
                                    <p:set>
                                      <p:cBhvr>
                                        <p:cTn id="42" dur="1" fill="hold">
                                          <p:stCondLst>
                                            <p:cond delay="0"/>
                                          </p:stCondLst>
                                        </p:cTn>
                                        <p:tgtEl>
                                          <p:spTgt spid="26"/>
                                        </p:tgtEl>
                                        <p:attrNameLst>
                                          <p:attrName>style.visibility</p:attrName>
                                        </p:attrNameLst>
                                      </p:cBhvr>
                                      <p:to>
                                        <p:strVal val="visible"/>
                                      </p:to>
                                    </p:set>
                                  </p:childTnLst>
                                </p:cTn>
                              </p:par>
                              <p:par>
                                <p:cTn id="43" presetID="42" presetClass="path" presetSubtype="0" repeatCount="10000" fill="hold" grpId="0" nodeType="withEffect">
                                  <p:stCondLst>
                                    <p:cond delay="6200"/>
                                  </p:stCondLst>
                                  <p:childTnLst>
                                    <p:animMotion origin="layout" path="M -1.04167E-6 2.96296E-6 L -1.04167E-6 0.04745 " pathEditMode="relative" rAng="0" ptsTypes="AA">
                                      <p:cBhvr>
                                        <p:cTn id="44" dur="750" fill="hold"/>
                                        <p:tgtEl>
                                          <p:spTgt spid="26"/>
                                        </p:tgtEl>
                                        <p:attrNameLst>
                                          <p:attrName>ppt_x</p:attrName>
                                          <p:attrName>ppt_y</p:attrName>
                                        </p:attrNameLst>
                                      </p:cBhvr>
                                      <p:rCtr x="0" y="2361"/>
                                    </p:animMotion>
                                  </p:childTnLst>
                                </p:cTn>
                              </p:par>
                              <p:par>
                                <p:cTn id="45" presetID="1" presetClass="exit" presetSubtype="0" fill="hold" grpId="1" nodeType="withEffect">
                                  <p:stCondLst>
                                    <p:cond delay="7500"/>
                                  </p:stCondLst>
                                  <p:childTnLst>
                                    <p:set>
                                      <p:cBhvr>
                                        <p:cTn id="46" dur="1" fill="hold">
                                          <p:stCondLst>
                                            <p:cond delay="0"/>
                                          </p:stCondLst>
                                        </p:cTn>
                                        <p:tgtEl>
                                          <p:spTgt spid="33"/>
                                        </p:tgtEl>
                                        <p:attrNameLst>
                                          <p:attrName>style.visibility</p:attrName>
                                        </p:attrNameLst>
                                      </p:cBhvr>
                                      <p:to>
                                        <p:strVal val="hidden"/>
                                      </p:to>
                                    </p:set>
                                  </p:childTnLst>
                                </p:cTn>
                              </p:par>
                              <p:par>
                                <p:cTn id="47" presetID="1" presetClass="entr" presetSubtype="0" fill="hold" grpId="0" nodeType="withEffect">
                                  <p:stCondLst>
                                    <p:cond delay="750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xit" presetSubtype="0" fill="hold" grpId="1" nodeType="withEffect">
                                  <p:stCondLst>
                                    <p:cond delay="8600"/>
                                  </p:stCondLst>
                                  <p:childTnLst>
                                    <p:set>
                                      <p:cBhvr>
                                        <p:cTn id="50" dur="1" fill="hold">
                                          <p:stCondLst>
                                            <p:cond delay="0"/>
                                          </p:stCondLst>
                                        </p:cTn>
                                        <p:tgtEl>
                                          <p:spTgt spid="34"/>
                                        </p:tgtEl>
                                        <p:attrNameLst>
                                          <p:attrName>style.visibility</p:attrName>
                                        </p:attrNameLst>
                                      </p:cBhvr>
                                      <p:to>
                                        <p:strVal val="hidden"/>
                                      </p:to>
                                    </p:set>
                                  </p:childTnLst>
                                </p:cTn>
                              </p:par>
                              <p:par>
                                <p:cTn id="51" presetID="1" presetClass="exit" presetSubtype="0" fill="hold" nodeType="withEffect">
                                  <p:stCondLst>
                                    <p:cond delay="10000"/>
                                  </p:stCondLst>
                                  <p:childTnLst>
                                    <p:set>
                                      <p:cBhvr>
                                        <p:cTn id="52" dur="1" fill="hold">
                                          <p:stCondLst>
                                            <p:cond delay="0"/>
                                          </p:stCondLst>
                                        </p:cTn>
                                        <p:tgtEl>
                                          <p:spTgt spid="28"/>
                                        </p:tgtEl>
                                        <p:attrNameLst>
                                          <p:attrName>style.visibility</p:attrName>
                                        </p:attrNameLst>
                                      </p:cBhvr>
                                      <p:to>
                                        <p:strVal val="hidden"/>
                                      </p:to>
                                    </p:set>
                                  </p:childTnLst>
                                </p:cTn>
                              </p:par>
                              <p:par>
                                <p:cTn id="53" presetID="1" presetClass="exit" presetSubtype="0" fill="hold" nodeType="withEffect">
                                  <p:stCondLst>
                                    <p:cond delay="12500"/>
                                  </p:stCondLst>
                                  <p:childTnLst>
                                    <p:set>
                                      <p:cBhvr>
                                        <p:cTn id="54" dur="1" fill="hold">
                                          <p:stCondLst>
                                            <p:cond delay="0"/>
                                          </p:stCondLst>
                                        </p:cTn>
                                        <p:tgtEl>
                                          <p:spTgt spid="25"/>
                                        </p:tgtEl>
                                        <p:attrNameLst>
                                          <p:attrName>style.visibility</p:attrName>
                                        </p:attrNameLst>
                                      </p:cBhvr>
                                      <p:to>
                                        <p:strVal val="hidden"/>
                                      </p:to>
                                    </p:set>
                                  </p:childTnLst>
                                </p:cTn>
                              </p:par>
                              <p:par>
                                <p:cTn id="55" presetID="1" presetClass="exit" presetSubtype="0" fill="hold" nodeType="withEffect">
                                  <p:stCondLst>
                                    <p:cond delay="15000"/>
                                  </p:stCondLst>
                                  <p:childTnLst>
                                    <p:set>
                                      <p:cBhvr>
                                        <p:cTn id="56" dur="1" fill="hold">
                                          <p:stCondLst>
                                            <p:cond delay="0"/>
                                          </p:stCondLst>
                                        </p:cTn>
                                        <p:tgtEl>
                                          <p:spTgt spid="26"/>
                                        </p:tgtEl>
                                        <p:attrNameLst>
                                          <p:attrName>style.visibility</p:attrName>
                                        </p:attrNameLst>
                                      </p:cBhvr>
                                      <p:to>
                                        <p:strVal val="hidden"/>
                                      </p:to>
                                    </p:set>
                                  </p:childTnLst>
                                </p:cTn>
                              </p:par>
                              <p:par>
                                <p:cTn id="57" presetID="1" presetClass="entr" presetSubtype="0" fill="hold" grpId="0" nodeType="withEffect">
                                  <p:stCondLst>
                                    <p:cond delay="850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xit" presetSubtype="0" fill="hold" grpId="1" nodeType="withEffect">
                                  <p:stCondLst>
                                    <p:cond delay="11200"/>
                                  </p:stCondLst>
                                  <p:childTnLst>
                                    <p:set>
                                      <p:cBhvr>
                                        <p:cTn id="60" dur="1" fill="hold">
                                          <p:stCondLst>
                                            <p:cond delay="0"/>
                                          </p:stCondLst>
                                        </p:cTn>
                                        <p:tgtEl>
                                          <p:spTgt spid="35"/>
                                        </p:tgtEl>
                                        <p:attrNameLst>
                                          <p:attrName>style.visibility</p:attrName>
                                        </p:attrNameLst>
                                      </p:cBhvr>
                                      <p:to>
                                        <p:strVal val="hidden"/>
                                      </p:to>
                                    </p:set>
                                  </p:childTnLst>
                                </p:cTn>
                              </p:par>
                              <p:par>
                                <p:cTn id="61" presetID="1" presetClass="entr" presetSubtype="0" fill="hold" grpId="0" nodeType="withEffect">
                                  <p:stCondLst>
                                    <p:cond delay="11200"/>
                                  </p:stCondLst>
                                  <p:childTnLst>
                                    <p:set>
                                      <p:cBhvr>
                                        <p:cTn id="62" dur="1" fill="hold">
                                          <p:stCondLst>
                                            <p:cond delay="0"/>
                                          </p:stCondLst>
                                        </p:cTn>
                                        <p:tgtEl>
                                          <p:spTgt spid="36"/>
                                        </p:tgtEl>
                                        <p:attrNameLst>
                                          <p:attrName>style.visibility</p:attrName>
                                        </p:attrNameLst>
                                      </p:cBhvr>
                                      <p:to>
                                        <p:strVal val="visible"/>
                                      </p:to>
                                    </p:set>
                                  </p:childTnLst>
                                </p:cTn>
                              </p:par>
                              <p:par>
                                <p:cTn id="63" presetID="1" presetClass="exit" presetSubtype="0" fill="hold" grpId="1" nodeType="withEffect">
                                  <p:stCondLst>
                                    <p:cond delay="14000"/>
                                  </p:stCondLst>
                                  <p:childTnLst>
                                    <p:set>
                                      <p:cBhvr>
                                        <p:cTn id="64" dur="1" fill="hold">
                                          <p:stCondLst>
                                            <p:cond delay="0"/>
                                          </p:stCondLst>
                                        </p:cTn>
                                        <p:tgtEl>
                                          <p:spTgt spid="36"/>
                                        </p:tgtEl>
                                        <p:attrNameLst>
                                          <p:attrName>style.visibility</p:attrName>
                                        </p:attrNameLst>
                                      </p:cBhvr>
                                      <p:to>
                                        <p:strVal val="hidden"/>
                                      </p:to>
                                    </p:set>
                                  </p:childTnLst>
                                </p:cTn>
                              </p:par>
                              <p:par>
                                <p:cTn id="65" presetID="1" presetClass="entr" presetSubtype="0" fill="hold" grpId="0" nodeType="withEffect">
                                  <p:stCondLst>
                                    <p:cond delay="1400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xit" presetSubtype="0" fill="hold" grpId="1" nodeType="withEffect">
                                  <p:stCondLst>
                                    <p:cond delay="15000"/>
                                  </p:stCondLst>
                                  <p:childTnLst>
                                    <p:set>
                                      <p:cBhvr>
                                        <p:cTn id="68" dur="1" fill="hold">
                                          <p:stCondLst>
                                            <p:cond delay="0"/>
                                          </p:stCondLst>
                                        </p:cTn>
                                        <p:tgtEl>
                                          <p:spTgt spid="37"/>
                                        </p:tgtEl>
                                        <p:attrNameLst>
                                          <p:attrName>style.visibility</p:attrName>
                                        </p:attrNameLst>
                                      </p:cBhvr>
                                      <p:to>
                                        <p:strVal val="hidden"/>
                                      </p:to>
                                    </p:set>
                                  </p:childTnLst>
                                </p:cTn>
                              </p:par>
                              <p:par>
                                <p:cTn id="69" presetID="1" presetClass="entr" presetSubtype="0" fill="hold" grpId="0" nodeType="withEffect">
                                  <p:stCondLst>
                                    <p:cond delay="1500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xit" presetSubtype="0" fill="hold" grpId="1" nodeType="withEffect">
                                  <p:stCondLst>
                                    <p:cond delay="18400"/>
                                  </p:stCondLst>
                                  <p:childTnLst>
                                    <p:set>
                                      <p:cBhvr>
                                        <p:cTn id="72" dur="1" fill="hold">
                                          <p:stCondLst>
                                            <p:cond delay="0"/>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9" grpId="0" animBg="1"/>
      <p:bldP spid="30" grpId="0" animBg="1"/>
      <p:bldP spid="11" grpId="0"/>
      <p:bldP spid="7" grpId="0"/>
      <p:bldP spid="16" grpId="0" animBg="1"/>
      <p:bldP spid="25" grpId="0" animBg="1"/>
      <p:bldP spid="26" grpId="0" animBg="1"/>
      <p:bldP spid="28" grpId="0"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2033047" y="-4627"/>
            <a:ext cx="8288518"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solidFill>
                  <a:schemeClr val="tx2"/>
                </a:solidFill>
                <a:latin typeface="Corbel" panose="020B0503020204020204" pitchFamily="34" charset="0"/>
              </a:rPr>
              <a:t>Control Flow</a:t>
            </a:r>
          </a:p>
          <a:p>
            <a:pPr algn="ctr"/>
            <a:r>
              <a:rPr lang="en-US" sz="3200" dirty="0">
                <a:solidFill>
                  <a:srgbClr val="FF0000"/>
                </a:solidFill>
                <a:latin typeface="Corbel" panose="020B0503020204020204" pitchFamily="34" charset="0"/>
              </a:rPr>
              <a:t>What’s the big picture?</a:t>
            </a:r>
          </a:p>
        </p:txBody>
      </p:sp>
      <p:sp>
        <p:nvSpPr>
          <p:cNvPr id="9" name="Rectangle 8"/>
          <p:cNvSpPr/>
          <p:nvPr/>
        </p:nvSpPr>
        <p:spPr bwMode="auto">
          <a:xfrm>
            <a:off x="2674894" y="1267902"/>
            <a:ext cx="7346185" cy="4709035"/>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fontAlgn="base">
              <a:spcBef>
                <a:spcPct val="0"/>
              </a:spcBef>
              <a:spcAft>
                <a:spcPct val="0"/>
              </a:spcAft>
            </a:pPr>
            <a:endParaRPr lang="en-US" sz="2000" dirty="0">
              <a:latin typeface="Georgia" panose="02040502050405020303" pitchFamily="18" charset="0"/>
              <a:cs typeface="Times New Roman" pitchFamily="18" charset="0"/>
            </a:endParaRPr>
          </a:p>
        </p:txBody>
      </p:sp>
      <p:pic>
        <p:nvPicPr>
          <p:cNvPr id="5" name="Picture 4">
            <a:extLst>
              <a:ext uri="{FF2B5EF4-FFF2-40B4-BE49-F238E27FC236}">
                <a16:creationId xmlns:a16="http://schemas.microsoft.com/office/drawing/2014/main" id="{3948CD23-D98D-4623-8D03-138522E869A1}"/>
              </a:ext>
            </a:extLst>
          </p:cNvPr>
          <p:cNvPicPr>
            <a:picLocks noChangeAspect="1"/>
          </p:cNvPicPr>
          <p:nvPr/>
        </p:nvPicPr>
        <p:blipFill>
          <a:blip r:embed="rId3"/>
          <a:stretch>
            <a:fillRect/>
          </a:stretch>
        </p:blipFill>
        <p:spPr>
          <a:xfrm>
            <a:off x="1017238" y="1267902"/>
            <a:ext cx="1657656" cy="10642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3" name="TextBox 22">
            <a:extLst>
              <a:ext uri="{FF2B5EF4-FFF2-40B4-BE49-F238E27FC236}">
                <a16:creationId xmlns:a16="http://schemas.microsoft.com/office/drawing/2014/main" id="{F50DB0F5-F663-472A-A84F-E084186D7072}"/>
              </a:ext>
            </a:extLst>
          </p:cNvPr>
          <p:cNvSpPr txBox="1"/>
          <p:nvPr/>
        </p:nvSpPr>
        <p:spPr>
          <a:xfrm>
            <a:off x="2759585" y="2116652"/>
            <a:ext cx="7020432" cy="830997"/>
          </a:xfrm>
          <a:prstGeom prst="rect">
            <a:avLst/>
          </a:prstGeom>
          <a:noFill/>
        </p:spPr>
        <p:txBody>
          <a:bodyPr wrap="square">
            <a:spAutoFit/>
          </a:bodyPr>
          <a:lstStyle/>
          <a:p>
            <a:pPr algn="ctr"/>
            <a:r>
              <a:rPr lang="en-US" sz="2400" dirty="0">
                <a:solidFill>
                  <a:srgbClr val="009644"/>
                </a:solidFill>
                <a:latin typeface="Corbel" panose="020B0503020204020204" pitchFamily="34" charset="0"/>
              </a:rPr>
              <a:t>Unconditional Branching Statements:</a:t>
            </a:r>
          </a:p>
          <a:p>
            <a:pPr algn="ctr"/>
            <a:r>
              <a:rPr lang="en-US" sz="2400" dirty="0" err="1">
                <a:solidFill>
                  <a:srgbClr val="0070C0"/>
                </a:solidFill>
                <a:latin typeface="Corbel" panose="020B0503020204020204" pitchFamily="34" charset="0"/>
              </a:rPr>
              <a:t>goto</a:t>
            </a:r>
            <a:r>
              <a:rPr lang="en-US" sz="2400" dirty="0">
                <a:latin typeface="Corbel" panose="020B0503020204020204" pitchFamily="34" charset="0"/>
              </a:rPr>
              <a:t>, </a:t>
            </a:r>
            <a:r>
              <a:rPr lang="en-US" sz="2400" dirty="0">
                <a:solidFill>
                  <a:srgbClr val="0070C0"/>
                </a:solidFill>
                <a:latin typeface="Corbel" panose="020B0503020204020204" pitchFamily="34" charset="0"/>
              </a:rPr>
              <a:t>break</a:t>
            </a:r>
            <a:r>
              <a:rPr lang="en-US" sz="2400" dirty="0">
                <a:latin typeface="Corbel" panose="020B0503020204020204" pitchFamily="34" charset="0"/>
              </a:rPr>
              <a:t>, </a:t>
            </a:r>
            <a:r>
              <a:rPr lang="en-US" sz="2400" dirty="0">
                <a:solidFill>
                  <a:srgbClr val="0070C0"/>
                </a:solidFill>
                <a:latin typeface="Corbel" panose="020B0503020204020204" pitchFamily="34" charset="0"/>
              </a:rPr>
              <a:t>return</a:t>
            </a:r>
            <a:r>
              <a:rPr lang="en-US" sz="2400" dirty="0">
                <a:latin typeface="Corbel" panose="020B0503020204020204" pitchFamily="34" charset="0"/>
              </a:rPr>
              <a:t>, and </a:t>
            </a:r>
            <a:r>
              <a:rPr lang="en-US" sz="2400" dirty="0">
                <a:solidFill>
                  <a:srgbClr val="0070C0"/>
                </a:solidFill>
                <a:latin typeface="Corbel" panose="020B0503020204020204" pitchFamily="34" charset="0"/>
              </a:rPr>
              <a:t>continue</a:t>
            </a:r>
          </a:p>
        </p:txBody>
      </p:sp>
      <p:sp>
        <p:nvSpPr>
          <p:cNvPr id="13" name="TextBox 12">
            <a:extLst>
              <a:ext uri="{FF2B5EF4-FFF2-40B4-BE49-F238E27FC236}">
                <a16:creationId xmlns:a16="http://schemas.microsoft.com/office/drawing/2014/main" id="{22029EE2-9F0B-487E-A938-1378544B9CF4}"/>
              </a:ext>
            </a:extLst>
          </p:cNvPr>
          <p:cNvSpPr txBox="1"/>
          <p:nvPr/>
        </p:nvSpPr>
        <p:spPr>
          <a:xfrm>
            <a:off x="2762325" y="3060512"/>
            <a:ext cx="7014952" cy="830997"/>
          </a:xfrm>
          <a:prstGeom prst="rect">
            <a:avLst/>
          </a:prstGeom>
          <a:noFill/>
        </p:spPr>
        <p:txBody>
          <a:bodyPr wrap="square">
            <a:spAutoFit/>
          </a:bodyPr>
          <a:lstStyle/>
          <a:p>
            <a:pPr algn="ctr"/>
            <a:r>
              <a:rPr lang="en-US" sz="2400" dirty="0">
                <a:solidFill>
                  <a:srgbClr val="009644"/>
                </a:solidFill>
                <a:latin typeface="Corbel" panose="020B0503020204020204" pitchFamily="34" charset="0"/>
              </a:rPr>
              <a:t>Conditional Statements:</a:t>
            </a:r>
          </a:p>
          <a:p>
            <a:pPr algn="ctr"/>
            <a:r>
              <a:rPr lang="en-US" sz="2400" dirty="0">
                <a:solidFill>
                  <a:srgbClr val="0070C0"/>
                </a:solidFill>
                <a:latin typeface="Corbel" panose="020B0503020204020204" pitchFamily="34" charset="0"/>
              </a:rPr>
              <a:t>if/else</a:t>
            </a:r>
            <a:r>
              <a:rPr lang="en-US" sz="2400" dirty="0">
                <a:latin typeface="Corbel" panose="020B0503020204020204" pitchFamily="34" charset="0"/>
              </a:rPr>
              <a:t>, </a:t>
            </a:r>
            <a:r>
              <a:rPr lang="en-US" sz="2400" dirty="0">
                <a:solidFill>
                  <a:srgbClr val="0070C0"/>
                </a:solidFill>
                <a:latin typeface="Corbel" panose="020B0503020204020204" pitchFamily="34" charset="0"/>
              </a:rPr>
              <a:t>switch</a:t>
            </a:r>
            <a:r>
              <a:rPr lang="en-US" sz="2400" dirty="0">
                <a:latin typeface="Corbel" panose="020B0503020204020204" pitchFamily="34" charset="0"/>
              </a:rPr>
              <a:t>, </a:t>
            </a:r>
            <a:r>
              <a:rPr lang="en-US" sz="2400" dirty="0">
                <a:solidFill>
                  <a:srgbClr val="0070C0"/>
                </a:solidFill>
                <a:latin typeface="Corbel" panose="020B0503020204020204" pitchFamily="34" charset="0"/>
              </a:rPr>
              <a:t>guards</a:t>
            </a:r>
            <a:r>
              <a:rPr lang="en-US" sz="2400" dirty="0">
                <a:latin typeface="Corbel" panose="020B0503020204020204" pitchFamily="34" charset="0"/>
              </a:rPr>
              <a:t>, etc.</a:t>
            </a:r>
          </a:p>
        </p:txBody>
      </p:sp>
      <p:sp>
        <p:nvSpPr>
          <p:cNvPr id="10" name="TextBox 9">
            <a:extLst>
              <a:ext uri="{FF2B5EF4-FFF2-40B4-BE49-F238E27FC236}">
                <a16:creationId xmlns:a16="http://schemas.microsoft.com/office/drawing/2014/main" id="{E2A1E2DA-CD42-45F3-AB2A-0FB11B38BE0C}"/>
              </a:ext>
            </a:extLst>
          </p:cNvPr>
          <p:cNvSpPr txBox="1"/>
          <p:nvPr/>
        </p:nvSpPr>
        <p:spPr>
          <a:xfrm>
            <a:off x="2762325" y="4004371"/>
            <a:ext cx="7014952" cy="830997"/>
          </a:xfrm>
          <a:prstGeom prst="rect">
            <a:avLst/>
          </a:prstGeom>
          <a:noFill/>
        </p:spPr>
        <p:txBody>
          <a:bodyPr wrap="square">
            <a:spAutoFit/>
          </a:bodyPr>
          <a:lstStyle/>
          <a:p>
            <a:pPr algn="ctr"/>
            <a:r>
              <a:rPr lang="en-US" sz="2400" dirty="0">
                <a:solidFill>
                  <a:srgbClr val="009644"/>
                </a:solidFill>
              </a:rPr>
              <a:t>Loops:</a:t>
            </a:r>
          </a:p>
          <a:p>
            <a:pPr algn="ctr"/>
            <a:r>
              <a:rPr lang="en-US" sz="2400" dirty="0">
                <a:solidFill>
                  <a:srgbClr val="0070C0"/>
                </a:solidFill>
              </a:rPr>
              <a:t>while</a:t>
            </a:r>
            <a:r>
              <a:rPr lang="en-US" sz="2400" dirty="0"/>
              <a:t>, </a:t>
            </a:r>
            <a:r>
              <a:rPr lang="en-US" sz="2400" dirty="0">
                <a:solidFill>
                  <a:srgbClr val="0070C0"/>
                </a:solidFill>
              </a:rPr>
              <a:t>do-while</a:t>
            </a:r>
            <a:r>
              <a:rPr lang="en-US" sz="2400" dirty="0"/>
              <a:t>, </a:t>
            </a:r>
            <a:r>
              <a:rPr lang="en-US" sz="2400" dirty="0">
                <a:solidFill>
                  <a:srgbClr val="0070C0"/>
                </a:solidFill>
              </a:rPr>
              <a:t>for</a:t>
            </a:r>
            <a:r>
              <a:rPr lang="en-US" sz="2400" dirty="0"/>
              <a:t>, </a:t>
            </a:r>
            <a:r>
              <a:rPr lang="en-US" sz="2400" dirty="0">
                <a:solidFill>
                  <a:srgbClr val="0070C0"/>
                </a:solidFill>
              </a:rPr>
              <a:t>foreach</a:t>
            </a:r>
            <a:r>
              <a:rPr lang="en-US" sz="2400" dirty="0"/>
              <a:t>, etc.</a:t>
            </a:r>
          </a:p>
        </p:txBody>
      </p:sp>
      <p:sp>
        <p:nvSpPr>
          <p:cNvPr id="11" name="TextBox 10">
            <a:extLst>
              <a:ext uri="{FF2B5EF4-FFF2-40B4-BE49-F238E27FC236}">
                <a16:creationId xmlns:a16="http://schemas.microsoft.com/office/drawing/2014/main" id="{1F92551F-74BB-4653-9015-B2EECAF3B86C}"/>
              </a:ext>
            </a:extLst>
          </p:cNvPr>
          <p:cNvSpPr txBox="1"/>
          <p:nvPr/>
        </p:nvSpPr>
        <p:spPr>
          <a:xfrm>
            <a:off x="2521434" y="1397404"/>
            <a:ext cx="7311744" cy="461665"/>
          </a:xfrm>
          <a:prstGeom prst="rect">
            <a:avLst/>
          </a:prstGeom>
          <a:noFill/>
        </p:spPr>
        <p:txBody>
          <a:bodyPr wrap="square">
            <a:spAutoFit/>
          </a:bodyPr>
          <a:lstStyle/>
          <a:p>
            <a:pPr algn="ctr"/>
            <a:r>
              <a:rPr lang="en-US" sz="2400" dirty="0">
                <a:latin typeface="Corbel" panose="020B0503020204020204" pitchFamily="34" charset="0"/>
              </a:rPr>
              <a:t>There are three major </a:t>
            </a:r>
            <a:r>
              <a:rPr lang="en-US" sz="2400" dirty="0">
                <a:solidFill>
                  <a:srgbClr val="009644"/>
                </a:solidFill>
                <a:latin typeface="Corbel" panose="020B0503020204020204" pitchFamily="34" charset="0"/>
              </a:rPr>
              <a:t>categories</a:t>
            </a:r>
            <a:r>
              <a:rPr lang="en-US" sz="2400" dirty="0">
                <a:latin typeface="Corbel" panose="020B0503020204020204" pitchFamily="34" charset="0"/>
              </a:rPr>
              <a:t> of control flow:</a:t>
            </a:r>
          </a:p>
        </p:txBody>
      </p:sp>
      <p:sp>
        <p:nvSpPr>
          <p:cNvPr id="12" name="TextBox 11">
            <a:extLst>
              <a:ext uri="{FF2B5EF4-FFF2-40B4-BE49-F238E27FC236}">
                <a16:creationId xmlns:a16="http://schemas.microsoft.com/office/drawing/2014/main" id="{F26DCFE8-6943-4B57-A8E2-C0F2CD8E4BEE}"/>
              </a:ext>
            </a:extLst>
          </p:cNvPr>
          <p:cNvSpPr txBox="1"/>
          <p:nvPr/>
        </p:nvSpPr>
        <p:spPr>
          <a:xfrm>
            <a:off x="2692114" y="5045097"/>
            <a:ext cx="7311744" cy="830997"/>
          </a:xfrm>
          <a:prstGeom prst="rect">
            <a:avLst/>
          </a:prstGeom>
          <a:noFill/>
        </p:spPr>
        <p:txBody>
          <a:bodyPr wrap="square">
            <a:spAutoFit/>
          </a:bodyPr>
          <a:lstStyle/>
          <a:p>
            <a:pPr algn="ctr"/>
            <a:r>
              <a:rPr lang="en-US" sz="2400" dirty="0">
                <a:latin typeface="Corbel" panose="020B0503020204020204" pitchFamily="34" charset="0"/>
              </a:rPr>
              <a:t>Next, we'll do a quick survey of these control structures, and learn some interesting variations.</a:t>
            </a:r>
          </a:p>
        </p:txBody>
      </p:sp>
    </p:spTree>
    <p:extLst>
      <p:ext uri="{BB962C8B-B14F-4D97-AF65-F5344CB8AC3E}">
        <p14:creationId xmlns:p14="http://schemas.microsoft.com/office/powerpoint/2010/main" val="172703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3" grpId="0"/>
      <p:bldP spid="10" grpId="0"/>
      <p:bldP spid="11" grpId="0"/>
      <p:bldP spid="12"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a:xfrm>
            <a:off x="914400" y="-271793"/>
            <a:ext cx="10363200" cy="1143000"/>
          </a:xfrm>
        </p:spPr>
        <p:txBody>
          <a:bodyPr/>
          <a:lstStyle/>
          <a:p>
            <a:r>
              <a:rPr lang="en-US" dirty="0"/>
              <a:t>Callbacks Can Get Ugly</a:t>
            </a:r>
          </a:p>
        </p:txBody>
      </p:sp>
      <p:sp>
        <p:nvSpPr>
          <p:cNvPr id="5" name="TextBox 4">
            <a:extLst>
              <a:ext uri="{FF2B5EF4-FFF2-40B4-BE49-F238E27FC236}">
                <a16:creationId xmlns:a16="http://schemas.microsoft.com/office/drawing/2014/main" id="{4C7C4F2A-AE7A-4B2A-AFD5-F858DD7292D8}"/>
              </a:ext>
            </a:extLst>
          </p:cNvPr>
          <p:cNvSpPr txBox="1"/>
          <p:nvPr/>
        </p:nvSpPr>
        <p:spPr>
          <a:xfrm>
            <a:off x="6361070" y="1078506"/>
            <a:ext cx="5723091" cy="707886"/>
          </a:xfrm>
          <a:prstGeom prst="rect">
            <a:avLst/>
          </a:prstGeom>
          <a:noFill/>
        </p:spPr>
        <p:txBody>
          <a:bodyPr wrap="square" rtlCol="0">
            <a:spAutoFit/>
          </a:bodyPr>
          <a:lstStyle/>
          <a:p>
            <a:pPr algn="ctr"/>
            <a:r>
              <a:rPr lang="en-US" sz="2000" dirty="0"/>
              <a:t>Often we need to chain a bunch of slow background operations together with multiple callbacks, e.g.:</a:t>
            </a:r>
          </a:p>
        </p:txBody>
      </p:sp>
      <p:sp>
        <p:nvSpPr>
          <p:cNvPr id="7" name="TextBox 6">
            <a:extLst>
              <a:ext uri="{FF2B5EF4-FFF2-40B4-BE49-F238E27FC236}">
                <a16:creationId xmlns:a16="http://schemas.microsoft.com/office/drawing/2014/main" id="{8B3E39D8-044F-4BAB-A70E-FE6A0E4EB8AB}"/>
              </a:ext>
            </a:extLst>
          </p:cNvPr>
          <p:cNvSpPr txBox="1"/>
          <p:nvPr/>
        </p:nvSpPr>
        <p:spPr>
          <a:xfrm>
            <a:off x="376453" y="568748"/>
            <a:ext cx="5835823" cy="6186309"/>
          </a:xfrm>
          <a:prstGeom prst="rect">
            <a:avLst/>
          </a:prstGeom>
          <a:solidFill>
            <a:schemeClr val="accent4">
              <a:lumMod val="20000"/>
              <a:lumOff val="80000"/>
            </a:schemeClr>
          </a:solidFill>
          <a:ln>
            <a:solidFill>
              <a:schemeClr val="tx1"/>
            </a:solidFill>
          </a:ln>
        </p:spPr>
        <p:txBody>
          <a:bodyPr wrap="square">
            <a:spAutoFit/>
          </a:bodyPr>
          <a:lstStyle/>
          <a:p>
            <a:r>
              <a:rPr lang="en-US" dirty="0">
                <a:solidFill>
                  <a:srgbClr val="C00000"/>
                </a:solidFill>
                <a:latin typeface="Consolas" panose="020B0609020204030204" pitchFamily="49" charset="0"/>
              </a:rPr>
              <a:t>function </a:t>
            </a:r>
            <a:r>
              <a:rPr lang="en-US" dirty="0" err="1">
                <a:solidFill>
                  <a:srgbClr val="C00000"/>
                </a:solidFill>
                <a:latin typeface="Consolas" panose="020B0609020204030204" pitchFamily="49" charset="0"/>
              </a:rPr>
              <a:t>download_data</a:t>
            </a:r>
            <a:r>
              <a:rPr lang="en-US" dirty="0">
                <a:solidFill>
                  <a:srgbClr val="C00000"/>
                </a:solidFill>
                <a:latin typeface="Consolas" panose="020B0609020204030204" pitchFamily="49" charset="0"/>
              </a:rPr>
              <a:t>(</a:t>
            </a:r>
            <a:r>
              <a:rPr lang="en-US" dirty="0" err="1">
                <a:solidFill>
                  <a:srgbClr val="C00000"/>
                </a:solidFill>
                <a:latin typeface="Consolas" panose="020B0609020204030204" pitchFamily="49" charset="0"/>
              </a:rPr>
              <a:t>url</a:t>
            </a:r>
            <a:r>
              <a:rPr lang="en-US" dirty="0">
                <a:solidFill>
                  <a:srgbClr val="C00000"/>
                </a:solidFill>
                <a:latin typeface="Consolas" panose="020B0609020204030204" pitchFamily="49" charset="0"/>
              </a:rPr>
              <a:t>, callback1) {</a:t>
            </a:r>
          </a:p>
          <a:p>
            <a:r>
              <a:rPr lang="en-US" dirty="0">
                <a:solidFill>
                  <a:srgbClr val="C00000"/>
                </a:solidFill>
                <a:latin typeface="Consolas" panose="020B0609020204030204" pitchFamily="49" charset="0"/>
              </a:rPr>
              <a:t>  </a:t>
            </a:r>
            <a:r>
              <a:rPr lang="en-US" dirty="0" err="1">
                <a:solidFill>
                  <a:srgbClr val="C00000"/>
                </a:solidFill>
                <a:latin typeface="Consolas" panose="020B0609020204030204" pitchFamily="49" charset="0"/>
              </a:rPr>
              <a:t>run_in_background</a:t>
            </a:r>
            <a:r>
              <a:rPr lang="en-US" dirty="0">
                <a:solidFill>
                  <a:srgbClr val="C00000"/>
                </a:solidFill>
                <a:latin typeface="Consolas" panose="020B0609020204030204" pitchFamily="49" charset="0"/>
              </a:rPr>
              <a:t> {</a:t>
            </a:r>
          </a:p>
          <a:p>
            <a:r>
              <a:rPr lang="en-US" dirty="0">
                <a:solidFill>
                  <a:srgbClr val="C00000"/>
                </a:solidFill>
                <a:latin typeface="Consolas" panose="020B0609020204030204" pitchFamily="49" charset="0"/>
              </a:rPr>
              <a:t>    data = </a:t>
            </a:r>
            <a:r>
              <a:rPr lang="en-US" dirty="0" err="1">
                <a:solidFill>
                  <a:srgbClr val="C00000"/>
                </a:solidFill>
                <a:latin typeface="Consolas" panose="020B0609020204030204" pitchFamily="49" charset="0"/>
              </a:rPr>
              <a:t>connect_and_download_data</a:t>
            </a:r>
            <a:r>
              <a:rPr lang="en-US" dirty="0">
                <a:solidFill>
                  <a:srgbClr val="C00000"/>
                </a:solidFill>
                <a:latin typeface="Consolas" panose="020B0609020204030204" pitchFamily="49" charset="0"/>
              </a:rPr>
              <a:t>(</a:t>
            </a:r>
            <a:r>
              <a:rPr lang="en-US" dirty="0" err="1">
                <a:solidFill>
                  <a:srgbClr val="C00000"/>
                </a:solidFill>
                <a:latin typeface="Consolas" panose="020B0609020204030204" pitchFamily="49" charset="0"/>
              </a:rPr>
              <a:t>url</a:t>
            </a:r>
            <a:r>
              <a:rPr lang="en-US" dirty="0">
                <a:solidFill>
                  <a:srgbClr val="C00000"/>
                </a:solidFill>
                <a:latin typeface="Consolas" panose="020B0609020204030204" pitchFamily="49" charset="0"/>
              </a:rPr>
              <a:t>)</a:t>
            </a:r>
          </a:p>
          <a:p>
            <a:r>
              <a:rPr lang="en-US" dirty="0">
                <a:solidFill>
                  <a:srgbClr val="0070C0"/>
                </a:solidFill>
                <a:latin typeface="Consolas" panose="020B0609020204030204" pitchFamily="49" charset="0"/>
              </a:rPr>
              <a:t>    callback1</a:t>
            </a:r>
            <a:r>
              <a:rPr lang="en-US" dirty="0">
                <a:solidFill>
                  <a:srgbClr val="C00000"/>
                </a:solidFill>
                <a:latin typeface="Consolas" panose="020B0609020204030204" pitchFamily="49" charset="0"/>
              </a:rPr>
              <a:t>(data)</a:t>
            </a:r>
          </a:p>
          <a:p>
            <a:r>
              <a:rPr lang="en-US" dirty="0">
                <a:solidFill>
                  <a:srgbClr val="C00000"/>
                </a:solidFill>
                <a:latin typeface="Consolas" panose="020B0609020204030204" pitchFamily="49" charset="0"/>
              </a:rPr>
              <a:t>  }</a:t>
            </a:r>
          </a:p>
          <a:p>
            <a:r>
              <a:rPr lang="en-US" dirty="0">
                <a:solidFill>
                  <a:srgbClr val="C00000"/>
                </a:solidFill>
                <a:latin typeface="Consolas" panose="020B0609020204030204" pitchFamily="49" charset="0"/>
              </a:rPr>
              <a:t>}</a:t>
            </a:r>
          </a:p>
          <a:p>
            <a:endParaRPr lang="en-US" dirty="0">
              <a:latin typeface="Consolas" panose="020B0609020204030204" pitchFamily="49" charset="0"/>
            </a:endParaRPr>
          </a:p>
          <a:p>
            <a:r>
              <a:rPr lang="en-US" dirty="0">
                <a:solidFill>
                  <a:srgbClr val="0070C0"/>
                </a:solidFill>
                <a:latin typeface="Consolas" panose="020B0609020204030204" pitchFamily="49" charset="0"/>
              </a:rPr>
              <a:t>function </a:t>
            </a:r>
            <a:r>
              <a:rPr lang="en-US" dirty="0" err="1">
                <a:solidFill>
                  <a:srgbClr val="0070C0"/>
                </a:solidFill>
                <a:latin typeface="Consolas" panose="020B0609020204030204" pitchFamily="49" charset="0"/>
              </a:rPr>
              <a:t>filter_data</a:t>
            </a:r>
            <a:r>
              <a:rPr lang="en-US" dirty="0">
                <a:solidFill>
                  <a:srgbClr val="0070C0"/>
                </a:solidFill>
                <a:latin typeface="Consolas" panose="020B0609020204030204" pitchFamily="49" charset="0"/>
              </a:rPr>
              <a:t>(data, callback2) {</a:t>
            </a:r>
          </a:p>
          <a:p>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run_in_background</a:t>
            </a:r>
            <a:r>
              <a:rPr lang="en-US" dirty="0">
                <a:solidFill>
                  <a:srgbClr val="0070C0"/>
                </a:solidFill>
                <a:latin typeface="Consolas" panose="020B0609020204030204" pitchFamily="49" charset="0"/>
              </a:rPr>
              <a:t> {</a:t>
            </a:r>
          </a:p>
          <a:p>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fdata</a:t>
            </a:r>
            <a:r>
              <a:rPr lang="en-US" dirty="0">
                <a:solidFill>
                  <a:srgbClr val="0070C0"/>
                </a:solidFill>
                <a:latin typeface="Consolas" panose="020B0609020204030204" pitchFamily="49" charset="0"/>
              </a:rPr>
              <a:t> = </a:t>
            </a:r>
            <a:r>
              <a:rPr lang="en-US" dirty="0" err="1">
                <a:solidFill>
                  <a:srgbClr val="0070C0"/>
                </a:solidFill>
                <a:latin typeface="Consolas" panose="020B0609020204030204" pitchFamily="49" charset="0"/>
              </a:rPr>
              <a:t>filter_data</a:t>
            </a:r>
            <a:r>
              <a:rPr lang="en-US" dirty="0">
                <a:solidFill>
                  <a:srgbClr val="0070C0"/>
                </a:solidFill>
                <a:latin typeface="Consolas" panose="020B0609020204030204" pitchFamily="49" charset="0"/>
              </a:rPr>
              <a:t>(data)</a:t>
            </a:r>
          </a:p>
          <a:p>
            <a:r>
              <a:rPr lang="en-US" dirty="0">
                <a:solidFill>
                  <a:srgbClr val="00863D"/>
                </a:solidFill>
                <a:latin typeface="Consolas" panose="020B0609020204030204" pitchFamily="49" charset="0"/>
              </a:rPr>
              <a:t>    callback2</a:t>
            </a:r>
            <a:r>
              <a:rPr lang="en-US" dirty="0">
                <a:solidFill>
                  <a:srgbClr val="0070C0"/>
                </a:solidFill>
                <a:latin typeface="Consolas" panose="020B0609020204030204" pitchFamily="49" charset="0"/>
              </a:rPr>
              <a:t>(</a:t>
            </a:r>
            <a:r>
              <a:rPr lang="en-US" dirty="0" err="1">
                <a:solidFill>
                  <a:srgbClr val="0070C0"/>
                </a:solidFill>
                <a:latin typeface="Consolas" panose="020B0609020204030204" pitchFamily="49" charset="0"/>
              </a:rPr>
              <a:t>fdata</a:t>
            </a:r>
            <a:r>
              <a:rPr lang="en-US" dirty="0">
                <a:solidFill>
                  <a:srgbClr val="0070C0"/>
                </a:solidFill>
                <a:latin typeface="Consolas" panose="020B0609020204030204" pitchFamily="49" charset="0"/>
              </a:rPr>
              <a:t>);</a:t>
            </a:r>
          </a:p>
          <a:p>
            <a:r>
              <a:rPr lang="en-US" dirty="0">
                <a:solidFill>
                  <a:srgbClr val="0070C0"/>
                </a:solidFill>
                <a:latin typeface="Consolas" panose="020B0609020204030204" pitchFamily="49" charset="0"/>
              </a:rPr>
              <a:t>  }</a:t>
            </a:r>
          </a:p>
          <a:p>
            <a:r>
              <a:rPr lang="en-US" dirty="0">
                <a:solidFill>
                  <a:srgbClr val="0070C0"/>
                </a:solidFill>
                <a:latin typeface="Consolas" panose="020B0609020204030204" pitchFamily="49" charset="0"/>
              </a:rPr>
              <a:t>}</a:t>
            </a:r>
          </a:p>
          <a:p>
            <a:endParaRPr lang="en-US" dirty="0">
              <a:latin typeface="Consolas" panose="020B0609020204030204" pitchFamily="49" charset="0"/>
            </a:endParaRPr>
          </a:p>
          <a:p>
            <a:r>
              <a:rPr lang="en-US" dirty="0">
                <a:solidFill>
                  <a:srgbClr val="00863D"/>
                </a:solidFill>
                <a:latin typeface="Consolas" panose="020B0609020204030204" pitchFamily="49" charset="0"/>
              </a:rPr>
              <a:t>function </a:t>
            </a:r>
            <a:r>
              <a:rPr lang="en-US" dirty="0" err="1">
                <a:solidFill>
                  <a:srgbClr val="00863D"/>
                </a:solidFill>
                <a:latin typeface="Consolas" panose="020B0609020204030204" pitchFamily="49" charset="0"/>
              </a:rPr>
              <a:t>reorder_data</a:t>
            </a:r>
            <a:r>
              <a:rPr lang="en-US" dirty="0">
                <a:solidFill>
                  <a:srgbClr val="00863D"/>
                </a:solidFill>
                <a:latin typeface="Consolas" panose="020B0609020204030204" pitchFamily="49" charset="0"/>
              </a:rPr>
              <a:t>(</a:t>
            </a:r>
            <a:r>
              <a:rPr lang="en-US" dirty="0" err="1">
                <a:solidFill>
                  <a:srgbClr val="00863D"/>
                </a:solidFill>
                <a:latin typeface="Consolas" panose="020B0609020204030204" pitchFamily="49" charset="0"/>
              </a:rPr>
              <a:t>fdata</a:t>
            </a:r>
            <a:r>
              <a:rPr lang="en-US" dirty="0">
                <a:solidFill>
                  <a:srgbClr val="00863D"/>
                </a:solidFill>
                <a:latin typeface="Consolas" panose="020B0609020204030204" pitchFamily="49" charset="0"/>
              </a:rPr>
              <a:t>, callback3) {</a:t>
            </a:r>
          </a:p>
          <a:p>
            <a:r>
              <a:rPr lang="en-US" dirty="0">
                <a:solidFill>
                  <a:srgbClr val="00863D"/>
                </a:solidFill>
                <a:latin typeface="Consolas" panose="020B0609020204030204" pitchFamily="49" charset="0"/>
              </a:rPr>
              <a:t>  </a:t>
            </a:r>
            <a:r>
              <a:rPr lang="en-US" dirty="0" err="1">
                <a:solidFill>
                  <a:srgbClr val="00863D"/>
                </a:solidFill>
                <a:latin typeface="Consolas" panose="020B0609020204030204" pitchFamily="49" charset="0"/>
              </a:rPr>
              <a:t>run_in_background</a:t>
            </a:r>
            <a:r>
              <a:rPr lang="en-US" dirty="0">
                <a:solidFill>
                  <a:srgbClr val="00863D"/>
                </a:solidFill>
                <a:latin typeface="Consolas" panose="020B0609020204030204" pitchFamily="49" charset="0"/>
              </a:rPr>
              <a:t> {</a:t>
            </a:r>
          </a:p>
          <a:p>
            <a:r>
              <a:rPr lang="en-US" dirty="0">
                <a:solidFill>
                  <a:srgbClr val="00863D"/>
                </a:solidFill>
                <a:latin typeface="Consolas" panose="020B0609020204030204" pitchFamily="49" charset="0"/>
              </a:rPr>
              <a:t>    </a:t>
            </a:r>
            <a:r>
              <a:rPr lang="en-US" dirty="0" err="1">
                <a:solidFill>
                  <a:srgbClr val="00863D"/>
                </a:solidFill>
                <a:latin typeface="Consolas" panose="020B0609020204030204" pitchFamily="49" charset="0"/>
              </a:rPr>
              <a:t>sdata</a:t>
            </a:r>
            <a:r>
              <a:rPr lang="en-US" dirty="0">
                <a:solidFill>
                  <a:srgbClr val="00863D"/>
                </a:solidFill>
                <a:latin typeface="Consolas" panose="020B0609020204030204" pitchFamily="49" charset="0"/>
              </a:rPr>
              <a:t> = sort(</a:t>
            </a:r>
            <a:r>
              <a:rPr lang="en-US" dirty="0" err="1">
                <a:solidFill>
                  <a:srgbClr val="00863D"/>
                </a:solidFill>
                <a:latin typeface="Consolas" panose="020B0609020204030204" pitchFamily="49" charset="0"/>
              </a:rPr>
              <a:t>fdata</a:t>
            </a:r>
            <a:r>
              <a:rPr lang="en-US" dirty="0">
                <a:solidFill>
                  <a:srgbClr val="00863D"/>
                </a:solidFill>
                <a:latin typeface="Consolas" panose="020B0609020204030204" pitchFamily="49" charset="0"/>
              </a:rPr>
              <a:t>)</a:t>
            </a:r>
          </a:p>
          <a:p>
            <a:r>
              <a:rPr lang="en-US" dirty="0">
                <a:solidFill>
                  <a:srgbClr val="7030A0"/>
                </a:solidFill>
                <a:latin typeface="Consolas" panose="020B0609020204030204" pitchFamily="49" charset="0"/>
              </a:rPr>
              <a:t>    callback3</a:t>
            </a:r>
            <a:r>
              <a:rPr lang="en-US" dirty="0">
                <a:solidFill>
                  <a:srgbClr val="00863D"/>
                </a:solidFill>
                <a:latin typeface="Consolas" panose="020B0609020204030204" pitchFamily="49" charset="0"/>
              </a:rPr>
              <a:t>(</a:t>
            </a:r>
            <a:r>
              <a:rPr lang="en-US" dirty="0" err="1">
                <a:solidFill>
                  <a:srgbClr val="00863D"/>
                </a:solidFill>
                <a:latin typeface="Consolas" panose="020B0609020204030204" pitchFamily="49" charset="0"/>
              </a:rPr>
              <a:t>sdata</a:t>
            </a:r>
            <a:r>
              <a:rPr lang="en-US" dirty="0">
                <a:solidFill>
                  <a:srgbClr val="00863D"/>
                </a:solidFill>
                <a:latin typeface="Consolas" panose="020B0609020204030204" pitchFamily="49" charset="0"/>
              </a:rPr>
              <a:t>);</a:t>
            </a:r>
          </a:p>
          <a:p>
            <a:r>
              <a:rPr lang="en-US" dirty="0">
                <a:solidFill>
                  <a:srgbClr val="00863D"/>
                </a:solidFill>
                <a:latin typeface="Consolas" panose="020B0609020204030204" pitchFamily="49" charset="0"/>
              </a:rPr>
              <a:t>  }</a:t>
            </a:r>
          </a:p>
          <a:p>
            <a:r>
              <a:rPr lang="en-US" dirty="0">
                <a:solidFill>
                  <a:srgbClr val="00863D"/>
                </a:solidFill>
                <a:latin typeface="Consolas" panose="020B0609020204030204" pitchFamily="49" charset="0"/>
              </a:rPr>
              <a:t>}</a:t>
            </a:r>
          </a:p>
          <a:p>
            <a:endParaRPr lang="en-US" dirty="0">
              <a:latin typeface="Consolas" panose="020B0609020204030204" pitchFamily="49" charset="0"/>
            </a:endParaRPr>
          </a:p>
          <a:p>
            <a:r>
              <a:rPr lang="en-US" dirty="0">
                <a:solidFill>
                  <a:srgbClr val="7030A0"/>
                </a:solidFill>
                <a:latin typeface="Consolas" panose="020B0609020204030204" pitchFamily="49" charset="0"/>
              </a:rPr>
              <a:t>function </a:t>
            </a:r>
            <a:r>
              <a:rPr lang="en-US" dirty="0" err="1">
                <a:solidFill>
                  <a:srgbClr val="7030A0"/>
                </a:solidFill>
                <a:latin typeface="Consolas" panose="020B0609020204030204" pitchFamily="49" charset="0"/>
              </a:rPr>
              <a:t>display_in_ui</a:t>
            </a:r>
            <a:r>
              <a:rPr lang="en-US" dirty="0">
                <a:solidFill>
                  <a:srgbClr val="7030A0"/>
                </a:solidFill>
                <a:latin typeface="Consolas" panose="020B0609020204030204" pitchFamily="49" charset="0"/>
              </a:rPr>
              <a:t>(</a:t>
            </a:r>
            <a:r>
              <a:rPr lang="en-US" dirty="0" err="1">
                <a:solidFill>
                  <a:srgbClr val="7030A0"/>
                </a:solidFill>
                <a:latin typeface="Consolas" panose="020B0609020204030204" pitchFamily="49" charset="0"/>
              </a:rPr>
              <a:t>sdata</a:t>
            </a:r>
            <a:r>
              <a:rPr lang="en-US" dirty="0">
                <a:solidFill>
                  <a:srgbClr val="7030A0"/>
                </a:solidFill>
                <a:latin typeface="Consolas" panose="020B0609020204030204" pitchFamily="49" charset="0"/>
              </a:rPr>
              <a:t>) { ... }</a:t>
            </a:r>
          </a:p>
        </p:txBody>
      </p:sp>
      <p:sp>
        <p:nvSpPr>
          <p:cNvPr id="14" name="TextBox 13">
            <a:extLst>
              <a:ext uri="{FF2B5EF4-FFF2-40B4-BE49-F238E27FC236}">
                <a16:creationId xmlns:a16="http://schemas.microsoft.com/office/drawing/2014/main" id="{F6702B4E-0A33-4798-A83A-40A287492467}"/>
              </a:ext>
            </a:extLst>
          </p:cNvPr>
          <p:cNvSpPr txBox="1"/>
          <p:nvPr/>
        </p:nvSpPr>
        <p:spPr>
          <a:xfrm>
            <a:off x="6212997" y="2020281"/>
            <a:ext cx="6019237" cy="1323439"/>
          </a:xfrm>
          <a:prstGeom prst="rect">
            <a:avLst/>
          </a:prstGeom>
          <a:noFill/>
        </p:spPr>
        <p:txBody>
          <a:bodyPr wrap="square" rtlCol="0">
            <a:spAutoFit/>
          </a:bodyPr>
          <a:lstStyle/>
          <a:p>
            <a:pPr algn="ctr"/>
            <a:r>
              <a:rPr lang="en-US" sz="2000" dirty="0">
                <a:solidFill>
                  <a:srgbClr val="C00000"/>
                </a:solidFill>
              </a:rPr>
              <a:t>download a file</a:t>
            </a:r>
            <a:r>
              <a:rPr lang="en-US" sz="2000" dirty="0"/>
              <a:t>, </a:t>
            </a:r>
            <a:br>
              <a:rPr lang="en-US" sz="2000" dirty="0"/>
            </a:br>
            <a:r>
              <a:rPr lang="en-US" sz="2000" dirty="0"/>
              <a:t>then </a:t>
            </a:r>
            <a:r>
              <a:rPr lang="en-US" sz="2000" dirty="0">
                <a:solidFill>
                  <a:srgbClr val="0070C0"/>
                </a:solidFill>
              </a:rPr>
              <a:t>filter the data</a:t>
            </a:r>
            <a:r>
              <a:rPr lang="en-US" sz="2000" dirty="0"/>
              <a:t>, </a:t>
            </a:r>
          </a:p>
          <a:p>
            <a:pPr algn="ctr"/>
            <a:r>
              <a:rPr lang="en-US" sz="2000" dirty="0"/>
              <a:t>then </a:t>
            </a:r>
            <a:r>
              <a:rPr lang="en-US" sz="2000" dirty="0">
                <a:solidFill>
                  <a:srgbClr val="00B050"/>
                </a:solidFill>
              </a:rPr>
              <a:t>sort the remaining data</a:t>
            </a:r>
            <a:r>
              <a:rPr lang="en-US" sz="2000" dirty="0"/>
              <a:t>, </a:t>
            </a:r>
          </a:p>
          <a:p>
            <a:pPr algn="ctr"/>
            <a:r>
              <a:rPr lang="en-US" sz="2000" dirty="0"/>
              <a:t>then </a:t>
            </a:r>
            <a:r>
              <a:rPr lang="en-US" sz="2000" dirty="0">
                <a:solidFill>
                  <a:srgbClr val="7030A0"/>
                </a:solidFill>
              </a:rPr>
              <a:t>update </a:t>
            </a:r>
            <a:r>
              <a:rPr lang="en-US" sz="2000" dirty="0"/>
              <a:t>the UI.</a:t>
            </a:r>
          </a:p>
        </p:txBody>
      </p:sp>
      <p:sp>
        <p:nvSpPr>
          <p:cNvPr id="15" name="TextBox 14">
            <a:extLst>
              <a:ext uri="{FF2B5EF4-FFF2-40B4-BE49-F238E27FC236}">
                <a16:creationId xmlns:a16="http://schemas.microsoft.com/office/drawing/2014/main" id="{D894CF63-0A76-4E27-B3D0-5A8DE99D98A4}"/>
              </a:ext>
            </a:extLst>
          </p:cNvPr>
          <p:cNvSpPr txBox="1"/>
          <p:nvPr/>
        </p:nvSpPr>
        <p:spPr>
          <a:xfrm>
            <a:off x="6639464" y="3668513"/>
            <a:ext cx="5185864" cy="400110"/>
          </a:xfrm>
          <a:prstGeom prst="rect">
            <a:avLst/>
          </a:prstGeom>
          <a:noFill/>
        </p:spPr>
        <p:txBody>
          <a:bodyPr wrap="square" rtlCol="0">
            <a:spAutoFit/>
          </a:bodyPr>
          <a:lstStyle/>
          <a:p>
            <a:pPr algn="ctr"/>
            <a:r>
              <a:rPr lang="en-US" sz="2000" dirty="0"/>
              <a:t>For example, consider the following functions...</a:t>
            </a:r>
          </a:p>
        </p:txBody>
      </p:sp>
      <p:sp>
        <p:nvSpPr>
          <p:cNvPr id="54" name="Speech Bubble: Rectangle with Corners Rounded 53">
            <a:extLst>
              <a:ext uri="{FF2B5EF4-FFF2-40B4-BE49-F238E27FC236}">
                <a16:creationId xmlns:a16="http://schemas.microsoft.com/office/drawing/2014/main" id="{F2EAE5DA-00B0-44F4-83B7-E9BF9711AEA0}"/>
              </a:ext>
            </a:extLst>
          </p:cNvPr>
          <p:cNvSpPr/>
          <p:nvPr/>
        </p:nvSpPr>
        <p:spPr>
          <a:xfrm>
            <a:off x="2853823" y="2237877"/>
            <a:ext cx="2783758" cy="1067719"/>
          </a:xfrm>
          <a:prstGeom prst="wedgeRoundRectCallout">
            <a:avLst>
              <a:gd name="adj1" fmla="val -36347"/>
              <a:gd name="adj2" fmla="val -123273"/>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Our first function downloads a file.</a:t>
            </a:r>
            <a:endParaRPr lang="en-US" sz="2000" dirty="0">
              <a:solidFill>
                <a:schemeClr val="accent2">
                  <a:lumMod val="20000"/>
                  <a:lumOff val="80000"/>
                </a:schemeClr>
              </a:solidFill>
              <a:latin typeface="Corbel" panose="020B0503020204020204" pitchFamily="34" charset="0"/>
            </a:endParaRPr>
          </a:p>
        </p:txBody>
      </p:sp>
      <p:sp>
        <p:nvSpPr>
          <p:cNvPr id="55" name="Speech Bubble: Rectangle with Corners Rounded 54">
            <a:extLst>
              <a:ext uri="{FF2B5EF4-FFF2-40B4-BE49-F238E27FC236}">
                <a16:creationId xmlns:a16="http://schemas.microsoft.com/office/drawing/2014/main" id="{AFA973C0-B645-441D-AF1F-41D0DC7D16C5}"/>
              </a:ext>
            </a:extLst>
          </p:cNvPr>
          <p:cNvSpPr/>
          <p:nvPr/>
        </p:nvSpPr>
        <p:spPr>
          <a:xfrm>
            <a:off x="1661554" y="2828977"/>
            <a:ext cx="3312051" cy="1067719"/>
          </a:xfrm>
          <a:prstGeom prst="wedgeRoundRectCallout">
            <a:avLst>
              <a:gd name="adj1" fmla="val -57571"/>
              <a:gd name="adj2" fmla="val -152329"/>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Once it's done we ask it to run a </a:t>
            </a:r>
            <a:r>
              <a:rPr lang="en-US" sz="2000" dirty="0">
                <a:solidFill>
                  <a:srgbClr val="32F4F1"/>
                </a:solidFill>
                <a:latin typeface="Corbel" panose="020B0503020204020204" pitchFamily="34" charset="0"/>
              </a:rPr>
              <a:t>callback</a:t>
            </a:r>
            <a:r>
              <a:rPr lang="en-US" sz="2000" dirty="0">
                <a:solidFill>
                  <a:schemeClr val="bg1"/>
                </a:solidFill>
                <a:latin typeface="Corbel" panose="020B0503020204020204" pitchFamily="34" charset="0"/>
              </a:rPr>
              <a:t> to initiate the next stage of processing.</a:t>
            </a:r>
            <a:endParaRPr lang="en-US" sz="2000" dirty="0">
              <a:solidFill>
                <a:schemeClr val="accent2">
                  <a:lumMod val="20000"/>
                  <a:lumOff val="80000"/>
                </a:schemeClr>
              </a:solidFill>
              <a:latin typeface="Corbel" panose="020B0503020204020204" pitchFamily="34" charset="0"/>
            </a:endParaRPr>
          </a:p>
        </p:txBody>
      </p:sp>
      <p:sp>
        <p:nvSpPr>
          <p:cNvPr id="56" name="Speech Bubble: Rectangle with Corners Rounded 55">
            <a:extLst>
              <a:ext uri="{FF2B5EF4-FFF2-40B4-BE49-F238E27FC236}">
                <a16:creationId xmlns:a16="http://schemas.microsoft.com/office/drawing/2014/main" id="{E10111D5-4EFC-497B-90CD-D10F1D9573B8}"/>
              </a:ext>
            </a:extLst>
          </p:cNvPr>
          <p:cNvSpPr/>
          <p:nvPr/>
        </p:nvSpPr>
        <p:spPr>
          <a:xfrm>
            <a:off x="2959604" y="3864853"/>
            <a:ext cx="2966621" cy="1067719"/>
          </a:xfrm>
          <a:prstGeom prst="wedgeRoundRectCallout">
            <a:avLst>
              <a:gd name="adj1" fmla="val -59858"/>
              <a:gd name="adj2" fmla="val -97728"/>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That next stage might filter the </a:t>
            </a:r>
            <a:r>
              <a:rPr lang="en-US" sz="2000" dirty="0" err="1">
                <a:solidFill>
                  <a:schemeClr val="bg1"/>
                </a:solidFill>
                <a:latin typeface="Corbel" panose="020B0503020204020204" pitchFamily="34" charset="0"/>
              </a:rPr>
              <a:t>DLed</a:t>
            </a:r>
            <a:r>
              <a:rPr lang="en-US" sz="2000" dirty="0">
                <a:solidFill>
                  <a:schemeClr val="bg1"/>
                </a:solidFill>
                <a:latin typeface="Corbel" panose="020B0503020204020204" pitchFamily="34" charset="0"/>
              </a:rPr>
              <a:t> data.</a:t>
            </a:r>
            <a:endParaRPr lang="en-US" sz="2000" dirty="0">
              <a:solidFill>
                <a:schemeClr val="accent2">
                  <a:lumMod val="20000"/>
                  <a:lumOff val="80000"/>
                </a:schemeClr>
              </a:solidFill>
              <a:latin typeface="Corbel" panose="020B0503020204020204" pitchFamily="34" charset="0"/>
            </a:endParaRPr>
          </a:p>
        </p:txBody>
      </p:sp>
      <p:sp>
        <p:nvSpPr>
          <p:cNvPr id="57" name="Speech Bubble: Rectangle with Corners Rounded 56">
            <a:extLst>
              <a:ext uri="{FF2B5EF4-FFF2-40B4-BE49-F238E27FC236}">
                <a16:creationId xmlns:a16="http://schemas.microsoft.com/office/drawing/2014/main" id="{01D9DFBF-9D9D-402B-BE8F-236A84F60A92}"/>
              </a:ext>
            </a:extLst>
          </p:cNvPr>
          <p:cNvSpPr/>
          <p:nvPr/>
        </p:nvSpPr>
        <p:spPr>
          <a:xfrm>
            <a:off x="2289674" y="4227409"/>
            <a:ext cx="3059448" cy="1067719"/>
          </a:xfrm>
          <a:prstGeom prst="wedgeRoundRectCallout">
            <a:avLst>
              <a:gd name="adj1" fmla="val -79600"/>
              <a:gd name="adj2" fmla="val -101799"/>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Once it's done we ask it to launch a callback to do the next stage of processing.</a:t>
            </a:r>
            <a:endParaRPr lang="en-US" sz="2000" dirty="0">
              <a:solidFill>
                <a:schemeClr val="accent2">
                  <a:lumMod val="20000"/>
                  <a:lumOff val="80000"/>
                </a:schemeClr>
              </a:solidFill>
              <a:latin typeface="Corbel" panose="020B0503020204020204" pitchFamily="34" charset="0"/>
            </a:endParaRPr>
          </a:p>
        </p:txBody>
      </p:sp>
      <p:sp>
        <p:nvSpPr>
          <p:cNvPr id="58" name="Speech Bubble: Rectangle with Corners Rounded 57">
            <a:extLst>
              <a:ext uri="{FF2B5EF4-FFF2-40B4-BE49-F238E27FC236}">
                <a16:creationId xmlns:a16="http://schemas.microsoft.com/office/drawing/2014/main" id="{F0C5D576-81BF-4C19-8E56-8B623BA2CE08}"/>
              </a:ext>
            </a:extLst>
          </p:cNvPr>
          <p:cNvSpPr/>
          <p:nvPr/>
        </p:nvSpPr>
        <p:spPr>
          <a:xfrm>
            <a:off x="5022371" y="5166973"/>
            <a:ext cx="2966621" cy="1067719"/>
          </a:xfrm>
          <a:prstGeom prst="wedgeRoundRectCallout">
            <a:avLst>
              <a:gd name="adj1" fmla="val -104691"/>
              <a:gd name="adj2" fmla="val -49285"/>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That next stage might sort the filtered data.</a:t>
            </a:r>
            <a:endParaRPr lang="en-US" sz="2000" dirty="0">
              <a:solidFill>
                <a:schemeClr val="accent2">
                  <a:lumMod val="20000"/>
                  <a:lumOff val="80000"/>
                </a:schemeClr>
              </a:solidFill>
              <a:latin typeface="Corbel" panose="020B0503020204020204" pitchFamily="34" charset="0"/>
            </a:endParaRPr>
          </a:p>
        </p:txBody>
      </p:sp>
      <p:sp>
        <p:nvSpPr>
          <p:cNvPr id="59" name="Speech Bubble: Rectangle with Corners Rounded 58">
            <a:extLst>
              <a:ext uri="{FF2B5EF4-FFF2-40B4-BE49-F238E27FC236}">
                <a16:creationId xmlns:a16="http://schemas.microsoft.com/office/drawing/2014/main" id="{BC3D73A2-08FC-4222-8C2B-055BCD62B8C0}"/>
              </a:ext>
            </a:extLst>
          </p:cNvPr>
          <p:cNvSpPr/>
          <p:nvPr/>
        </p:nvSpPr>
        <p:spPr>
          <a:xfrm>
            <a:off x="4245702" y="5378213"/>
            <a:ext cx="3059448" cy="1067719"/>
          </a:xfrm>
          <a:prstGeom prst="wedgeRoundRectCallout">
            <a:avLst>
              <a:gd name="adj1" fmla="val -82158"/>
              <a:gd name="adj2" fmla="val -42721"/>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Once it's done we ask it to launch a callback to do the last stage of processing.</a:t>
            </a:r>
            <a:endParaRPr lang="en-US" sz="2000" dirty="0">
              <a:solidFill>
                <a:schemeClr val="accent2">
                  <a:lumMod val="20000"/>
                  <a:lumOff val="80000"/>
                </a:schemeClr>
              </a:solidFill>
              <a:latin typeface="Corbel" panose="020B0503020204020204" pitchFamily="34" charset="0"/>
            </a:endParaRPr>
          </a:p>
        </p:txBody>
      </p:sp>
      <p:sp>
        <p:nvSpPr>
          <p:cNvPr id="53" name="TextBox 52">
            <a:extLst>
              <a:ext uri="{FF2B5EF4-FFF2-40B4-BE49-F238E27FC236}">
                <a16:creationId xmlns:a16="http://schemas.microsoft.com/office/drawing/2014/main" id="{FF73094D-A1C7-4CED-8055-359C470F29E1}"/>
              </a:ext>
            </a:extLst>
          </p:cNvPr>
          <p:cNvSpPr txBox="1"/>
          <p:nvPr/>
        </p:nvSpPr>
        <p:spPr>
          <a:xfrm>
            <a:off x="7472988" y="4387321"/>
            <a:ext cx="3445210" cy="707886"/>
          </a:xfrm>
          <a:prstGeom prst="rect">
            <a:avLst/>
          </a:prstGeom>
          <a:noFill/>
        </p:spPr>
        <p:txBody>
          <a:bodyPr wrap="square" rtlCol="0">
            <a:spAutoFit/>
          </a:bodyPr>
          <a:lstStyle/>
          <a:p>
            <a:pPr algn="ctr"/>
            <a:r>
              <a:rPr lang="en-US" sz="2000" dirty="0"/>
              <a:t>To do chain functions like this, people use </a:t>
            </a:r>
            <a:r>
              <a:rPr lang="en-US" sz="2000" dirty="0">
                <a:solidFill>
                  <a:srgbClr val="FF0000"/>
                </a:solidFill>
              </a:rPr>
              <a:t>lambdas.</a:t>
            </a:r>
            <a:endParaRPr lang="en-US" sz="2000" dirty="0"/>
          </a:p>
        </p:txBody>
      </p:sp>
      <p:sp>
        <p:nvSpPr>
          <p:cNvPr id="60" name="Speech Bubble: Rectangle with Corners Rounded 59">
            <a:extLst>
              <a:ext uri="{FF2B5EF4-FFF2-40B4-BE49-F238E27FC236}">
                <a16:creationId xmlns:a16="http://schemas.microsoft.com/office/drawing/2014/main" id="{8D6A4941-83C1-47CA-9A87-C7E24B81E8F1}"/>
              </a:ext>
            </a:extLst>
          </p:cNvPr>
          <p:cNvSpPr/>
          <p:nvPr/>
        </p:nvSpPr>
        <p:spPr>
          <a:xfrm>
            <a:off x="5090355" y="5023441"/>
            <a:ext cx="3027162" cy="1067719"/>
          </a:xfrm>
          <a:prstGeom prst="wedgeRoundRectCallout">
            <a:avLst>
              <a:gd name="adj1" fmla="val -123982"/>
              <a:gd name="adj2" fmla="val 74418"/>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That final stage might display the data in the UI.</a:t>
            </a:r>
            <a:endParaRPr lang="en-US" sz="2000" dirty="0">
              <a:solidFill>
                <a:schemeClr val="accent2">
                  <a:lumMod val="20000"/>
                  <a:lumOff val="80000"/>
                </a:schemeClr>
              </a:solidFill>
              <a:latin typeface="Corbel" panose="020B0503020204020204" pitchFamily="34" charset="0"/>
            </a:endParaRPr>
          </a:p>
        </p:txBody>
      </p:sp>
      <p:sp>
        <p:nvSpPr>
          <p:cNvPr id="17" name="TextBox 16">
            <a:extLst>
              <a:ext uri="{FF2B5EF4-FFF2-40B4-BE49-F238E27FC236}">
                <a16:creationId xmlns:a16="http://schemas.microsoft.com/office/drawing/2014/main" id="{3304E04A-1EC4-4491-BDBF-05C1DE77CE71}"/>
              </a:ext>
            </a:extLst>
          </p:cNvPr>
          <p:cNvSpPr txBox="1"/>
          <p:nvPr/>
        </p:nvSpPr>
        <p:spPr>
          <a:xfrm>
            <a:off x="7412984" y="5334274"/>
            <a:ext cx="3445210" cy="400110"/>
          </a:xfrm>
          <a:prstGeom prst="rect">
            <a:avLst/>
          </a:prstGeom>
          <a:noFill/>
        </p:spPr>
        <p:txBody>
          <a:bodyPr wrap="square" rtlCol="0">
            <a:spAutoFit/>
          </a:bodyPr>
          <a:lstStyle/>
          <a:p>
            <a:pPr algn="ctr"/>
            <a:r>
              <a:rPr lang="en-US" sz="2000" dirty="0"/>
              <a:t>Let's see!</a:t>
            </a:r>
          </a:p>
        </p:txBody>
      </p:sp>
    </p:spTree>
    <p:extLst>
      <p:ext uri="{BB962C8B-B14F-4D97-AF65-F5344CB8AC3E}">
        <p14:creationId xmlns:p14="http://schemas.microsoft.com/office/powerpoint/2010/main" val="2053480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bg/>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wipe(down)">
                                      <p:cBhvr>
                                        <p:cTn id="35" dur="500"/>
                                        <p:tgtEl>
                                          <p:spTgt spid="54"/>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54"/>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wipe(down)">
                                      <p:cBhvr>
                                        <p:cTn id="48" dur="500"/>
                                        <p:tgtEl>
                                          <p:spTgt spid="55"/>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55"/>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
                                            <p:txEl>
                                              <p:pRg st="7" end="7"/>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
                                            <p:txEl>
                                              <p:pRg st="8" end="8"/>
                                            </p:txEl>
                                          </p:spTgt>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56"/>
                                        </p:tgtEl>
                                        <p:attrNameLst>
                                          <p:attrName>style.visibility</p:attrName>
                                        </p:attrNameLst>
                                      </p:cBhvr>
                                      <p:to>
                                        <p:strVal val="visible"/>
                                      </p:to>
                                    </p:set>
                                    <p:animEffect transition="in" filter="wipe(down)">
                                      <p:cBhvr>
                                        <p:cTn id="73" dur="500"/>
                                        <p:tgtEl>
                                          <p:spTgt spid="56"/>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xit" presetSubtype="0" fill="hold" grpId="1" nodeType="clickEffect">
                                  <p:stCondLst>
                                    <p:cond delay="0"/>
                                  </p:stCondLst>
                                  <p:childTnLst>
                                    <p:set>
                                      <p:cBhvr>
                                        <p:cTn id="81" dur="1" fill="hold">
                                          <p:stCondLst>
                                            <p:cond delay="0"/>
                                          </p:stCondLst>
                                        </p:cTn>
                                        <p:tgtEl>
                                          <p:spTgt spid="56"/>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57"/>
                                        </p:tgtEl>
                                        <p:attrNameLst>
                                          <p:attrName>style.visibility</p:attrName>
                                        </p:attrNameLst>
                                      </p:cBhvr>
                                      <p:to>
                                        <p:strVal val="visible"/>
                                      </p:to>
                                    </p:set>
                                    <p:animEffect transition="in" filter="wipe(down)">
                                      <p:cBhvr>
                                        <p:cTn id="86" dur="500"/>
                                        <p:tgtEl>
                                          <p:spTgt spid="57"/>
                                        </p:tgtEl>
                                      </p:cBhvr>
                                    </p:animEffec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57"/>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7">
                                            <p:txEl>
                                              <p:pRg st="14" end="14"/>
                                            </p:txEl>
                                          </p:spTgt>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7">
                                            <p:txEl>
                                              <p:pRg st="19" end="19"/>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7">
                                            <p:txEl>
                                              <p:pRg st="15" end="15"/>
                                            </p:txEl>
                                          </p:spTgt>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grpId="0" nodeType="clickEffect">
                                  <p:stCondLst>
                                    <p:cond delay="0"/>
                                  </p:stCondLst>
                                  <p:childTnLst>
                                    <p:set>
                                      <p:cBhvr>
                                        <p:cTn id="110" dur="1" fill="hold">
                                          <p:stCondLst>
                                            <p:cond delay="0"/>
                                          </p:stCondLst>
                                        </p:cTn>
                                        <p:tgtEl>
                                          <p:spTgt spid="58"/>
                                        </p:tgtEl>
                                        <p:attrNameLst>
                                          <p:attrName>style.visibility</p:attrName>
                                        </p:attrNameLst>
                                      </p:cBhvr>
                                      <p:to>
                                        <p:strVal val="visible"/>
                                      </p:to>
                                    </p:set>
                                    <p:animEffect transition="in" filter="wipe(down)">
                                      <p:cBhvr>
                                        <p:cTn id="111" dur="500"/>
                                        <p:tgtEl>
                                          <p:spTgt spid="58"/>
                                        </p:tgtEl>
                                      </p:cBhvr>
                                    </p:animEffec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7">
                                            <p:txEl>
                                              <p:pRg st="16" end="16"/>
                                            </p:txEl>
                                          </p:spTgt>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 presetClass="exit" presetSubtype="0" fill="hold" grpId="1" nodeType="clickEffect">
                                  <p:stCondLst>
                                    <p:cond delay="0"/>
                                  </p:stCondLst>
                                  <p:childTnLst>
                                    <p:set>
                                      <p:cBhvr>
                                        <p:cTn id="119" dur="1" fill="hold">
                                          <p:stCondLst>
                                            <p:cond delay="0"/>
                                          </p:stCondLst>
                                        </p:cTn>
                                        <p:tgtEl>
                                          <p:spTgt spid="58"/>
                                        </p:tgtEl>
                                        <p:attrNameLst>
                                          <p:attrName>style.visibility</p:attrName>
                                        </p:attrNameLst>
                                      </p:cBhvr>
                                      <p:to>
                                        <p:strVal val="hidden"/>
                                      </p:to>
                                    </p:set>
                                  </p:childTnLst>
                                </p:cTn>
                              </p:par>
                            </p:childTnLst>
                          </p:cTn>
                        </p:par>
                      </p:childTnLst>
                    </p:cTn>
                  </p:par>
                  <p:par>
                    <p:cTn id="120" fill="hold">
                      <p:stCondLst>
                        <p:cond delay="indefinite"/>
                      </p:stCondLst>
                      <p:childTnLst>
                        <p:par>
                          <p:cTn id="121" fill="hold">
                            <p:stCondLst>
                              <p:cond delay="0"/>
                            </p:stCondLst>
                            <p:childTnLst>
                              <p:par>
                                <p:cTn id="122" presetID="22" presetClass="entr" presetSubtype="4" fill="hold" grpId="0" nodeType="clickEffect">
                                  <p:stCondLst>
                                    <p:cond delay="0"/>
                                  </p:stCondLst>
                                  <p:childTnLst>
                                    <p:set>
                                      <p:cBhvr>
                                        <p:cTn id="123" dur="1" fill="hold">
                                          <p:stCondLst>
                                            <p:cond delay="0"/>
                                          </p:stCondLst>
                                        </p:cTn>
                                        <p:tgtEl>
                                          <p:spTgt spid="59"/>
                                        </p:tgtEl>
                                        <p:attrNameLst>
                                          <p:attrName>style.visibility</p:attrName>
                                        </p:attrNameLst>
                                      </p:cBhvr>
                                      <p:to>
                                        <p:strVal val="visible"/>
                                      </p:to>
                                    </p:set>
                                    <p:animEffect transition="in" filter="wipe(down)">
                                      <p:cBhvr>
                                        <p:cTn id="124" dur="500"/>
                                        <p:tgtEl>
                                          <p:spTgt spid="59"/>
                                        </p:tgtEl>
                                      </p:cBhvr>
                                    </p:animEffec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1" nodeType="clickEffect">
                                  <p:stCondLst>
                                    <p:cond delay="0"/>
                                  </p:stCondLst>
                                  <p:childTnLst>
                                    <p:set>
                                      <p:cBhvr>
                                        <p:cTn id="132" dur="1" fill="hold">
                                          <p:stCondLst>
                                            <p:cond delay="0"/>
                                          </p:stCondLst>
                                        </p:cTn>
                                        <p:tgtEl>
                                          <p:spTgt spid="59"/>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22" presetClass="entr" presetSubtype="4" fill="hold" grpId="0" nodeType="clickEffect">
                                  <p:stCondLst>
                                    <p:cond delay="0"/>
                                  </p:stCondLst>
                                  <p:childTnLst>
                                    <p:set>
                                      <p:cBhvr>
                                        <p:cTn id="136" dur="1" fill="hold">
                                          <p:stCondLst>
                                            <p:cond delay="0"/>
                                          </p:stCondLst>
                                        </p:cTn>
                                        <p:tgtEl>
                                          <p:spTgt spid="60"/>
                                        </p:tgtEl>
                                        <p:attrNameLst>
                                          <p:attrName>style.visibility</p:attrName>
                                        </p:attrNameLst>
                                      </p:cBhvr>
                                      <p:to>
                                        <p:strVal val="visible"/>
                                      </p:to>
                                    </p:set>
                                    <p:animEffect transition="in" filter="wipe(down)">
                                      <p:cBhvr>
                                        <p:cTn id="137" dur="500"/>
                                        <p:tgtEl>
                                          <p:spTgt spid="60"/>
                                        </p:tgtEl>
                                      </p:cBhvr>
                                    </p:animEffect>
                                  </p:childTnLst>
                                </p:cTn>
                              </p:par>
                            </p:childTnLst>
                          </p:cTn>
                        </p:par>
                      </p:childTnLst>
                    </p:cTn>
                  </p:par>
                  <p:par>
                    <p:cTn id="138" fill="hold">
                      <p:stCondLst>
                        <p:cond delay="indefinite"/>
                      </p:stCondLst>
                      <p:childTnLst>
                        <p:par>
                          <p:cTn id="139" fill="hold">
                            <p:stCondLst>
                              <p:cond delay="0"/>
                            </p:stCondLst>
                            <p:childTnLst>
                              <p:par>
                                <p:cTn id="140" presetID="1" presetClass="entr" presetSubtype="0" fill="hold" grpId="0" nodeType="clickEffect">
                                  <p:stCondLst>
                                    <p:cond delay="0"/>
                                  </p:stCondLst>
                                  <p:childTnLst>
                                    <p:set>
                                      <p:cBhvr>
                                        <p:cTn id="141" dur="1" fill="hold">
                                          <p:stCondLst>
                                            <p:cond delay="0"/>
                                          </p:stCondLst>
                                        </p:cTn>
                                        <p:tgtEl>
                                          <p:spTgt spid="7">
                                            <p:txEl>
                                              <p:pRg st="21" end="21"/>
                                            </p:txEl>
                                          </p:spTgt>
                                        </p:tgtEl>
                                        <p:attrNameLst>
                                          <p:attrName>style.visibility</p:attrName>
                                        </p:attrNameLst>
                                      </p:cBhvr>
                                      <p:to>
                                        <p:strVal val="visible"/>
                                      </p:to>
                                    </p:set>
                                  </p:childTnLst>
                                </p:cTn>
                              </p:par>
                            </p:childTnLst>
                          </p:cTn>
                        </p:par>
                      </p:childTnLst>
                    </p:cTn>
                  </p:par>
                  <p:par>
                    <p:cTn id="142" fill="hold">
                      <p:stCondLst>
                        <p:cond delay="indefinite"/>
                      </p:stCondLst>
                      <p:childTnLst>
                        <p:par>
                          <p:cTn id="143" fill="hold">
                            <p:stCondLst>
                              <p:cond delay="0"/>
                            </p:stCondLst>
                            <p:childTnLst>
                              <p:par>
                                <p:cTn id="144" presetID="1" presetClass="exit" presetSubtype="0" fill="hold" grpId="1" nodeType="clickEffect">
                                  <p:stCondLst>
                                    <p:cond delay="0"/>
                                  </p:stCondLst>
                                  <p:childTnLst>
                                    <p:set>
                                      <p:cBhvr>
                                        <p:cTn id="145" dur="1" fill="hold">
                                          <p:stCondLst>
                                            <p:cond delay="0"/>
                                          </p:stCondLst>
                                        </p:cTn>
                                        <p:tgtEl>
                                          <p:spTgt spid="60"/>
                                        </p:tgtEl>
                                        <p:attrNameLst>
                                          <p:attrName>style.visibility</p:attrName>
                                        </p:attrNameLst>
                                      </p:cBhvr>
                                      <p:to>
                                        <p:strVal val="hidden"/>
                                      </p:to>
                                    </p:set>
                                  </p:childTnLst>
                                </p:cTn>
                              </p:par>
                            </p:childTnLst>
                          </p:cTn>
                        </p:par>
                      </p:childTnLst>
                    </p:cTn>
                  </p:par>
                  <p:par>
                    <p:cTn id="146" fill="hold">
                      <p:stCondLst>
                        <p:cond delay="indefinite"/>
                      </p:stCondLst>
                      <p:childTnLst>
                        <p:par>
                          <p:cTn id="147" fill="hold">
                            <p:stCondLst>
                              <p:cond delay="0"/>
                            </p:stCondLst>
                            <p:childTnLst>
                              <p:par>
                                <p:cTn id="148" presetID="1" presetClass="entr" presetSubtype="0" fill="hold" grpId="0" nodeType="clickEffect">
                                  <p:stCondLst>
                                    <p:cond delay="0"/>
                                  </p:stCondLst>
                                  <p:childTnLst>
                                    <p:set>
                                      <p:cBhvr>
                                        <p:cTn id="149" dur="1" fill="hold">
                                          <p:stCondLst>
                                            <p:cond delay="0"/>
                                          </p:stCondLst>
                                        </p:cTn>
                                        <p:tgtEl>
                                          <p:spTgt spid="53"/>
                                        </p:tgtEl>
                                        <p:attrNameLst>
                                          <p:attrName>style.visibility</p:attrName>
                                        </p:attrNameLst>
                                      </p:cBhvr>
                                      <p:to>
                                        <p:strVal val="visible"/>
                                      </p:to>
                                    </p:set>
                                  </p:childTnLst>
                                </p:cTn>
                              </p:par>
                            </p:childTnLst>
                          </p:cTn>
                        </p:par>
                      </p:childTnLst>
                    </p:cTn>
                  </p:par>
                  <p:par>
                    <p:cTn id="150" fill="hold">
                      <p:stCondLst>
                        <p:cond delay="indefinite"/>
                      </p:stCondLst>
                      <p:childTnLst>
                        <p:par>
                          <p:cTn id="151" fill="hold">
                            <p:stCondLst>
                              <p:cond delay="0"/>
                            </p:stCondLst>
                            <p:childTnLst>
                              <p:par>
                                <p:cTn id="152" presetID="1" presetClass="entr" presetSubtype="0" fill="hold" grpId="0" nodeType="clickEffect">
                                  <p:stCondLst>
                                    <p:cond delay="0"/>
                                  </p:stCondLst>
                                  <p:childTnLst>
                                    <p:set>
                                      <p:cBhvr>
                                        <p:cTn id="153"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uiExpand="1" build="p" animBg="1"/>
      <p:bldP spid="14" grpId="0"/>
      <p:bldP spid="15" grpId="0"/>
      <p:bldP spid="54" grpId="0" uiExpand="1" animBg="1"/>
      <p:bldP spid="54" grpId="1" uiExpand="1" animBg="1"/>
      <p:bldP spid="55" grpId="0" uiExpand="1" animBg="1"/>
      <p:bldP spid="55" grpId="1" uiExpand="1" animBg="1"/>
      <p:bldP spid="56" grpId="0" uiExpand="1" animBg="1"/>
      <p:bldP spid="56" grpId="1" uiExpand="1" animBg="1"/>
      <p:bldP spid="57" grpId="0" uiExpand="1" animBg="1"/>
      <p:bldP spid="57" grpId="1" uiExpand="1" animBg="1"/>
      <p:bldP spid="58" grpId="0" uiExpand="1" animBg="1"/>
      <p:bldP spid="58" grpId="1" uiExpand="1" animBg="1"/>
      <p:bldP spid="59" grpId="0" uiExpand="1" animBg="1"/>
      <p:bldP spid="59" grpId="1" uiExpand="1" animBg="1"/>
      <p:bldP spid="53" grpId="0"/>
      <p:bldP spid="60" grpId="0" uiExpand="1" animBg="1"/>
      <p:bldP spid="60" grpId="1" animBg="1"/>
      <p:bldP spid="17"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a:xfrm>
            <a:off x="914400" y="-271793"/>
            <a:ext cx="10363200" cy="1143000"/>
          </a:xfrm>
        </p:spPr>
        <p:txBody>
          <a:bodyPr/>
          <a:lstStyle/>
          <a:p>
            <a:r>
              <a:rPr lang="en-US" dirty="0"/>
              <a:t>Callbacks Can Get Ugly</a:t>
            </a:r>
          </a:p>
        </p:txBody>
      </p:sp>
      <p:sp>
        <p:nvSpPr>
          <p:cNvPr id="13" name="TextBox 12">
            <a:extLst>
              <a:ext uri="{FF2B5EF4-FFF2-40B4-BE49-F238E27FC236}">
                <a16:creationId xmlns:a16="http://schemas.microsoft.com/office/drawing/2014/main" id="{98FADC16-5ACC-43B8-8DD3-917413E45D7F}"/>
              </a:ext>
            </a:extLst>
          </p:cNvPr>
          <p:cNvSpPr txBox="1"/>
          <p:nvPr/>
        </p:nvSpPr>
        <p:spPr>
          <a:xfrm>
            <a:off x="1770123" y="2339278"/>
            <a:ext cx="8914177" cy="4524315"/>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function </a:t>
            </a:r>
            <a:r>
              <a:rPr lang="en-US" dirty="0" err="1">
                <a:latin typeface="Consolas" panose="020B0609020204030204" pitchFamily="49" charset="0"/>
              </a:rPr>
              <a:t>display_sorted_filtered_data</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 ...</a:t>
            </a:r>
          </a:p>
          <a:p>
            <a:r>
              <a:rPr lang="en-US" dirty="0">
                <a:latin typeface="Consolas" panose="020B0609020204030204" pitchFamily="49" charset="0"/>
              </a:rPr>
              <a:t>  </a:t>
            </a:r>
            <a:r>
              <a:rPr lang="en-US" dirty="0" err="1">
                <a:solidFill>
                  <a:srgbClr val="C00000"/>
                </a:solidFill>
                <a:latin typeface="Consolas" panose="020B0609020204030204" pitchFamily="49" charset="0"/>
              </a:rPr>
              <a:t>download_data</a:t>
            </a:r>
            <a:r>
              <a:rPr lang="en-US" dirty="0">
                <a:solidFill>
                  <a:srgbClr val="C00000"/>
                </a:solidFill>
                <a:latin typeface="Consolas" panose="020B0609020204030204" pitchFamily="49" charset="0"/>
              </a:rPr>
              <a:t>(</a:t>
            </a:r>
            <a:r>
              <a:rPr lang="en-US" dirty="0" err="1">
                <a:latin typeface="Consolas" panose="020B0609020204030204" pitchFamily="49" charset="0"/>
              </a:rPr>
              <a:t>url</a:t>
            </a:r>
            <a:r>
              <a:rPr lang="en-US" dirty="0">
                <a:latin typeface="Consolas" panose="020B0609020204030204" pitchFamily="49" charset="0"/>
              </a:rPr>
              <a:t>,</a:t>
            </a:r>
          </a:p>
          <a:p>
            <a:r>
              <a:rPr lang="en-US" dirty="0">
                <a:solidFill>
                  <a:srgbClr val="FF0000"/>
                </a:solidFill>
                <a:latin typeface="Consolas" panose="020B0609020204030204" pitchFamily="49" charset="0"/>
              </a:rPr>
              <a:t>                lambda (data) {</a:t>
            </a:r>
          </a:p>
          <a:p>
            <a:r>
              <a:rPr lang="en-US" dirty="0">
                <a:solidFill>
                  <a:srgbClr val="7030A0"/>
                </a:solidFill>
                <a:latin typeface="Consolas" panose="020B0609020204030204" pitchFamily="49" charset="0"/>
              </a:rPr>
              <a:t>  </a:t>
            </a:r>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filter_data</a:t>
            </a:r>
            <a:r>
              <a:rPr lang="en-US" dirty="0">
                <a:solidFill>
                  <a:srgbClr val="0070C0"/>
                </a:solidFill>
                <a:latin typeface="Consolas" panose="020B0609020204030204" pitchFamily="49" charset="0"/>
              </a:rPr>
              <a:t>(</a:t>
            </a:r>
            <a:r>
              <a:rPr lang="en-US" dirty="0">
                <a:latin typeface="Consolas" panose="020B0609020204030204" pitchFamily="49" charset="0"/>
              </a:rPr>
              <a:t>data</a:t>
            </a:r>
            <a:r>
              <a:rPr lang="en-US" dirty="0">
                <a:solidFill>
                  <a:srgbClr val="7030A0"/>
                </a:solidFill>
                <a:latin typeface="Consolas" panose="020B0609020204030204" pitchFamily="49" charset="0"/>
              </a:rPr>
              <a:t>,</a:t>
            </a:r>
          </a:p>
          <a:p>
            <a:r>
              <a:rPr lang="en-US" dirty="0">
                <a:solidFill>
                  <a:srgbClr val="7030A0"/>
                </a:solidFill>
                <a:latin typeface="Consolas" panose="020B0609020204030204" pitchFamily="49" charset="0"/>
              </a:rPr>
              <a:t>                              </a:t>
            </a:r>
            <a:r>
              <a:rPr lang="en-US" dirty="0">
                <a:solidFill>
                  <a:srgbClr val="FF0000"/>
                </a:solidFill>
                <a:latin typeface="Consolas" panose="020B0609020204030204" pitchFamily="49" charset="0"/>
              </a:rPr>
              <a:t>lambda (</a:t>
            </a:r>
            <a:r>
              <a:rPr lang="en-US" dirty="0" err="1">
                <a:solidFill>
                  <a:srgbClr val="FF0000"/>
                </a:solidFill>
                <a:latin typeface="Consolas" panose="020B0609020204030204" pitchFamily="49" charset="0"/>
              </a:rPr>
              <a:t>fdata</a:t>
            </a:r>
            <a:r>
              <a:rPr lang="en-US" dirty="0">
                <a:solidFill>
                  <a:srgbClr val="FF0000"/>
                </a:solidFill>
                <a:latin typeface="Consolas" panose="020B0609020204030204" pitchFamily="49" charset="0"/>
              </a:rPr>
              <a:t>) {</a:t>
            </a:r>
          </a:p>
          <a:p>
            <a:r>
              <a:rPr lang="en-US" dirty="0">
                <a:solidFill>
                  <a:srgbClr val="7030A0"/>
                </a:solidFill>
                <a:latin typeface="Consolas" panose="020B0609020204030204" pitchFamily="49" charset="0"/>
              </a:rPr>
              <a:t>                                </a:t>
            </a:r>
            <a:r>
              <a:rPr lang="en-US" dirty="0" err="1">
                <a:solidFill>
                  <a:srgbClr val="00863D"/>
                </a:solidFill>
                <a:latin typeface="Consolas" panose="020B0609020204030204" pitchFamily="49" charset="0"/>
              </a:rPr>
              <a:t>reorder_data</a:t>
            </a:r>
            <a:r>
              <a:rPr lang="en-US" dirty="0">
                <a:solidFill>
                  <a:srgbClr val="00863D"/>
                </a:solidFill>
                <a:latin typeface="Consolas" panose="020B0609020204030204" pitchFamily="49" charset="0"/>
              </a:rPr>
              <a:t>(</a:t>
            </a:r>
            <a:r>
              <a:rPr lang="en-US" dirty="0" err="1">
                <a:latin typeface="Consolas" panose="020B0609020204030204" pitchFamily="49" charset="0"/>
              </a:rPr>
              <a:t>fdata</a:t>
            </a:r>
            <a:r>
              <a:rPr lang="en-US" dirty="0">
                <a:solidFill>
                  <a:srgbClr val="7030A0"/>
                </a:solidFill>
                <a:latin typeface="Consolas" panose="020B0609020204030204" pitchFamily="49" charset="0"/>
              </a:rPr>
              <a:t>,</a:t>
            </a:r>
          </a:p>
          <a:p>
            <a:r>
              <a:rPr lang="en-US" dirty="0">
                <a:solidFill>
                  <a:srgbClr val="7030A0"/>
                </a:solidFill>
                <a:latin typeface="Consolas" panose="020B0609020204030204" pitchFamily="49" charset="0"/>
              </a:rPr>
              <a:t>                                             </a:t>
            </a:r>
            <a:r>
              <a:rPr lang="en-US" dirty="0">
                <a:solidFill>
                  <a:srgbClr val="FF0000"/>
                </a:solidFill>
                <a:latin typeface="Consolas" panose="020B0609020204030204" pitchFamily="49" charset="0"/>
              </a:rPr>
              <a:t>lambda (</a:t>
            </a:r>
            <a:r>
              <a:rPr lang="en-US" dirty="0" err="1">
                <a:solidFill>
                  <a:srgbClr val="FF0000"/>
                </a:solidFill>
                <a:latin typeface="Consolas" panose="020B0609020204030204" pitchFamily="49" charset="0"/>
              </a:rPr>
              <a:t>sdata</a:t>
            </a:r>
            <a:r>
              <a:rPr lang="en-US" dirty="0">
                <a:solidFill>
                  <a:srgbClr val="FF0000"/>
                </a:solidFill>
                <a:latin typeface="Consolas" panose="020B0609020204030204" pitchFamily="49" charset="0"/>
              </a:rPr>
              <a:t>) {</a:t>
            </a:r>
          </a:p>
          <a:p>
            <a:r>
              <a:rPr lang="en-US" dirty="0">
                <a:solidFill>
                  <a:srgbClr val="7030A0"/>
                </a:solidFill>
                <a:latin typeface="Consolas" panose="020B0609020204030204" pitchFamily="49" charset="0"/>
              </a:rPr>
              <a:t>                                                </a:t>
            </a:r>
            <a:r>
              <a:rPr lang="en-US" dirty="0" err="1">
                <a:solidFill>
                  <a:srgbClr val="7030A0"/>
                </a:solidFill>
                <a:latin typeface="Consolas" panose="020B0609020204030204" pitchFamily="49" charset="0"/>
              </a:rPr>
              <a:t>display_in_ui</a:t>
            </a:r>
            <a:r>
              <a:rPr lang="en-US" dirty="0">
                <a:solidFill>
                  <a:srgbClr val="7030A0"/>
                </a:solidFill>
                <a:latin typeface="Consolas" panose="020B0609020204030204" pitchFamily="49" charset="0"/>
              </a:rPr>
              <a:t>(</a:t>
            </a:r>
            <a:r>
              <a:rPr lang="en-US" dirty="0" err="1">
                <a:latin typeface="Consolas" panose="020B0609020204030204" pitchFamily="49" charset="0"/>
              </a:rPr>
              <a:t>sdata</a:t>
            </a:r>
            <a:r>
              <a:rPr lang="en-US" dirty="0">
                <a:solidFill>
                  <a:srgbClr val="7030A0"/>
                </a:solidFill>
                <a:latin typeface="Consolas" panose="020B0609020204030204" pitchFamily="49" charset="0"/>
              </a:rPr>
              <a:t>); </a:t>
            </a:r>
          </a:p>
          <a:p>
            <a:r>
              <a:rPr lang="en-US" dirty="0">
                <a:solidFill>
                  <a:srgbClr val="7030A0"/>
                </a:solidFill>
                <a:latin typeface="Consolas" panose="020B0609020204030204" pitchFamily="49" charset="0"/>
              </a:rPr>
              <a:t>                                             </a:t>
            </a:r>
            <a:r>
              <a:rPr lang="en-US" dirty="0">
                <a:solidFill>
                  <a:srgbClr val="FF0000"/>
                </a:solidFill>
                <a:latin typeface="Consolas" panose="020B0609020204030204" pitchFamily="49" charset="0"/>
              </a:rPr>
              <a:t>}</a:t>
            </a:r>
          </a:p>
          <a:p>
            <a:r>
              <a:rPr lang="en-US" dirty="0">
                <a:solidFill>
                  <a:srgbClr val="FF0000"/>
                </a:solidFill>
                <a:latin typeface="Consolas" panose="020B0609020204030204" pitchFamily="49" charset="0"/>
              </a:rPr>
              <a:t>                                </a:t>
            </a:r>
            <a:r>
              <a:rPr lang="en-US" dirty="0">
                <a:solidFill>
                  <a:srgbClr val="00863D"/>
                </a:solidFill>
                <a:latin typeface="Consolas" panose="020B0609020204030204" pitchFamily="49" charset="0"/>
              </a:rPr>
              <a:t>);</a:t>
            </a:r>
          </a:p>
          <a:p>
            <a:r>
              <a:rPr lang="en-US" dirty="0">
                <a:solidFill>
                  <a:srgbClr val="7030A0"/>
                </a:solidFill>
                <a:latin typeface="Consolas" panose="020B0609020204030204" pitchFamily="49" charset="0"/>
              </a:rPr>
              <a:t>                              </a:t>
            </a:r>
            <a:r>
              <a:rPr lang="en-US" dirty="0">
                <a:solidFill>
                  <a:srgbClr val="FF0000"/>
                </a:solidFill>
                <a:latin typeface="Consolas" panose="020B0609020204030204" pitchFamily="49" charset="0"/>
              </a:rPr>
              <a:t>}</a:t>
            </a:r>
          </a:p>
          <a:p>
            <a:r>
              <a:rPr lang="en-US" dirty="0">
                <a:solidFill>
                  <a:srgbClr val="FF0000"/>
                </a:solidFill>
                <a:latin typeface="Consolas" panose="020B0609020204030204" pitchFamily="49" charset="0"/>
              </a:rPr>
              <a:t>                  </a:t>
            </a:r>
            <a:r>
              <a:rPr lang="en-US" dirty="0">
                <a:solidFill>
                  <a:srgbClr val="0070C0"/>
                </a:solidFill>
                <a:latin typeface="Consolas" panose="020B0609020204030204" pitchFamily="49" charset="0"/>
              </a:rPr>
              <a:t>);</a:t>
            </a:r>
          </a:p>
          <a:p>
            <a:r>
              <a:rPr lang="en-US" dirty="0">
                <a:solidFill>
                  <a:srgbClr val="7030A0"/>
                </a:solidFill>
                <a:latin typeface="Consolas" panose="020B0609020204030204" pitchFamily="49" charset="0"/>
              </a:rPr>
              <a:t>                </a:t>
            </a:r>
            <a:r>
              <a:rPr lang="en-US" dirty="0">
                <a:solidFill>
                  <a:srgbClr val="FF0000"/>
                </a:solidFill>
                <a:latin typeface="Consolas" panose="020B0609020204030204" pitchFamily="49" charset="0"/>
              </a:rPr>
              <a:t>}</a:t>
            </a:r>
          </a:p>
          <a:p>
            <a:r>
              <a:rPr lang="en-US" dirty="0">
                <a:solidFill>
                  <a:srgbClr val="FF0000"/>
                </a:solidFill>
                <a:latin typeface="Consolas" panose="020B0609020204030204" pitchFamily="49" charset="0"/>
              </a:rPr>
              <a:t>  </a:t>
            </a:r>
            <a:r>
              <a:rPr lang="en-US" dirty="0">
                <a:solidFill>
                  <a:srgbClr val="C00000"/>
                </a:solidFill>
                <a:latin typeface="Consolas" panose="020B0609020204030204" pitchFamily="49" charset="0"/>
              </a:rPr>
              <a:t>);</a:t>
            </a:r>
          </a:p>
          <a:p>
            <a:r>
              <a:rPr lang="en-US" dirty="0">
                <a:latin typeface="Consolas" panose="020B0609020204030204" pitchFamily="49" charset="0"/>
              </a:rPr>
              <a:t>}1</a:t>
            </a:r>
          </a:p>
        </p:txBody>
      </p:sp>
      <p:grpSp>
        <p:nvGrpSpPr>
          <p:cNvPr id="26" name="Group 25">
            <a:extLst>
              <a:ext uri="{FF2B5EF4-FFF2-40B4-BE49-F238E27FC236}">
                <a16:creationId xmlns:a16="http://schemas.microsoft.com/office/drawing/2014/main" id="{9C7917B5-DB96-4B4E-AABD-F926DD664457}"/>
              </a:ext>
            </a:extLst>
          </p:cNvPr>
          <p:cNvGrpSpPr/>
          <p:nvPr/>
        </p:nvGrpSpPr>
        <p:grpSpPr>
          <a:xfrm>
            <a:off x="7328141" y="4265409"/>
            <a:ext cx="3356159" cy="2191346"/>
            <a:chOff x="4993136" y="3191798"/>
            <a:chExt cx="3356159" cy="2191346"/>
          </a:xfrm>
          <a:solidFill>
            <a:schemeClr val="accent4">
              <a:lumMod val="20000"/>
              <a:lumOff val="80000"/>
            </a:schemeClr>
          </a:solidFill>
        </p:grpSpPr>
        <p:sp>
          <p:nvSpPr>
            <p:cNvPr id="27" name="Rectangle 26">
              <a:extLst>
                <a:ext uri="{FF2B5EF4-FFF2-40B4-BE49-F238E27FC236}">
                  <a16:creationId xmlns:a16="http://schemas.microsoft.com/office/drawing/2014/main" id="{A5DFA4BB-906D-416D-B127-74B90BDE0999}"/>
                </a:ext>
              </a:extLst>
            </p:cNvPr>
            <p:cNvSpPr/>
            <p:nvPr/>
          </p:nvSpPr>
          <p:spPr>
            <a:xfrm>
              <a:off x="4993136" y="3253055"/>
              <a:ext cx="3301360" cy="21300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TextBox 27">
              <a:extLst>
                <a:ext uri="{FF2B5EF4-FFF2-40B4-BE49-F238E27FC236}">
                  <a16:creationId xmlns:a16="http://schemas.microsoft.com/office/drawing/2014/main" id="{FCB185BB-312B-4386-873E-1B8BAC29F4F1}"/>
                </a:ext>
              </a:extLst>
            </p:cNvPr>
            <p:cNvSpPr txBox="1"/>
            <p:nvPr/>
          </p:nvSpPr>
          <p:spPr>
            <a:xfrm>
              <a:off x="5077693" y="3191798"/>
              <a:ext cx="3271602" cy="646331"/>
            </a:xfrm>
            <a:prstGeom prst="rect">
              <a:avLst/>
            </a:prstGeom>
            <a:noFill/>
            <a:ln>
              <a:noFill/>
            </a:ln>
          </p:spPr>
          <p:txBody>
            <a:bodyPr wrap="square">
              <a:spAutoFit/>
            </a:bodyPr>
            <a:lstStyle/>
            <a:p>
              <a:r>
                <a:rPr lang="en-US" dirty="0">
                  <a:solidFill>
                    <a:srgbClr val="FF0000"/>
                  </a:solidFill>
                  <a:latin typeface="Consolas" panose="020B0609020204030204" pitchFamily="49" charset="0"/>
                </a:rPr>
                <a:t>lambda (</a:t>
              </a:r>
              <a:r>
                <a:rPr lang="en-US" dirty="0" err="1">
                  <a:solidFill>
                    <a:srgbClr val="FF0000"/>
                  </a:solidFill>
                  <a:latin typeface="Consolas" panose="020B0609020204030204" pitchFamily="49" charset="0"/>
                </a:rPr>
                <a:t>sdata</a:t>
              </a:r>
              <a:r>
                <a:rPr lang="en-US" dirty="0">
                  <a:solidFill>
                    <a:srgbClr val="FF0000"/>
                  </a:solidFill>
                  <a:latin typeface="Consolas" panose="020B0609020204030204" pitchFamily="49" charset="0"/>
                </a:rPr>
                <a:t>) { </a:t>
              </a:r>
              <a:br>
                <a:rPr lang="en-US" dirty="0">
                  <a:solidFill>
                    <a:srgbClr val="FF0000"/>
                  </a:solidFill>
                  <a:latin typeface="Consolas" panose="020B0609020204030204" pitchFamily="49" charset="0"/>
                </a:rPr>
              </a:br>
              <a:r>
                <a:rPr lang="en-US" dirty="0">
                  <a:solidFill>
                    <a:srgbClr val="FF0000"/>
                  </a:solidFill>
                  <a:latin typeface="Consolas" panose="020B0609020204030204" pitchFamily="49" charset="0"/>
                </a:rPr>
                <a:t>  </a:t>
              </a:r>
              <a:r>
                <a:rPr lang="en-US" dirty="0">
                  <a:solidFill>
                    <a:srgbClr val="7030A0"/>
                  </a:solidFill>
                  <a:latin typeface="Consolas" panose="020B0609020204030204" pitchFamily="49" charset="0"/>
                </a:rPr>
                <a:t>/* displays in UI */ </a:t>
              </a:r>
              <a:r>
                <a:rPr lang="en-US" dirty="0">
                  <a:solidFill>
                    <a:srgbClr val="FF0000"/>
                  </a:solidFill>
                  <a:latin typeface="Consolas" panose="020B0609020204030204" pitchFamily="49" charset="0"/>
                </a:rPr>
                <a:t>}</a:t>
              </a:r>
            </a:p>
          </p:txBody>
        </p:sp>
      </p:grpSp>
      <p:grpSp>
        <p:nvGrpSpPr>
          <p:cNvPr id="20" name="Group 19">
            <a:extLst>
              <a:ext uri="{FF2B5EF4-FFF2-40B4-BE49-F238E27FC236}">
                <a16:creationId xmlns:a16="http://schemas.microsoft.com/office/drawing/2014/main" id="{02F3341E-B2D3-478D-A977-196B663CF7F2}"/>
              </a:ext>
            </a:extLst>
          </p:cNvPr>
          <p:cNvGrpSpPr/>
          <p:nvPr/>
        </p:nvGrpSpPr>
        <p:grpSpPr>
          <a:xfrm>
            <a:off x="5458488" y="3711254"/>
            <a:ext cx="5819112" cy="2191346"/>
            <a:chOff x="4993135" y="3191798"/>
            <a:chExt cx="5819112" cy="2191346"/>
          </a:xfrm>
          <a:solidFill>
            <a:schemeClr val="accent4">
              <a:lumMod val="20000"/>
              <a:lumOff val="80000"/>
            </a:schemeClr>
          </a:solidFill>
        </p:grpSpPr>
        <p:sp>
          <p:nvSpPr>
            <p:cNvPr id="21" name="Rectangle 20">
              <a:extLst>
                <a:ext uri="{FF2B5EF4-FFF2-40B4-BE49-F238E27FC236}">
                  <a16:creationId xmlns:a16="http://schemas.microsoft.com/office/drawing/2014/main" id="{5EECB506-17A7-4A5F-A046-19EE4615E9F9}"/>
                </a:ext>
              </a:extLst>
            </p:cNvPr>
            <p:cNvSpPr/>
            <p:nvPr/>
          </p:nvSpPr>
          <p:spPr>
            <a:xfrm>
              <a:off x="4993135" y="3253055"/>
              <a:ext cx="5133783" cy="213008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TextBox 21">
              <a:extLst>
                <a:ext uri="{FF2B5EF4-FFF2-40B4-BE49-F238E27FC236}">
                  <a16:creationId xmlns:a16="http://schemas.microsoft.com/office/drawing/2014/main" id="{0C473152-50DF-44EA-999F-A1A5A9258410}"/>
                </a:ext>
              </a:extLst>
            </p:cNvPr>
            <p:cNvSpPr txBox="1"/>
            <p:nvPr/>
          </p:nvSpPr>
          <p:spPr>
            <a:xfrm>
              <a:off x="5077692" y="3191798"/>
              <a:ext cx="5734555" cy="369332"/>
            </a:xfrm>
            <a:prstGeom prst="rect">
              <a:avLst/>
            </a:prstGeom>
            <a:noFill/>
            <a:ln>
              <a:noFill/>
            </a:ln>
          </p:spPr>
          <p:txBody>
            <a:bodyPr wrap="square">
              <a:spAutoFit/>
            </a:bodyPr>
            <a:lstStyle/>
            <a:p>
              <a:r>
                <a:rPr lang="en-US" dirty="0">
                  <a:solidFill>
                    <a:srgbClr val="FF0000"/>
                  </a:solidFill>
                  <a:latin typeface="Consolas" panose="020B0609020204030204" pitchFamily="49" charset="0"/>
                </a:rPr>
                <a:t>lambda (</a:t>
              </a:r>
              <a:r>
                <a:rPr lang="en-US" dirty="0" err="1">
                  <a:solidFill>
                    <a:srgbClr val="FF0000"/>
                  </a:solidFill>
                  <a:latin typeface="Consolas" panose="020B0609020204030204" pitchFamily="49" charset="0"/>
                </a:rPr>
                <a:t>fdata</a:t>
              </a:r>
              <a:r>
                <a:rPr lang="en-US" dirty="0">
                  <a:solidFill>
                    <a:srgbClr val="FF0000"/>
                  </a:solidFill>
                  <a:latin typeface="Consolas" panose="020B0609020204030204" pitchFamily="49" charset="0"/>
                </a:rPr>
                <a:t>) { </a:t>
              </a:r>
              <a:r>
                <a:rPr lang="en-US" dirty="0">
                  <a:solidFill>
                    <a:srgbClr val="0070C0"/>
                  </a:solidFill>
                  <a:latin typeface="Consolas" panose="020B0609020204030204" pitchFamily="49" charset="0"/>
                </a:rPr>
                <a:t>/* runs sorting in BG */ </a:t>
              </a:r>
              <a:r>
                <a:rPr lang="en-US" dirty="0">
                  <a:solidFill>
                    <a:srgbClr val="FF0000"/>
                  </a:solidFill>
                  <a:latin typeface="Consolas" panose="020B0609020204030204" pitchFamily="49" charset="0"/>
                </a:rPr>
                <a:t>}</a:t>
              </a:r>
            </a:p>
          </p:txBody>
        </p:sp>
      </p:grpSp>
      <p:grpSp>
        <p:nvGrpSpPr>
          <p:cNvPr id="19" name="Group 18">
            <a:extLst>
              <a:ext uri="{FF2B5EF4-FFF2-40B4-BE49-F238E27FC236}">
                <a16:creationId xmlns:a16="http://schemas.microsoft.com/office/drawing/2014/main" id="{4DF06E79-C1E5-4A1E-A459-C17D25CD152F}"/>
              </a:ext>
            </a:extLst>
          </p:cNvPr>
          <p:cNvGrpSpPr/>
          <p:nvPr/>
        </p:nvGrpSpPr>
        <p:grpSpPr>
          <a:xfrm>
            <a:off x="3777402" y="3167268"/>
            <a:ext cx="7337205" cy="3151716"/>
            <a:chOff x="5102546" y="3186828"/>
            <a:chExt cx="7337205" cy="3151716"/>
          </a:xfrm>
          <a:solidFill>
            <a:schemeClr val="accent4">
              <a:lumMod val="20000"/>
              <a:lumOff val="80000"/>
            </a:schemeClr>
          </a:solidFill>
        </p:grpSpPr>
        <p:sp>
          <p:nvSpPr>
            <p:cNvPr id="6" name="Rectangle 5">
              <a:extLst>
                <a:ext uri="{FF2B5EF4-FFF2-40B4-BE49-F238E27FC236}">
                  <a16:creationId xmlns:a16="http://schemas.microsoft.com/office/drawing/2014/main" id="{7B5A7D5D-A6A0-4999-AB39-E1EE9BDC2EBE}"/>
                </a:ext>
              </a:extLst>
            </p:cNvPr>
            <p:cNvSpPr/>
            <p:nvPr/>
          </p:nvSpPr>
          <p:spPr>
            <a:xfrm>
              <a:off x="5107437" y="3253055"/>
              <a:ext cx="6847208" cy="30854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TextBox 17">
              <a:extLst>
                <a:ext uri="{FF2B5EF4-FFF2-40B4-BE49-F238E27FC236}">
                  <a16:creationId xmlns:a16="http://schemas.microsoft.com/office/drawing/2014/main" id="{096D8001-A9D5-4384-829E-65305C6D097C}"/>
                </a:ext>
              </a:extLst>
            </p:cNvPr>
            <p:cNvSpPr txBox="1"/>
            <p:nvPr/>
          </p:nvSpPr>
          <p:spPr>
            <a:xfrm>
              <a:off x="5102546" y="3186828"/>
              <a:ext cx="7337205" cy="369332"/>
            </a:xfrm>
            <a:prstGeom prst="rect">
              <a:avLst/>
            </a:prstGeom>
            <a:noFill/>
            <a:ln>
              <a:noFill/>
            </a:ln>
          </p:spPr>
          <p:txBody>
            <a:bodyPr wrap="square">
              <a:spAutoFit/>
            </a:bodyPr>
            <a:lstStyle/>
            <a:p>
              <a:r>
                <a:rPr lang="en-US" dirty="0">
                  <a:solidFill>
                    <a:srgbClr val="FF0000"/>
                  </a:solidFill>
                  <a:latin typeface="Consolas" panose="020B0609020204030204" pitchFamily="49" charset="0"/>
                </a:rPr>
                <a:t>lambda (data) {</a:t>
              </a:r>
              <a:r>
                <a:rPr lang="en-US" dirty="0">
                  <a:solidFill>
                    <a:schemeClr val="tx1"/>
                  </a:solidFill>
                  <a:latin typeface="Consolas" panose="020B0609020204030204" pitchFamily="49" charset="0"/>
                </a:rPr>
                <a:t> </a:t>
              </a:r>
              <a:r>
                <a:rPr lang="en-US" dirty="0">
                  <a:solidFill>
                    <a:srgbClr val="0070C0"/>
                  </a:solidFill>
                  <a:latin typeface="Consolas" panose="020B0609020204030204" pitchFamily="49" charset="0"/>
                </a:rPr>
                <a:t>/* runs filter step in background */</a:t>
              </a:r>
              <a:r>
                <a:rPr lang="en-US" dirty="0">
                  <a:solidFill>
                    <a:schemeClr val="tx1"/>
                  </a:solidFill>
                  <a:latin typeface="Consolas" panose="020B0609020204030204" pitchFamily="49" charset="0"/>
                </a:rPr>
                <a:t> </a:t>
              </a:r>
              <a:r>
                <a:rPr lang="en-US" dirty="0">
                  <a:solidFill>
                    <a:srgbClr val="FF0000"/>
                  </a:solidFill>
                  <a:latin typeface="Consolas" panose="020B0609020204030204" pitchFamily="49" charset="0"/>
                </a:rPr>
                <a:t>}</a:t>
              </a:r>
            </a:p>
          </p:txBody>
        </p:sp>
      </p:grpSp>
      <p:sp>
        <p:nvSpPr>
          <p:cNvPr id="29" name="TextBox 28">
            <a:extLst>
              <a:ext uri="{FF2B5EF4-FFF2-40B4-BE49-F238E27FC236}">
                <a16:creationId xmlns:a16="http://schemas.microsoft.com/office/drawing/2014/main" id="{F091E56C-6F2E-4614-9787-C1147F8493DB}"/>
              </a:ext>
            </a:extLst>
          </p:cNvPr>
          <p:cNvSpPr txBox="1"/>
          <p:nvPr/>
        </p:nvSpPr>
        <p:spPr>
          <a:xfrm>
            <a:off x="3294364" y="473049"/>
            <a:ext cx="5835823" cy="1754326"/>
          </a:xfrm>
          <a:prstGeom prst="rect">
            <a:avLst/>
          </a:prstGeom>
          <a:solidFill>
            <a:schemeClr val="accent4">
              <a:lumMod val="20000"/>
              <a:lumOff val="80000"/>
            </a:schemeClr>
          </a:solidFill>
          <a:ln>
            <a:solidFill>
              <a:schemeClr val="tx1"/>
            </a:solidFill>
          </a:ln>
        </p:spPr>
        <p:txBody>
          <a:bodyPr wrap="square">
            <a:spAutoFit/>
          </a:bodyPr>
          <a:lstStyle/>
          <a:p>
            <a:r>
              <a:rPr lang="en-US" dirty="0">
                <a:solidFill>
                  <a:srgbClr val="C00000"/>
                </a:solidFill>
                <a:latin typeface="Consolas" panose="020B0609020204030204" pitchFamily="49" charset="0"/>
              </a:rPr>
              <a:t>function </a:t>
            </a:r>
            <a:r>
              <a:rPr lang="en-US" dirty="0" err="1">
                <a:solidFill>
                  <a:srgbClr val="C00000"/>
                </a:solidFill>
                <a:latin typeface="Consolas" panose="020B0609020204030204" pitchFamily="49" charset="0"/>
              </a:rPr>
              <a:t>download_data</a:t>
            </a:r>
            <a:r>
              <a:rPr lang="en-US" dirty="0">
                <a:solidFill>
                  <a:srgbClr val="C00000"/>
                </a:solidFill>
                <a:latin typeface="Consolas" panose="020B0609020204030204" pitchFamily="49" charset="0"/>
              </a:rPr>
              <a:t>(</a:t>
            </a:r>
            <a:r>
              <a:rPr lang="en-US" dirty="0" err="1">
                <a:solidFill>
                  <a:srgbClr val="C00000"/>
                </a:solidFill>
                <a:latin typeface="Consolas" panose="020B0609020204030204" pitchFamily="49" charset="0"/>
              </a:rPr>
              <a:t>url</a:t>
            </a:r>
            <a:r>
              <a:rPr lang="en-US" dirty="0">
                <a:solidFill>
                  <a:srgbClr val="C00000"/>
                </a:solidFill>
                <a:latin typeface="Consolas" panose="020B0609020204030204" pitchFamily="49" charset="0"/>
              </a:rPr>
              <a:t>, callback1) {</a:t>
            </a:r>
          </a:p>
          <a:p>
            <a:r>
              <a:rPr lang="en-US" dirty="0">
                <a:solidFill>
                  <a:srgbClr val="C00000"/>
                </a:solidFill>
                <a:latin typeface="Consolas" panose="020B0609020204030204" pitchFamily="49" charset="0"/>
              </a:rPr>
              <a:t>  </a:t>
            </a:r>
            <a:r>
              <a:rPr lang="en-US" dirty="0" err="1">
                <a:solidFill>
                  <a:srgbClr val="C00000"/>
                </a:solidFill>
                <a:latin typeface="Consolas" panose="020B0609020204030204" pitchFamily="49" charset="0"/>
              </a:rPr>
              <a:t>run_in_background</a:t>
            </a:r>
            <a:r>
              <a:rPr lang="en-US" dirty="0">
                <a:solidFill>
                  <a:srgbClr val="C00000"/>
                </a:solidFill>
                <a:latin typeface="Consolas" panose="020B0609020204030204" pitchFamily="49" charset="0"/>
              </a:rPr>
              <a:t> {</a:t>
            </a:r>
          </a:p>
          <a:p>
            <a:r>
              <a:rPr lang="en-US" dirty="0">
                <a:solidFill>
                  <a:srgbClr val="C00000"/>
                </a:solidFill>
                <a:latin typeface="Consolas" panose="020B0609020204030204" pitchFamily="49" charset="0"/>
              </a:rPr>
              <a:t>    data = </a:t>
            </a:r>
            <a:r>
              <a:rPr lang="en-US" dirty="0" err="1">
                <a:solidFill>
                  <a:srgbClr val="C00000"/>
                </a:solidFill>
                <a:latin typeface="Consolas" panose="020B0609020204030204" pitchFamily="49" charset="0"/>
              </a:rPr>
              <a:t>connect_and_download_data</a:t>
            </a:r>
            <a:r>
              <a:rPr lang="en-US" dirty="0">
                <a:solidFill>
                  <a:srgbClr val="C00000"/>
                </a:solidFill>
                <a:latin typeface="Consolas" panose="020B0609020204030204" pitchFamily="49" charset="0"/>
              </a:rPr>
              <a:t>(</a:t>
            </a:r>
            <a:r>
              <a:rPr lang="en-US" dirty="0" err="1">
                <a:solidFill>
                  <a:srgbClr val="C00000"/>
                </a:solidFill>
                <a:latin typeface="Consolas" panose="020B0609020204030204" pitchFamily="49" charset="0"/>
              </a:rPr>
              <a:t>url</a:t>
            </a:r>
            <a:r>
              <a:rPr lang="en-US" dirty="0">
                <a:solidFill>
                  <a:srgbClr val="C00000"/>
                </a:solidFill>
                <a:latin typeface="Consolas" panose="020B0609020204030204" pitchFamily="49" charset="0"/>
              </a:rPr>
              <a:t>)</a:t>
            </a:r>
          </a:p>
          <a:p>
            <a:r>
              <a:rPr lang="en-US" dirty="0">
                <a:solidFill>
                  <a:srgbClr val="0070C0"/>
                </a:solidFill>
                <a:latin typeface="Consolas" panose="020B0609020204030204" pitchFamily="49" charset="0"/>
              </a:rPr>
              <a:t>    callback1</a:t>
            </a:r>
            <a:r>
              <a:rPr lang="en-US" dirty="0">
                <a:solidFill>
                  <a:srgbClr val="C00000"/>
                </a:solidFill>
                <a:latin typeface="Consolas" panose="020B0609020204030204" pitchFamily="49" charset="0"/>
              </a:rPr>
              <a:t>(data)</a:t>
            </a:r>
          </a:p>
          <a:p>
            <a:r>
              <a:rPr lang="en-US" dirty="0">
                <a:solidFill>
                  <a:srgbClr val="C00000"/>
                </a:solidFill>
                <a:latin typeface="Consolas" panose="020B0609020204030204" pitchFamily="49" charset="0"/>
              </a:rPr>
              <a:t>  }</a:t>
            </a:r>
          </a:p>
          <a:p>
            <a:r>
              <a:rPr lang="en-US" dirty="0">
                <a:solidFill>
                  <a:srgbClr val="C00000"/>
                </a:solidFill>
                <a:latin typeface="Consolas" panose="020B0609020204030204" pitchFamily="49" charset="0"/>
              </a:rPr>
              <a:t>}</a:t>
            </a:r>
          </a:p>
        </p:txBody>
      </p:sp>
      <p:sp>
        <p:nvSpPr>
          <p:cNvPr id="31" name="TextBox 30">
            <a:extLst>
              <a:ext uri="{FF2B5EF4-FFF2-40B4-BE49-F238E27FC236}">
                <a16:creationId xmlns:a16="http://schemas.microsoft.com/office/drawing/2014/main" id="{07B77BE2-10EF-4111-BEC5-98EF143C1701}"/>
              </a:ext>
            </a:extLst>
          </p:cNvPr>
          <p:cNvSpPr txBox="1"/>
          <p:nvPr/>
        </p:nvSpPr>
        <p:spPr>
          <a:xfrm>
            <a:off x="3294363" y="471942"/>
            <a:ext cx="5835823" cy="1754326"/>
          </a:xfrm>
          <a:prstGeom prst="rect">
            <a:avLst/>
          </a:prstGeom>
          <a:solidFill>
            <a:schemeClr val="accent4">
              <a:lumMod val="20000"/>
              <a:lumOff val="80000"/>
            </a:schemeClr>
          </a:solidFill>
          <a:ln>
            <a:solidFill>
              <a:schemeClr val="tx1"/>
            </a:solidFill>
          </a:ln>
        </p:spPr>
        <p:txBody>
          <a:bodyPr wrap="square">
            <a:spAutoFit/>
          </a:bodyPr>
          <a:lstStyle/>
          <a:p>
            <a:r>
              <a:rPr lang="en-US" dirty="0">
                <a:solidFill>
                  <a:srgbClr val="0070C0"/>
                </a:solidFill>
                <a:latin typeface="Consolas" panose="020B0609020204030204" pitchFamily="49" charset="0"/>
              </a:rPr>
              <a:t>function </a:t>
            </a:r>
            <a:r>
              <a:rPr lang="en-US" dirty="0" err="1">
                <a:solidFill>
                  <a:srgbClr val="0070C0"/>
                </a:solidFill>
                <a:latin typeface="Consolas" panose="020B0609020204030204" pitchFamily="49" charset="0"/>
              </a:rPr>
              <a:t>filter_data</a:t>
            </a:r>
            <a:r>
              <a:rPr lang="en-US" dirty="0">
                <a:solidFill>
                  <a:srgbClr val="0070C0"/>
                </a:solidFill>
                <a:latin typeface="Consolas" panose="020B0609020204030204" pitchFamily="49" charset="0"/>
              </a:rPr>
              <a:t>(data, callback2) {</a:t>
            </a:r>
          </a:p>
          <a:p>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run_in_background</a:t>
            </a:r>
            <a:r>
              <a:rPr lang="en-US" dirty="0">
                <a:solidFill>
                  <a:srgbClr val="0070C0"/>
                </a:solidFill>
                <a:latin typeface="Consolas" panose="020B0609020204030204" pitchFamily="49" charset="0"/>
              </a:rPr>
              <a:t> {</a:t>
            </a:r>
          </a:p>
          <a:p>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fdata</a:t>
            </a:r>
            <a:r>
              <a:rPr lang="en-US" dirty="0">
                <a:solidFill>
                  <a:srgbClr val="0070C0"/>
                </a:solidFill>
                <a:latin typeface="Consolas" panose="020B0609020204030204" pitchFamily="49" charset="0"/>
              </a:rPr>
              <a:t> = </a:t>
            </a:r>
            <a:r>
              <a:rPr lang="en-US" dirty="0" err="1">
                <a:solidFill>
                  <a:srgbClr val="0070C0"/>
                </a:solidFill>
                <a:latin typeface="Consolas" panose="020B0609020204030204" pitchFamily="49" charset="0"/>
              </a:rPr>
              <a:t>filter_data</a:t>
            </a:r>
            <a:r>
              <a:rPr lang="en-US" dirty="0">
                <a:solidFill>
                  <a:srgbClr val="0070C0"/>
                </a:solidFill>
                <a:latin typeface="Consolas" panose="020B0609020204030204" pitchFamily="49" charset="0"/>
              </a:rPr>
              <a:t>(data)</a:t>
            </a:r>
          </a:p>
          <a:p>
            <a:r>
              <a:rPr lang="en-US" dirty="0">
                <a:solidFill>
                  <a:srgbClr val="00863D"/>
                </a:solidFill>
                <a:latin typeface="Consolas" panose="020B0609020204030204" pitchFamily="49" charset="0"/>
              </a:rPr>
              <a:t>    callback2</a:t>
            </a:r>
            <a:r>
              <a:rPr lang="en-US" dirty="0">
                <a:solidFill>
                  <a:srgbClr val="0070C0"/>
                </a:solidFill>
                <a:latin typeface="Consolas" panose="020B0609020204030204" pitchFamily="49" charset="0"/>
              </a:rPr>
              <a:t>(</a:t>
            </a:r>
            <a:r>
              <a:rPr lang="en-US" dirty="0" err="1">
                <a:solidFill>
                  <a:srgbClr val="0070C0"/>
                </a:solidFill>
                <a:latin typeface="Consolas" panose="020B0609020204030204" pitchFamily="49" charset="0"/>
              </a:rPr>
              <a:t>fdata</a:t>
            </a:r>
            <a:r>
              <a:rPr lang="en-US" dirty="0">
                <a:solidFill>
                  <a:srgbClr val="0070C0"/>
                </a:solidFill>
                <a:latin typeface="Consolas" panose="020B0609020204030204" pitchFamily="49" charset="0"/>
              </a:rPr>
              <a:t>);</a:t>
            </a:r>
          </a:p>
          <a:p>
            <a:r>
              <a:rPr lang="en-US" dirty="0">
                <a:solidFill>
                  <a:srgbClr val="0070C0"/>
                </a:solidFill>
                <a:latin typeface="Consolas" panose="020B0609020204030204" pitchFamily="49" charset="0"/>
              </a:rPr>
              <a:t>  }</a:t>
            </a:r>
          </a:p>
          <a:p>
            <a:r>
              <a:rPr lang="en-US" dirty="0">
                <a:solidFill>
                  <a:srgbClr val="0070C0"/>
                </a:solidFill>
                <a:latin typeface="Consolas" panose="020B0609020204030204" pitchFamily="49" charset="0"/>
              </a:rPr>
              <a:t>}</a:t>
            </a:r>
          </a:p>
        </p:txBody>
      </p:sp>
      <p:sp>
        <p:nvSpPr>
          <p:cNvPr id="32" name="TextBox 31">
            <a:extLst>
              <a:ext uri="{FF2B5EF4-FFF2-40B4-BE49-F238E27FC236}">
                <a16:creationId xmlns:a16="http://schemas.microsoft.com/office/drawing/2014/main" id="{F4399D53-CB71-4D21-AF85-C7C8B1EDC1D1}"/>
              </a:ext>
            </a:extLst>
          </p:cNvPr>
          <p:cNvSpPr txBox="1"/>
          <p:nvPr/>
        </p:nvSpPr>
        <p:spPr>
          <a:xfrm>
            <a:off x="3301732" y="465825"/>
            <a:ext cx="5835823" cy="1754326"/>
          </a:xfrm>
          <a:prstGeom prst="rect">
            <a:avLst/>
          </a:prstGeom>
          <a:solidFill>
            <a:schemeClr val="accent4">
              <a:lumMod val="20000"/>
              <a:lumOff val="80000"/>
            </a:schemeClr>
          </a:solidFill>
          <a:ln>
            <a:solidFill>
              <a:schemeClr val="tx1"/>
            </a:solidFill>
          </a:ln>
        </p:spPr>
        <p:txBody>
          <a:bodyPr wrap="square">
            <a:spAutoFit/>
          </a:bodyPr>
          <a:lstStyle/>
          <a:p>
            <a:r>
              <a:rPr lang="en-US" dirty="0">
                <a:solidFill>
                  <a:srgbClr val="00863D"/>
                </a:solidFill>
                <a:latin typeface="Consolas" panose="020B0609020204030204" pitchFamily="49" charset="0"/>
              </a:rPr>
              <a:t>function </a:t>
            </a:r>
            <a:r>
              <a:rPr lang="en-US" dirty="0" err="1">
                <a:solidFill>
                  <a:srgbClr val="00863D"/>
                </a:solidFill>
                <a:latin typeface="Consolas" panose="020B0609020204030204" pitchFamily="49" charset="0"/>
              </a:rPr>
              <a:t>reorder_data</a:t>
            </a:r>
            <a:r>
              <a:rPr lang="en-US" dirty="0">
                <a:solidFill>
                  <a:srgbClr val="00863D"/>
                </a:solidFill>
                <a:latin typeface="Consolas" panose="020B0609020204030204" pitchFamily="49" charset="0"/>
              </a:rPr>
              <a:t>(</a:t>
            </a:r>
            <a:r>
              <a:rPr lang="en-US" dirty="0" err="1">
                <a:solidFill>
                  <a:srgbClr val="00863D"/>
                </a:solidFill>
                <a:latin typeface="Consolas" panose="020B0609020204030204" pitchFamily="49" charset="0"/>
              </a:rPr>
              <a:t>fdata</a:t>
            </a:r>
            <a:r>
              <a:rPr lang="en-US" dirty="0">
                <a:solidFill>
                  <a:srgbClr val="00863D"/>
                </a:solidFill>
                <a:latin typeface="Consolas" panose="020B0609020204030204" pitchFamily="49" charset="0"/>
              </a:rPr>
              <a:t>, callback3) {</a:t>
            </a:r>
          </a:p>
          <a:p>
            <a:r>
              <a:rPr lang="en-US" dirty="0">
                <a:solidFill>
                  <a:srgbClr val="00863D"/>
                </a:solidFill>
                <a:latin typeface="Consolas" panose="020B0609020204030204" pitchFamily="49" charset="0"/>
              </a:rPr>
              <a:t>  </a:t>
            </a:r>
            <a:r>
              <a:rPr lang="en-US" dirty="0" err="1">
                <a:solidFill>
                  <a:srgbClr val="00863D"/>
                </a:solidFill>
                <a:latin typeface="Consolas" panose="020B0609020204030204" pitchFamily="49" charset="0"/>
              </a:rPr>
              <a:t>run_in_background</a:t>
            </a:r>
            <a:r>
              <a:rPr lang="en-US" dirty="0">
                <a:solidFill>
                  <a:srgbClr val="00863D"/>
                </a:solidFill>
                <a:latin typeface="Consolas" panose="020B0609020204030204" pitchFamily="49" charset="0"/>
              </a:rPr>
              <a:t> {</a:t>
            </a:r>
          </a:p>
          <a:p>
            <a:r>
              <a:rPr lang="en-US" dirty="0">
                <a:solidFill>
                  <a:srgbClr val="00863D"/>
                </a:solidFill>
                <a:latin typeface="Consolas" panose="020B0609020204030204" pitchFamily="49" charset="0"/>
              </a:rPr>
              <a:t>    </a:t>
            </a:r>
            <a:r>
              <a:rPr lang="en-US" dirty="0" err="1">
                <a:solidFill>
                  <a:srgbClr val="00863D"/>
                </a:solidFill>
                <a:latin typeface="Consolas" panose="020B0609020204030204" pitchFamily="49" charset="0"/>
              </a:rPr>
              <a:t>sdata</a:t>
            </a:r>
            <a:r>
              <a:rPr lang="en-US" dirty="0">
                <a:solidFill>
                  <a:srgbClr val="00863D"/>
                </a:solidFill>
                <a:latin typeface="Consolas" panose="020B0609020204030204" pitchFamily="49" charset="0"/>
              </a:rPr>
              <a:t> = sort(</a:t>
            </a:r>
            <a:r>
              <a:rPr lang="en-US" dirty="0" err="1">
                <a:solidFill>
                  <a:srgbClr val="00863D"/>
                </a:solidFill>
                <a:latin typeface="Consolas" panose="020B0609020204030204" pitchFamily="49" charset="0"/>
              </a:rPr>
              <a:t>fdata</a:t>
            </a:r>
            <a:r>
              <a:rPr lang="en-US" dirty="0">
                <a:solidFill>
                  <a:srgbClr val="00863D"/>
                </a:solidFill>
                <a:latin typeface="Consolas" panose="020B0609020204030204" pitchFamily="49" charset="0"/>
              </a:rPr>
              <a:t>)</a:t>
            </a:r>
          </a:p>
          <a:p>
            <a:r>
              <a:rPr lang="en-US" dirty="0">
                <a:solidFill>
                  <a:srgbClr val="7030A0"/>
                </a:solidFill>
                <a:latin typeface="Consolas" panose="020B0609020204030204" pitchFamily="49" charset="0"/>
              </a:rPr>
              <a:t>    callback3</a:t>
            </a:r>
            <a:r>
              <a:rPr lang="en-US" dirty="0">
                <a:solidFill>
                  <a:srgbClr val="00863D"/>
                </a:solidFill>
                <a:latin typeface="Consolas" panose="020B0609020204030204" pitchFamily="49" charset="0"/>
              </a:rPr>
              <a:t>(</a:t>
            </a:r>
            <a:r>
              <a:rPr lang="en-US" dirty="0" err="1">
                <a:solidFill>
                  <a:srgbClr val="00863D"/>
                </a:solidFill>
                <a:latin typeface="Consolas" panose="020B0609020204030204" pitchFamily="49" charset="0"/>
              </a:rPr>
              <a:t>sdata</a:t>
            </a:r>
            <a:r>
              <a:rPr lang="en-US" dirty="0">
                <a:solidFill>
                  <a:srgbClr val="00863D"/>
                </a:solidFill>
                <a:latin typeface="Consolas" panose="020B0609020204030204" pitchFamily="49" charset="0"/>
              </a:rPr>
              <a:t>);</a:t>
            </a:r>
          </a:p>
          <a:p>
            <a:r>
              <a:rPr lang="en-US" dirty="0">
                <a:solidFill>
                  <a:srgbClr val="00863D"/>
                </a:solidFill>
                <a:latin typeface="Consolas" panose="020B0609020204030204" pitchFamily="49" charset="0"/>
              </a:rPr>
              <a:t>  }</a:t>
            </a:r>
          </a:p>
          <a:p>
            <a:r>
              <a:rPr lang="en-US" dirty="0">
                <a:solidFill>
                  <a:srgbClr val="00863D"/>
                </a:solidFill>
                <a:latin typeface="Consolas" panose="020B0609020204030204" pitchFamily="49" charset="0"/>
              </a:rPr>
              <a:t>}</a:t>
            </a:r>
          </a:p>
        </p:txBody>
      </p:sp>
      <p:cxnSp>
        <p:nvCxnSpPr>
          <p:cNvPr id="34" name="Straight Arrow Connector 33">
            <a:extLst>
              <a:ext uri="{FF2B5EF4-FFF2-40B4-BE49-F238E27FC236}">
                <a16:creationId xmlns:a16="http://schemas.microsoft.com/office/drawing/2014/main" id="{329CCEE1-F1B4-48C3-AB98-5A7BFC1FB0D6}"/>
              </a:ext>
            </a:extLst>
          </p:cNvPr>
          <p:cNvCxnSpPr>
            <a:cxnSpLocks/>
          </p:cNvCxnSpPr>
          <p:nvPr/>
        </p:nvCxnSpPr>
        <p:spPr>
          <a:xfrm flipV="1">
            <a:off x="4073236" y="742039"/>
            <a:ext cx="2446635" cy="21869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BD7B84A-0214-43F1-B616-E898FE464B39}"/>
              </a:ext>
            </a:extLst>
          </p:cNvPr>
          <p:cNvCxnSpPr>
            <a:cxnSpLocks/>
          </p:cNvCxnSpPr>
          <p:nvPr/>
        </p:nvCxnSpPr>
        <p:spPr>
          <a:xfrm flipV="1">
            <a:off x="4558145" y="760201"/>
            <a:ext cx="2905449" cy="248257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AE96F07-62FC-4D56-B562-267045A6B8A9}"/>
              </a:ext>
            </a:extLst>
          </p:cNvPr>
          <p:cNvCxnSpPr>
            <a:cxnSpLocks/>
          </p:cNvCxnSpPr>
          <p:nvPr/>
        </p:nvCxnSpPr>
        <p:spPr>
          <a:xfrm flipV="1">
            <a:off x="5890474" y="760201"/>
            <a:ext cx="416441" cy="27751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DE7A776-D7D6-484F-BF7F-19D4DE9A141B}"/>
              </a:ext>
            </a:extLst>
          </p:cNvPr>
          <p:cNvCxnSpPr>
            <a:cxnSpLocks/>
          </p:cNvCxnSpPr>
          <p:nvPr/>
        </p:nvCxnSpPr>
        <p:spPr>
          <a:xfrm flipV="1">
            <a:off x="6318898" y="760201"/>
            <a:ext cx="1122268" cy="30088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B955314-FD3A-42E4-887C-6F9480AD7CEB}"/>
              </a:ext>
            </a:extLst>
          </p:cNvPr>
          <p:cNvCxnSpPr>
            <a:cxnSpLocks/>
          </p:cNvCxnSpPr>
          <p:nvPr/>
        </p:nvCxnSpPr>
        <p:spPr>
          <a:xfrm flipH="1" flipV="1">
            <a:off x="6433822" y="801480"/>
            <a:ext cx="1428179" cy="32652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1462054-D6B5-480A-9369-7B5107B662CE}"/>
              </a:ext>
            </a:extLst>
          </p:cNvPr>
          <p:cNvCxnSpPr>
            <a:cxnSpLocks/>
          </p:cNvCxnSpPr>
          <p:nvPr/>
        </p:nvCxnSpPr>
        <p:spPr>
          <a:xfrm flipH="1" flipV="1">
            <a:off x="7463594" y="801480"/>
            <a:ext cx="730146" cy="35425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0" name="Speech Bubble: Rectangle with Corners Rounded 29">
            <a:extLst>
              <a:ext uri="{FF2B5EF4-FFF2-40B4-BE49-F238E27FC236}">
                <a16:creationId xmlns:a16="http://schemas.microsoft.com/office/drawing/2014/main" id="{BD33EFF4-B725-4A11-9FAE-3233465CF5EF}"/>
              </a:ext>
            </a:extLst>
          </p:cNvPr>
          <p:cNvSpPr/>
          <p:nvPr/>
        </p:nvSpPr>
        <p:spPr>
          <a:xfrm>
            <a:off x="8715816" y="1820658"/>
            <a:ext cx="3144087" cy="1067719"/>
          </a:xfrm>
          <a:prstGeom prst="wedgeRoundRectCallout">
            <a:avLst>
              <a:gd name="adj1" fmla="val -76576"/>
              <a:gd name="adj2" fmla="val 80576"/>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Let's see the details of this lambda function.</a:t>
            </a:r>
            <a:endParaRPr lang="en-US" sz="2000" dirty="0">
              <a:solidFill>
                <a:schemeClr val="accent2">
                  <a:lumMod val="20000"/>
                  <a:lumOff val="80000"/>
                </a:schemeClr>
              </a:solidFill>
              <a:latin typeface="Corbel" panose="020B0503020204020204" pitchFamily="34" charset="0"/>
            </a:endParaRPr>
          </a:p>
        </p:txBody>
      </p:sp>
      <p:sp>
        <p:nvSpPr>
          <p:cNvPr id="41" name="Speech Bubble: Rectangle with Corners Rounded 40">
            <a:extLst>
              <a:ext uri="{FF2B5EF4-FFF2-40B4-BE49-F238E27FC236}">
                <a16:creationId xmlns:a16="http://schemas.microsoft.com/office/drawing/2014/main" id="{9819CA4A-DEE5-4E8E-9BA1-F619006C40E3}"/>
              </a:ext>
            </a:extLst>
          </p:cNvPr>
          <p:cNvSpPr/>
          <p:nvPr/>
        </p:nvSpPr>
        <p:spPr>
          <a:xfrm>
            <a:off x="121796" y="357023"/>
            <a:ext cx="3296653" cy="1200329"/>
          </a:xfrm>
          <a:prstGeom prst="wedgeRoundRectCallout">
            <a:avLst>
              <a:gd name="adj1" fmla="val 43966"/>
              <a:gd name="adj2" fmla="val 118117"/>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Let's see how we do end-to-end processing and display of our data.</a:t>
            </a:r>
            <a:endParaRPr lang="en-US" sz="2000" dirty="0">
              <a:solidFill>
                <a:schemeClr val="accent2">
                  <a:lumMod val="20000"/>
                  <a:lumOff val="80000"/>
                </a:schemeClr>
              </a:solidFill>
              <a:latin typeface="Corbel" panose="020B0503020204020204" pitchFamily="34" charset="0"/>
            </a:endParaRPr>
          </a:p>
        </p:txBody>
      </p:sp>
      <p:sp>
        <p:nvSpPr>
          <p:cNvPr id="44" name="Speech Bubble: Rectangle with Corners Rounded 43">
            <a:extLst>
              <a:ext uri="{FF2B5EF4-FFF2-40B4-BE49-F238E27FC236}">
                <a16:creationId xmlns:a16="http://schemas.microsoft.com/office/drawing/2014/main" id="{299C419C-A817-4301-B5D7-0CAF43AA9C15}"/>
              </a:ext>
            </a:extLst>
          </p:cNvPr>
          <p:cNvSpPr/>
          <p:nvPr/>
        </p:nvSpPr>
        <p:spPr>
          <a:xfrm>
            <a:off x="8821947" y="2440988"/>
            <a:ext cx="3144087" cy="1067719"/>
          </a:xfrm>
          <a:prstGeom prst="wedgeRoundRectCallout">
            <a:avLst>
              <a:gd name="adj1" fmla="val -50448"/>
              <a:gd name="adj2" fmla="val 72791"/>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Let's see the details of this lambda function.</a:t>
            </a:r>
            <a:endParaRPr lang="en-US" sz="2000" dirty="0">
              <a:solidFill>
                <a:schemeClr val="accent2">
                  <a:lumMod val="20000"/>
                  <a:lumOff val="80000"/>
                </a:schemeClr>
              </a:solidFill>
              <a:latin typeface="Corbel" panose="020B0503020204020204" pitchFamily="34" charset="0"/>
            </a:endParaRPr>
          </a:p>
        </p:txBody>
      </p:sp>
      <p:sp>
        <p:nvSpPr>
          <p:cNvPr id="45" name="Speech Bubble: Rectangle with Corners Rounded 44">
            <a:extLst>
              <a:ext uri="{FF2B5EF4-FFF2-40B4-BE49-F238E27FC236}">
                <a16:creationId xmlns:a16="http://schemas.microsoft.com/office/drawing/2014/main" id="{1D00D0E2-9E6B-4188-B762-E41DBBCF8B65}"/>
              </a:ext>
            </a:extLst>
          </p:cNvPr>
          <p:cNvSpPr/>
          <p:nvPr/>
        </p:nvSpPr>
        <p:spPr>
          <a:xfrm>
            <a:off x="2127080" y="4808801"/>
            <a:ext cx="3059414" cy="1067719"/>
          </a:xfrm>
          <a:prstGeom prst="wedgeRoundRectCallout">
            <a:avLst>
              <a:gd name="adj1" fmla="val 86725"/>
              <a:gd name="adj2" fmla="val -94369"/>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It calls the </a:t>
            </a:r>
            <a:r>
              <a:rPr lang="en-US" sz="2000" dirty="0" err="1">
                <a:solidFill>
                  <a:schemeClr val="accent6">
                    <a:lumMod val="20000"/>
                    <a:lumOff val="80000"/>
                  </a:schemeClr>
                </a:solidFill>
                <a:latin typeface="Corbel" panose="020B0503020204020204" pitchFamily="34" charset="0"/>
              </a:rPr>
              <a:t>reorder_data</a:t>
            </a:r>
            <a:r>
              <a:rPr lang="en-US" sz="2000" dirty="0">
                <a:solidFill>
                  <a:schemeClr val="accent6">
                    <a:lumMod val="20000"/>
                    <a:lumOff val="80000"/>
                  </a:schemeClr>
                </a:solidFill>
                <a:latin typeface="Corbel" panose="020B0503020204020204" pitchFamily="34" charset="0"/>
              </a:rPr>
              <a:t>()</a:t>
            </a:r>
            <a:r>
              <a:rPr lang="en-US" sz="2000" dirty="0">
                <a:solidFill>
                  <a:srgbClr val="32F4F1"/>
                </a:solidFill>
                <a:latin typeface="Corbel" panose="020B0503020204020204" pitchFamily="34" charset="0"/>
              </a:rPr>
              <a:t> </a:t>
            </a:r>
            <a:r>
              <a:rPr lang="en-US" sz="2000" dirty="0">
                <a:solidFill>
                  <a:schemeClr val="bg1"/>
                </a:solidFill>
                <a:latin typeface="Corbel" panose="020B0503020204020204" pitchFamily="34" charset="0"/>
              </a:rPr>
              <a:t>function to </a:t>
            </a:r>
            <a:r>
              <a:rPr lang="en-US" sz="2000" dirty="0">
                <a:solidFill>
                  <a:schemeClr val="accent6">
                    <a:lumMod val="40000"/>
                    <a:lumOff val="60000"/>
                  </a:schemeClr>
                </a:solidFill>
                <a:latin typeface="Corbel" panose="020B0503020204020204" pitchFamily="34" charset="0"/>
              </a:rPr>
              <a:t>sort</a:t>
            </a:r>
            <a:r>
              <a:rPr lang="en-US" sz="2000" dirty="0">
                <a:solidFill>
                  <a:schemeClr val="bg1"/>
                </a:solidFill>
                <a:latin typeface="Corbel" panose="020B0503020204020204" pitchFamily="34" charset="0"/>
              </a:rPr>
              <a:t> the filtered data.</a:t>
            </a:r>
            <a:endParaRPr lang="en-US" sz="2000" dirty="0">
              <a:solidFill>
                <a:schemeClr val="accent2">
                  <a:lumMod val="20000"/>
                  <a:lumOff val="80000"/>
                </a:schemeClr>
              </a:solidFill>
              <a:latin typeface="Corbel" panose="020B0503020204020204" pitchFamily="34" charset="0"/>
            </a:endParaRPr>
          </a:p>
        </p:txBody>
      </p:sp>
      <p:sp>
        <p:nvSpPr>
          <p:cNvPr id="50" name="Speech Bubble: Rectangle with Corners Rounded 49">
            <a:extLst>
              <a:ext uri="{FF2B5EF4-FFF2-40B4-BE49-F238E27FC236}">
                <a16:creationId xmlns:a16="http://schemas.microsoft.com/office/drawing/2014/main" id="{5A785DB2-49BE-4140-986E-F607BE5CAE3D}"/>
              </a:ext>
            </a:extLst>
          </p:cNvPr>
          <p:cNvSpPr/>
          <p:nvPr/>
        </p:nvSpPr>
        <p:spPr>
          <a:xfrm>
            <a:off x="9019464" y="3006426"/>
            <a:ext cx="3144087" cy="1067719"/>
          </a:xfrm>
          <a:prstGeom prst="wedgeRoundRectCallout">
            <a:avLst>
              <a:gd name="adj1" fmla="val -46249"/>
              <a:gd name="adj2" fmla="val 101185"/>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Let's see the details of this lambda function.</a:t>
            </a:r>
            <a:endParaRPr lang="en-US" sz="2000" dirty="0">
              <a:solidFill>
                <a:schemeClr val="accent2">
                  <a:lumMod val="20000"/>
                  <a:lumOff val="80000"/>
                </a:schemeClr>
              </a:solidFill>
              <a:latin typeface="Corbel" panose="020B0503020204020204" pitchFamily="34" charset="0"/>
            </a:endParaRPr>
          </a:p>
        </p:txBody>
      </p:sp>
      <p:sp>
        <p:nvSpPr>
          <p:cNvPr id="48" name="Speech Bubble: Rectangle with Corners Rounded 47">
            <a:extLst>
              <a:ext uri="{FF2B5EF4-FFF2-40B4-BE49-F238E27FC236}">
                <a16:creationId xmlns:a16="http://schemas.microsoft.com/office/drawing/2014/main" id="{BFC567F7-DD36-4D1A-8F76-9864CCB282AA}"/>
              </a:ext>
            </a:extLst>
          </p:cNvPr>
          <p:cNvSpPr/>
          <p:nvPr/>
        </p:nvSpPr>
        <p:spPr>
          <a:xfrm>
            <a:off x="5792857" y="3731011"/>
            <a:ext cx="4027413" cy="1067719"/>
          </a:xfrm>
          <a:prstGeom prst="wedgeRoundRectCallout">
            <a:avLst>
              <a:gd name="adj1" fmla="val -84347"/>
              <a:gd name="adj2" fmla="val -76050"/>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For our callback, we want to pass a lambda that launches the </a:t>
            </a:r>
            <a:r>
              <a:rPr lang="en-US" sz="2000" dirty="0">
                <a:solidFill>
                  <a:srgbClr val="32F4F1"/>
                </a:solidFill>
                <a:latin typeface="Corbel" panose="020B0503020204020204" pitchFamily="34" charset="0"/>
              </a:rPr>
              <a:t>filtering </a:t>
            </a:r>
            <a:r>
              <a:rPr lang="en-US" sz="2000" dirty="0">
                <a:solidFill>
                  <a:schemeClr val="bg1"/>
                </a:solidFill>
                <a:latin typeface="Corbel" panose="020B0503020204020204" pitchFamily="34" charset="0"/>
              </a:rPr>
              <a:t>step in the background.</a:t>
            </a:r>
            <a:endParaRPr lang="en-US" sz="2000" dirty="0">
              <a:solidFill>
                <a:schemeClr val="accent2">
                  <a:lumMod val="20000"/>
                  <a:lumOff val="80000"/>
                </a:schemeClr>
              </a:solidFill>
              <a:latin typeface="Corbel" panose="020B0503020204020204" pitchFamily="34" charset="0"/>
            </a:endParaRPr>
          </a:p>
        </p:txBody>
      </p:sp>
      <p:sp>
        <p:nvSpPr>
          <p:cNvPr id="39" name="Speech Bubble: Rectangle with Corners Rounded 38">
            <a:extLst>
              <a:ext uri="{FF2B5EF4-FFF2-40B4-BE49-F238E27FC236}">
                <a16:creationId xmlns:a16="http://schemas.microsoft.com/office/drawing/2014/main" id="{8A62E4DD-0FEA-4879-8C2B-87E236F24EE4}"/>
              </a:ext>
            </a:extLst>
          </p:cNvPr>
          <p:cNvSpPr/>
          <p:nvPr/>
        </p:nvSpPr>
        <p:spPr>
          <a:xfrm>
            <a:off x="5331581" y="5048242"/>
            <a:ext cx="4027413" cy="1067719"/>
          </a:xfrm>
          <a:prstGeom prst="wedgeRoundRectCallout">
            <a:avLst>
              <a:gd name="adj1" fmla="val -32017"/>
              <a:gd name="adj2" fmla="val -146119"/>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For our callback, we want to pass a lambda that launches the </a:t>
            </a:r>
            <a:r>
              <a:rPr lang="en-US" sz="2000" dirty="0">
                <a:solidFill>
                  <a:schemeClr val="accent6">
                    <a:lumMod val="40000"/>
                    <a:lumOff val="60000"/>
                  </a:schemeClr>
                </a:solidFill>
                <a:latin typeface="Corbel" panose="020B0503020204020204" pitchFamily="34" charset="0"/>
              </a:rPr>
              <a:t>sorting</a:t>
            </a:r>
            <a:r>
              <a:rPr lang="en-US" sz="2000" dirty="0">
                <a:solidFill>
                  <a:schemeClr val="bg1"/>
                </a:solidFill>
                <a:latin typeface="Corbel" panose="020B0503020204020204" pitchFamily="34" charset="0"/>
              </a:rPr>
              <a:t> step in the background.</a:t>
            </a:r>
            <a:endParaRPr lang="en-US" sz="2000" dirty="0">
              <a:solidFill>
                <a:schemeClr val="accent2">
                  <a:lumMod val="20000"/>
                  <a:lumOff val="80000"/>
                </a:schemeClr>
              </a:solidFill>
              <a:latin typeface="Corbel" panose="020B0503020204020204" pitchFamily="34" charset="0"/>
            </a:endParaRPr>
          </a:p>
        </p:txBody>
      </p:sp>
      <p:cxnSp>
        <p:nvCxnSpPr>
          <p:cNvPr id="51" name="Straight Arrow Connector 50">
            <a:extLst>
              <a:ext uri="{FF2B5EF4-FFF2-40B4-BE49-F238E27FC236}">
                <a16:creationId xmlns:a16="http://schemas.microsoft.com/office/drawing/2014/main" id="{E69B177D-9837-4596-B4D6-803089E1C339}"/>
              </a:ext>
            </a:extLst>
          </p:cNvPr>
          <p:cNvCxnSpPr>
            <a:cxnSpLocks/>
          </p:cNvCxnSpPr>
          <p:nvPr/>
        </p:nvCxnSpPr>
        <p:spPr>
          <a:xfrm flipH="1">
            <a:off x="5098473" y="1579418"/>
            <a:ext cx="295563" cy="16625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9" name="Speech Bubble: Rectangle with Corners Rounded 48">
            <a:extLst>
              <a:ext uri="{FF2B5EF4-FFF2-40B4-BE49-F238E27FC236}">
                <a16:creationId xmlns:a16="http://schemas.microsoft.com/office/drawing/2014/main" id="{601EF648-BC3F-4B38-9AEA-6DE41415E79F}"/>
              </a:ext>
            </a:extLst>
          </p:cNvPr>
          <p:cNvSpPr/>
          <p:nvPr/>
        </p:nvSpPr>
        <p:spPr>
          <a:xfrm>
            <a:off x="7110361" y="1320498"/>
            <a:ext cx="3982512" cy="1067719"/>
          </a:xfrm>
          <a:prstGeom prst="wedgeRoundRectCallout">
            <a:avLst>
              <a:gd name="adj1" fmla="val -86827"/>
              <a:gd name="adj2" fmla="val -35036"/>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 lambda will be called with the downloaded data once we finish downloading the file.</a:t>
            </a:r>
            <a:endParaRPr lang="en-US" sz="2000" dirty="0">
              <a:solidFill>
                <a:schemeClr val="accent2">
                  <a:lumMod val="20000"/>
                  <a:lumOff val="80000"/>
                </a:schemeClr>
              </a:solidFill>
              <a:latin typeface="Corbel" panose="020B0503020204020204" pitchFamily="34" charset="0"/>
            </a:endParaRPr>
          </a:p>
        </p:txBody>
      </p:sp>
      <p:sp>
        <p:nvSpPr>
          <p:cNvPr id="46" name="Speech Bubble: Rectangle with Corners Rounded 45">
            <a:extLst>
              <a:ext uri="{FF2B5EF4-FFF2-40B4-BE49-F238E27FC236}">
                <a16:creationId xmlns:a16="http://schemas.microsoft.com/office/drawing/2014/main" id="{CDA0EC9A-71EE-46CF-B511-7C224B8891E9}"/>
              </a:ext>
            </a:extLst>
          </p:cNvPr>
          <p:cNvSpPr/>
          <p:nvPr/>
        </p:nvSpPr>
        <p:spPr>
          <a:xfrm>
            <a:off x="61990" y="674844"/>
            <a:ext cx="2151322" cy="1430232"/>
          </a:xfrm>
          <a:prstGeom prst="wedgeRoundRectCallout">
            <a:avLst>
              <a:gd name="adj1" fmla="val 43966"/>
              <a:gd name="adj2" fmla="val 118117"/>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 first thing we do is call the </a:t>
            </a:r>
            <a:r>
              <a:rPr lang="en-US" sz="2000" dirty="0" err="1">
                <a:solidFill>
                  <a:schemeClr val="accent2">
                    <a:lumMod val="40000"/>
                    <a:lumOff val="60000"/>
                  </a:schemeClr>
                </a:solidFill>
                <a:latin typeface="Corbel" panose="020B0503020204020204" pitchFamily="34" charset="0"/>
              </a:rPr>
              <a:t>download_data</a:t>
            </a:r>
            <a:r>
              <a:rPr lang="en-US" sz="2000" dirty="0">
                <a:solidFill>
                  <a:schemeClr val="accent2">
                    <a:lumMod val="40000"/>
                    <a:lumOff val="60000"/>
                  </a:schemeClr>
                </a:solidFill>
                <a:latin typeface="Corbel" panose="020B0503020204020204" pitchFamily="34" charset="0"/>
              </a:rPr>
              <a:t>()</a:t>
            </a:r>
            <a:r>
              <a:rPr lang="en-US" sz="2000" dirty="0">
                <a:solidFill>
                  <a:schemeClr val="bg1"/>
                </a:solidFill>
                <a:latin typeface="Corbel" panose="020B0503020204020204" pitchFamily="34" charset="0"/>
              </a:rPr>
              <a:t> function.</a:t>
            </a:r>
            <a:endParaRPr lang="en-US" sz="2000" dirty="0">
              <a:solidFill>
                <a:schemeClr val="accent2">
                  <a:lumMod val="20000"/>
                  <a:lumOff val="80000"/>
                </a:schemeClr>
              </a:solidFill>
              <a:latin typeface="Corbel" panose="020B0503020204020204" pitchFamily="34" charset="0"/>
            </a:endParaRPr>
          </a:p>
        </p:txBody>
      </p:sp>
      <p:sp>
        <p:nvSpPr>
          <p:cNvPr id="33" name="Speech Bubble: Rectangle with Corners Rounded 32">
            <a:extLst>
              <a:ext uri="{FF2B5EF4-FFF2-40B4-BE49-F238E27FC236}">
                <a16:creationId xmlns:a16="http://schemas.microsoft.com/office/drawing/2014/main" id="{CB8A52FF-518B-4A47-B297-5432158BA45D}"/>
              </a:ext>
            </a:extLst>
          </p:cNvPr>
          <p:cNvSpPr/>
          <p:nvPr/>
        </p:nvSpPr>
        <p:spPr>
          <a:xfrm>
            <a:off x="221673" y="4219065"/>
            <a:ext cx="3392777" cy="1067719"/>
          </a:xfrm>
          <a:prstGeom prst="wedgeRoundRectCallout">
            <a:avLst>
              <a:gd name="adj1" fmla="val 86725"/>
              <a:gd name="adj2" fmla="val -94369"/>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 lambda calls the </a:t>
            </a:r>
            <a:r>
              <a:rPr lang="en-US" sz="2000" dirty="0" err="1">
                <a:solidFill>
                  <a:srgbClr val="32F4F1"/>
                </a:solidFill>
                <a:latin typeface="Corbel" panose="020B0503020204020204" pitchFamily="34" charset="0"/>
              </a:rPr>
              <a:t>filter_data</a:t>
            </a:r>
            <a:r>
              <a:rPr lang="en-US" sz="2000" dirty="0">
                <a:solidFill>
                  <a:srgbClr val="32F4F1"/>
                </a:solidFill>
                <a:latin typeface="Corbel" panose="020B0503020204020204" pitchFamily="34" charset="0"/>
              </a:rPr>
              <a:t>() </a:t>
            </a:r>
            <a:r>
              <a:rPr lang="en-US" sz="2000" dirty="0">
                <a:solidFill>
                  <a:schemeClr val="bg1"/>
                </a:solidFill>
                <a:latin typeface="Corbel" panose="020B0503020204020204" pitchFamily="34" charset="0"/>
              </a:rPr>
              <a:t>function.</a:t>
            </a:r>
            <a:endParaRPr lang="en-US" sz="2000" dirty="0">
              <a:solidFill>
                <a:schemeClr val="accent2">
                  <a:lumMod val="20000"/>
                  <a:lumOff val="80000"/>
                </a:schemeClr>
              </a:solidFill>
              <a:latin typeface="Corbel" panose="020B0503020204020204" pitchFamily="34" charset="0"/>
            </a:endParaRPr>
          </a:p>
        </p:txBody>
      </p:sp>
      <p:sp>
        <p:nvSpPr>
          <p:cNvPr id="40" name="Speech Bubble: Rectangle with Corners Rounded 39">
            <a:extLst>
              <a:ext uri="{FF2B5EF4-FFF2-40B4-BE49-F238E27FC236}">
                <a16:creationId xmlns:a16="http://schemas.microsoft.com/office/drawing/2014/main" id="{260DE106-347D-4052-BAFC-EC075B858C9C}"/>
              </a:ext>
            </a:extLst>
          </p:cNvPr>
          <p:cNvSpPr/>
          <p:nvPr/>
        </p:nvSpPr>
        <p:spPr>
          <a:xfrm>
            <a:off x="7453149" y="732189"/>
            <a:ext cx="3384684" cy="1067719"/>
          </a:xfrm>
          <a:prstGeom prst="wedgeRoundRectCallout">
            <a:avLst>
              <a:gd name="adj1" fmla="val -87700"/>
              <a:gd name="adj2" fmla="val 21193"/>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 lambda will be called with the filtered data when it's ready.</a:t>
            </a:r>
            <a:endParaRPr lang="en-US" sz="2000" dirty="0">
              <a:solidFill>
                <a:schemeClr val="accent2">
                  <a:lumMod val="20000"/>
                  <a:lumOff val="80000"/>
                </a:schemeClr>
              </a:solidFill>
              <a:latin typeface="Corbel" panose="020B0503020204020204" pitchFamily="34" charset="0"/>
            </a:endParaRPr>
          </a:p>
        </p:txBody>
      </p:sp>
      <p:cxnSp>
        <p:nvCxnSpPr>
          <p:cNvPr id="52" name="Straight Arrow Connector 51">
            <a:extLst>
              <a:ext uri="{FF2B5EF4-FFF2-40B4-BE49-F238E27FC236}">
                <a16:creationId xmlns:a16="http://schemas.microsoft.com/office/drawing/2014/main" id="{2CDC2F52-EF7B-4BA4-A0ED-44C0A7968904}"/>
              </a:ext>
            </a:extLst>
          </p:cNvPr>
          <p:cNvCxnSpPr>
            <a:cxnSpLocks/>
          </p:cNvCxnSpPr>
          <p:nvPr/>
        </p:nvCxnSpPr>
        <p:spPr>
          <a:xfrm>
            <a:off x="5417735" y="1591192"/>
            <a:ext cx="1435682" cy="217020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7" name="Speech Bubble: Rectangle with Corners Rounded 46">
            <a:extLst>
              <a:ext uri="{FF2B5EF4-FFF2-40B4-BE49-F238E27FC236}">
                <a16:creationId xmlns:a16="http://schemas.microsoft.com/office/drawing/2014/main" id="{7C169171-78A8-4406-AEBE-42C9B5CC9593}"/>
              </a:ext>
            </a:extLst>
          </p:cNvPr>
          <p:cNvSpPr/>
          <p:nvPr/>
        </p:nvSpPr>
        <p:spPr>
          <a:xfrm>
            <a:off x="4549053" y="5655892"/>
            <a:ext cx="3623994" cy="1067719"/>
          </a:xfrm>
          <a:prstGeom prst="wedgeRoundRectCallout">
            <a:avLst>
              <a:gd name="adj1" fmla="val 38889"/>
              <a:gd name="adj2" fmla="val -151615"/>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For our callback, we pass in a lambda that performs the final </a:t>
            </a:r>
            <a:r>
              <a:rPr lang="en-US" sz="2000" dirty="0">
                <a:solidFill>
                  <a:srgbClr val="E6CDFF"/>
                </a:solidFill>
                <a:latin typeface="Corbel" panose="020B0503020204020204" pitchFamily="34" charset="0"/>
              </a:rPr>
              <a:t>plotting </a:t>
            </a:r>
            <a:r>
              <a:rPr lang="en-US" sz="2000" dirty="0">
                <a:solidFill>
                  <a:schemeClr val="bg1"/>
                </a:solidFill>
                <a:latin typeface="Corbel" panose="020B0503020204020204" pitchFamily="34" charset="0"/>
              </a:rPr>
              <a:t>step.</a:t>
            </a:r>
            <a:endParaRPr lang="en-US" sz="2000" dirty="0">
              <a:solidFill>
                <a:schemeClr val="accent2">
                  <a:lumMod val="20000"/>
                  <a:lumOff val="80000"/>
                </a:schemeClr>
              </a:solidFill>
              <a:latin typeface="Corbel" panose="020B0503020204020204" pitchFamily="34" charset="0"/>
            </a:endParaRPr>
          </a:p>
        </p:txBody>
      </p:sp>
    </p:spTree>
    <p:extLst>
      <p:ext uri="{BB962C8B-B14F-4D97-AF65-F5344CB8AC3E}">
        <p14:creationId xmlns:p14="http://schemas.microsoft.com/office/powerpoint/2010/main" val="1072348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41"/>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wipe(down)">
                                      <p:cBhvr>
                                        <p:cTn id="26" dur="500"/>
                                        <p:tgtEl>
                                          <p:spTgt spid="46"/>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4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wipe(down)">
                                      <p:cBhvr>
                                        <p:cTn id="39" dur="500"/>
                                        <p:tgtEl>
                                          <p:spTgt spid="3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wipe(down)">
                                      <p:cBhvr>
                                        <p:cTn id="44" dur="500"/>
                                        <p:tgtEl>
                                          <p:spTgt spid="4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wipe(down)">
                                      <p:cBhvr>
                                        <p:cTn id="49" dur="500"/>
                                        <p:tgtEl>
                                          <p:spTgt spid="3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34"/>
                                        </p:tgtEl>
                                      </p:cBhvr>
                                    </p:animEffect>
                                    <p:set>
                                      <p:cBhvr>
                                        <p:cTn id="54" dur="1" fill="hold">
                                          <p:stCondLst>
                                            <p:cond delay="499"/>
                                          </p:stCondLst>
                                        </p:cTn>
                                        <p:tgtEl>
                                          <p:spTgt spid="34"/>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35"/>
                                        </p:tgtEl>
                                      </p:cBhvr>
                                    </p:animEffect>
                                    <p:set>
                                      <p:cBhvr>
                                        <p:cTn id="57" dur="1" fill="hold">
                                          <p:stCondLst>
                                            <p:cond delay="499"/>
                                          </p:stCondLst>
                                        </p:cTn>
                                        <p:tgtEl>
                                          <p:spTgt spid="35"/>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grpId="1" nodeType="clickEffect">
                                  <p:stCondLst>
                                    <p:cond delay="0"/>
                                  </p:stCondLst>
                                  <p:childTnLst>
                                    <p:set>
                                      <p:cBhvr>
                                        <p:cTn id="61" dur="1" fill="hold">
                                          <p:stCondLst>
                                            <p:cond delay="0"/>
                                          </p:stCondLst>
                                        </p:cTn>
                                        <p:tgtEl>
                                          <p:spTgt spid="48"/>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49"/>
                                        </p:tgtEl>
                                        <p:attrNameLst>
                                          <p:attrName>style.visibility</p:attrName>
                                        </p:attrNameLst>
                                      </p:cBhvr>
                                      <p:to>
                                        <p:strVal val="visible"/>
                                      </p:to>
                                    </p:set>
                                    <p:animEffect transition="in" filter="wipe(down)">
                                      <p:cBhvr>
                                        <p:cTn id="66" dur="500"/>
                                        <p:tgtEl>
                                          <p:spTgt spid="49"/>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nodeType="clickEffect">
                                  <p:stCondLst>
                                    <p:cond delay="0"/>
                                  </p:stCondLst>
                                  <p:childTnLst>
                                    <p:set>
                                      <p:cBhvr>
                                        <p:cTn id="70" dur="1" fill="hold">
                                          <p:stCondLst>
                                            <p:cond delay="0"/>
                                          </p:stCondLst>
                                        </p:cTn>
                                        <p:tgtEl>
                                          <p:spTgt spid="51"/>
                                        </p:tgtEl>
                                        <p:attrNameLst>
                                          <p:attrName>style.visibility</p:attrName>
                                        </p:attrNameLst>
                                      </p:cBhvr>
                                      <p:to>
                                        <p:strVal val="visible"/>
                                      </p:to>
                                    </p:set>
                                    <p:animEffect transition="in" filter="wipe(up)">
                                      <p:cBhvr>
                                        <p:cTn id="71" dur="500"/>
                                        <p:tgtEl>
                                          <p:spTgt spid="51"/>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xit" presetSubtype="0" fill="hold" grpId="1" nodeType="clickEffect">
                                  <p:stCondLst>
                                    <p:cond delay="0"/>
                                  </p:stCondLst>
                                  <p:childTnLst>
                                    <p:set>
                                      <p:cBhvr>
                                        <p:cTn id="75" dur="1" fill="hold">
                                          <p:stCondLst>
                                            <p:cond delay="0"/>
                                          </p:stCondLst>
                                        </p:cTn>
                                        <p:tgtEl>
                                          <p:spTgt spid="49"/>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29"/>
                                        </p:tgtEl>
                                      </p:cBhvr>
                                    </p:animEffect>
                                    <p:set>
                                      <p:cBhvr>
                                        <p:cTn id="78" dur="1" fill="hold">
                                          <p:stCondLst>
                                            <p:cond delay="499"/>
                                          </p:stCondLst>
                                        </p:cTn>
                                        <p:tgtEl>
                                          <p:spTgt spid="29"/>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51"/>
                                        </p:tgtEl>
                                      </p:cBhvr>
                                    </p:animEffect>
                                    <p:set>
                                      <p:cBhvr>
                                        <p:cTn id="81" dur="1" fill="hold">
                                          <p:stCondLst>
                                            <p:cond delay="499"/>
                                          </p:stCondLst>
                                        </p:cTn>
                                        <p:tgtEl>
                                          <p:spTgt spid="51"/>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30"/>
                                        </p:tgtEl>
                                        <p:attrNameLst>
                                          <p:attrName>style.visibility</p:attrName>
                                        </p:attrNameLst>
                                      </p:cBhvr>
                                      <p:to>
                                        <p:strVal val="visible"/>
                                      </p:to>
                                    </p:set>
                                    <p:animEffect transition="in" filter="wipe(down)">
                                      <p:cBhvr>
                                        <p:cTn id="86" dur="500"/>
                                        <p:tgtEl>
                                          <p:spTgt spid="30"/>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xit" presetSubtype="0" fill="hold" nodeType="clickEffect">
                                  <p:stCondLst>
                                    <p:cond delay="0"/>
                                  </p:stCondLst>
                                  <p:childTnLst>
                                    <p:animEffect transition="out" filter="fade">
                                      <p:cBhvr>
                                        <p:cTn id="90" dur="500"/>
                                        <p:tgtEl>
                                          <p:spTgt spid="19"/>
                                        </p:tgtEl>
                                      </p:cBhvr>
                                    </p:animEffect>
                                    <p:set>
                                      <p:cBhvr>
                                        <p:cTn id="91" dur="1" fill="hold">
                                          <p:stCondLst>
                                            <p:cond delay="499"/>
                                          </p:stCondLst>
                                        </p:cTn>
                                        <p:tgtEl>
                                          <p:spTgt spid="19"/>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 presetClass="exit" presetSubtype="0" fill="hold" grpId="1" nodeType="clickEffect">
                                  <p:stCondLst>
                                    <p:cond delay="0"/>
                                  </p:stCondLst>
                                  <p:childTnLst>
                                    <p:set>
                                      <p:cBhvr>
                                        <p:cTn id="95" dur="1" fill="hold">
                                          <p:stCondLst>
                                            <p:cond delay="0"/>
                                          </p:stCondLst>
                                        </p:cTn>
                                        <p:tgtEl>
                                          <p:spTgt spid="30"/>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wipe(down)">
                                      <p:cBhvr>
                                        <p:cTn id="100" dur="500"/>
                                        <p:tgtEl>
                                          <p:spTgt spid="33"/>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31"/>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nodeType="clickEffect">
                                  <p:stCondLst>
                                    <p:cond delay="0"/>
                                  </p:stCondLst>
                                  <p:childTnLst>
                                    <p:set>
                                      <p:cBhvr>
                                        <p:cTn id="108" dur="1" fill="hold">
                                          <p:stCondLst>
                                            <p:cond delay="0"/>
                                          </p:stCondLst>
                                        </p:cTn>
                                        <p:tgtEl>
                                          <p:spTgt spid="37"/>
                                        </p:tgtEl>
                                        <p:attrNameLst>
                                          <p:attrName>style.visibility</p:attrName>
                                        </p:attrNameLst>
                                      </p:cBhvr>
                                      <p:to>
                                        <p:strVal val="visible"/>
                                      </p:to>
                                    </p:set>
                                    <p:animEffect transition="in" filter="wipe(down)">
                                      <p:cBhvr>
                                        <p:cTn id="109" dur="500"/>
                                        <p:tgtEl>
                                          <p:spTgt spid="37"/>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4" fill="hold" grpId="0" nodeType="clickEffect">
                                  <p:stCondLst>
                                    <p:cond delay="0"/>
                                  </p:stCondLst>
                                  <p:childTnLst>
                                    <p:set>
                                      <p:cBhvr>
                                        <p:cTn id="113" dur="1" fill="hold">
                                          <p:stCondLst>
                                            <p:cond delay="0"/>
                                          </p:stCondLst>
                                        </p:cTn>
                                        <p:tgtEl>
                                          <p:spTgt spid="39"/>
                                        </p:tgtEl>
                                        <p:attrNameLst>
                                          <p:attrName>style.visibility</p:attrName>
                                        </p:attrNameLst>
                                      </p:cBhvr>
                                      <p:to>
                                        <p:strVal val="visible"/>
                                      </p:to>
                                    </p:set>
                                    <p:animEffect transition="in" filter="wipe(down)">
                                      <p:cBhvr>
                                        <p:cTn id="114" dur="500"/>
                                        <p:tgtEl>
                                          <p:spTgt spid="39"/>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nodeType="clickEffect">
                                  <p:stCondLst>
                                    <p:cond delay="0"/>
                                  </p:stCondLst>
                                  <p:childTnLst>
                                    <p:set>
                                      <p:cBhvr>
                                        <p:cTn id="118" dur="1" fill="hold">
                                          <p:stCondLst>
                                            <p:cond delay="0"/>
                                          </p:stCondLst>
                                        </p:cTn>
                                        <p:tgtEl>
                                          <p:spTgt spid="38"/>
                                        </p:tgtEl>
                                        <p:attrNameLst>
                                          <p:attrName>style.visibility</p:attrName>
                                        </p:attrNameLst>
                                      </p:cBhvr>
                                      <p:to>
                                        <p:strVal val="visible"/>
                                      </p:to>
                                    </p:set>
                                    <p:animEffect transition="in" filter="wipe(down)">
                                      <p:cBhvr>
                                        <p:cTn id="119" dur="500"/>
                                        <p:tgtEl>
                                          <p:spTgt spid="38"/>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xit" presetSubtype="0" fill="hold" nodeType="clickEffect">
                                  <p:stCondLst>
                                    <p:cond delay="0"/>
                                  </p:stCondLst>
                                  <p:childTnLst>
                                    <p:animEffect transition="out" filter="fade">
                                      <p:cBhvr>
                                        <p:cTn id="123" dur="500"/>
                                        <p:tgtEl>
                                          <p:spTgt spid="37"/>
                                        </p:tgtEl>
                                      </p:cBhvr>
                                    </p:animEffect>
                                    <p:set>
                                      <p:cBhvr>
                                        <p:cTn id="124" dur="1" fill="hold">
                                          <p:stCondLst>
                                            <p:cond delay="499"/>
                                          </p:stCondLst>
                                        </p:cTn>
                                        <p:tgtEl>
                                          <p:spTgt spid="37"/>
                                        </p:tgtEl>
                                        <p:attrNameLst>
                                          <p:attrName>style.visibility</p:attrName>
                                        </p:attrNameLst>
                                      </p:cBhvr>
                                      <p:to>
                                        <p:strVal val="hidden"/>
                                      </p:to>
                                    </p:set>
                                  </p:childTnLst>
                                </p:cTn>
                              </p:par>
                              <p:par>
                                <p:cTn id="125" presetID="10" presetClass="exit" presetSubtype="0" fill="hold" nodeType="withEffect">
                                  <p:stCondLst>
                                    <p:cond delay="0"/>
                                  </p:stCondLst>
                                  <p:childTnLst>
                                    <p:animEffect transition="out" filter="fade">
                                      <p:cBhvr>
                                        <p:cTn id="126" dur="500"/>
                                        <p:tgtEl>
                                          <p:spTgt spid="38"/>
                                        </p:tgtEl>
                                      </p:cBhvr>
                                    </p:animEffect>
                                    <p:set>
                                      <p:cBhvr>
                                        <p:cTn id="127" dur="1" fill="hold">
                                          <p:stCondLst>
                                            <p:cond delay="499"/>
                                          </p:stCondLst>
                                        </p:cTn>
                                        <p:tgtEl>
                                          <p:spTgt spid="38"/>
                                        </p:tgtEl>
                                        <p:attrNameLst>
                                          <p:attrName>style.visibility</p:attrName>
                                        </p:attrNameLst>
                                      </p:cBhvr>
                                      <p:to>
                                        <p:strVal val="hidden"/>
                                      </p:to>
                                    </p:set>
                                  </p:childTnLst>
                                </p:cTn>
                              </p:par>
                            </p:childTnLst>
                          </p:cTn>
                        </p:par>
                      </p:childTnLst>
                    </p:cTn>
                  </p:par>
                  <p:par>
                    <p:cTn id="128" fill="hold">
                      <p:stCondLst>
                        <p:cond delay="indefinite"/>
                      </p:stCondLst>
                      <p:childTnLst>
                        <p:par>
                          <p:cTn id="129" fill="hold">
                            <p:stCondLst>
                              <p:cond delay="0"/>
                            </p:stCondLst>
                            <p:childTnLst>
                              <p:par>
                                <p:cTn id="130" presetID="1" presetClass="exit" presetSubtype="0" fill="hold" grpId="1" nodeType="clickEffect">
                                  <p:stCondLst>
                                    <p:cond delay="0"/>
                                  </p:stCondLst>
                                  <p:childTnLst>
                                    <p:set>
                                      <p:cBhvr>
                                        <p:cTn id="131" dur="1" fill="hold">
                                          <p:stCondLst>
                                            <p:cond delay="0"/>
                                          </p:stCondLst>
                                        </p:cTn>
                                        <p:tgtEl>
                                          <p:spTgt spid="33"/>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1" presetClass="exit" presetSubtype="0" fill="hold" grpId="1" nodeType="clickEffect">
                                  <p:stCondLst>
                                    <p:cond delay="0"/>
                                  </p:stCondLst>
                                  <p:childTnLst>
                                    <p:set>
                                      <p:cBhvr>
                                        <p:cTn id="135" dur="1" fill="hold">
                                          <p:stCondLst>
                                            <p:cond delay="0"/>
                                          </p:stCondLst>
                                        </p:cTn>
                                        <p:tgtEl>
                                          <p:spTgt spid="39"/>
                                        </p:tgtEl>
                                        <p:attrNameLst>
                                          <p:attrName>style.visibility</p:attrName>
                                        </p:attrNameLst>
                                      </p:cBhvr>
                                      <p:to>
                                        <p:strVal val="hidden"/>
                                      </p:to>
                                    </p:se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grpId="0" nodeType="clickEffect">
                                  <p:stCondLst>
                                    <p:cond delay="0"/>
                                  </p:stCondLst>
                                  <p:childTnLst>
                                    <p:set>
                                      <p:cBhvr>
                                        <p:cTn id="139" dur="1" fill="hold">
                                          <p:stCondLst>
                                            <p:cond delay="0"/>
                                          </p:stCondLst>
                                        </p:cTn>
                                        <p:tgtEl>
                                          <p:spTgt spid="40"/>
                                        </p:tgtEl>
                                        <p:attrNameLst>
                                          <p:attrName>style.visibility</p:attrName>
                                        </p:attrNameLst>
                                      </p:cBhvr>
                                      <p:to>
                                        <p:strVal val="visible"/>
                                      </p:to>
                                    </p:set>
                                    <p:animEffect transition="in" filter="wipe(down)">
                                      <p:cBhvr>
                                        <p:cTn id="140" dur="500"/>
                                        <p:tgtEl>
                                          <p:spTgt spid="40"/>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1" fill="hold" nodeType="clickEffect">
                                  <p:stCondLst>
                                    <p:cond delay="0"/>
                                  </p:stCondLst>
                                  <p:childTnLst>
                                    <p:set>
                                      <p:cBhvr>
                                        <p:cTn id="144" dur="1" fill="hold">
                                          <p:stCondLst>
                                            <p:cond delay="0"/>
                                          </p:stCondLst>
                                        </p:cTn>
                                        <p:tgtEl>
                                          <p:spTgt spid="52"/>
                                        </p:tgtEl>
                                        <p:attrNameLst>
                                          <p:attrName>style.visibility</p:attrName>
                                        </p:attrNameLst>
                                      </p:cBhvr>
                                      <p:to>
                                        <p:strVal val="visible"/>
                                      </p:to>
                                    </p:set>
                                    <p:animEffect transition="in" filter="wipe(up)">
                                      <p:cBhvr>
                                        <p:cTn id="145" dur="500"/>
                                        <p:tgtEl>
                                          <p:spTgt spid="52"/>
                                        </p:tgtEl>
                                      </p:cBhvr>
                                    </p:animEffect>
                                  </p:childTnLst>
                                </p:cTn>
                              </p:par>
                            </p:childTnLst>
                          </p:cTn>
                        </p:par>
                      </p:childTnLst>
                    </p:cTn>
                  </p:par>
                  <p:par>
                    <p:cTn id="146" fill="hold">
                      <p:stCondLst>
                        <p:cond delay="indefinite"/>
                      </p:stCondLst>
                      <p:childTnLst>
                        <p:par>
                          <p:cTn id="147" fill="hold">
                            <p:stCondLst>
                              <p:cond delay="0"/>
                            </p:stCondLst>
                            <p:childTnLst>
                              <p:par>
                                <p:cTn id="148" presetID="1" presetClass="exit" presetSubtype="0" fill="hold" grpId="1" nodeType="clickEffect">
                                  <p:stCondLst>
                                    <p:cond delay="0"/>
                                  </p:stCondLst>
                                  <p:childTnLst>
                                    <p:set>
                                      <p:cBhvr>
                                        <p:cTn id="149" dur="1" fill="hold">
                                          <p:stCondLst>
                                            <p:cond delay="0"/>
                                          </p:stCondLst>
                                        </p:cTn>
                                        <p:tgtEl>
                                          <p:spTgt spid="40"/>
                                        </p:tgtEl>
                                        <p:attrNameLst>
                                          <p:attrName>style.visibility</p:attrName>
                                        </p:attrNameLst>
                                      </p:cBhvr>
                                      <p:to>
                                        <p:strVal val="hidden"/>
                                      </p:to>
                                    </p:set>
                                  </p:childTnLst>
                                </p:cTn>
                              </p:par>
                            </p:childTnLst>
                          </p:cTn>
                        </p:par>
                      </p:childTnLst>
                    </p:cTn>
                  </p:par>
                  <p:par>
                    <p:cTn id="150" fill="hold">
                      <p:stCondLst>
                        <p:cond delay="indefinite"/>
                      </p:stCondLst>
                      <p:childTnLst>
                        <p:par>
                          <p:cTn id="151" fill="hold">
                            <p:stCondLst>
                              <p:cond delay="0"/>
                            </p:stCondLst>
                            <p:childTnLst>
                              <p:par>
                                <p:cTn id="152" presetID="10" presetClass="exit" presetSubtype="0" fill="hold" grpId="1" nodeType="clickEffect">
                                  <p:stCondLst>
                                    <p:cond delay="0"/>
                                  </p:stCondLst>
                                  <p:childTnLst>
                                    <p:animEffect transition="out" filter="fade">
                                      <p:cBhvr>
                                        <p:cTn id="153" dur="500"/>
                                        <p:tgtEl>
                                          <p:spTgt spid="31"/>
                                        </p:tgtEl>
                                      </p:cBhvr>
                                    </p:animEffect>
                                    <p:set>
                                      <p:cBhvr>
                                        <p:cTn id="154" dur="1" fill="hold">
                                          <p:stCondLst>
                                            <p:cond delay="499"/>
                                          </p:stCondLst>
                                        </p:cTn>
                                        <p:tgtEl>
                                          <p:spTgt spid="31"/>
                                        </p:tgtEl>
                                        <p:attrNameLst>
                                          <p:attrName>style.visibility</p:attrName>
                                        </p:attrNameLst>
                                      </p:cBhvr>
                                      <p:to>
                                        <p:strVal val="hidden"/>
                                      </p:to>
                                    </p:set>
                                  </p:childTnLst>
                                </p:cTn>
                              </p:par>
                              <p:par>
                                <p:cTn id="155" presetID="10" presetClass="exit" presetSubtype="0" fill="hold" nodeType="withEffect">
                                  <p:stCondLst>
                                    <p:cond delay="0"/>
                                  </p:stCondLst>
                                  <p:childTnLst>
                                    <p:animEffect transition="out" filter="fade">
                                      <p:cBhvr>
                                        <p:cTn id="156" dur="500"/>
                                        <p:tgtEl>
                                          <p:spTgt spid="52"/>
                                        </p:tgtEl>
                                      </p:cBhvr>
                                    </p:animEffect>
                                    <p:set>
                                      <p:cBhvr>
                                        <p:cTn id="157" dur="1" fill="hold">
                                          <p:stCondLst>
                                            <p:cond delay="499"/>
                                          </p:stCondLst>
                                        </p:cTn>
                                        <p:tgtEl>
                                          <p:spTgt spid="52"/>
                                        </p:tgtEl>
                                        <p:attrNameLst>
                                          <p:attrName>style.visibility</p:attrName>
                                        </p:attrNameLst>
                                      </p:cBhvr>
                                      <p:to>
                                        <p:strVal val="hidden"/>
                                      </p:to>
                                    </p:set>
                                  </p:childTnLst>
                                </p:cTn>
                              </p:par>
                            </p:childTnLst>
                          </p:cTn>
                        </p:par>
                      </p:childTnLst>
                    </p:cTn>
                  </p:par>
                  <p:par>
                    <p:cTn id="158" fill="hold">
                      <p:stCondLst>
                        <p:cond delay="indefinite"/>
                      </p:stCondLst>
                      <p:childTnLst>
                        <p:par>
                          <p:cTn id="159" fill="hold">
                            <p:stCondLst>
                              <p:cond delay="0"/>
                            </p:stCondLst>
                            <p:childTnLst>
                              <p:par>
                                <p:cTn id="160" presetID="22" presetClass="entr" presetSubtype="4" fill="hold" grpId="0" nodeType="clickEffect">
                                  <p:stCondLst>
                                    <p:cond delay="0"/>
                                  </p:stCondLst>
                                  <p:childTnLst>
                                    <p:set>
                                      <p:cBhvr>
                                        <p:cTn id="161" dur="1" fill="hold">
                                          <p:stCondLst>
                                            <p:cond delay="0"/>
                                          </p:stCondLst>
                                        </p:cTn>
                                        <p:tgtEl>
                                          <p:spTgt spid="44"/>
                                        </p:tgtEl>
                                        <p:attrNameLst>
                                          <p:attrName>style.visibility</p:attrName>
                                        </p:attrNameLst>
                                      </p:cBhvr>
                                      <p:to>
                                        <p:strVal val="visible"/>
                                      </p:to>
                                    </p:set>
                                    <p:animEffect transition="in" filter="wipe(down)">
                                      <p:cBhvr>
                                        <p:cTn id="162" dur="500"/>
                                        <p:tgtEl>
                                          <p:spTgt spid="44"/>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xit" presetSubtype="0" fill="hold" nodeType="clickEffect">
                                  <p:stCondLst>
                                    <p:cond delay="0"/>
                                  </p:stCondLst>
                                  <p:childTnLst>
                                    <p:animEffect transition="out" filter="fade">
                                      <p:cBhvr>
                                        <p:cTn id="166" dur="500"/>
                                        <p:tgtEl>
                                          <p:spTgt spid="20"/>
                                        </p:tgtEl>
                                      </p:cBhvr>
                                    </p:animEffect>
                                    <p:set>
                                      <p:cBhvr>
                                        <p:cTn id="167" dur="1" fill="hold">
                                          <p:stCondLst>
                                            <p:cond delay="499"/>
                                          </p:stCondLst>
                                        </p:cTn>
                                        <p:tgtEl>
                                          <p:spTgt spid="20"/>
                                        </p:tgtEl>
                                        <p:attrNameLst>
                                          <p:attrName>style.visibility</p:attrName>
                                        </p:attrNameLst>
                                      </p:cBhvr>
                                      <p:to>
                                        <p:strVal val="hidden"/>
                                      </p:to>
                                    </p:set>
                                  </p:childTnLst>
                                </p:cTn>
                              </p:par>
                            </p:childTnLst>
                          </p:cTn>
                        </p:par>
                      </p:childTnLst>
                    </p:cTn>
                  </p:par>
                  <p:par>
                    <p:cTn id="168" fill="hold">
                      <p:stCondLst>
                        <p:cond delay="indefinite"/>
                      </p:stCondLst>
                      <p:childTnLst>
                        <p:par>
                          <p:cTn id="169" fill="hold">
                            <p:stCondLst>
                              <p:cond delay="0"/>
                            </p:stCondLst>
                            <p:childTnLst>
                              <p:par>
                                <p:cTn id="170" presetID="1" presetClass="exit" presetSubtype="0" fill="hold" grpId="1" nodeType="clickEffect">
                                  <p:stCondLst>
                                    <p:cond delay="0"/>
                                  </p:stCondLst>
                                  <p:childTnLst>
                                    <p:set>
                                      <p:cBhvr>
                                        <p:cTn id="171" dur="1" fill="hold">
                                          <p:stCondLst>
                                            <p:cond delay="0"/>
                                          </p:stCondLst>
                                        </p:cTn>
                                        <p:tgtEl>
                                          <p:spTgt spid="44"/>
                                        </p:tgtEl>
                                        <p:attrNameLst>
                                          <p:attrName>style.visibility</p:attrName>
                                        </p:attrNameLst>
                                      </p:cBhvr>
                                      <p:to>
                                        <p:strVal val="hidden"/>
                                      </p:to>
                                    </p:set>
                                  </p:childTnLst>
                                </p:cTn>
                              </p:par>
                            </p:childTnLst>
                          </p:cTn>
                        </p:par>
                      </p:childTnLst>
                    </p:cTn>
                  </p:par>
                  <p:par>
                    <p:cTn id="172" fill="hold">
                      <p:stCondLst>
                        <p:cond delay="indefinite"/>
                      </p:stCondLst>
                      <p:childTnLst>
                        <p:par>
                          <p:cTn id="173" fill="hold">
                            <p:stCondLst>
                              <p:cond delay="0"/>
                            </p:stCondLst>
                            <p:childTnLst>
                              <p:par>
                                <p:cTn id="174" presetID="22" presetClass="entr" presetSubtype="4" fill="hold" grpId="0" nodeType="clickEffect">
                                  <p:stCondLst>
                                    <p:cond delay="0"/>
                                  </p:stCondLst>
                                  <p:childTnLst>
                                    <p:set>
                                      <p:cBhvr>
                                        <p:cTn id="175" dur="1" fill="hold">
                                          <p:stCondLst>
                                            <p:cond delay="0"/>
                                          </p:stCondLst>
                                        </p:cTn>
                                        <p:tgtEl>
                                          <p:spTgt spid="45"/>
                                        </p:tgtEl>
                                        <p:attrNameLst>
                                          <p:attrName>style.visibility</p:attrName>
                                        </p:attrNameLst>
                                      </p:cBhvr>
                                      <p:to>
                                        <p:strVal val="visible"/>
                                      </p:to>
                                    </p:set>
                                    <p:animEffect transition="in" filter="wipe(down)">
                                      <p:cBhvr>
                                        <p:cTn id="176" dur="500"/>
                                        <p:tgtEl>
                                          <p:spTgt spid="45"/>
                                        </p:tgtEl>
                                      </p:cBhvr>
                                    </p:animEffect>
                                  </p:childTnLst>
                                </p:cTn>
                              </p:par>
                            </p:childTnLst>
                          </p:cTn>
                        </p:par>
                      </p:childTnLst>
                    </p:cTn>
                  </p:par>
                  <p:par>
                    <p:cTn id="177" fill="hold">
                      <p:stCondLst>
                        <p:cond delay="indefinite"/>
                      </p:stCondLst>
                      <p:childTnLst>
                        <p:par>
                          <p:cTn id="178" fill="hold">
                            <p:stCondLst>
                              <p:cond delay="0"/>
                            </p:stCondLst>
                            <p:childTnLst>
                              <p:par>
                                <p:cTn id="179" presetID="1" presetClass="entr" presetSubtype="0" fill="hold" grpId="0" nodeType="clickEffect">
                                  <p:stCondLst>
                                    <p:cond delay="0"/>
                                  </p:stCondLst>
                                  <p:childTnLst>
                                    <p:set>
                                      <p:cBhvr>
                                        <p:cTn id="180" dur="1" fill="hold">
                                          <p:stCondLst>
                                            <p:cond delay="0"/>
                                          </p:stCondLst>
                                        </p:cTn>
                                        <p:tgtEl>
                                          <p:spTgt spid="32"/>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presetID="22" presetClass="entr" presetSubtype="4" fill="hold" nodeType="clickEffect">
                                  <p:stCondLst>
                                    <p:cond delay="0"/>
                                  </p:stCondLst>
                                  <p:childTnLst>
                                    <p:set>
                                      <p:cBhvr>
                                        <p:cTn id="184" dur="1" fill="hold">
                                          <p:stCondLst>
                                            <p:cond delay="0"/>
                                          </p:stCondLst>
                                        </p:cTn>
                                        <p:tgtEl>
                                          <p:spTgt spid="42"/>
                                        </p:tgtEl>
                                        <p:attrNameLst>
                                          <p:attrName>style.visibility</p:attrName>
                                        </p:attrNameLst>
                                      </p:cBhvr>
                                      <p:to>
                                        <p:strVal val="visible"/>
                                      </p:to>
                                    </p:set>
                                    <p:animEffect transition="in" filter="wipe(down)">
                                      <p:cBhvr>
                                        <p:cTn id="185" dur="500"/>
                                        <p:tgtEl>
                                          <p:spTgt spid="42"/>
                                        </p:tgtEl>
                                      </p:cBhvr>
                                    </p:animEffect>
                                  </p:childTnLst>
                                </p:cTn>
                              </p:par>
                            </p:childTnLst>
                          </p:cTn>
                        </p:par>
                      </p:childTnLst>
                    </p:cTn>
                  </p:par>
                  <p:par>
                    <p:cTn id="186" fill="hold">
                      <p:stCondLst>
                        <p:cond delay="indefinite"/>
                      </p:stCondLst>
                      <p:childTnLst>
                        <p:par>
                          <p:cTn id="187" fill="hold">
                            <p:stCondLst>
                              <p:cond delay="0"/>
                            </p:stCondLst>
                            <p:childTnLst>
                              <p:par>
                                <p:cTn id="188" presetID="1" presetClass="exit" presetSubtype="0" fill="hold" grpId="1" nodeType="clickEffect">
                                  <p:stCondLst>
                                    <p:cond delay="0"/>
                                  </p:stCondLst>
                                  <p:childTnLst>
                                    <p:set>
                                      <p:cBhvr>
                                        <p:cTn id="189" dur="1" fill="hold">
                                          <p:stCondLst>
                                            <p:cond delay="0"/>
                                          </p:stCondLst>
                                        </p:cTn>
                                        <p:tgtEl>
                                          <p:spTgt spid="45"/>
                                        </p:tgtEl>
                                        <p:attrNameLst>
                                          <p:attrName>style.visibility</p:attrName>
                                        </p:attrNameLst>
                                      </p:cBhvr>
                                      <p:to>
                                        <p:strVal val="hidden"/>
                                      </p:to>
                                    </p:set>
                                  </p:childTnLst>
                                </p:cTn>
                              </p:par>
                            </p:childTnLst>
                          </p:cTn>
                        </p:par>
                      </p:childTnLst>
                    </p:cTn>
                  </p:par>
                  <p:par>
                    <p:cTn id="190" fill="hold">
                      <p:stCondLst>
                        <p:cond delay="indefinite"/>
                      </p:stCondLst>
                      <p:childTnLst>
                        <p:par>
                          <p:cTn id="191" fill="hold">
                            <p:stCondLst>
                              <p:cond delay="0"/>
                            </p:stCondLst>
                            <p:childTnLst>
                              <p:par>
                                <p:cTn id="192" presetID="22" presetClass="entr" presetSubtype="4" fill="hold" grpId="0" nodeType="clickEffect">
                                  <p:stCondLst>
                                    <p:cond delay="0"/>
                                  </p:stCondLst>
                                  <p:childTnLst>
                                    <p:set>
                                      <p:cBhvr>
                                        <p:cTn id="193" dur="1" fill="hold">
                                          <p:stCondLst>
                                            <p:cond delay="0"/>
                                          </p:stCondLst>
                                        </p:cTn>
                                        <p:tgtEl>
                                          <p:spTgt spid="47"/>
                                        </p:tgtEl>
                                        <p:attrNameLst>
                                          <p:attrName>style.visibility</p:attrName>
                                        </p:attrNameLst>
                                      </p:cBhvr>
                                      <p:to>
                                        <p:strVal val="visible"/>
                                      </p:to>
                                    </p:set>
                                    <p:animEffect transition="in" filter="wipe(down)">
                                      <p:cBhvr>
                                        <p:cTn id="194" dur="500"/>
                                        <p:tgtEl>
                                          <p:spTgt spid="47"/>
                                        </p:tgtEl>
                                      </p:cBhvr>
                                    </p:animEffect>
                                  </p:childTnLst>
                                </p:cTn>
                              </p:par>
                            </p:childTnLst>
                          </p:cTn>
                        </p:par>
                      </p:childTnLst>
                    </p:cTn>
                  </p:par>
                  <p:par>
                    <p:cTn id="195" fill="hold">
                      <p:stCondLst>
                        <p:cond delay="indefinite"/>
                      </p:stCondLst>
                      <p:childTnLst>
                        <p:par>
                          <p:cTn id="196" fill="hold">
                            <p:stCondLst>
                              <p:cond delay="0"/>
                            </p:stCondLst>
                            <p:childTnLst>
                              <p:par>
                                <p:cTn id="197" presetID="22" presetClass="entr" presetSubtype="4" fill="hold" nodeType="clickEffect">
                                  <p:stCondLst>
                                    <p:cond delay="0"/>
                                  </p:stCondLst>
                                  <p:childTnLst>
                                    <p:set>
                                      <p:cBhvr>
                                        <p:cTn id="198" dur="1" fill="hold">
                                          <p:stCondLst>
                                            <p:cond delay="0"/>
                                          </p:stCondLst>
                                        </p:cTn>
                                        <p:tgtEl>
                                          <p:spTgt spid="43"/>
                                        </p:tgtEl>
                                        <p:attrNameLst>
                                          <p:attrName>style.visibility</p:attrName>
                                        </p:attrNameLst>
                                      </p:cBhvr>
                                      <p:to>
                                        <p:strVal val="visible"/>
                                      </p:to>
                                    </p:set>
                                    <p:animEffect transition="in" filter="wipe(down)">
                                      <p:cBhvr>
                                        <p:cTn id="199" dur="500"/>
                                        <p:tgtEl>
                                          <p:spTgt spid="43"/>
                                        </p:tgtEl>
                                      </p:cBhvr>
                                    </p:animEffect>
                                  </p:childTnLst>
                                </p:cTn>
                              </p:par>
                            </p:childTnLst>
                          </p:cTn>
                        </p:par>
                      </p:childTnLst>
                    </p:cTn>
                  </p:par>
                  <p:par>
                    <p:cTn id="200" fill="hold">
                      <p:stCondLst>
                        <p:cond delay="indefinite"/>
                      </p:stCondLst>
                      <p:childTnLst>
                        <p:par>
                          <p:cTn id="201" fill="hold">
                            <p:stCondLst>
                              <p:cond delay="0"/>
                            </p:stCondLst>
                            <p:childTnLst>
                              <p:par>
                                <p:cTn id="202" presetID="1" presetClass="exit" presetSubtype="0" fill="hold" grpId="1" nodeType="clickEffect">
                                  <p:stCondLst>
                                    <p:cond delay="0"/>
                                  </p:stCondLst>
                                  <p:childTnLst>
                                    <p:set>
                                      <p:cBhvr>
                                        <p:cTn id="203" dur="1" fill="hold">
                                          <p:stCondLst>
                                            <p:cond delay="0"/>
                                          </p:stCondLst>
                                        </p:cTn>
                                        <p:tgtEl>
                                          <p:spTgt spid="47"/>
                                        </p:tgtEl>
                                        <p:attrNameLst>
                                          <p:attrName>style.visibility</p:attrName>
                                        </p:attrNameLst>
                                      </p:cBhvr>
                                      <p:to>
                                        <p:strVal val="hidden"/>
                                      </p:to>
                                    </p:set>
                                  </p:childTnLst>
                                </p:cTn>
                              </p:par>
                            </p:childTnLst>
                          </p:cTn>
                        </p:par>
                      </p:childTnLst>
                    </p:cTn>
                  </p:par>
                  <p:par>
                    <p:cTn id="204" fill="hold">
                      <p:stCondLst>
                        <p:cond delay="indefinite"/>
                      </p:stCondLst>
                      <p:childTnLst>
                        <p:par>
                          <p:cTn id="205" fill="hold">
                            <p:stCondLst>
                              <p:cond delay="0"/>
                            </p:stCondLst>
                            <p:childTnLst>
                              <p:par>
                                <p:cTn id="206" presetID="10" presetClass="exit" presetSubtype="0" fill="hold" nodeType="clickEffect">
                                  <p:stCondLst>
                                    <p:cond delay="0"/>
                                  </p:stCondLst>
                                  <p:childTnLst>
                                    <p:animEffect transition="out" filter="fade">
                                      <p:cBhvr>
                                        <p:cTn id="207" dur="500"/>
                                        <p:tgtEl>
                                          <p:spTgt spid="42"/>
                                        </p:tgtEl>
                                      </p:cBhvr>
                                    </p:animEffect>
                                    <p:set>
                                      <p:cBhvr>
                                        <p:cTn id="208" dur="1" fill="hold">
                                          <p:stCondLst>
                                            <p:cond delay="499"/>
                                          </p:stCondLst>
                                        </p:cTn>
                                        <p:tgtEl>
                                          <p:spTgt spid="42"/>
                                        </p:tgtEl>
                                        <p:attrNameLst>
                                          <p:attrName>style.visibility</p:attrName>
                                        </p:attrNameLst>
                                      </p:cBhvr>
                                      <p:to>
                                        <p:strVal val="hidden"/>
                                      </p:to>
                                    </p:set>
                                  </p:childTnLst>
                                </p:cTn>
                              </p:par>
                              <p:par>
                                <p:cTn id="209" presetID="10" presetClass="exit" presetSubtype="0" fill="hold" nodeType="withEffect">
                                  <p:stCondLst>
                                    <p:cond delay="0"/>
                                  </p:stCondLst>
                                  <p:childTnLst>
                                    <p:animEffect transition="out" filter="fade">
                                      <p:cBhvr>
                                        <p:cTn id="210" dur="500"/>
                                        <p:tgtEl>
                                          <p:spTgt spid="43"/>
                                        </p:tgtEl>
                                      </p:cBhvr>
                                    </p:animEffect>
                                    <p:set>
                                      <p:cBhvr>
                                        <p:cTn id="211" dur="1" fill="hold">
                                          <p:stCondLst>
                                            <p:cond delay="499"/>
                                          </p:stCondLst>
                                        </p:cTn>
                                        <p:tgtEl>
                                          <p:spTgt spid="43"/>
                                        </p:tgtEl>
                                        <p:attrNameLst>
                                          <p:attrName>style.visibility</p:attrName>
                                        </p:attrNameLst>
                                      </p:cBhvr>
                                      <p:to>
                                        <p:strVal val="hidden"/>
                                      </p:to>
                                    </p:set>
                                  </p:childTnLst>
                                </p:cTn>
                              </p:par>
                            </p:childTnLst>
                          </p:cTn>
                        </p:par>
                      </p:childTnLst>
                    </p:cTn>
                  </p:par>
                  <p:par>
                    <p:cTn id="212" fill="hold">
                      <p:stCondLst>
                        <p:cond delay="indefinite"/>
                      </p:stCondLst>
                      <p:childTnLst>
                        <p:par>
                          <p:cTn id="213" fill="hold">
                            <p:stCondLst>
                              <p:cond delay="0"/>
                            </p:stCondLst>
                            <p:childTnLst>
                              <p:par>
                                <p:cTn id="214" presetID="10" presetClass="exit" presetSubtype="0" fill="hold" grpId="1" nodeType="clickEffect">
                                  <p:stCondLst>
                                    <p:cond delay="0"/>
                                  </p:stCondLst>
                                  <p:childTnLst>
                                    <p:animEffect transition="out" filter="fade">
                                      <p:cBhvr>
                                        <p:cTn id="215" dur="500"/>
                                        <p:tgtEl>
                                          <p:spTgt spid="32"/>
                                        </p:tgtEl>
                                      </p:cBhvr>
                                    </p:animEffect>
                                    <p:set>
                                      <p:cBhvr>
                                        <p:cTn id="216" dur="1" fill="hold">
                                          <p:stCondLst>
                                            <p:cond delay="499"/>
                                          </p:stCondLst>
                                        </p:cTn>
                                        <p:tgtEl>
                                          <p:spTgt spid="32"/>
                                        </p:tgtEl>
                                        <p:attrNameLst>
                                          <p:attrName>style.visibility</p:attrName>
                                        </p:attrNameLst>
                                      </p:cBhvr>
                                      <p:to>
                                        <p:strVal val="hidden"/>
                                      </p:to>
                                    </p:set>
                                  </p:childTnLst>
                                </p:cTn>
                              </p:par>
                            </p:childTnLst>
                          </p:cTn>
                        </p:par>
                      </p:childTnLst>
                    </p:cTn>
                  </p:par>
                  <p:par>
                    <p:cTn id="217" fill="hold">
                      <p:stCondLst>
                        <p:cond delay="indefinite"/>
                      </p:stCondLst>
                      <p:childTnLst>
                        <p:par>
                          <p:cTn id="218" fill="hold">
                            <p:stCondLst>
                              <p:cond delay="0"/>
                            </p:stCondLst>
                            <p:childTnLst>
                              <p:par>
                                <p:cTn id="219" presetID="22" presetClass="entr" presetSubtype="4" fill="hold" grpId="0" nodeType="clickEffect">
                                  <p:stCondLst>
                                    <p:cond delay="0"/>
                                  </p:stCondLst>
                                  <p:childTnLst>
                                    <p:set>
                                      <p:cBhvr>
                                        <p:cTn id="220" dur="1" fill="hold">
                                          <p:stCondLst>
                                            <p:cond delay="0"/>
                                          </p:stCondLst>
                                        </p:cTn>
                                        <p:tgtEl>
                                          <p:spTgt spid="50"/>
                                        </p:tgtEl>
                                        <p:attrNameLst>
                                          <p:attrName>style.visibility</p:attrName>
                                        </p:attrNameLst>
                                      </p:cBhvr>
                                      <p:to>
                                        <p:strVal val="visible"/>
                                      </p:to>
                                    </p:set>
                                    <p:animEffect transition="in" filter="wipe(down)">
                                      <p:cBhvr>
                                        <p:cTn id="221" dur="500"/>
                                        <p:tgtEl>
                                          <p:spTgt spid="50"/>
                                        </p:tgtEl>
                                      </p:cBhvr>
                                    </p:animEffect>
                                  </p:childTnLst>
                                </p:cTn>
                              </p:par>
                            </p:childTnLst>
                          </p:cTn>
                        </p:par>
                      </p:childTnLst>
                    </p:cTn>
                  </p:par>
                  <p:par>
                    <p:cTn id="222" fill="hold">
                      <p:stCondLst>
                        <p:cond delay="indefinite"/>
                      </p:stCondLst>
                      <p:childTnLst>
                        <p:par>
                          <p:cTn id="223" fill="hold">
                            <p:stCondLst>
                              <p:cond delay="0"/>
                            </p:stCondLst>
                            <p:childTnLst>
                              <p:par>
                                <p:cTn id="224" presetID="10" presetClass="exit" presetSubtype="0" fill="hold" nodeType="clickEffect">
                                  <p:stCondLst>
                                    <p:cond delay="0"/>
                                  </p:stCondLst>
                                  <p:childTnLst>
                                    <p:animEffect transition="out" filter="fade">
                                      <p:cBhvr>
                                        <p:cTn id="225" dur="500"/>
                                        <p:tgtEl>
                                          <p:spTgt spid="26"/>
                                        </p:tgtEl>
                                      </p:cBhvr>
                                    </p:animEffect>
                                    <p:set>
                                      <p:cBhvr>
                                        <p:cTn id="226" dur="1" fill="hold">
                                          <p:stCondLst>
                                            <p:cond delay="499"/>
                                          </p:stCondLst>
                                        </p:cTn>
                                        <p:tgtEl>
                                          <p:spTgt spid="26"/>
                                        </p:tgtEl>
                                        <p:attrNameLst>
                                          <p:attrName>style.visibility</p:attrName>
                                        </p:attrNameLst>
                                      </p:cBhvr>
                                      <p:to>
                                        <p:strVal val="hidden"/>
                                      </p:to>
                                    </p:set>
                                  </p:childTnLst>
                                </p:cTn>
                              </p:par>
                            </p:childTnLst>
                          </p:cTn>
                        </p:par>
                      </p:childTnLst>
                    </p:cTn>
                  </p:par>
                  <p:par>
                    <p:cTn id="227" fill="hold">
                      <p:stCondLst>
                        <p:cond delay="indefinite"/>
                      </p:stCondLst>
                      <p:childTnLst>
                        <p:par>
                          <p:cTn id="228" fill="hold">
                            <p:stCondLst>
                              <p:cond delay="0"/>
                            </p:stCondLst>
                            <p:childTnLst>
                              <p:par>
                                <p:cTn id="229" presetID="1" presetClass="exit" presetSubtype="0" fill="hold" grpId="1" nodeType="clickEffect">
                                  <p:stCondLst>
                                    <p:cond delay="0"/>
                                  </p:stCondLst>
                                  <p:childTnLst>
                                    <p:set>
                                      <p:cBhvr>
                                        <p:cTn id="230" dur="1" fill="hold">
                                          <p:stCondLst>
                                            <p:cond delay="0"/>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9" grpId="0" animBg="1"/>
      <p:bldP spid="29" grpId="1" animBg="1"/>
      <p:bldP spid="31" grpId="0" animBg="1"/>
      <p:bldP spid="31" grpId="1" animBg="1"/>
      <p:bldP spid="32" grpId="0" animBg="1"/>
      <p:bldP spid="32" grpId="1" animBg="1"/>
      <p:bldP spid="30" grpId="0" animBg="1"/>
      <p:bldP spid="30" grpId="1" animBg="1"/>
      <p:bldP spid="41" grpId="0" animBg="1"/>
      <p:bldP spid="41" grpId="1" animBg="1"/>
      <p:bldP spid="44" grpId="0" animBg="1"/>
      <p:bldP spid="44" grpId="1" animBg="1"/>
      <p:bldP spid="45" grpId="0" animBg="1"/>
      <p:bldP spid="45" grpId="1" animBg="1"/>
      <p:bldP spid="50" grpId="0" animBg="1"/>
      <p:bldP spid="50" grpId="1" animBg="1"/>
      <p:bldP spid="48" grpId="0" animBg="1"/>
      <p:bldP spid="48" grpId="1" animBg="1"/>
      <p:bldP spid="39" grpId="0" animBg="1"/>
      <p:bldP spid="39" grpId="1" animBg="1"/>
      <p:bldP spid="49" grpId="0" animBg="1"/>
      <p:bldP spid="49" grpId="1" animBg="1"/>
      <p:bldP spid="46" grpId="0" animBg="1"/>
      <p:bldP spid="46" grpId="1" animBg="1"/>
      <p:bldP spid="33" grpId="0" animBg="1"/>
      <p:bldP spid="33" grpId="1" animBg="1"/>
      <p:bldP spid="40" grpId="0" animBg="1"/>
      <p:bldP spid="40" grpId="1" animBg="1"/>
      <p:bldP spid="47" grpId="0" animBg="1"/>
      <p:bldP spid="47" grpId="1"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a:xfrm>
            <a:off x="914400" y="-271793"/>
            <a:ext cx="10363200" cy="1143000"/>
          </a:xfrm>
        </p:spPr>
        <p:txBody>
          <a:bodyPr/>
          <a:lstStyle/>
          <a:p>
            <a:r>
              <a:rPr lang="en-US" dirty="0"/>
              <a:t>Callbacks Can Get Ugly</a:t>
            </a:r>
          </a:p>
        </p:txBody>
      </p:sp>
      <p:sp>
        <p:nvSpPr>
          <p:cNvPr id="13" name="TextBox 12">
            <a:extLst>
              <a:ext uri="{FF2B5EF4-FFF2-40B4-BE49-F238E27FC236}">
                <a16:creationId xmlns:a16="http://schemas.microsoft.com/office/drawing/2014/main" id="{98FADC16-5ACC-43B8-8DD3-917413E45D7F}"/>
              </a:ext>
            </a:extLst>
          </p:cNvPr>
          <p:cNvSpPr txBox="1"/>
          <p:nvPr/>
        </p:nvSpPr>
        <p:spPr>
          <a:xfrm>
            <a:off x="1770123" y="2339278"/>
            <a:ext cx="8914179" cy="4524315"/>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function </a:t>
            </a:r>
            <a:r>
              <a:rPr lang="en-US" dirty="0" err="1">
                <a:latin typeface="Consolas" panose="020B0609020204030204" pitchFamily="49" charset="0"/>
              </a:rPr>
              <a:t>display_sorted_filtered_data</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 ...</a:t>
            </a:r>
          </a:p>
          <a:p>
            <a:r>
              <a:rPr lang="en-US" dirty="0">
                <a:latin typeface="Consolas" panose="020B0609020204030204" pitchFamily="49" charset="0"/>
              </a:rPr>
              <a:t>  </a:t>
            </a:r>
            <a:r>
              <a:rPr lang="en-US" dirty="0" err="1">
                <a:solidFill>
                  <a:srgbClr val="C00000"/>
                </a:solidFill>
                <a:latin typeface="Consolas" panose="020B0609020204030204" pitchFamily="49" charset="0"/>
              </a:rPr>
              <a:t>download_data</a:t>
            </a:r>
            <a:r>
              <a:rPr lang="en-US" dirty="0">
                <a:solidFill>
                  <a:srgbClr val="C00000"/>
                </a:solidFill>
                <a:latin typeface="Consolas" panose="020B0609020204030204" pitchFamily="49" charset="0"/>
              </a:rPr>
              <a:t>(</a:t>
            </a:r>
            <a:r>
              <a:rPr lang="en-US" dirty="0" err="1">
                <a:latin typeface="Consolas" panose="020B0609020204030204" pitchFamily="49" charset="0"/>
              </a:rPr>
              <a:t>url</a:t>
            </a:r>
            <a:r>
              <a:rPr lang="en-US" dirty="0">
                <a:latin typeface="Consolas" panose="020B0609020204030204" pitchFamily="49" charset="0"/>
              </a:rPr>
              <a:t>,</a:t>
            </a:r>
          </a:p>
          <a:p>
            <a:r>
              <a:rPr lang="en-US" dirty="0">
                <a:solidFill>
                  <a:srgbClr val="FF0000"/>
                </a:solidFill>
                <a:latin typeface="Consolas" panose="020B0609020204030204" pitchFamily="49" charset="0"/>
              </a:rPr>
              <a:t>                lambda (data) {</a:t>
            </a:r>
          </a:p>
          <a:p>
            <a:r>
              <a:rPr lang="en-US" dirty="0">
                <a:solidFill>
                  <a:srgbClr val="7030A0"/>
                </a:solidFill>
                <a:latin typeface="Consolas" panose="020B0609020204030204" pitchFamily="49" charset="0"/>
              </a:rPr>
              <a:t>  </a:t>
            </a:r>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filter_data</a:t>
            </a:r>
            <a:r>
              <a:rPr lang="en-US" dirty="0">
                <a:solidFill>
                  <a:srgbClr val="0070C0"/>
                </a:solidFill>
                <a:latin typeface="Consolas" panose="020B0609020204030204" pitchFamily="49" charset="0"/>
              </a:rPr>
              <a:t>(</a:t>
            </a:r>
            <a:r>
              <a:rPr lang="en-US" dirty="0">
                <a:latin typeface="Consolas" panose="020B0609020204030204" pitchFamily="49" charset="0"/>
              </a:rPr>
              <a:t>data</a:t>
            </a:r>
            <a:r>
              <a:rPr lang="en-US" dirty="0">
                <a:solidFill>
                  <a:srgbClr val="7030A0"/>
                </a:solidFill>
                <a:latin typeface="Consolas" panose="020B0609020204030204" pitchFamily="49" charset="0"/>
              </a:rPr>
              <a:t>,</a:t>
            </a:r>
          </a:p>
          <a:p>
            <a:r>
              <a:rPr lang="en-US" dirty="0">
                <a:solidFill>
                  <a:srgbClr val="7030A0"/>
                </a:solidFill>
                <a:latin typeface="Consolas" panose="020B0609020204030204" pitchFamily="49" charset="0"/>
              </a:rPr>
              <a:t>                              </a:t>
            </a:r>
            <a:r>
              <a:rPr lang="en-US" dirty="0">
                <a:solidFill>
                  <a:srgbClr val="FF0000"/>
                </a:solidFill>
                <a:latin typeface="Consolas" panose="020B0609020204030204" pitchFamily="49" charset="0"/>
              </a:rPr>
              <a:t>lambda (</a:t>
            </a:r>
            <a:r>
              <a:rPr lang="en-US" dirty="0" err="1">
                <a:solidFill>
                  <a:srgbClr val="FF0000"/>
                </a:solidFill>
                <a:latin typeface="Consolas" panose="020B0609020204030204" pitchFamily="49" charset="0"/>
              </a:rPr>
              <a:t>fdata</a:t>
            </a:r>
            <a:r>
              <a:rPr lang="en-US" dirty="0">
                <a:solidFill>
                  <a:srgbClr val="FF0000"/>
                </a:solidFill>
                <a:latin typeface="Consolas" panose="020B0609020204030204" pitchFamily="49" charset="0"/>
              </a:rPr>
              <a:t>) {</a:t>
            </a:r>
          </a:p>
          <a:p>
            <a:r>
              <a:rPr lang="en-US" dirty="0">
                <a:solidFill>
                  <a:srgbClr val="7030A0"/>
                </a:solidFill>
                <a:latin typeface="Consolas" panose="020B0609020204030204" pitchFamily="49" charset="0"/>
              </a:rPr>
              <a:t>                                </a:t>
            </a:r>
            <a:r>
              <a:rPr lang="en-US" dirty="0" err="1">
                <a:solidFill>
                  <a:srgbClr val="00863D"/>
                </a:solidFill>
                <a:latin typeface="Consolas" panose="020B0609020204030204" pitchFamily="49" charset="0"/>
              </a:rPr>
              <a:t>reorder_data</a:t>
            </a:r>
            <a:r>
              <a:rPr lang="en-US" dirty="0">
                <a:solidFill>
                  <a:srgbClr val="00863D"/>
                </a:solidFill>
                <a:latin typeface="Consolas" panose="020B0609020204030204" pitchFamily="49" charset="0"/>
              </a:rPr>
              <a:t>(</a:t>
            </a:r>
            <a:r>
              <a:rPr lang="en-US" dirty="0" err="1">
                <a:latin typeface="Consolas" panose="020B0609020204030204" pitchFamily="49" charset="0"/>
              </a:rPr>
              <a:t>fdata</a:t>
            </a:r>
            <a:r>
              <a:rPr lang="en-US" dirty="0">
                <a:solidFill>
                  <a:srgbClr val="7030A0"/>
                </a:solidFill>
                <a:latin typeface="Consolas" panose="020B0609020204030204" pitchFamily="49" charset="0"/>
              </a:rPr>
              <a:t>,</a:t>
            </a:r>
          </a:p>
          <a:p>
            <a:r>
              <a:rPr lang="en-US" dirty="0">
                <a:solidFill>
                  <a:srgbClr val="7030A0"/>
                </a:solidFill>
                <a:latin typeface="Consolas" panose="020B0609020204030204" pitchFamily="49" charset="0"/>
              </a:rPr>
              <a:t>                                             </a:t>
            </a:r>
            <a:r>
              <a:rPr lang="en-US" dirty="0">
                <a:solidFill>
                  <a:srgbClr val="FF0000"/>
                </a:solidFill>
                <a:latin typeface="Consolas" panose="020B0609020204030204" pitchFamily="49" charset="0"/>
              </a:rPr>
              <a:t>lambda (</a:t>
            </a:r>
            <a:r>
              <a:rPr lang="en-US" dirty="0" err="1">
                <a:solidFill>
                  <a:srgbClr val="FF0000"/>
                </a:solidFill>
                <a:latin typeface="Consolas" panose="020B0609020204030204" pitchFamily="49" charset="0"/>
              </a:rPr>
              <a:t>sdata</a:t>
            </a:r>
            <a:r>
              <a:rPr lang="en-US" dirty="0">
                <a:solidFill>
                  <a:srgbClr val="FF0000"/>
                </a:solidFill>
                <a:latin typeface="Consolas" panose="020B0609020204030204" pitchFamily="49" charset="0"/>
              </a:rPr>
              <a:t>) {</a:t>
            </a:r>
          </a:p>
          <a:p>
            <a:r>
              <a:rPr lang="en-US" dirty="0">
                <a:solidFill>
                  <a:srgbClr val="7030A0"/>
                </a:solidFill>
                <a:latin typeface="Consolas" panose="020B0609020204030204" pitchFamily="49" charset="0"/>
              </a:rPr>
              <a:t>                                                </a:t>
            </a:r>
            <a:r>
              <a:rPr lang="en-US" dirty="0" err="1">
                <a:solidFill>
                  <a:srgbClr val="7030A0"/>
                </a:solidFill>
                <a:latin typeface="Consolas" panose="020B0609020204030204" pitchFamily="49" charset="0"/>
              </a:rPr>
              <a:t>display_in_ui</a:t>
            </a:r>
            <a:r>
              <a:rPr lang="en-US" dirty="0">
                <a:solidFill>
                  <a:srgbClr val="7030A0"/>
                </a:solidFill>
                <a:latin typeface="Consolas" panose="020B0609020204030204" pitchFamily="49" charset="0"/>
              </a:rPr>
              <a:t>(</a:t>
            </a:r>
            <a:r>
              <a:rPr lang="en-US" dirty="0" err="1">
                <a:latin typeface="Consolas" panose="020B0609020204030204" pitchFamily="49" charset="0"/>
              </a:rPr>
              <a:t>sdata</a:t>
            </a:r>
            <a:r>
              <a:rPr lang="en-US" dirty="0">
                <a:solidFill>
                  <a:srgbClr val="7030A0"/>
                </a:solidFill>
                <a:latin typeface="Consolas" panose="020B0609020204030204" pitchFamily="49" charset="0"/>
              </a:rPr>
              <a:t>); </a:t>
            </a:r>
          </a:p>
          <a:p>
            <a:r>
              <a:rPr lang="en-US" dirty="0">
                <a:solidFill>
                  <a:srgbClr val="7030A0"/>
                </a:solidFill>
                <a:latin typeface="Consolas" panose="020B0609020204030204" pitchFamily="49" charset="0"/>
              </a:rPr>
              <a:t>                                             </a:t>
            </a:r>
            <a:r>
              <a:rPr lang="en-US" dirty="0">
                <a:solidFill>
                  <a:srgbClr val="FF0000"/>
                </a:solidFill>
                <a:latin typeface="Consolas" panose="020B0609020204030204" pitchFamily="49" charset="0"/>
              </a:rPr>
              <a:t>}</a:t>
            </a:r>
          </a:p>
          <a:p>
            <a:r>
              <a:rPr lang="en-US" dirty="0">
                <a:solidFill>
                  <a:srgbClr val="FF0000"/>
                </a:solidFill>
                <a:latin typeface="Consolas" panose="020B0609020204030204" pitchFamily="49" charset="0"/>
              </a:rPr>
              <a:t>                                </a:t>
            </a:r>
            <a:r>
              <a:rPr lang="en-US" dirty="0">
                <a:solidFill>
                  <a:srgbClr val="00863D"/>
                </a:solidFill>
                <a:latin typeface="Consolas" panose="020B0609020204030204" pitchFamily="49" charset="0"/>
              </a:rPr>
              <a:t>);</a:t>
            </a:r>
          </a:p>
          <a:p>
            <a:r>
              <a:rPr lang="en-US" dirty="0">
                <a:solidFill>
                  <a:srgbClr val="7030A0"/>
                </a:solidFill>
                <a:latin typeface="Consolas" panose="020B0609020204030204" pitchFamily="49" charset="0"/>
              </a:rPr>
              <a:t>                              </a:t>
            </a:r>
            <a:r>
              <a:rPr lang="en-US" dirty="0">
                <a:solidFill>
                  <a:srgbClr val="FF0000"/>
                </a:solidFill>
                <a:latin typeface="Consolas" panose="020B0609020204030204" pitchFamily="49" charset="0"/>
              </a:rPr>
              <a:t>}</a:t>
            </a:r>
          </a:p>
          <a:p>
            <a:r>
              <a:rPr lang="en-US" dirty="0">
                <a:solidFill>
                  <a:srgbClr val="FF0000"/>
                </a:solidFill>
                <a:latin typeface="Consolas" panose="020B0609020204030204" pitchFamily="49" charset="0"/>
              </a:rPr>
              <a:t>                  </a:t>
            </a:r>
            <a:r>
              <a:rPr lang="en-US" dirty="0">
                <a:solidFill>
                  <a:srgbClr val="0070C0"/>
                </a:solidFill>
                <a:latin typeface="Consolas" panose="020B0609020204030204" pitchFamily="49" charset="0"/>
              </a:rPr>
              <a:t>);</a:t>
            </a:r>
          </a:p>
          <a:p>
            <a:r>
              <a:rPr lang="en-US" dirty="0">
                <a:solidFill>
                  <a:srgbClr val="7030A0"/>
                </a:solidFill>
                <a:latin typeface="Consolas" panose="020B0609020204030204" pitchFamily="49" charset="0"/>
              </a:rPr>
              <a:t>                </a:t>
            </a:r>
            <a:r>
              <a:rPr lang="en-US" dirty="0">
                <a:solidFill>
                  <a:srgbClr val="FF0000"/>
                </a:solidFill>
                <a:latin typeface="Consolas" panose="020B0609020204030204" pitchFamily="49" charset="0"/>
              </a:rPr>
              <a:t>}</a:t>
            </a:r>
          </a:p>
          <a:p>
            <a:r>
              <a:rPr lang="en-US" dirty="0">
                <a:solidFill>
                  <a:srgbClr val="FF0000"/>
                </a:solidFill>
                <a:latin typeface="Consolas" panose="020B0609020204030204" pitchFamily="49" charset="0"/>
              </a:rPr>
              <a:t>  </a:t>
            </a:r>
            <a:r>
              <a:rPr lang="en-US" dirty="0">
                <a:solidFill>
                  <a:srgbClr val="C00000"/>
                </a:solidFill>
                <a:latin typeface="Consolas" panose="020B0609020204030204" pitchFamily="49" charset="0"/>
              </a:rPr>
              <a:t>);</a:t>
            </a:r>
          </a:p>
          <a:p>
            <a:r>
              <a:rPr lang="en-US" dirty="0">
                <a:latin typeface="Consolas" panose="020B0609020204030204" pitchFamily="49" charset="0"/>
              </a:rPr>
              <a:t>}</a:t>
            </a:r>
          </a:p>
        </p:txBody>
      </p:sp>
      <p:sp>
        <p:nvSpPr>
          <p:cNvPr id="49" name="Speech Bubble: Rectangle with Corners Rounded 48">
            <a:extLst>
              <a:ext uri="{FF2B5EF4-FFF2-40B4-BE49-F238E27FC236}">
                <a16:creationId xmlns:a16="http://schemas.microsoft.com/office/drawing/2014/main" id="{601EF648-BC3F-4B38-9AEA-6DE41415E79F}"/>
              </a:ext>
            </a:extLst>
          </p:cNvPr>
          <p:cNvSpPr/>
          <p:nvPr/>
        </p:nvSpPr>
        <p:spPr>
          <a:xfrm>
            <a:off x="83127" y="946488"/>
            <a:ext cx="3144625" cy="1067719"/>
          </a:xfrm>
          <a:prstGeom prst="wedgeRoundRectCallout">
            <a:avLst>
              <a:gd name="adj1" fmla="val 43819"/>
              <a:gd name="adj2" fmla="val 143319"/>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Once we finish downloading the data...</a:t>
            </a:r>
          </a:p>
        </p:txBody>
      </p:sp>
      <p:sp>
        <p:nvSpPr>
          <p:cNvPr id="52" name="Speech Bubble: Rectangle with Corners Rounded 51">
            <a:extLst>
              <a:ext uri="{FF2B5EF4-FFF2-40B4-BE49-F238E27FC236}">
                <a16:creationId xmlns:a16="http://schemas.microsoft.com/office/drawing/2014/main" id="{7B35D283-8514-43AA-8221-0055A4784C9A}"/>
              </a:ext>
            </a:extLst>
          </p:cNvPr>
          <p:cNvSpPr/>
          <p:nvPr/>
        </p:nvSpPr>
        <p:spPr>
          <a:xfrm>
            <a:off x="801934" y="3278896"/>
            <a:ext cx="2548064" cy="1067719"/>
          </a:xfrm>
          <a:prstGeom prst="wedgeRoundRectCallout">
            <a:avLst>
              <a:gd name="adj1" fmla="val 75674"/>
              <a:gd name="adj2" fmla="val -16055"/>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Once we finish filtering the data...</a:t>
            </a:r>
          </a:p>
        </p:txBody>
      </p:sp>
      <p:sp>
        <p:nvSpPr>
          <p:cNvPr id="53" name="Speech Bubble: Rectangle with Corners Rounded 52">
            <a:extLst>
              <a:ext uri="{FF2B5EF4-FFF2-40B4-BE49-F238E27FC236}">
                <a16:creationId xmlns:a16="http://schemas.microsoft.com/office/drawing/2014/main" id="{F08B6C8C-CC70-4E07-8813-790AA36CAD4A}"/>
              </a:ext>
            </a:extLst>
          </p:cNvPr>
          <p:cNvSpPr/>
          <p:nvPr/>
        </p:nvSpPr>
        <p:spPr>
          <a:xfrm>
            <a:off x="6512044" y="2014207"/>
            <a:ext cx="3144625" cy="1067719"/>
          </a:xfrm>
          <a:prstGeom prst="wedgeRoundRectCallout">
            <a:avLst>
              <a:gd name="adj1" fmla="val -50258"/>
              <a:gd name="adj2" fmla="val 116299"/>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We run a callback that sorts the data...</a:t>
            </a:r>
          </a:p>
        </p:txBody>
      </p:sp>
      <p:sp>
        <p:nvSpPr>
          <p:cNvPr id="54" name="Speech Bubble: Rectangle with Corners Rounded 53">
            <a:extLst>
              <a:ext uri="{FF2B5EF4-FFF2-40B4-BE49-F238E27FC236}">
                <a16:creationId xmlns:a16="http://schemas.microsoft.com/office/drawing/2014/main" id="{42B5D24A-FF46-4FB3-AF4F-276B8F4C6502}"/>
              </a:ext>
            </a:extLst>
          </p:cNvPr>
          <p:cNvSpPr/>
          <p:nvPr/>
        </p:nvSpPr>
        <p:spPr>
          <a:xfrm>
            <a:off x="2621769" y="3812756"/>
            <a:ext cx="2548064" cy="1067719"/>
          </a:xfrm>
          <a:prstGeom prst="wedgeRoundRectCallout">
            <a:avLst>
              <a:gd name="adj1" fmla="val 75674"/>
              <a:gd name="adj2" fmla="val -16055"/>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Once we finish sorting the data...</a:t>
            </a:r>
          </a:p>
        </p:txBody>
      </p:sp>
      <p:sp>
        <p:nvSpPr>
          <p:cNvPr id="55" name="Speech Bubble: Rectangle with Corners Rounded 54">
            <a:extLst>
              <a:ext uri="{FF2B5EF4-FFF2-40B4-BE49-F238E27FC236}">
                <a16:creationId xmlns:a16="http://schemas.microsoft.com/office/drawing/2014/main" id="{AADBFC32-3B5C-4ABC-A00A-F38892B6F3C9}"/>
              </a:ext>
            </a:extLst>
          </p:cNvPr>
          <p:cNvSpPr/>
          <p:nvPr/>
        </p:nvSpPr>
        <p:spPr>
          <a:xfrm>
            <a:off x="8429676" y="2548066"/>
            <a:ext cx="3144625" cy="1067719"/>
          </a:xfrm>
          <a:prstGeom prst="wedgeRoundRectCallout">
            <a:avLst>
              <a:gd name="adj1" fmla="val -50258"/>
              <a:gd name="adj2" fmla="val 116299"/>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We run a callback that displays the data...</a:t>
            </a:r>
          </a:p>
        </p:txBody>
      </p:sp>
      <p:sp>
        <p:nvSpPr>
          <p:cNvPr id="57" name="TextBox 56">
            <a:extLst>
              <a:ext uri="{FF2B5EF4-FFF2-40B4-BE49-F238E27FC236}">
                <a16:creationId xmlns:a16="http://schemas.microsoft.com/office/drawing/2014/main" id="{8198883F-9D1F-4224-AECF-DD27C2D70050}"/>
              </a:ext>
            </a:extLst>
          </p:cNvPr>
          <p:cNvSpPr txBox="1"/>
          <p:nvPr/>
        </p:nvSpPr>
        <p:spPr>
          <a:xfrm>
            <a:off x="901746" y="544920"/>
            <a:ext cx="10188882" cy="400110"/>
          </a:xfrm>
          <a:prstGeom prst="rect">
            <a:avLst/>
          </a:prstGeom>
          <a:noFill/>
        </p:spPr>
        <p:txBody>
          <a:bodyPr wrap="square" rtlCol="0">
            <a:spAutoFit/>
          </a:bodyPr>
          <a:lstStyle/>
          <a:p>
            <a:pPr algn="ctr"/>
            <a:r>
              <a:rPr lang="en-US" sz="2000" dirty="0"/>
              <a:t>In this way, we break what would be one long task into a series of shorter background tasks.</a:t>
            </a:r>
          </a:p>
        </p:txBody>
      </p:sp>
      <p:sp>
        <p:nvSpPr>
          <p:cNvPr id="58" name="TextBox 57">
            <a:extLst>
              <a:ext uri="{FF2B5EF4-FFF2-40B4-BE49-F238E27FC236}">
                <a16:creationId xmlns:a16="http://schemas.microsoft.com/office/drawing/2014/main" id="{DC73C666-7505-4756-8F78-A39FCE08598D}"/>
              </a:ext>
            </a:extLst>
          </p:cNvPr>
          <p:cNvSpPr txBox="1"/>
          <p:nvPr/>
        </p:nvSpPr>
        <p:spPr>
          <a:xfrm>
            <a:off x="880123" y="996550"/>
            <a:ext cx="10188882" cy="400110"/>
          </a:xfrm>
          <a:prstGeom prst="rect">
            <a:avLst/>
          </a:prstGeom>
          <a:noFill/>
        </p:spPr>
        <p:txBody>
          <a:bodyPr wrap="square" rtlCol="0">
            <a:spAutoFit/>
          </a:bodyPr>
          <a:lstStyle/>
          <a:p>
            <a:pPr algn="ctr"/>
            <a:r>
              <a:rPr lang="en-US" sz="2000" dirty="0"/>
              <a:t>When a task finishes, it runs its callback to launch the next background task.</a:t>
            </a:r>
          </a:p>
        </p:txBody>
      </p:sp>
      <p:sp>
        <p:nvSpPr>
          <p:cNvPr id="68" name="Speech Bubble: Rectangle with Corners Rounded 67">
            <a:extLst>
              <a:ext uri="{FF2B5EF4-FFF2-40B4-BE49-F238E27FC236}">
                <a16:creationId xmlns:a16="http://schemas.microsoft.com/office/drawing/2014/main" id="{53C75565-B751-41B8-821C-8E8ED20426AD}"/>
              </a:ext>
            </a:extLst>
          </p:cNvPr>
          <p:cNvSpPr/>
          <p:nvPr/>
        </p:nvSpPr>
        <p:spPr>
          <a:xfrm>
            <a:off x="3604626" y="871207"/>
            <a:ext cx="3144625" cy="1067719"/>
          </a:xfrm>
          <a:prstGeom prst="wedgeRoundRectCallout">
            <a:avLst>
              <a:gd name="adj1" fmla="val -21180"/>
              <a:gd name="adj2" fmla="val 172629"/>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We run a callback that filters the data...</a:t>
            </a:r>
          </a:p>
        </p:txBody>
      </p:sp>
      <p:sp>
        <p:nvSpPr>
          <p:cNvPr id="17" name="Rectangle 16">
            <a:extLst>
              <a:ext uri="{FF2B5EF4-FFF2-40B4-BE49-F238E27FC236}">
                <a16:creationId xmlns:a16="http://schemas.microsoft.com/office/drawing/2014/main" id="{4D96B9D5-3B87-4D67-A14A-CA527D72F6C5}"/>
              </a:ext>
            </a:extLst>
          </p:cNvPr>
          <p:cNvSpPr/>
          <p:nvPr/>
        </p:nvSpPr>
        <p:spPr>
          <a:xfrm>
            <a:off x="3694546" y="3178046"/>
            <a:ext cx="6871854" cy="3135034"/>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D4D988C1-260C-4DDE-B7CD-866BC5B22082}"/>
              </a:ext>
            </a:extLst>
          </p:cNvPr>
          <p:cNvSpPr/>
          <p:nvPr/>
        </p:nvSpPr>
        <p:spPr>
          <a:xfrm>
            <a:off x="5500255" y="3755319"/>
            <a:ext cx="5066145" cy="1989699"/>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F4B15A10-CBBD-4520-A696-690B1BE6D72E}"/>
              </a:ext>
            </a:extLst>
          </p:cNvPr>
          <p:cNvSpPr/>
          <p:nvPr/>
        </p:nvSpPr>
        <p:spPr>
          <a:xfrm>
            <a:off x="7435273" y="4277174"/>
            <a:ext cx="3131127" cy="941647"/>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70C282EA-F581-4558-866C-AABA4C508C96}"/>
              </a:ext>
            </a:extLst>
          </p:cNvPr>
          <p:cNvGrpSpPr/>
          <p:nvPr/>
        </p:nvGrpSpPr>
        <p:grpSpPr>
          <a:xfrm>
            <a:off x="2621769" y="1412748"/>
            <a:ext cx="6982233" cy="1574344"/>
            <a:chOff x="3773003" y="8337071"/>
            <a:chExt cx="6982233" cy="1574344"/>
          </a:xfrm>
        </p:grpSpPr>
        <p:sp>
          <p:nvSpPr>
            <p:cNvPr id="123" name="Rectangle 122">
              <a:extLst>
                <a:ext uri="{FF2B5EF4-FFF2-40B4-BE49-F238E27FC236}">
                  <a16:creationId xmlns:a16="http://schemas.microsoft.com/office/drawing/2014/main" id="{ED50B82C-8D1E-4FB0-97D9-C6171471106B}"/>
                </a:ext>
              </a:extLst>
            </p:cNvPr>
            <p:cNvSpPr/>
            <p:nvPr/>
          </p:nvSpPr>
          <p:spPr>
            <a:xfrm>
              <a:off x="3808337" y="8366528"/>
              <a:ext cx="6946899" cy="154488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4" name="Picture 123">
              <a:extLst>
                <a:ext uri="{FF2B5EF4-FFF2-40B4-BE49-F238E27FC236}">
                  <a16:creationId xmlns:a16="http://schemas.microsoft.com/office/drawing/2014/main" id="{52999111-9AF0-4A93-9314-D6741CB710E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3773003" y="8337071"/>
              <a:ext cx="568256" cy="723086"/>
            </a:xfrm>
            <a:prstGeom prst="rect">
              <a:avLst/>
            </a:prstGeom>
          </p:spPr>
        </p:pic>
        <p:cxnSp>
          <p:nvCxnSpPr>
            <p:cNvPr id="125" name="Straight Arrow Connector 124">
              <a:extLst>
                <a:ext uri="{FF2B5EF4-FFF2-40B4-BE49-F238E27FC236}">
                  <a16:creationId xmlns:a16="http://schemas.microsoft.com/office/drawing/2014/main" id="{EA3B026E-76AF-4566-B796-FFB872A895F9}"/>
                </a:ext>
              </a:extLst>
            </p:cNvPr>
            <p:cNvCxnSpPr>
              <a:cxnSpLocks/>
            </p:cNvCxnSpPr>
            <p:nvPr/>
          </p:nvCxnSpPr>
          <p:spPr>
            <a:xfrm>
              <a:off x="4094230" y="8791913"/>
              <a:ext cx="6526539" cy="0"/>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D3D19703-946D-40B6-A50E-CFD9CAFED9FB}"/>
                </a:ext>
              </a:extLst>
            </p:cNvPr>
            <p:cNvGrpSpPr/>
            <p:nvPr/>
          </p:nvGrpSpPr>
          <p:grpSpPr>
            <a:xfrm>
              <a:off x="3773003" y="9120786"/>
              <a:ext cx="6847766" cy="723086"/>
              <a:chOff x="3773003" y="9120786"/>
              <a:chExt cx="6847766" cy="723086"/>
            </a:xfrm>
          </p:grpSpPr>
          <p:pic>
            <p:nvPicPr>
              <p:cNvPr id="126" name="Picture 125">
                <a:extLst>
                  <a:ext uri="{FF2B5EF4-FFF2-40B4-BE49-F238E27FC236}">
                    <a16:creationId xmlns:a16="http://schemas.microsoft.com/office/drawing/2014/main" id="{B3B4F7B4-7DCF-4D55-A86B-D8185048B2B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3773003" y="9120786"/>
                <a:ext cx="568256" cy="723086"/>
              </a:xfrm>
              <a:prstGeom prst="rect">
                <a:avLst/>
              </a:prstGeom>
            </p:spPr>
          </p:pic>
          <p:cxnSp>
            <p:nvCxnSpPr>
              <p:cNvPr id="127" name="Straight Arrow Connector 126">
                <a:extLst>
                  <a:ext uri="{FF2B5EF4-FFF2-40B4-BE49-F238E27FC236}">
                    <a16:creationId xmlns:a16="http://schemas.microsoft.com/office/drawing/2014/main" id="{1A10062D-45A3-4F16-96BD-7778E49102B0}"/>
                  </a:ext>
                </a:extLst>
              </p:cNvPr>
              <p:cNvCxnSpPr>
                <a:cxnSpLocks/>
              </p:cNvCxnSpPr>
              <p:nvPr/>
            </p:nvCxnSpPr>
            <p:spPr>
              <a:xfrm>
                <a:off x="4094230" y="9575628"/>
                <a:ext cx="6526539" cy="0"/>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1" name="Group 20">
            <a:extLst>
              <a:ext uri="{FF2B5EF4-FFF2-40B4-BE49-F238E27FC236}">
                <a16:creationId xmlns:a16="http://schemas.microsoft.com/office/drawing/2014/main" id="{F7512DE3-50EE-45CD-99EC-A662EFA9DE93}"/>
              </a:ext>
            </a:extLst>
          </p:cNvPr>
          <p:cNvGrpSpPr/>
          <p:nvPr/>
        </p:nvGrpSpPr>
        <p:grpSpPr>
          <a:xfrm>
            <a:off x="3298114" y="1698107"/>
            <a:ext cx="6239148" cy="1069721"/>
            <a:chOff x="3298114" y="1698107"/>
            <a:chExt cx="6239148" cy="1069721"/>
          </a:xfrm>
        </p:grpSpPr>
        <p:grpSp>
          <p:nvGrpSpPr>
            <p:cNvPr id="20" name="Group 19">
              <a:extLst>
                <a:ext uri="{FF2B5EF4-FFF2-40B4-BE49-F238E27FC236}">
                  <a16:creationId xmlns:a16="http://schemas.microsoft.com/office/drawing/2014/main" id="{E03C623D-C0D4-4940-B2D5-3829945ADDC5}"/>
                </a:ext>
              </a:extLst>
            </p:cNvPr>
            <p:cNvGrpSpPr/>
            <p:nvPr/>
          </p:nvGrpSpPr>
          <p:grpSpPr>
            <a:xfrm>
              <a:off x="3298114" y="1698107"/>
              <a:ext cx="6239148" cy="1069721"/>
              <a:chOff x="3298114" y="1698107"/>
              <a:chExt cx="6239148" cy="1069721"/>
            </a:xfrm>
          </p:grpSpPr>
          <p:grpSp>
            <p:nvGrpSpPr>
              <p:cNvPr id="11" name="Group 10">
                <a:extLst>
                  <a:ext uri="{FF2B5EF4-FFF2-40B4-BE49-F238E27FC236}">
                    <a16:creationId xmlns:a16="http://schemas.microsoft.com/office/drawing/2014/main" id="{A8B19595-6CD9-4A56-99EF-14E57121FA09}"/>
                  </a:ext>
                </a:extLst>
              </p:cNvPr>
              <p:cNvGrpSpPr/>
              <p:nvPr/>
            </p:nvGrpSpPr>
            <p:grpSpPr>
              <a:xfrm>
                <a:off x="3298114" y="1698107"/>
                <a:ext cx="6239148" cy="1069721"/>
                <a:chOff x="3211676" y="977449"/>
                <a:chExt cx="6239148" cy="1069721"/>
              </a:xfrm>
            </p:grpSpPr>
            <p:grpSp>
              <p:nvGrpSpPr>
                <p:cNvPr id="75" name="Group 74">
                  <a:extLst>
                    <a:ext uri="{FF2B5EF4-FFF2-40B4-BE49-F238E27FC236}">
                      <a16:creationId xmlns:a16="http://schemas.microsoft.com/office/drawing/2014/main" id="{3154FB22-024C-478B-90DF-B3D2E46E60ED}"/>
                    </a:ext>
                  </a:extLst>
                </p:cNvPr>
                <p:cNvGrpSpPr/>
                <p:nvPr/>
              </p:nvGrpSpPr>
              <p:grpSpPr>
                <a:xfrm>
                  <a:off x="3570036" y="1715778"/>
                  <a:ext cx="5880788" cy="331392"/>
                  <a:chOff x="6774857" y="5103867"/>
                  <a:chExt cx="5880788" cy="331392"/>
                </a:xfrm>
              </p:grpSpPr>
              <p:sp>
                <p:nvSpPr>
                  <p:cNvPr id="76" name="Rectangle 75">
                    <a:extLst>
                      <a:ext uri="{FF2B5EF4-FFF2-40B4-BE49-F238E27FC236}">
                        <a16:creationId xmlns:a16="http://schemas.microsoft.com/office/drawing/2014/main" id="{3E57D3C8-F011-48F6-9165-FE777E825469}"/>
                      </a:ext>
                    </a:extLst>
                  </p:cNvPr>
                  <p:cNvSpPr/>
                  <p:nvPr/>
                </p:nvSpPr>
                <p:spPr>
                  <a:xfrm>
                    <a:off x="6774857" y="5103867"/>
                    <a:ext cx="2541805" cy="331392"/>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UI</a:t>
                    </a:r>
                  </a:p>
                </p:txBody>
              </p:sp>
              <p:sp>
                <p:nvSpPr>
                  <p:cNvPr id="93" name="Rectangle 92">
                    <a:extLst>
                      <a:ext uri="{FF2B5EF4-FFF2-40B4-BE49-F238E27FC236}">
                        <a16:creationId xmlns:a16="http://schemas.microsoft.com/office/drawing/2014/main" id="{C31663BB-DDDE-4FFD-A1C3-42BDF6B66C53}"/>
                      </a:ext>
                    </a:extLst>
                  </p:cNvPr>
                  <p:cNvSpPr/>
                  <p:nvPr/>
                </p:nvSpPr>
                <p:spPr>
                  <a:xfrm>
                    <a:off x="9667201" y="5103867"/>
                    <a:ext cx="1038045" cy="331392"/>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4" name="Rectangle 93">
                    <a:extLst>
                      <a:ext uri="{FF2B5EF4-FFF2-40B4-BE49-F238E27FC236}">
                        <a16:creationId xmlns:a16="http://schemas.microsoft.com/office/drawing/2014/main" id="{8D8C9057-35BC-4939-AF15-702BF26D1897}"/>
                      </a:ext>
                    </a:extLst>
                  </p:cNvPr>
                  <p:cNvSpPr/>
                  <p:nvPr/>
                </p:nvSpPr>
                <p:spPr>
                  <a:xfrm>
                    <a:off x="10707905" y="5103867"/>
                    <a:ext cx="273512" cy="331392"/>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5" name="Rectangle 94">
                    <a:extLst>
                      <a:ext uri="{FF2B5EF4-FFF2-40B4-BE49-F238E27FC236}">
                        <a16:creationId xmlns:a16="http://schemas.microsoft.com/office/drawing/2014/main" id="{3F924763-B2C9-4649-8483-88191C82BD91}"/>
                      </a:ext>
                    </a:extLst>
                  </p:cNvPr>
                  <p:cNvSpPr/>
                  <p:nvPr/>
                </p:nvSpPr>
                <p:spPr>
                  <a:xfrm>
                    <a:off x="12556090" y="5103867"/>
                    <a:ext cx="99555" cy="331392"/>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6" name="Rectangle 95">
                    <a:extLst>
                      <a:ext uri="{FF2B5EF4-FFF2-40B4-BE49-F238E27FC236}">
                        <a16:creationId xmlns:a16="http://schemas.microsoft.com/office/drawing/2014/main" id="{A3A24E52-F359-4814-9CC4-58D120211C07}"/>
                      </a:ext>
                    </a:extLst>
                  </p:cNvPr>
                  <p:cNvSpPr/>
                  <p:nvPr/>
                </p:nvSpPr>
                <p:spPr>
                  <a:xfrm>
                    <a:off x="11834478" y="5103867"/>
                    <a:ext cx="715043" cy="331392"/>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PLOT</a:t>
                    </a:r>
                  </a:p>
                </p:txBody>
              </p:sp>
            </p:grpSp>
            <p:sp>
              <p:nvSpPr>
                <p:cNvPr id="102" name="Rectangle 101">
                  <a:extLst>
                    <a:ext uri="{FF2B5EF4-FFF2-40B4-BE49-F238E27FC236}">
                      <a16:creationId xmlns:a16="http://schemas.microsoft.com/office/drawing/2014/main" id="{96C21934-01B4-4FAC-B67C-91A362771B25}"/>
                    </a:ext>
                  </a:extLst>
                </p:cNvPr>
                <p:cNvSpPr/>
                <p:nvPr/>
              </p:nvSpPr>
              <p:spPr>
                <a:xfrm>
                  <a:off x="3553800" y="978034"/>
                  <a:ext cx="2453888" cy="331392"/>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DOWNLOAD</a:t>
                  </a:r>
                </a:p>
              </p:txBody>
            </p:sp>
            <p:sp>
              <p:nvSpPr>
                <p:cNvPr id="103" name="Rectangle 102">
                  <a:extLst>
                    <a:ext uri="{FF2B5EF4-FFF2-40B4-BE49-F238E27FC236}">
                      <a16:creationId xmlns:a16="http://schemas.microsoft.com/office/drawing/2014/main" id="{F74778D0-37F9-4603-97EF-A17D6DF93A51}"/>
                    </a:ext>
                  </a:extLst>
                </p:cNvPr>
                <p:cNvSpPr/>
                <p:nvPr/>
              </p:nvSpPr>
              <p:spPr>
                <a:xfrm>
                  <a:off x="6624675" y="977449"/>
                  <a:ext cx="783441" cy="331392"/>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FILTER</a:t>
                  </a:r>
                </a:p>
              </p:txBody>
            </p:sp>
            <p:sp>
              <p:nvSpPr>
                <p:cNvPr id="104" name="Rectangle 103">
                  <a:extLst>
                    <a:ext uri="{FF2B5EF4-FFF2-40B4-BE49-F238E27FC236}">
                      <a16:creationId xmlns:a16="http://schemas.microsoft.com/office/drawing/2014/main" id="{C5761C69-4D03-43B0-8E01-B101B3A4E52A}"/>
                    </a:ext>
                  </a:extLst>
                </p:cNvPr>
                <p:cNvSpPr/>
                <p:nvPr/>
              </p:nvSpPr>
              <p:spPr>
                <a:xfrm>
                  <a:off x="7694009" y="980740"/>
                  <a:ext cx="667388" cy="331392"/>
                </a:xfrm>
                <a:prstGeom prst="rect">
                  <a:avLst/>
                </a:prstGeom>
                <a:solidFill>
                  <a:srgbClr val="00863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SORT</a:t>
                  </a:r>
                </a:p>
              </p:txBody>
            </p:sp>
            <p:sp>
              <p:nvSpPr>
                <p:cNvPr id="105" name="Rectangle 104">
                  <a:extLst>
                    <a:ext uri="{FF2B5EF4-FFF2-40B4-BE49-F238E27FC236}">
                      <a16:creationId xmlns:a16="http://schemas.microsoft.com/office/drawing/2014/main" id="{5BDE73EB-5F44-44D7-B047-053F25E0ED91}"/>
                    </a:ext>
                  </a:extLst>
                </p:cNvPr>
                <p:cNvSpPr/>
                <p:nvPr/>
              </p:nvSpPr>
              <p:spPr>
                <a:xfrm>
                  <a:off x="3211676" y="1715778"/>
                  <a:ext cx="350539" cy="331392"/>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lumMod val="50000"/>
                      </a:schemeClr>
                    </a:solidFill>
                  </a:endParaRPr>
                </a:p>
              </p:txBody>
            </p:sp>
            <p:cxnSp>
              <p:nvCxnSpPr>
                <p:cNvPr id="106" name="Straight Arrow Connector 105">
                  <a:extLst>
                    <a:ext uri="{FF2B5EF4-FFF2-40B4-BE49-F238E27FC236}">
                      <a16:creationId xmlns:a16="http://schemas.microsoft.com/office/drawing/2014/main" id="{58B8B9F8-18AC-44E6-AF76-A48588670A9E}"/>
                    </a:ext>
                  </a:extLst>
                </p:cNvPr>
                <p:cNvCxnSpPr/>
                <p:nvPr/>
              </p:nvCxnSpPr>
              <p:spPr>
                <a:xfrm flipV="1">
                  <a:off x="3359882" y="1308841"/>
                  <a:ext cx="217056" cy="5688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B6E5ECF2-F4B3-46CD-AE1C-47F5B5F854BE}"/>
                    </a:ext>
                  </a:extLst>
                </p:cNvPr>
                <p:cNvCxnSpPr>
                  <a:cxnSpLocks/>
                </p:cNvCxnSpPr>
                <p:nvPr/>
              </p:nvCxnSpPr>
              <p:spPr>
                <a:xfrm flipV="1">
                  <a:off x="7626478" y="1287321"/>
                  <a:ext cx="117932" cy="6151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99B51BA9-79A1-4591-B55D-0F554C110049}"/>
                    </a:ext>
                  </a:extLst>
                </p:cNvPr>
                <p:cNvSpPr/>
                <p:nvPr/>
              </p:nvSpPr>
              <p:spPr>
                <a:xfrm>
                  <a:off x="6111842" y="1715778"/>
                  <a:ext cx="350539" cy="331392"/>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cxnSp>
              <p:nvCxnSpPr>
                <p:cNvPr id="109" name="Straight Arrow Connector 108">
                  <a:extLst>
                    <a:ext uri="{FF2B5EF4-FFF2-40B4-BE49-F238E27FC236}">
                      <a16:creationId xmlns:a16="http://schemas.microsoft.com/office/drawing/2014/main" id="{D3C3618D-66E9-4E01-97C5-B57E5CDC24A5}"/>
                    </a:ext>
                  </a:extLst>
                </p:cNvPr>
                <p:cNvCxnSpPr>
                  <a:cxnSpLocks/>
                  <a:endCxn id="108" idx="0"/>
                </p:cNvCxnSpPr>
                <p:nvPr/>
              </p:nvCxnSpPr>
              <p:spPr>
                <a:xfrm>
                  <a:off x="6004625" y="1195209"/>
                  <a:ext cx="282487" cy="52056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6622D0EB-71F5-42F3-870A-4DDA9F73C3D0}"/>
                    </a:ext>
                  </a:extLst>
                </p:cNvPr>
                <p:cNvCxnSpPr>
                  <a:cxnSpLocks/>
                </p:cNvCxnSpPr>
                <p:nvPr/>
              </p:nvCxnSpPr>
              <p:spPr>
                <a:xfrm flipV="1">
                  <a:off x="6301060" y="1308841"/>
                  <a:ext cx="334835" cy="5557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A2E5899B-95BB-4EFA-83E2-4A43F351516D}"/>
                    </a:ext>
                  </a:extLst>
                </p:cNvPr>
                <p:cNvCxnSpPr>
                  <a:cxnSpLocks/>
                </p:cNvCxnSpPr>
                <p:nvPr/>
              </p:nvCxnSpPr>
              <p:spPr>
                <a:xfrm>
                  <a:off x="7357353" y="1242688"/>
                  <a:ext cx="282487" cy="52056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0E00AB41-8951-4FB0-856B-C34C197BDAC3}"/>
                  </a:ext>
                </a:extLst>
              </p:cNvPr>
              <p:cNvGrpSpPr/>
              <p:nvPr/>
            </p:nvGrpSpPr>
            <p:grpSpPr>
              <a:xfrm>
                <a:off x="7856585" y="2436436"/>
                <a:ext cx="858555" cy="331392"/>
                <a:chOff x="8254571" y="8689032"/>
                <a:chExt cx="858555" cy="331392"/>
              </a:xfrm>
            </p:grpSpPr>
            <p:sp>
              <p:nvSpPr>
                <p:cNvPr id="112" name="Rectangle 111">
                  <a:extLst>
                    <a:ext uri="{FF2B5EF4-FFF2-40B4-BE49-F238E27FC236}">
                      <a16:creationId xmlns:a16="http://schemas.microsoft.com/office/drawing/2014/main" id="{51D8489E-1546-4047-919E-77E9D257ED3B}"/>
                    </a:ext>
                  </a:extLst>
                </p:cNvPr>
                <p:cNvSpPr/>
                <p:nvPr/>
              </p:nvSpPr>
              <p:spPr>
                <a:xfrm>
                  <a:off x="8254571" y="8689032"/>
                  <a:ext cx="585043" cy="331392"/>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18" name="Rectangle 117">
                  <a:extLst>
                    <a:ext uri="{FF2B5EF4-FFF2-40B4-BE49-F238E27FC236}">
                      <a16:creationId xmlns:a16="http://schemas.microsoft.com/office/drawing/2014/main" id="{859A6F81-9A6B-4474-BF20-E61B12583EC5}"/>
                    </a:ext>
                  </a:extLst>
                </p:cNvPr>
                <p:cNvSpPr/>
                <p:nvPr/>
              </p:nvSpPr>
              <p:spPr>
                <a:xfrm>
                  <a:off x="8839614" y="8689032"/>
                  <a:ext cx="273512" cy="331392"/>
                </a:xfrm>
                <a:prstGeom prst="rect">
                  <a:avLst/>
                </a:prstGeom>
                <a:solidFill>
                  <a:srgbClr val="00863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grpSp>
        </p:grpSp>
        <p:cxnSp>
          <p:nvCxnSpPr>
            <p:cNvPr id="119" name="Straight Arrow Connector 118">
              <a:extLst>
                <a:ext uri="{FF2B5EF4-FFF2-40B4-BE49-F238E27FC236}">
                  <a16:creationId xmlns:a16="http://schemas.microsoft.com/office/drawing/2014/main" id="{A5EA7F55-98EB-476C-A900-BC23E003622E}"/>
                </a:ext>
              </a:extLst>
            </p:cNvPr>
            <p:cNvCxnSpPr>
              <a:cxnSpLocks/>
              <a:endCxn id="118" idx="0"/>
            </p:cNvCxnSpPr>
            <p:nvPr/>
          </p:nvCxnSpPr>
          <p:spPr>
            <a:xfrm>
              <a:off x="8421509" y="1990315"/>
              <a:ext cx="156875" cy="4461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122" name="Speech Bubble: Rectangle with Corners Rounded 121">
            <a:extLst>
              <a:ext uri="{FF2B5EF4-FFF2-40B4-BE49-F238E27FC236}">
                <a16:creationId xmlns:a16="http://schemas.microsoft.com/office/drawing/2014/main" id="{EA3F1C37-7B3F-475B-B919-A354513D5531}"/>
              </a:ext>
            </a:extLst>
          </p:cNvPr>
          <p:cNvSpPr/>
          <p:nvPr/>
        </p:nvSpPr>
        <p:spPr>
          <a:xfrm>
            <a:off x="193964" y="3850104"/>
            <a:ext cx="2850191" cy="1067719"/>
          </a:xfrm>
          <a:prstGeom prst="wedgeRoundRectCallout">
            <a:avLst>
              <a:gd name="adj1" fmla="val 88361"/>
              <a:gd name="adj2" fmla="val -162249"/>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enables the UI to keep running while we're doing processing.</a:t>
            </a:r>
          </a:p>
        </p:txBody>
      </p:sp>
    </p:spTree>
    <p:extLst>
      <p:ext uri="{BB962C8B-B14F-4D97-AF65-F5344CB8AC3E}">
        <p14:creationId xmlns:p14="http://schemas.microsoft.com/office/powerpoint/2010/main" val="3491879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down)">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wipe(down)">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17"/>
                                        </p:tgtEl>
                                      </p:cBhvr>
                                    </p:animEffect>
                                    <p:set>
                                      <p:cBhvr>
                                        <p:cTn id="22" dur="1" fill="hold">
                                          <p:stCondLst>
                                            <p:cond delay="499"/>
                                          </p:stCondLst>
                                        </p:cTn>
                                        <p:tgtEl>
                                          <p:spTgt spid="1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68"/>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4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wipe(down)">
                                      <p:cBhvr>
                                        <p:cTn id="33" dur="500"/>
                                        <p:tgtEl>
                                          <p:spTgt spid="5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wipe(down)">
                                      <p:cBhvr>
                                        <p:cTn id="38" dur="500"/>
                                        <p:tgtEl>
                                          <p:spTgt spid="5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20"/>
                                        </p:tgtEl>
                                        <p:attrNameLst>
                                          <p:attrName>style.visibility</p:attrName>
                                        </p:attrNameLst>
                                      </p:cBhvr>
                                      <p:to>
                                        <p:strVal val="visible"/>
                                      </p:to>
                                    </p:set>
                                    <p:animEffect transition="in" filter="fade">
                                      <p:cBhvr>
                                        <p:cTn id="43" dur="500"/>
                                        <p:tgtEl>
                                          <p:spTgt spid="12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120"/>
                                        </p:tgtEl>
                                      </p:cBhvr>
                                    </p:animEffect>
                                    <p:set>
                                      <p:cBhvr>
                                        <p:cTn id="48" dur="1" fill="hold">
                                          <p:stCondLst>
                                            <p:cond delay="499"/>
                                          </p:stCondLst>
                                        </p:cTn>
                                        <p:tgtEl>
                                          <p:spTgt spid="120"/>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53"/>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52"/>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54"/>
                                        </p:tgtEl>
                                        <p:attrNameLst>
                                          <p:attrName>style.visibility</p:attrName>
                                        </p:attrNameLst>
                                      </p:cBhvr>
                                      <p:to>
                                        <p:strVal val="visible"/>
                                      </p:to>
                                    </p:set>
                                    <p:animEffect transition="in" filter="wipe(down)">
                                      <p:cBhvr>
                                        <p:cTn id="59" dur="500"/>
                                        <p:tgtEl>
                                          <p:spTgt spid="5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55"/>
                                        </p:tgtEl>
                                        <p:attrNameLst>
                                          <p:attrName>style.visibility</p:attrName>
                                        </p:attrNameLst>
                                      </p:cBhvr>
                                      <p:to>
                                        <p:strVal val="visible"/>
                                      </p:to>
                                    </p:set>
                                    <p:animEffect transition="in" filter="wipe(down)">
                                      <p:cBhvr>
                                        <p:cTn id="64" dur="500"/>
                                        <p:tgtEl>
                                          <p:spTgt spid="55"/>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21"/>
                                        </p:tgtEl>
                                        <p:attrNameLst>
                                          <p:attrName>style.visibility</p:attrName>
                                        </p:attrNameLst>
                                      </p:cBhvr>
                                      <p:to>
                                        <p:strVal val="visible"/>
                                      </p:to>
                                    </p:set>
                                    <p:animEffect transition="in" filter="fade">
                                      <p:cBhvr>
                                        <p:cTn id="69" dur="500"/>
                                        <p:tgtEl>
                                          <p:spTgt spid="12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xit" presetSubtype="0" fill="hold" grpId="1" nodeType="clickEffect">
                                  <p:stCondLst>
                                    <p:cond delay="0"/>
                                  </p:stCondLst>
                                  <p:childTnLst>
                                    <p:animEffect transition="out" filter="fade">
                                      <p:cBhvr>
                                        <p:cTn id="73" dur="500"/>
                                        <p:tgtEl>
                                          <p:spTgt spid="121"/>
                                        </p:tgtEl>
                                      </p:cBhvr>
                                    </p:animEffect>
                                    <p:set>
                                      <p:cBhvr>
                                        <p:cTn id="74" dur="1" fill="hold">
                                          <p:stCondLst>
                                            <p:cond delay="499"/>
                                          </p:stCondLst>
                                        </p:cTn>
                                        <p:tgtEl>
                                          <p:spTgt spid="121"/>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55"/>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54"/>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8"/>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19"/>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21"/>
                                        </p:tgtEl>
                                        <p:attrNameLst>
                                          <p:attrName>style.visibility</p:attrName>
                                        </p:attrNameLst>
                                      </p:cBhvr>
                                      <p:to>
                                        <p:strVal val="visible"/>
                                      </p:to>
                                    </p:set>
                                    <p:animEffect transition="in" filter="wipe(left)">
                                      <p:cBhvr>
                                        <p:cTn id="97" dur="10000"/>
                                        <p:tgtEl>
                                          <p:spTgt spid="21"/>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122"/>
                                        </p:tgtEl>
                                        <p:attrNameLst>
                                          <p:attrName>style.visibility</p:attrName>
                                        </p:attrNameLst>
                                      </p:cBhvr>
                                      <p:to>
                                        <p:strVal val="visible"/>
                                      </p:to>
                                    </p:set>
                                    <p:animEffect transition="in" filter="wipe(down)">
                                      <p:cBhvr>
                                        <p:cTn id="102" dur="500"/>
                                        <p:tgtEl>
                                          <p:spTgt spid="122"/>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1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9" grpId="1" animBg="1"/>
      <p:bldP spid="52" grpId="0" animBg="1"/>
      <p:bldP spid="52" grpId="1" animBg="1"/>
      <p:bldP spid="53" grpId="0" animBg="1"/>
      <p:bldP spid="53" grpId="1" animBg="1"/>
      <p:bldP spid="54" grpId="0" animBg="1"/>
      <p:bldP spid="54" grpId="1" animBg="1"/>
      <p:bldP spid="55" grpId="0" animBg="1"/>
      <p:bldP spid="55" grpId="1" animBg="1"/>
      <p:bldP spid="57" grpId="0"/>
      <p:bldP spid="58" grpId="0"/>
      <p:bldP spid="68" grpId="0" animBg="1"/>
      <p:bldP spid="68" grpId="1" animBg="1"/>
      <p:bldP spid="17" grpId="0" animBg="1"/>
      <p:bldP spid="17" grpId="1" animBg="1"/>
      <p:bldP spid="120" grpId="0" animBg="1"/>
      <p:bldP spid="120" grpId="1" animBg="1"/>
      <p:bldP spid="121" grpId="0" animBg="1"/>
      <p:bldP spid="121" grpId="1" animBg="1"/>
      <p:bldP spid="122" grpId="0" animBg="1"/>
      <p:bldP spid="122" grpId="1"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a:xfrm>
            <a:off x="914400" y="-271793"/>
            <a:ext cx="10363200" cy="1143000"/>
          </a:xfrm>
        </p:spPr>
        <p:txBody>
          <a:bodyPr/>
          <a:lstStyle/>
          <a:p>
            <a:r>
              <a:rPr lang="en-US" dirty="0"/>
              <a:t>Callbacks Can Get Ugly</a:t>
            </a:r>
          </a:p>
        </p:txBody>
      </p:sp>
      <p:sp>
        <p:nvSpPr>
          <p:cNvPr id="13" name="TextBox 12">
            <a:extLst>
              <a:ext uri="{FF2B5EF4-FFF2-40B4-BE49-F238E27FC236}">
                <a16:creationId xmlns:a16="http://schemas.microsoft.com/office/drawing/2014/main" id="{98FADC16-5ACC-43B8-8DD3-917413E45D7F}"/>
              </a:ext>
            </a:extLst>
          </p:cNvPr>
          <p:cNvSpPr txBox="1"/>
          <p:nvPr/>
        </p:nvSpPr>
        <p:spPr>
          <a:xfrm>
            <a:off x="1770123" y="2339278"/>
            <a:ext cx="8914179" cy="4524315"/>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function </a:t>
            </a:r>
            <a:r>
              <a:rPr lang="en-US" dirty="0" err="1">
                <a:latin typeface="Consolas" panose="020B0609020204030204" pitchFamily="49" charset="0"/>
              </a:rPr>
              <a:t>display_sorted_filtered_data</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 ...</a:t>
            </a:r>
          </a:p>
          <a:p>
            <a:r>
              <a:rPr lang="en-US" dirty="0">
                <a:latin typeface="Consolas" panose="020B0609020204030204" pitchFamily="49" charset="0"/>
              </a:rPr>
              <a:t>  </a:t>
            </a:r>
            <a:r>
              <a:rPr lang="en-US" dirty="0" err="1">
                <a:solidFill>
                  <a:srgbClr val="C00000"/>
                </a:solidFill>
                <a:latin typeface="Consolas" panose="020B0609020204030204" pitchFamily="49" charset="0"/>
              </a:rPr>
              <a:t>download_data</a:t>
            </a:r>
            <a:r>
              <a:rPr lang="en-US" dirty="0">
                <a:solidFill>
                  <a:srgbClr val="C00000"/>
                </a:solidFill>
                <a:latin typeface="Consolas" panose="020B0609020204030204" pitchFamily="49" charset="0"/>
              </a:rPr>
              <a:t>(</a:t>
            </a:r>
            <a:r>
              <a:rPr lang="en-US" dirty="0" err="1">
                <a:latin typeface="Consolas" panose="020B0609020204030204" pitchFamily="49" charset="0"/>
              </a:rPr>
              <a:t>url</a:t>
            </a:r>
            <a:r>
              <a:rPr lang="en-US" dirty="0">
                <a:latin typeface="Consolas" panose="020B0609020204030204" pitchFamily="49" charset="0"/>
              </a:rPr>
              <a:t>,</a:t>
            </a:r>
          </a:p>
          <a:p>
            <a:r>
              <a:rPr lang="en-US" dirty="0">
                <a:solidFill>
                  <a:srgbClr val="FF0000"/>
                </a:solidFill>
                <a:latin typeface="Consolas" panose="020B0609020204030204" pitchFamily="49" charset="0"/>
              </a:rPr>
              <a:t>                lambda (data) {</a:t>
            </a:r>
          </a:p>
          <a:p>
            <a:r>
              <a:rPr lang="en-US" dirty="0">
                <a:solidFill>
                  <a:srgbClr val="7030A0"/>
                </a:solidFill>
                <a:latin typeface="Consolas" panose="020B0609020204030204" pitchFamily="49" charset="0"/>
              </a:rPr>
              <a:t>  </a:t>
            </a:r>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filter_data</a:t>
            </a:r>
            <a:r>
              <a:rPr lang="en-US" dirty="0">
                <a:solidFill>
                  <a:srgbClr val="0070C0"/>
                </a:solidFill>
                <a:latin typeface="Consolas" panose="020B0609020204030204" pitchFamily="49" charset="0"/>
              </a:rPr>
              <a:t>(</a:t>
            </a:r>
            <a:r>
              <a:rPr lang="en-US" dirty="0">
                <a:latin typeface="Consolas" panose="020B0609020204030204" pitchFamily="49" charset="0"/>
              </a:rPr>
              <a:t>data</a:t>
            </a:r>
            <a:r>
              <a:rPr lang="en-US" dirty="0">
                <a:solidFill>
                  <a:srgbClr val="7030A0"/>
                </a:solidFill>
                <a:latin typeface="Consolas" panose="020B0609020204030204" pitchFamily="49" charset="0"/>
              </a:rPr>
              <a:t>,</a:t>
            </a:r>
          </a:p>
          <a:p>
            <a:r>
              <a:rPr lang="en-US" dirty="0">
                <a:solidFill>
                  <a:srgbClr val="7030A0"/>
                </a:solidFill>
                <a:latin typeface="Consolas" panose="020B0609020204030204" pitchFamily="49" charset="0"/>
              </a:rPr>
              <a:t>                              </a:t>
            </a:r>
            <a:r>
              <a:rPr lang="en-US" dirty="0">
                <a:solidFill>
                  <a:srgbClr val="FF0000"/>
                </a:solidFill>
                <a:latin typeface="Consolas" panose="020B0609020204030204" pitchFamily="49" charset="0"/>
              </a:rPr>
              <a:t>lambda (</a:t>
            </a:r>
            <a:r>
              <a:rPr lang="en-US" dirty="0" err="1">
                <a:solidFill>
                  <a:srgbClr val="FF0000"/>
                </a:solidFill>
                <a:latin typeface="Consolas" panose="020B0609020204030204" pitchFamily="49" charset="0"/>
              </a:rPr>
              <a:t>fdata</a:t>
            </a:r>
            <a:r>
              <a:rPr lang="en-US" dirty="0">
                <a:solidFill>
                  <a:srgbClr val="FF0000"/>
                </a:solidFill>
                <a:latin typeface="Consolas" panose="020B0609020204030204" pitchFamily="49" charset="0"/>
              </a:rPr>
              <a:t>) {</a:t>
            </a:r>
          </a:p>
          <a:p>
            <a:r>
              <a:rPr lang="en-US" dirty="0">
                <a:solidFill>
                  <a:srgbClr val="7030A0"/>
                </a:solidFill>
                <a:latin typeface="Consolas" panose="020B0609020204030204" pitchFamily="49" charset="0"/>
              </a:rPr>
              <a:t>                                </a:t>
            </a:r>
            <a:r>
              <a:rPr lang="en-US" dirty="0" err="1">
                <a:solidFill>
                  <a:srgbClr val="00863D"/>
                </a:solidFill>
                <a:latin typeface="Consolas" panose="020B0609020204030204" pitchFamily="49" charset="0"/>
              </a:rPr>
              <a:t>reorder_data</a:t>
            </a:r>
            <a:r>
              <a:rPr lang="en-US" dirty="0">
                <a:solidFill>
                  <a:srgbClr val="00863D"/>
                </a:solidFill>
                <a:latin typeface="Consolas" panose="020B0609020204030204" pitchFamily="49" charset="0"/>
              </a:rPr>
              <a:t>(</a:t>
            </a:r>
            <a:r>
              <a:rPr lang="en-US" dirty="0" err="1">
                <a:latin typeface="Consolas" panose="020B0609020204030204" pitchFamily="49" charset="0"/>
              </a:rPr>
              <a:t>fdata</a:t>
            </a:r>
            <a:r>
              <a:rPr lang="en-US" dirty="0">
                <a:solidFill>
                  <a:srgbClr val="7030A0"/>
                </a:solidFill>
                <a:latin typeface="Consolas" panose="020B0609020204030204" pitchFamily="49" charset="0"/>
              </a:rPr>
              <a:t>,</a:t>
            </a:r>
          </a:p>
          <a:p>
            <a:r>
              <a:rPr lang="en-US" dirty="0">
                <a:solidFill>
                  <a:srgbClr val="7030A0"/>
                </a:solidFill>
                <a:latin typeface="Consolas" panose="020B0609020204030204" pitchFamily="49" charset="0"/>
              </a:rPr>
              <a:t>                                             </a:t>
            </a:r>
            <a:r>
              <a:rPr lang="en-US" dirty="0">
                <a:solidFill>
                  <a:srgbClr val="FF0000"/>
                </a:solidFill>
                <a:latin typeface="Consolas" panose="020B0609020204030204" pitchFamily="49" charset="0"/>
              </a:rPr>
              <a:t>lambda (</a:t>
            </a:r>
            <a:r>
              <a:rPr lang="en-US" dirty="0" err="1">
                <a:solidFill>
                  <a:srgbClr val="FF0000"/>
                </a:solidFill>
                <a:latin typeface="Consolas" panose="020B0609020204030204" pitchFamily="49" charset="0"/>
              </a:rPr>
              <a:t>sdata</a:t>
            </a:r>
            <a:r>
              <a:rPr lang="en-US" dirty="0">
                <a:solidFill>
                  <a:srgbClr val="FF0000"/>
                </a:solidFill>
                <a:latin typeface="Consolas" panose="020B0609020204030204" pitchFamily="49" charset="0"/>
              </a:rPr>
              <a:t>) {</a:t>
            </a:r>
          </a:p>
          <a:p>
            <a:r>
              <a:rPr lang="en-US" dirty="0">
                <a:solidFill>
                  <a:srgbClr val="7030A0"/>
                </a:solidFill>
                <a:latin typeface="Consolas" panose="020B0609020204030204" pitchFamily="49" charset="0"/>
              </a:rPr>
              <a:t>                                                </a:t>
            </a:r>
            <a:r>
              <a:rPr lang="en-US" dirty="0" err="1">
                <a:solidFill>
                  <a:srgbClr val="7030A0"/>
                </a:solidFill>
                <a:latin typeface="Consolas" panose="020B0609020204030204" pitchFamily="49" charset="0"/>
              </a:rPr>
              <a:t>display_in_ui</a:t>
            </a:r>
            <a:r>
              <a:rPr lang="en-US" dirty="0">
                <a:solidFill>
                  <a:srgbClr val="7030A0"/>
                </a:solidFill>
                <a:latin typeface="Consolas" panose="020B0609020204030204" pitchFamily="49" charset="0"/>
              </a:rPr>
              <a:t>(</a:t>
            </a:r>
            <a:r>
              <a:rPr lang="en-US" dirty="0" err="1">
                <a:latin typeface="Consolas" panose="020B0609020204030204" pitchFamily="49" charset="0"/>
              </a:rPr>
              <a:t>sdata</a:t>
            </a:r>
            <a:r>
              <a:rPr lang="en-US" dirty="0">
                <a:solidFill>
                  <a:srgbClr val="7030A0"/>
                </a:solidFill>
                <a:latin typeface="Consolas" panose="020B0609020204030204" pitchFamily="49" charset="0"/>
              </a:rPr>
              <a:t>); </a:t>
            </a:r>
          </a:p>
          <a:p>
            <a:r>
              <a:rPr lang="en-US" dirty="0">
                <a:solidFill>
                  <a:srgbClr val="7030A0"/>
                </a:solidFill>
                <a:latin typeface="Consolas" panose="020B0609020204030204" pitchFamily="49" charset="0"/>
              </a:rPr>
              <a:t>                                             </a:t>
            </a:r>
            <a:r>
              <a:rPr lang="en-US" dirty="0">
                <a:solidFill>
                  <a:srgbClr val="FF0000"/>
                </a:solidFill>
                <a:latin typeface="Consolas" panose="020B0609020204030204" pitchFamily="49" charset="0"/>
              </a:rPr>
              <a:t>}</a:t>
            </a:r>
          </a:p>
          <a:p>
            <a:r>
              <a:rPr lang="en-US" dirty="0">
                <a:solidFill>
                  <a:srgbClr val="FF0000"/>
                </a:solidFill>
                <a:latin typeface="Consolas" panose="020B0609020204030204" pitchFamily="49" charset="0"/>
              </a:rPr>
              <a:t>                                </a:t>
            </a:r>
            <a:r>
              <a:rPr lang="en-US" dirty="0">
                <a:solidFill>
                  <a:srgbClr val="00863D"/>
                </a:solidFill>
                <a:latin typeface="Consolas" panose="020B0609020204030204" pitchFamily="49" charset="0"/>
              </a:rPr>
              <a:t>);</a:t>
            </a:r>
          </a:p>
          <a:p>
            <a:r>
              <a:rPr lang="en-US" dirty="0">
                <a:solidFill>
                  <a:srgbClr val="7030A0"/>
                </a:solidFill>
                <a:latin typeface="Consolas" panose="020B0609020204030204" pitchFamily="49" charset="0"/>
              </a:rPr>
              <a:t>                              </a:t>
            </a:r>
            <a:r>
              <a:rPr lang="en-US" dirty="0">
                <a:solidFill>
                  <a:srgbClr val="FF0000"/>
                </a:solidFill>
                <a:latin typeface="Consolas" panose="020B0609020204030204" pitchFamily="49" charset="0"/>
              </a:rPr>
              <a:t>}</a:t>
            </a:r>
          </a:p>
          <a:p>
            <a:r>
              <a:rPr lang="en-US" dirty="0">
                <a:solidFill>
                  <a:srgbClr val="FF0000"/>
                </a:solidFill>
                <a:latin typeface="Consolas" panose="020B0609020204030204" pitchFamily="49" charset="0"/>
              </a:rPr>
              <a:t>                  </a:t>
            </a:r>
            <a:r>
              <a:rPr lang="en-US" dirty="0">
                <a:solidFill>
                  <a:srgbClr val="0070C0"/>
                </a:solidFill>
                <a:latin typeface="Consolas" panose="020B0609020204030204" pitchFamily="49" charset="0"/>
              </a:rPr>
              <a:t>);</a:t>
            </a:r>
          </a:p>
          <a:p>
            <a:r>
              <a:rPr lang="en-US" dirty="0">
                <a:solidFill>
                  <a:srgbClr val="7030A0"/>
                </a:solidFill>
                <a:latin typeface="Consolas" panose="020B0609020204030204" pitchFamily="49" charset="0"/>
              </a:rPr>
              <a:t>                </a:t>
            </a:r>
            <a:r>
              <a:rPr lang="en-US" dirty="0">
                <a:solidFill>
                  <a:srgbClr val="FF0000"/>
                </a:solidFill>
                <a:latin typeface="Consolas" panose="020B0609020204030204" pitchFamily="49" charset="0"/>
              </a:rPr>
              <a:t>}</a:t>
            </a:r>
          </a:p>
          <a:p>
            <a:r>
              <a:rPr lang="en-US" dirty="0">
                <a:solidFill>
                  <a:srgbClr val="FF0000"/>
                </a:solidFill>
                <a:latin typeface="Consolas" panose="020B0609020204030204" pitchFamily="49" charset="0"/>
              </a:rPr>
              <a:t>  </a:t>
            </a:r>
            <a:r>
              <a:rPr lang="en-US" dirty="0">
                <a:solidFill>
                  <a:srgbClr val="C00000"/>
                </a:solidFill>
                <a:latin typeface="Consolas" panose="020B0609020204030204" pitchFamily="49" charset="0"/>
              </a:rPr>
              <a:t>);</a:t>
            </a:r>
          </a:p>
          <a:p>
            <a:r>
              <a:rPr lang="en-US" dirty="0">
                <a:latin typeface="Consolas" panose="020B0609020204030204" pitchFamily="49" charset="0"/>
              </a:rPr>
              <a:t>}</a:t>
            </a:r>
          </a:p>
        </p:txBody>
      </p:sp>
      <p:sp>
        <p:nvSpPr>
          <p:cNvPr id="57" name="TextBox 56">
            <a:extLst>
              <a:ext uri="{FF2B5EF4-FFF2-40B4-BE49-F238E27FC236}">
                <a16:creationId xmlns:a16="http://schemas.microsoft.com/office/drawing/2014/main" id="{8198883F-9D1F-4224-AECF-DD27C2D70050}"/>
              </a:ext>
            </a:extLst>
          </p:cNvPr>
          <p:cNvSpPr txBox="1"/>
          <p:nvPr/>
        </p:nvSpPr>
        <p:spPr>
          <a:xfrm>
            <a:off x="1928228" y="774640"/>
            <a:ext cx="8335544" cy="400110"/>
          </a:xfrm>
          <a:prstGeom prst="rect">
            <a:avLst/>
          </a:prstGeom>
          <a:noFill/>
        </p:spPr>
        <p:txBody>
          <a:bodyPr wrap="square" rtlCol="0">
            <a:spAutoFit/>
          </a:bodyPr>
          <a:lstStyle/>
          <a:p>
            <a:pPr algn="ctr"/>
            <a:r>
              <a:rPr lang="en-US" sz="2000" dirty="0"/>
              <a:t>Unfortunately, this nesting can get ugly!</a:t>
            </a:r>
          </a:p>
        </p:txBody>
      </p:sp>
      <p:pic>
        <p:nvPicPr>
          <p:cNvPr id="4" name="Picture 3">
            <a:extLst>
              <a:ext uri="{FF2B5EF4-FFF2-40B4-BE49-F238E27FC236}">
                <a16:creationId xmlns:a16="http://schemas.microsoft.com/office/drawing/2014/main" id="{4FCCC123-9828-420E-8A29-41617421DB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097245" y="3344264"/>
            <a:ext cx="3086480" cy="2919235"/>
          </a:xfrm>
          <a:prstGeom prst="rect">
            <a:avLst/>
          </a:prstGeom>
        </p:spPr>
      </p:pic>
      <p:sp>
        <p:nvSpPr>
          <p:cNvPr id="41" name="TextBox 40">
            <a:extLst>
              <a:ext uri="{FF2B5EF4-FFF2-40B4-BE49-F238E27FC236}">
                <a16:creationId xmlns:a16="http://schemas.microsoft.com/office/drawing/2014/main" id="{AC37ADED-F7B3-46E3-AC42-999F8F6B62EB}"/>
              </a:ext>
            </a:extLst>
          </p:cNvPr>
          <p:cNvSpPr txBox="1"/>
          <p:nvPr/>
        </p:nvSpPr>
        <p:spPr>
          <a:xfrm>
            <a:off x="2148270" y="1268805"/>
            <a:ext cx="7895460" cy="400110"/>
          </a:xfrm>
          <a:prstGeom prst="rect">
            <a:avLst/>
          </a:prstGeom>
          <a:noFill/>
        </p:spPr>
        <p:txBody>
          <a:bodyPr wrap="square">
            <a:spAutoFit/>
          </a:bodyPr>
          <a:lstStyle/>
          <a:p>
            <a:pPr algn="ctr"/>
            <a:r>
              <a:rPr lang="en-US" sz="2000" dirty="0"/>
              <a:t>In fact, it's so nasty, it has a name: </a:t>
            </a:r>
            <a:r>
              <a:rPr lang="en-US" sz="2000" dirty="0">
                <a:solidFill>
                  <a:srgbClr val="FF0000"/>
                </a:solidFill>
              </a:rPr>
              <a:t>"callback hell"</a:t>
            </a:r>
            <a:r>
              <a:rPr lang="en-US" sz="2000" dirty="0"/>
              <a:t> or </a:t>
            </a:r>
            <a:r>
              <a:rPr lang="en-US" sz="2000" dirty="0">
                <a:solidFill>
                  <a:srgbClr val="FF0000"/>
                </a:solidFill>
              </a:rPr>
              <a:t>"pyramid of doom."</a:t>
            </a:r>
            <a:endParaRPr lang="en-US" sz="2000" dirty="0"/>
          </a:p>
        </p:txBody>
      </p:sp>
      <p:sp>
        <p:nvSpPr>
          <p:cNvPr id="42" name="TextBox 41">
            <a:extLst>
              <a:ext uri="{FF2B5EF4-FFF2-40B4-BE49-F238E27FC236}">
                <a16:creationId xmlns:a16="http://schemas.microsoft.com/office/drawing/2014/main" id="{FC499043-FB2A-4062-AD99-C215860E4FC3}"/>
              </a:ext>
            </a:extLst>
          </p:cNvPr>
          <p:cNvSpPr txBox="1"/>
          <p:nvPr/>
        </p:nvSpPr>
        <p:spPr>
          <a:xfrm>
            <a:off x="1770123" y="1790832"/>
            <a:ext cx="8716948" cy="400110"/>
          </a:xfrm>
          <a:prstGeom prst="rect">
            <a:avLst/>
          </a:prstGeom>
          <a:noFill/>
        </p:spPr>
        <p:txBody>
          <a:bodyPr wrap="square">
            <a:spAutoFit/>
          </a:bodyPr>
          <a:lstStyle/>
          <a:p>
            <a:pPr algn="ctr"/>
            <a:r>
              <a:rPr lang="en-US" sz="2000" dirty="0"/>
              <a:t>So of course, programming language designers came up with a better alternative.</a:t>
            </a:r>
          </a:p>
        </p:txBody>
      </p:sp>
    </p:spTree>
    <p:extLst>
      <p:ext uri="{BB962C8B-B14F-4D97-AF65-F5344CB8AC3E}">
        <p14:creationId xmlns:p14="http://schemas.microsoft.com/office/powerpoint/2010/main" val="986100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41" grpId="0"/>
      <p:bldP spid="42"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p:txBody>
          <a:bodyPr/>
          <a:lstStyle/>
          <a:p>
            <a:r>
              <a:rPr lang="en-US" dirty="0"/>
              <a:t>Solution #2: Promises</a:t>
            </a:r>
          </a:p>
        </p:txBody>
      </p:sp>
      <p:sp>
        <p:nvSpPr>
          <p:cNvPr id="7" name="TextBox 6">
            <a:extLst>
              <a:ext uri="{FF2B5EF4-FFF2-40B4-BE49-F238E27FC236}">
                <a16:creationId xmlns:a16="http://schemas.microsoft.com/office/drawing/2014/main" id="{8B3E39D8-044F-4BAB-A70E-FE6A0E4EB8AB}"/>
              </a:ext>
            </a:extLst>
          </p:cNvPr>
          <p:cNvSpPr txBox="1"/>
          <p:nvPr/>
        </p:nvSpPr>
        <p:spPr>
          <a:xfrm>
            <a:off x="1406948" y="2644170"/>
            <a:ext cx="9456344" cy="1754326"/>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function </a:t>
            </a:r>
            <a:r>
              <a:rPr lang="en-US" dirty="0" err="1">
                <a:latin typeface="Consolas" panose="020B0609020204030204" pitchFamily="49" charset="0"/>
              </a:rPr>
              <a:t>display_sorted_filtered_data</a:t>
            </a:r>
            <a:r>
              <a:rPr lang="en-US" dirty="0">
                <a:latin typeface="Consolas" panose="020B0609020204030204" pitchFamily="49" charset="0"/>
              </a:rPr>
              <a:t>(</a:t>
            </a:r>
            <a:r>
              <a:rPr lang="en-US" dirty="0" err="1">
                <a:latin typeface="Consolas" panose="020B0609020204030204" pitchFamily="49" charset="0"/>
              </a:rPr>
              <a:t>url</a:t>
            </a:r>
            <a:r>
              <a:rPr lang="en-US" dirty="0">
                <a:latin typeface="Consolas" panose="020B0609020204030204" pitchFamily="49" charset="0"/>
              </a:rPr>
              <a:t>) {</a:t>
            </a:r>
          </a:p>
          <a:p>
            <a:r>
              <a:rPr lang="en-US" dirty="0">
                <a:latin typeface="Consolas" panose="020B0609020204030204" pitchFamily="49" charset="0"/>
              </a:rPr>
              <a:t>  </a:t>
            </a:r>
            <a:r>
              <a:rPr lang="en-US" dirty="0" err="1">
                <a:solidFill>
                  <a:srgbClr val="C00000"/>
                </a:solidFill>
                <a:latin typeface="Consolas" panose="020B0609020204030204" pitchFamily="49" charset="0"/>
              </a:rPr>
              <a:t>download_data</a:t>
            </a:r>
            <a:r>
              <a:rPr lang="en-US" dirty="0">
                <a:solidFill>
                  <a:srgbClr val="C00000"/>
                </a:solidFill>
                <a:latin typeface="Consolas" panose="020B0609020204030204" pitchFamily="49" charset="0"/>
              </a:rPr>
              <a:t>(</a:t>
            </a:r>
            <a:r>
              <a:rPr lang="en-US" dirty="0" err="1">
                <a:solidFill>
                  <a:srgbClr val="C00000"/>
                </a:solidFill>
                <a:latin typeface="Consolas" panose="020B0609020204030204" pitchFamily="49" charset="0"/>
              </a:rPr>
              <a:t>url</a:t>
            </a:r>
            <a:r>
              <a:rPr lang="en-US" dirty="0">
                <a:solidFill>
                  <a:srgbClr val="C00000"/>
                </a:solidFill>
                <a:latin typeface="Consolas" panose="020B0609020204030204" pitchFamily="49" charset="0"/>
              </a:rPr>
              <a:t>)</a:t>
            </a:r>
          </a:p>
          <a:p>
            <a:r>
              <a:rPr lang="en-US" dirty="0">
                <a:latin typeface="Consolas" panose="020B0609020204030204" pitchFamily="49" charset="0"/>
              </a:rPr>
              <a:t>    .</a:t>
            </a:r>
            <a:r>
              <a:rPr lang="en-US" dirty="0">
                <a:solidFill>
                  <a:srgbClr val="FF0000"/>
                </a:solidFill>
                <a:latin typeface="Consolas" panose="020B0609020204030204" pitchFamily="49" charset="0"/>
              </a:rPr>
              <a:t>then</a:t>
            </a:r>
            <a:r>
              <a:rPr lang="en-US" dirty="0">
                <a:latin typeface="Consolas" panose="020B0609020204030204" pitchFamily="49" charset="0"/>
              </a:rPr>
              <a:t>(lambda (</a:t>
            </a:r>
            <a:r>
              <a:rPr lang="en-US" dirty="0" err="1">
                <a:solidFill>
                  <a:srgbClr val="C00000"/>
                </a:solidFill>
                <a:latin typeface="Consolas" panose="020B0609020204030204" pitchFamily="49" charset="0"/>
              </a:rPr>
              <a:t>downloaded_data</a:t>
            </a:r>
            <a:r>
              <a:rPr lang="en-US" dirty="0">
                <a:latin typeface="Consolas" panose="020B0609020204030204" pitchFamily="49" charset="0"/>
              </a:rPr>
              <a:t>) { </a:t>
            </a:r>
            <a:r>
              <a:rPr lang="en-US" dirty="0" err="1">
                <a:solidFill>
                  <a:srgbClr val="0070C0"/>
                </a:solidFill>
                <a:latin typeface="Consolas" panose="020B0609020204030204" pitchFamily="49" charset="0"/>
              </a:rPr>
              <a:t>filter_data</a:t>
            </a:r>
            <a:r>
              <a:rPr lang="en-US" dirty="0">
                <a:solidFill>
                  <a:srgbClr val="0070C0"/>
                </a:solidFill>
                <a:latin typeface="Consolas" panose="020B0609020204030204" pitchFamily="49" charset="0"/>
              </a:rPr>
              <a:t>(</a:t>
            </a:r>
            <a:r>
              <a:rPr lang="en-US" dirty="0" err="1">
                <a:solidFill>
                  <a:srgbClr val="0070C0"/>
                </a:solidFill>
                <a:latin typeface="Consolas" panose="020B0609020204030204" pitchFamily="49" charset="0"/>
              </a:rPr>
              <a:t>downloaded_data</a:t>
            </a:r>
            <a:r>
              <a:rPr lang="en-US" dirty="0">
                <a:solidFill>
                  <a:srgbClr val="0070C0"/>
                </a:solidFill>
                <a:latin typeface="Consolas" panose="020B0609020204030204" pitchFamily="49" charset="0"/>
              </a:rPr>
              <a:t>); </a:t>
            </a:r>
            <a:r>
              <a:rPr lang="en-US" dirty="0">
                <a:latin typeface="Consolas" panose="020B0609020204030204" pitchFamily="49" charset="0"/>
              </a:rPr>
              <a:t>}  )</a:t>
            </a:r>
          </a:p>
          <a:p>
            <a:r>
              <a:rPr lang="en-US" dirty="0">
                <a:latin typeface="Consolas" panose="020B0609020204030204" pitchFamily="49" charset="0"/>
              </a:rPr>
              <a:t>    .</a:t>
            </a:r>
            <a:r>
              <a:rPr lang="en-US" dirty="0">
                <a:solidFill>
                  <a:srgbClr val="FF0000"/>
                </a:solidFill>
                <a:latin typeface="Consolas" panose="020B0609020204030204" pitchFamily="49" charset="0"/>
              </a:rPr>
              <a:t>then</a:t>
            </a:r>
            <a:r>
              <a:rPr lang="en-US" dirty="0">
                <a:latin typeface="Consolas" panose="020B0609020204030204" pitchFamily="49" charset="0"/>
              </a:rPr>
              <a:t>(lambda (</a:t>
            </a:r>
            <a:r>
              <a:rPr lang="en-US" dirty="0" err="1">
                <a:solidFill>
                  <a:srgbClr val="0070C0"/>
                </a:solidFill>
                <a:latin typeface="Consolas" panose="020B0609020204030204" pitchFamily="49" charset="0"/>
              </a:rPr>
              <a:t>filtered_data</a:t>
            </a:r>
            <a:r>
              <a:rPr lang="en-US" dirty="0">
                <a:latin typeface="Consolas" panose="020B0609020204030204" pitchFamily="49" charset="0"/>
              </a:rPr>
              <a:t>)   { </a:t>
            </a:r>
            <a:r>
              <a:rPr lang="en-US" dirty="0" err="1">
                <a:solidFill>
                  <a:srgbClr val="00B050"/>
                </a:solidFill>
                <a:latin typeface="Consolas" panose="020B0609020204030204" pitchFamily="49" charset="0"/>
              </a:rPr>
              <a:t>sort_data</a:t>
            </a:r>
            <a:r>
              <a:rPr lang="en-US" dirty="0">
                <a:solidFill>
                  <a:srgbClr val="00B050"/>
                </a:solidFill>
                <a:latin typeface="Consolas" panose="020B0609020204030204" pitchFamily="49" charset="0"/>
              </a:rPr>
              <a:t>(</a:t>
            </a:r>
            <a:r>
              <a:rPr lang="en-US" dirty="0" err="1">
                <a:solidFill>
                  <a:srgbClr val="00B050"/>
                </a:solidFill>
                <a:latin typeface="Consolas" panose="020B0609020204030204" pitchFamily="49" charset="0"/>
              </a:rPr>
              <a:t>filtered_data</a:t>
            </a:r>
            <a:r>
              <a:rPr lang="en-US" dirty="0">
                <a:solidFill>
                  <a:srgbClr val="00B050"/>
                </a:solidFill>
                <a:latin typeface="Consolas" panose="020B0609020204030204" pitchFamily="49" charset="0"/>
              </a:rPr>
              <a:t>);     </a:t>
            </a:r>
            <a:r>
              <a:rPr lang="en-US" dirty="0">
                <a:latin typeface="Consolas" panose="020B0609020204030204" pitchFamily="49" charset="0"/>
              </a:rPr>
              <a:t>}  )</a:t>
            </a:r>
          </a:p>
          <a:p>
            <a:r>
              <a:rPr lang="en-US" dirty="0">
                <a:latin typeface="Consolas" panose="020B0609020204030204" pitchFamily="49" charset="0"/>
              </a:rPr>
              <a:t>    .</a:t>
            </a:r>
            <a:r>
              <a:rPr lang="en-US" dirty="0">
                <a:solidFill>
                  <a:srgbClr val="FF0000"/>
                </a:solidFill>
                <a:latin typeface="Consolas" panose="020B0609020204030204" pitchFamily="49" charset="0"/>
              </a:rPr>
              <a:t>then</a:t>
            </a:r>
            <a:r>
              <a:rPr lang="en-US" dirty="0">
                <a:latin typeface="Consolas" panose="020B0609020204030204" pitchFamily="49" charset="0"/>
              </a:rPr>
              <a:t>(lambda (</a:t>
            </a:r>
            <a:r>
              <a:rPr lang="en-US" dirty="0" err="1">
                <a:solidFill>
                  <a:srgbClr val="00B050"/>
                </a:solidFill>
                <a:latin typeface="Consolas" panose="020B0609020204030204" pitchFamily="49" charset="0"/>
              </a:rPr>
              <a:t>sorted_data</a:t>
            </a:r>
            <a:r>
              <a:rPr lang="en-US" dirty="0">
                <a:latin typeface="Consolas" panose="020B0609020204030204" pitchFamily="49" charset="0"/>
              </a:rPr>
              <a:t>)     { </a:t>
            </a:r>
            <a:r>
              <a:rPr lang="en-US" dirty="0" err="1">
                <a:solidFill>
                  <a:srgbClr val="7030A0"/>
                </a:solidFill>
                <a:latin typeface="Consolas" panose="020B0609020204030204" pitchFamily="49" charset="0"/>
              </a:rPr>
              <a:t>update_ui</a:t>
            </a:r>
            <a:r>
              <a:rPr lang="en-US" dirty="0">
                <a:solidFill>
                  <a:srgbClr val="7030A0"/>
                </a:solidFill>
                <a:latin typeface="Consolas" panose="020B0609020204030204" pitchFamily="49" charset="0"/>
              </a:rPr>
              <a:t>(</a:t>
            </a:r>
            <a:r>
              <a:rPr lang="en-US" dirty="0" err="1">
                <a:solidFill>
                  <a:srgbClr val="7030A0"/>
                </a:solidFill>
                <a:latin typeface="Consolas" panose="020B0609020204030204" pitchFamily="49" charset="0"/>
              </a:rPr>
              <a:t>sorted_data</a:t>
            </a:r>
            <a:r>
              <a:rPr lang="en-US" dirty="0">
                <a:solidFill>
                  <a:srgbClr val="7030A0"/>
                </a:solidFill>
                <a:latin typeface="Consolas" panose="020B0609020204030204" pitchFamily="49" charset="0"/>
              </a:rPr>
              <a:t>);       </a:t>
            </a:r>
            <a:r>
              <a:rPr lang="en-US" dirty="0">
                <a:latin typeface="Consolas" panose="020B0609020204030204" pitchFamily="49" charset="0"/>
              </a:rPr>
              <a:t>}  )</a:t>
            </a:r>
          </a:p>
          <a:p>
            <a:r>
              <a:rPr lang="en-US" dirty="0">
                <a:latin typeface="Consolas" panose="020B0609020204030204" pitchFamily="49" charset="0"/>
              </a:rPr>
              <a:t>}</a:t>
            </a:r>
          </a:p>
        </p:txBody>
      </p:sp>
      <p:sp>
        <p:nvSpPr>
          <p:cNvPr id="11" name="TextBox 10">
            <a:extLst>
              <a:ext uri="{FF2B5EF4-FFF2-40B4-BE49-F238E27FC236}">
                <a16:creationId xmlns:a16="http://schemas.microsoft.com/office/drawing/2014/main" id="{E5C8A715-1F8C-4B86-9C6E-F79CC09E8A19}"/>
              </a:ext>
            </a:extLst>
          </p:cNvPr>
          <p:cNvSpPr txBox="1"/>
          <p:nvPr/>
        </p:nvSpPr>
        <p:spPr>
          <a:xfrm>
            <a:off x="1485654" y="1002153"/>
            <a:ext cx="9220692" cy="707886"/>
          </a:xfrm>
          <a:prstGeom prst="rect">
            <a:avLst/>
          </a:prstGeom>
          <a:noFill/>
        </p:spPr>
        <p:txBody>
          <a:bodyPr wrap="square" rtlCol="0">
            <a:spAutoFit/>
          </a:bodyPr>
          <a:lstStyle/>
          <a:p>
            <a:pPr algn="ctr"/>
            <a:r>
              <a:rPr lang="en-US" sz="2000" dirty="0"/>
              <a:t>In our previous example,  we first</a:t>
            </a:r>
            <a:r>
              <a:rPr lang="en-US" sz="2000" dirty="0">
                <a:solidFill>
                  <a:srgbClr val="C00000"/>
                </a:solidFill>
              </a:rPr>
              <a:t> download a file</a:t>
            </a:r>
            <a:r>
              <a:rPr lang="en-US" sz="2000" dirty="0"/>
              <a:t>, and </a:t>
            </a:r>
            <a:r>
              <a:rPr lang="en-US" sz="2000" dirty="0">
                <a:solidFill>
                  <a:srgbClr val="FF0000"/>
                </a:solidFill>
              </a:rPr>
              <a:t>then </a:t>
            </a:r>
            <a:r>
              <a:rPr lang="en-US" sz="2000" dirty="0">
                <a:solidFill>
                  <a:srgbClr val="0070C0"/>
                </a:solidFill>
              </a:rPr>
              <a:t>filter the data</a:t>
            </a:r>
            <a:r>
              <a:rPr lang="en-US" sz="2000" dirty="0"/>
              <a:t>, and </a:t>
            </a:r>
            <a:r>
              <a:rPr lang="en-US" sz="2000" dirty="0">
                <a:solidFill>
                  <a:srgbClr val="FF0000"/>
                </a:solidFill>
              </a:rPr>
              <a:t>then </a:t>
            </a:r>
            <a:r>
              <a:rPr lang="en-US" sz="2000" dirty="0">
                <a:solidFill>
                  <a:srgbClr val="00B050"/>
                </a:solidFill>
              </a:rPr>
              <a:t>sort the remaining data</a:t>
            </a:r>
            <a:r>
              <a:rPr lang="en-US" sz="2000" dirty="0"/>
              <a:t>, and </a:t>
            </a:r>
            <a:r>
              <a:rPr lang="en-US" sz="2000" dirty="0">
                <a:solidFill>
                  <a:srgbClr val="FF0000"/>
                </a:solidFill>
              </a:rPr>
              <a:t>then </a:t>
            </a:r>
            <a:r>
              <a:rPr lang="en-US" sz="2000" dirty="0">
                <a:solidFill>
                  <a:srgbClr val="7030A0"/>
                </a:solidFill>
              </a:rPr>
              <a:t>plot the data </a:t>
            </a:r>
            <a:r>
              <a:rPr lang="en-US" sz="2000" dirty="0"/>
              <a:t>in the UI.</a:t>
            </a:r>
          </a:p>
        </p:txBody>
      </p:sp>
      <p:sp>
        <p:nvSpPr>
          <p:cNvPr id="13" name="TextBox 12">
            <a:extLst>
              <a:ext uri="{FF2B5EF4-FFF2-40B4-BE49-F238E27FC236}">
                <a16:creationId xmlns:a16="http://schemas.microsoft.com/office/drawing/2014/main" id="{9EBE932A-A0F5-4449-A570-60EF92BA4EC6}"/>
              </a:ext>
            </a:extLst>
          </p:cNvPr>
          <p:cNvSpPr txBox="1"/>
          <p:nvPr/>
        </p:nvSpPr>
        <p:spPr>
          <a:xfrm>
            <a:off x="889093" y="1936927"/>
            <a:ext cx="10413814" cy="400110"/>
          </a:xfrm>
          <a:prstGeom prst="rect">
            <a:avLst/>
          </a:prstGeom>
          <a:noFill/>
        </p:spPr>
        <p:txBody>
          <a:bodyPr wrap="square" rtlCol="0">
            <a:spAutoFit/>
          </a:bodyPr>
          <a:lstStyle/>
          <a:p>
            <a:pPr algn="ctr"/>
            <a:r>
              <a:rPr lang="en-US" sz="2000" dirty="0"/>
              <a:t>Wouldn't it be nice if we could use a simpler syntax than callbacks? How about this?</a:t>
            </a:r>
          </a:p>
        </p:txBody>
      </p:sp>
      <p:sp>
        <p:nvSpPr>
          <p:cNvPr id="16" name="TextBox 15">
            <a:extLst>
              <a:ext uri="{FF2B5EF4-FFF2-40B4-BE49-F238E27FC236}">
                <a16:creationId xmlns:a16="http://schemas.microsoft.com/office/drawing/2014/main" id="{8071BA89-2BB8-4ABA-980A-10F5BF1D379C}"/>
              </a:ext>
            </a:extLst>
          </p:cNvPr>
          <p:cNvSpPr txBox="1"/>
          <p:nvPr/>
        </p:nvSpPr>
        <p:spPr>
          <a:xfrm>
            <a:off x="1406948" y="2644170"/>
            <a:ext cx="9456344" cy="2585323"/>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function </a:t>
            </a:r>
            <a:r>
              <a:rPr lang="en-US" dirty="0" err="1">
                <a:latin typeface="Consolas" panose="020B0609020204030204" pitchFamily="49" charset="0"/>
              </a:rPr>
              <a:t>display_sorted_filtered_data</a:t>
            </a:r>
            <a:r>
              <a:rPr lang="en-US" dirty="0">
                <a:latin typeface="Consolas" panose="020B0609020204030204" pitchFamily="49" charset="0"/>
              </a:rPr>
              <a:t>(</a:t>
            </a:r>
            <a:r>
              <a:rPr lang="en-US" dirty="0" err="1">
                <a:latin typeface="Consolas" panose="020B0609020204030204" pitchFamily="49" charset="0"/>
              </a:rPr>
              <a:t>url</a:t>
            </a:r>
            <a:r>
              <a:rPr lang="en-US" dirty="0">
                <a:latin typeface="Consolas" panose="020B0609020204030204" pitchFamily="49" charset="0"/>
              </a:rPr>
              <a:t>) {</a:t>
            </a:r>
          </a:p>
          <a:p>
            <a:r>
              <a:rPr lang="en-US" dirty="0">
                <a:latin typeface="Consolas" panose="020B0609020204030204" pitchFamily="49" charset="0"/>
              </a:rPr>
              <a:t>  </a:t>
            </a:r>
            <a:r>
              <a:rPr lang="en-US" dirty="0" err="1">
                <a:solidFill>
                  <a:srgbClr val="C00000"/>
                </a:solidFill>
                <a:latin typeface="Consolas" panose="020B0609020204030204" pitchFamily="49" charset="0"/>
              </a:rPr>
              <a:t>download_data</a:t>
            </a:r>
            <a:r>
              <a:rPr lang="en-US" dirty="0">
                <a:solidFill>
                  <a:srgbClr val="C00000"/>
                </a:solidFill>
                <a:latin typeface="Consolas" panose="020B0609020204030204" pitchFamily="49" charset="0"/>
              </a:rPr>
              <a:t>(</a:t>
            </a:r>
            <a:r>
              <a:rPr lang="en-US" dirty="0" err="1">
                <a:solidFill>
                  <a:srgbClr val="C00000"/>
                </a:solidFill>
                <a:latin typeface="Consolas" panose="020B0609020204030204" pitchFamily="49" charset="0"/>
              </a:rPr>
              <a:t>url</a:t>
            </a:r>
            <a:r>
              <a:rPr lang="en-US" dirty="0">
                <a:solidFill>
                  <a:srgbClr val="C00000"/>
                </a:solidFill>
                <a:latin typeface="Consolas" panose="020B0609020204030204" pitchFamily="49" charset="0"/>
              </a:rPr>
              <a:t>)</a:t>
            </a:r>
          </a:p>
          <a:p>
            <a:endParaRPr lang="en-US" dirty="0">
              <a:solidFill>
                <a:srgbClr val="C00000"/>
              </a:solidFill>
              <a:latin typeface="Consolas" panose="020B0609020204030204" pitchFamily="49" charset="0"/>
            </a:endParaRPr>
          </a:p>
          <a:p>
            <a:r>
              <a:rPr lang="en-US" dirty="0">
                <a:latin typeface="Consolas" panose="020B0609020204030204" pitchFamily="49" charset="0"/>
              </a:rPr>
              <a:t>    .</a:t>
            </a:r>
            <a:r>
              <a:rPr lang="en-US" dirty="0">
                <a:solidFill>
                  <a:srgbClr val="FF0000"/>
                </a:solidFill>
                <a:latin typeface="Consolas" panose="020B0609020204030204" pitchFamily="49" charset="0"/>
              </a:rPr>
              <a:t>then</a:t>
            </a:r>
            <a:r>
              <a:rPr lang="en-US" dirty="0">
                <a:latin typeface="Consolas" panose="020B0609020204030204" pitchFamily="49" charset="0"/>
              </a:rPr>
              <a:t>(lambda (</a:t>
            </a:r>
            <a:r>
              <a:rPr lang="en-US" dirty="0" err="1">
                <a:solidFill>
                  <a:srgbClr val="C00000"/>
                </a:solidFill>
                <a:latin typeface="Consolas" panose="020B0609020204030204" pitchFamily="49" charset="0"/>
              </a:rPr>
              <a:t>downloaded_data</a:t>
            </a:r>
            <a:r>
              <a:rPr lang="en-US" dirty="0">
                <a:latin typeface="Consolas" panose="020B0609020204030204" pitchFamily="49" charset="0"/>
              </a:rPr>
              <a:t>) { </a:t>
            </a:r>
            <a:r>
              <a:rPr lang="en-US" dirty="0" err="1">
                <a:solidFill>
                  <a:srgbClr val="0070C0"/>
                </a:solidFill>
                <a:latin typeface="Consolas" panose="020B0609020204030204" pitchFamily="49" charset="0"/>
              </a:rPr>
              <a:t>filter_data</a:t>
            </a:r>
            <a:r>
              <a:rPr lang="en-US" dirty="0">
                <a:solidFill>
                  <a:srgbClr val="0070C0"/>
                </a:solidFill>
                <a:latin typeface="Consolas" panose="020B0609020204030204" pitchFamily="49" charset="0"/>
              </a:rPr>
              <a:t>(</a:t>
            </a:r>
            <a:r>
              <a:rPr lang="en-US" dirty="0" err="1">
                <a:solidFill>
                  <a:srgbClr val="0070C0"/>
                </a:solidFill>
                <a:latin typeface="Consolas" panose="020B0609020204030204" pitchFamily="49" charset="0"/>
              </a:rPr>
              <a:t>downloaded_data</a:t>
            </a:r>
            <a:r>
              <a:rPr lang="en-US" dirty="0">
                <a:solidFill>
                  <a:srgbClr val="0070C0"/>
                </a:solidFill>
                <a:latin typeface="Consolas" panose="020B0609020204030204" pitchFamily="49" charset="0"/>
              </a:rPr>
              <a:t>); </a:t>
            </a:r>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a:solidFill>
                  <a:srgbClr val="FF0000"/>
                </a:solidFill>
                <a:latin typeface="Consolas" panose="020B0609020204030204" pitchFamily="49" charset="0"/>
              </a:rPr>
              <a:t>then</a:t>
            </a:r>
            <a:r>
              <a:rPr lang="en-US" dirty="0">
                <a:latin typeface="Consolas" panose="020B0609020204030204" pitchFamily="49" charset="0"/>
              </a:rPr>
              <a:t>(lambda (</a:t>
            </a:r>
            <a:r>
              <a:rPr lang="en-US" dirty="0" err="1">
                <a:solidFill>
                  <a:srgbClr val="0070C0"/>
                </a:solidFill>
                <a:latin typeface="Consolas" panose="020B0609020204030204" pitchFamily="49" charset="0"/>
              </a:rPr>
              <a:t>filtered_data</a:t>
            </a:r>
            <a:r>
              <a:rPr lang="en-US" dirty="0">
                <a:latin typeface="Consolas" panose="020B0609020204030204" pitchFamily="49" charset="0"/>
              </a:rPr>
              <a:t>)   { </a:t>
            </a:r>
            <a:r>
              <a:rPr lang="en-US" dirty="0" err="1">
                <a:solidFill>
                  <a:srgbClr val="00B050"/>
                </a:solidFill>
                <a:latin typeface="Consolas" panose="020B0609020204030204" pitchFamily="49" charset="0"/>
              </a:rPr>
              <a:t>sort_data</a:t>
            </a:r>
            <a:r>
              <a:rPr lang="en-US" dirty="0">
                <a:solidFill>
                  <a:srgbClr val="00B050"/>
                </a:solidFill>
                <a:latin typeface="Consolas" panose="020B0609020204030204" pitchFamily="49" charset="0"/>
              </a:rPr>
              <a:t>(</a:t>
            </a:r>
            <a:r>
              <a:rPr lang="en-US" dirty="0" err="1">
                <a:solidFill>
                  <a:srgbClr val="00B050"/>
                </a:solidFill>
                <a:latin typeface="Consolas" panose="020B0609020204030204" pitchFamily="49" charset="0"/>
              </a:rPr>
              <a:t>filtered_data</a:t>
            </a:r>
            <a:r>
              <a:rPr lang="en-US" dirty="0">
                <a:solidFill>
                  <a:srgbClr val="00B050"/>
                </a:solidFill>
                <a:latin typeface="Consolas" panose="020B0609020204030204" pitchFamily="49" charset="0"/>
              </a:rPr>
              <a:t>);     </a:t>
            </a:r>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a:solidFill>
                  <a:srgbClr val="FF0000"/>
                </a:solidFill>
                <a:latin typeface="Consolas" panose="020B0609020204030204" pitchFamily="49" charset="0"/>
              </a:rPr>
              <a:t>then</a:t>
            </a:r>
            <a:r>
              <a:rPr lang="en-US" dirty="0">
                <a:latin typeface="Consolas" panose="020B0609020204030204" pitchFamily="49" charset="0"/>
              </a:rPr>
              <a:t>(lambda (</a:t>
            </a:r>
            <a:r>
              <a:rPr lang="en-US" dirty="0" err="1">
                <a:solidFill>
                  <a:srgbClr val="00B050"/>
                </a:solidFill>
                <a:latin typeface="Consolas" panose="020B0609020204030204" pitchFamily="49" charset="0"/>
              </a:rPr>
              <a:t>sorted_data</a:t>
            </a:r>
            <a:r>
              <a:rPr lang="en-US" dirty="0">
                <a:latin typeface="Consolas" panose="020B0609020204030204" pitchFamily="49" charset="0"/>
              </a:rPr>
              <a:t>)     { </a:t>
            </a:r>
            <a:r>
              <a:rPr lang="en-US" dirty="0" err="1">
                <a:solidFill>
                  <a:srgbClr val="7030A0"/>
                </a:solidFill>
                <a:latin typeface="Consolas" panose="020B0609020204030204" pitchFamily="49" charset="0"/>
              </a:rPr>
              <a:t>update_ui</a:t>
            </a:r>
            <a:r>
              <a:rPr lang="en-US" dirty="0">
                <a:solidFill>
                  <a:srgbClr val="7030A0"/>
                </a:solidFill>
                <a:latin typeface="Consolas" panose="020B0609020204030204" pitchFamily="49" charset="0"/>
              </a:rPr>
              <a:t>(</a:t>
            </a:r>
            <a:r>
              <a:rPr lang="en-US" dirty="0" err="1">
                <a:solidFill>
                  <a:srgbClr val="7030A0"/>
                </a:solidFill>
                <a:latin typeface="Consolas" panose="020B0609020204030204" pitchFamily="49" charset="0"/>
              </a:rPr>
              <a:t>sorted_data</a:t>
            </a:r>
            <a:r>
              <a:rPr lang="en-US" dirty="0">
                <a:solidFill>
                  <a:srgbClr val="7030A0"/>
                </a:solidFill>
                <a:latin typeface="Consolas" panose="020B0609020204030204" pitchFamily="49" charset="0"/>
              </a:rPr>
              <a:t>);      </a:t>
            </a:r>
            <a:r>
              <a:rPr lang="en-US" dirty="0">
                <a:latin typeface="Consolas" panose="020B0609020204030204" pitchFamily="49" charset="0"/>
              </a:rPr>
              <a:t>}  )</a:t>
            </a:r>
          </a:p>
          <a:p>
            <a:r>
              <a:rPr lang="en-US" dirty="0">
                <a:latin typeface="Consolas" panose="020B0609020204030204" pitchFamily="49" charset="0"/>
              </a:rPr>
              <a:t>}</a:t>
            </a:r>
          </a:p>
        </p:txBody>
      </p:sp>
      <p:sp>
        <p:nvSpPr>
          <p:cNvPr id="9" name="Speech Bubble: Rectangle with Corners Rounded 8">
            <a:extLst>
              <a:ext uri="{FF2B5EF4-FFF2-40B4-BE49-F238E27FC236}">
                <a16:creationId xmlns:a16="http://schemas.microsoft.com/office/drawing/2014/main" id="{6B5A83C1-6960-442F-AA5F-70A377DFD64D}"/>
              </a:ext>
            </a:extLst>
          </p:cNvPr>
          <p:cNvSpPr/>
          <p:nvPr/>
        </p:nvSpPr>
        <p:spPr>
          <a:xfrm>
            <a:off x="3451982" y="4669410"/>
            <a:ext cx="3577168" cy="1067719"/>
          </a:xfrm>
          <a:prstGeom prst="wedgeRoundRectCallout">
            <a:avLst>
              <a:gd name="adj1" fmla="val -74787"/>
              <a:gd name="adj2" fmla="val -104290"/>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chunk of code defines a pipeline of operations.</a:t>
            </a:r>
          </a:p>
        </p:txBody>
      </p:sp>
      <p:cxnSp>
        <p:nvCxnSpPr>
          <p:cNvPr id="4" name="Straight Arrow Connector 3">
            <a:extLst>
              <a:ext uri="{FF2B5EF4-FFF2-40B4-BE49-F238E27FC236}">
                <a16:creationId xmlns:a16="http://schemas.microsoft.com/office/drawing/2014/main" id="{CC94F3A4-1DCB-4332-99AB-A003C39D3FEF}"/>
              </a:ext>
            </a:extLst>
          </p:cNvPr>
          <p:cNvCxnSpPr>
            <a:cxnSpLocks/>
          </p:cNvCxnSpPr>
          <p:nvPr/>
        </p:nvCxnSpPr>
        <p:spPr>
          <a:xfrm>
            <a:off x="4032531" y="3123617"/>
            <a:ext cx="332509" cy="37206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743A2FE-E40F-465F-8C51-A53721C3CA8F}"/>
              </a:ext>
            </a:extLst>
          </p:cNvPr>
          <p:cNvCxnSpPr>
            <a:cxnSpLocks/>
          </p:cNvCxnSpPr>
          <p:nvPr/>
        </p:nvCxnSpPr>
        <p:spPr>
          <a:xfrm flipH="1">
            <a:off x="4553527" y="3821860"/>
            <a:ext cx="1581592" cy="2261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D309ED9-D73E-4AD3-A9AB-F0EACE04D71F}"/>
              </a:ext>
            </a:extLst>
          </p:cNvPr>
          <p:cNvCxnSpPr>
            <a:cxnSpLocks/>
          </p:cNvCxnSpPr>
          <p:nvPr/>
        </p:nvCxnSpPr>
        <p:spPr>
          <a:xfrm flipH="1">
            <a:off x="4553527" y="4339464"/>
            <a:ext cx="1570182" cy="2493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1EE3774-0367-4A46-BAF9-8305BE5EC9BC}"/>
              </a:ext>
            </a:extLst>
          </p:cNvPr>
          <p:cNvSpPr txBox="1"/>
          <p:nvPr/>
        </p:nvSpPr>
        <p:spPr>
          <a:xfrm>
            <a:off x="1188231" y="6184141"/>
            <a:ext cx="9893776" cy="400110"/>
          </a:xfrm>
          <a:prstGeom prst="rect">
            <a:avLst/>
          </a:prstGeom>
          <a:noFill/>
        </p:spPr>
        <p:txBody>
          <a:bodyPr wrap="square" rtlCol="0">
            <a:spAutoFit/>
          </a:bodyPr>
          <a:lstStyle/>
          <a:p>
            <a:pPr algn="ctr"/>
            <a:r>
              <a:rPr lang="en-US" sz="2000" dirty="0"/>
              <a:t>This uses an approach called "</a:t>
            </a:r>
            <a:r>
              <a:rPr lang="en-US" sz="2000" dirty="0">
                <a:solidFill>
                  <a:srgbClr val="7030A0"/>
                </a:solidFill>
              </a:rPr>
              <a:t>Promises</a:t>
            </a:r>
            <a:r>
              <a:rPr lang="en-US" sz="2000" dirty="0"/>
              <a:t>."</a:t>
            </a:r>
          </a:p>
        </p:txBody>
      </p:sp>
      <p:sp>
        <p:nvSpPr>
          <p:cNvPr id="18" name="TextBox 17">
            <a:extLst>
              <a:ext uri="{FF2B5EF4-FFF2-40B4-BE49-F238E27FC236}">
                <a16:creationId xmlns:a16="http://schemas.microsoft.com/office/drawing/2014/main" id="{BF21A3E6-A8F0-43E6-AA23-7188A3D32853}"/>
              </a:ext>
            </a:extLst>
          </p:cNvPr>
          <p:cNvSpPr txBox="1"/>
          <p:nvPr/>
        </p:nvSpPr>
        <p:spPr>
          <a:xfrm>
            <a:off x="1673914" y="5259627"/>
            <a:ext cx="8844172" cy="707886"/>
          </a:xfrm>
          <a:prstGeom prst="rect">
            <a:avLst/>
          </a:prstGeom>
          <a:noFill/>
        </p:spPr>
        <p:txBody>
          <a:bodyPr wrap="square" rtlCol="0">
            <a:spAutoFit/>
          </a:bodyPr>
          <a:lstStyle/>
          <a:p>
            <a:pPr algn="ctr"/>
            <a:r>
              <a:rPr lang="en-US" sz="2000" dirty="0"/>
              <a:t>Each phase of the "pipeline" does its work (in the background), produces a result, and the framework passes that result to the next lambda in the pipeline.</a:t>
            </a:r>
          </a:p>
        </p:txBody>
      </p:sp>
      <p:sp>
        <p:nvSpPr>
          <p:cNvPr id="27" name="Speech Bubble: Rectangle with Corners Rounded 26">
            <a:extLst>
              <a:ext uri="{FF2B5EF4-FFF2-40B4-BE49-F238E27FC236}">
                <a16:creationId xmlns:a16="http://schemas.microsoft.com/office/drawing/2014/main" id="{B06D7E6F-4DE8-47F6-84C1-B2528DF9920E}"/>
              </a:ext>
            </a:extLst>
          </p:cNvPr>
          <p:cNvSpPr/>
          <p:nvPr/>
        </p:nvSpPr>
        <p:spPr>
          <a:xfrm>
            <a:off x="2936377" y="958205"/>
            <a:ext cx="4406200" cy="1421152"/>
          </a:xfrm>
          <a:prstGeom prst="wedgeRoundRectCallout">
            <a:avLst>
              <a:gd name="adj1" fmla="val -64906"/>
              <a:gd name="adj2" fmla="val 94928"/>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2">
                    <a:lumMod val="40000"/>
                    <a:lumOff val="60000"/>
                  </a:schemeClr>
                </a:solidFill>
                <a:latin typeface="Corbel" panose="020B0503020204020204" pitchFamily="34" charset="0"/>
              </a:rPr>
              <a:t>Note: </a:t>
            </a:r>
            <a:r>
              <a:rPr lang="en-US" sz="2000" dirty="0">
                <a:solidFill>
                  <a:schemeClr val="bg1"/>
                </a:solidFill>
                <a:latin typeface="Corbel" panose="020B0503020204020204" pitchFamily="34" charset="0"/>
              </a:rPr>
              <a:t>You can only use this syntax if you modify these functions to use "Promise objects"!</a:t>
            </a:r>
          </a:p>
        </p:txBody>
      </p:sp>
    </p:spTree>
    <p:extLst>
      <p:ext uri="{BB962C8B-B14F-4D97-AF65-F5344CB8AC3E}">
        <p14:creationId xmlns:p14="http://schemas.microsoft.com/office/powerpoint/2010/main" val="417024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wipe(up)">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right)">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right)">
                                      <p:cBhvr>
                                        <p:cTn id="48" dur="500"/>
                                        <p:tgtEl>
                                          <p:spTgt spid="14"/>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down)">
                                      <p:cBhvr>
                                        <p:cTn id="57" dur="500"/>
                                        <p:tgtEl>
                                          <p:spTgt spid="27"/>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path" presetSubtype="0" accel="50000" decel="50000" fill="hold" grpId="2" nodeType="clickEffect">
                                  <p:stCondLst>
                                    <p:cond delay="0"/>
                                  </p:stCondLst>
                                  <p:childTnLst>
                                    <p:animMotion origin="layout" path="M -4.375E-6 2.96296E-6 L 0.40131 0.07523 " pathEditMode="relative" rAng="0" ptsTypes="AA">
                                      <p:cBhvr>
                                        <p:cTn id="61" dur="2000" fill="hold"/>
                                        <p:tgtEl>
                                          <p:spTgt spid="27"/>
                                        </p:tgtEl>
                                        <p:attrNameLst>
                                          <p:attrName>ppt_x</p:attrName>
                                          <p:attrName>ppt_y</p:attrName>
                                        </p:attrNameLst>
                                      </p:cBhvr>
                                      <p:rCtr x="20065" y="3750"/>
                                    </p:animMotion>
                                  </p:childTnLst>
                                </p:cTn>
                              </p:par>
                            </p:childTnLst>
                          </p:cTn>
                        </p:par>
                      </p:childTnLst>
                    </p:cTn>
                  </p:par>
                  <p:par>
                    <p:cTn id="62" fill="hold">
                      <p:stCondLst>
                        <p:cond delay="indefinite"/>
                      </p:stCondLst>
                      <p:childTnLst>
                        <p:par>
                          <p:cTn id="63" fill="hold">
                            <p:stCondLst>
                              <p:cond delay="0"/>
                            </p:stCondLst>
                            <p:childTnLst>
                              <p:par>
                                <p:cTn id="64" presetID="42" presetClass="path" presetSubtype="0" accel="50000" decel="50000" fill="hold" grpId="3" nodeType="clickEffect">
                                  <p:stCondLst>
                                    <p:cond delay="0"/>
                                  </p:stCondLst>
                                  <p:childTnLst>
                                    <p:animMotion origin="layout" path="M 0.40131 0.07523 L 0.39011 0.15277 " pathEditMode="relative" rAng="0" ptsTypes="AA">
                                      <p:cBhvr>
                                        <p:cTn id="65" dur="2000" fill="hold"/>
                                        <p:tgtEl>
                                          <p:spTgt spid="27"/>
                                        </p:tgtEl>
                                        <p:attrNameLst>
                                          <p:attrName>ppt_x</p:attrName>
                                          <p:attrName>ppt_y</p:attrName>
                                        </p:attrNameLst>
                                      </p:cBhvr>
                                      <p:rCtr x="-560" y="3866"/>
                                    </p:animMotion>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grpId="1" nodeType="clickEffect">
                                  <p:stCondLst>
                                    <p:cond delay="0"/>
                                  </p:stCondLst>
                                  <p:childTnLst>
                                    <p:set>
                                      <p:cBhvr>
                                        <p:cTn id="69"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P spid="13" grpId="0"/>
      <p:bldP spid="16" grpId="0" animBg="1"/>
      <p:bldP spid="9" grpId="0" animBg="1"/>
      <p:bldP spid="9" grpId="1" animBg="1"/>
      <p:bldP spid="23" grpId="0"/>
      <p:bldP spid="18" grpId="0"/>
      <p:bldP spid="27" grpId="0" animBg="1"/>
      <p:bldP spid="27" grpId="1" animBg="1"/>
      <p:bldP spid="27" grpId="2" animBg="1"/>
      <p:bldP spid="27" grpId="3"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p:txBody>
          <a:bodyPr/>
          <a:lstStyle/>
          <a:p>
            <a:r>
              <a:rPr lang="en-US" dirty="0"/>
              <a:t>Solution #2: Promises</a:t>
            </a:r>
          </a:p>
        </p:txBody>
      </p:sp>
      <p:sp>
        <p:nvSpPr>
          <p:cNvPr id="7" name="TextBox 6">
            <a:extLst>
              <a:ext uri="{FF2B5EF4-FFF2-40B4-BE49-F238E27FC236}">
                <a16:creationId xmlns:a16="http://schemas.microsoft.com/office/drawing/2014/main" id="{8B3E39D8-044F-4BAB-A70E-FE6A0E4EB8AB}"/>
              </a:ext>
            </a:extLst>
          </p:cNvPr>
          <p:cNvSpPr txBox="1"/>
          <p:nvPr/>
        </p:nvSpPr>
        <p:spPr>
          <a:xfrm>
            <a:off x="606800" y="1605678"/>
            <a:ext cx="9123710" cy="3693319"/>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function </a:t>
            </a:r>
            <a:r>
              <a:rPr lang="en-US" dirty="0" err="1">
                <a:latin typeface="Consolas" panose="020B0609020204030204" pitchFamily="49" charset="0"/>
              </a:rPr>
              <a:t>display_sorted_filtered_data</a:t>
            </a:r>
            <a:r>
              <a:rPr lang="en-US" dirty="0">
                <a:latin typeface="Consolas" panose="020B0609020204030204" pitchFamily="49" charset="0"/>
              </a:rPr>
              <a:t>(</a:t>
            </a:r>
            <a:r>
              <a:rPr lang="en-US" dirty="0" err="1">
                <a:latin typeface="Consolas" panose="020B0609020204030204" pitchFamily="49" charset="0"/>
              </a:rPr>
              <a:t>url</a:t>
            </a:r>
            <a:r>
              <a:rPr lang="en-US" dirty="0">
                <a:latin typeface="Consolas" panose="020B0609020204030204" pitchFamily="49" charset="0"/>
              </a:rPr>
              <a:t>) {</a:t>
            </a:r>
          </a:p>
          <a:p>
            <a:r>
              <a:rPr lang="en-US" dirty="0">
                <a:latin typeface="Consolas" panose="020B0609020204030204" pitchFamily="49" charset="0"/>
              </a:rPr>
              <a:t>  </a:t>
            </a:r>
            <a:r>
              <a:rPr lang="en-US" dirty="0" err="1">
                <a:solidFill>
                  <a:srgbClr val="C00000"/>
                </a:solidFill>
                <a:latin typeface="Consolas" panose="020B0609020204030204" pitchFamily="49" charset="0"/>
              </a:rPr>
              <a:t>download_data</a:t>
            </a:r>
            <a:r>
              <a:rPr lang="en-US" dirty="0">
                <a:solidFill>
                  <a:srgbClr val="C00000"/>
                </a:solidFill>
                <a:latin typeface="Consolas" panose="020B0609020204030204" pitchFamily="49" charset="0"/>
              </a:rPr>
              <a:t>(</a:t>
            </a:r>
            <a:r>
              <a:rPr lang="en-US" dirty="0" err="1">
                <a:solidFill>
                  <a:srgbClr val="C00000"/>
                </a:solidFill>
                <a:latin typeface="Consolas" panose="020B0609020204030204" pitchFamily="49" charset="0"/>
              </a:rPr>
              <a:t>url</a:t>
            </a:r>
            <a:r>
              <a:rPr lang="en-US" dirty="0">
                <a:solidFill>
                  <a:srgbClr val="C00000"/>
                </a:solidFill>
                <a:latin typeface="Consolas" panose="020B0609020204030204" pitchFamily="49" charset="0"/>
              </a:rPr>
              <a:t>)</a:t>
            </a:r>
          </a:p>
          <a:p>
            <a:r>
              <a:rPr lang="en-US" dirty="0">
                <a:latin typeface="Consolas" panose="020B0609020204030204" pitchFamily="49" charset="0"/>
              </a:rPr>
              <a:t>    .</a:t>
            </a:r>
            <a:r>
              <a:rPr lang="en-US" dirty="0">
                <a:solidFill>
                  <a:srgbClr val="FF0000"/>
                </a:solidFill>
                <a:latin typeface="Consolas" panose="020B0609020204030204" pitchFamily="49" charset="0"/>
              </a:rPr>
              <a:t>then</a:t>
            </a:r>
            <a:r>
              <a:rPr lang="en-US" dirty="0">
                <a:latin typeface="Consolas" panose="020B0609020204030204" pitchFamily="49" charset="0"/>
              </a:rPr>
              <a:t>(lambda (</a:t>
            </a:r>
            <a:r>
              <a:rPr lang="en-US" dirty="0" err="1">
                <a:solidFill>
                  <a:srgbClr val="C00000"/>
                </a:solidFill>
                <a:latin typeface="Consolas" panose="020B0609020204030204" pitchFamily="49" charset="0"/>
              </a:rPr>
              <a:t>downloaded_data</a:t>
            </a:r>
            <a:r>
              <a:rPr lang="en-US" dirty="0">
                <a:latin typeface="Consolas" panose="020B0609020204030204" pitchFamily="49" charset="0"/>
              </a:rPr>
              <a:t>) { </a:t>
            </a:r>
            <a:r>
              <a:rPr lang="en-US" dirty="0" err="1">
                <a:solidFill>
                  <a:srgbClr val="0070C0"/>
                </a:solidFill>
                <a:latin typeface="Consolas" panose="020B0609020204030204" pitchFamily="49" charset="0"/>
              </a:rPr>
              <a:t>filter_data</a:t>
            </a:r>
            <a:r>
              <a:rPr lang="en-US" dirty="0">
                <a:solidFill>
                  <a:srgbClr val="0070C0"/>
                </a:solidFill>
                <a:latin typeface="Consolas" panose="020B0609020204030204" pitchFamily="49" charset="0"/>
              </a:rPr>
              <a:t>(</a:t>
            </a:r>
            <a:r>
              <a:rPr lang="en-US" dirty="0" err="1">
                <a:solidFill>
                  <a:srgbClr val="0070C0"/>
                </a:solidFill>
                <a:latin typeface="Consolas" panose="020B0609020204030204" pitchFamily="49" charset="0"/>
              </a:rPr>
              <a:t>downloaded_data</a:t>
            </a:r>
            <a:r>
              <a:rPr lang="en-US" dirty="0">
                <a:solidFill>
                  <a:srgbClr val="0070C0"/>
                </a:solidFill>
                <a:latin typeface="Consolas" panose="020B0609020204030204" pitchFamily="49" charset="0"/>
              </a:rPr>
              <a:t>); </a:t>
            </a:r>
            <a:r>
              <a:rPr lang="en-US" dirty="0">
                <a:latin typeface="Consolas" panose="020B0609020204030204" pitchFamily="49" charset="0"/>
              </a:rPr>
              <a:t>} )</a:t>
            </a:r>
          </a:p>
          <a:p>
            <a:r>
              <a:rPr lang="en-US" dirty="0">
                <a:latin typeface="Consolas" panose="020B0609020204030204" pitchFamily="49" charset="0"/>
              </a:rPr>
              <a:t>    .</a:t>
            </a:r>
            <a:r>
              <a:rPr lang="en-US" dirty="0">
                <a:solidFill>
                  <a:srgbClr val="FF0000"/>
                </a:solidFill>
                <a:latin typeface="Consolas" panose="020B0609020204030204" pitchFamily="49" charset="0"/>
              </a:rPr>
              <a:t>then</a:t>
            </a:r>
            <a:r>
              <a:rPr lang="en-US" dirty="0">
                <a:latin typeface="Consolas" panose="020B0609020204030204" pitchFamily="49" charset="0"/>
              </a:rPr>
              <a:t>(lambda (</a:t>
            </a:r>
            <a:r>
              <a:rPr lang="en-US" dirty="0" err="1">
                <a:solidFill>
                  <a:srgbClr val="0070C0"/>
                </a:solidFill>
                <a:latin typeface="Consolas" panose="020B0609020204030204" pitchFamily="49" charset="0"/>
              </a:rPr>
              <a:t>filtered_data</a:t>
            </a:r>
            <a:r>
              <a:rPr lang="en-US" dirty="0">
                <a:latin typeface="Consolas" panose="020B0609020204030204" pitchFamily="49" charset="0"/>
              </a:rPr>
              <a:t>)   { </a:t>
            </a:r>
            <a:r>
              <a:rPr lang="en-US" dirty="0" err="1">
                <a:solidFill>
                  <a:srgbClr val="00B050"/>
                </a:solidFill>
                <a:latin typeface="Consolas" panose="020B0609020204030204" pitchFamily="49" charset="0"/>
              </a:rPr>
              <a:t>sort_data</a:t>
            </a:r>
            <a:r>
              <a:rPr lang="en-US" dirty="0">
                <a:solidFill>
                  <a:srgbClr val="00B050"/>
                </a:solidFill>
                <a:latin typeface="Consolas" panose="020B0609020204030204" pitchFamily="49" charset="0"/>
              </a:rPr>
              <a:t>(</a:t>
            </a:r>
            <a:r>
              <a:rPr lang="en-US" dirty="0" err="1">
                <a:solidFill>
                  <a:srgbClr val="00B050"/>
                </a:solidFill>
                <a:latin typeface="Consolas" panose="020B0609020204030204" pitchFamily="49" charset="0"/>
              </a:rPr>
              <a:t>filtered_data</a:t>
            </a:r>
            <a:r>
              <a:rPr lang="en-US" dirty="0">
                <a:solidFill>
                  <a:srgbClr val="00B050"/>
                </a:solidFill>
                <a:latin typeface="Consolas" panose="020B0609020204030204" pitchFamily="49" charset="0"/>
              </a:rPr>
              <a:t>);     </a:t>
            </a:r>
            <a:r>
              <a:rPr lang="en-US" dirty="0">
                <a:latin typeface="Consolas" panose="020B0609020204030204" pitchFamily="49" charset="0"/>
              </a:rPr>
              <a:t>} )</a:t>
            </a:r>
          </a:p>
          <a:p>
            <a:r>
              <a:rPr lang="en-US" dirty="0">
                <a:latin typeface="Consolas" panose="020B0609020204030204" pitchFamily="49" charset="0"/>
              </a:rPr>
              <a:t>    .</a:t>
            </a:r>
            <a:r>
              <a:rPr lang="en-US" dirty="0">
                <a:solidFill>
                  <a:srgbClr val="FF0000"/>
                </a:solidFill>
                <a:latin typeface="Consolas" panose="020B0609020204030204" pitchFamily="49" charset="0"/>
              </a:rPr>
              <a:t>then</a:t>
            </a:r>
            <a:r>
              <a:rPr lang="en-US" dirty="0">
                <a:latin typeface="Consolas" panose="020B0609020204030204" pitchFamily="49" charset="0"/>
              </a:rPr>
              <a:t>(lambda (</a:t>
            </a:r>
            <a:r>
              <a:rPr lang="en-US" dirty="0" err="1">
                <a:solidFill>
                  <a:srgbClr val="00B050"/>
                </a:solidFill>
                <a:latin typeface="Consolas" panose="020B0609020204030204" pitchFamily="49" charset="0"/>
              </a:rPr>
              <a:t>sorted_data</a:t>
            </a:r>
            <a:r>
              <a:rPr lang="en-US" dirty="0">
                <a:latin typeface="Consolas" panose="020B0609020204030204" pitchFamily="49" charset="0"/>
              </a:rPr>
              <a:t>)     { </a:t>
            </a:r>
            <a:r>
              <a:rPr lang="en-US" dirty="0" err="1">
                <a:solidFill>
                  <a:srgbClr val="7030A0"/>
                </a:solidFill>
                <a:latin typeface="Consolas" panose="020B0609020204030204" pitchFamily="49" charset="0"/>
              </a:rPr>
              <a:t>update_ui</a:t>
            </a:r>
            <a:r>
              <a:rPr lang="en-US" dirty="0">
                <a:solidFill>
                  <a:srgbClr val="7030A0"/>
                </a:solidFill>
                <a:latin typeface="Consolas" panose="020B0609020204030204" pitchFamily="49" charset="0"/>
              </a:rPr>
              <a:t>(</a:t>
            </a:r>
            <a:r>
              <a:rPr lang="en-US" dirty="0" err="1">
                <a:solidFill>
                  <a:srgbClr val="7030A0"/>
                </a:solidFill>
                <a:latin typeface="Consolas" panose="020B0609020204030204" pitchFamily="49" charset="0"/>
              </a:rPr>
              <a:t>sorted_data</a:t>
            </a:r>
            <a:r>
              <a:rPr lang="en-US" dirty="0">
                <a:solidFill>
                  <a:srgbClr val="7030A0"/>
                </a:solidFill>
                <a:latin typeface="Consolas" panose="020B0609020204030204" pitchFamily="49" charset="0"/>
              </a:rPr>
              <a:t>);       </a:t>
            </a:r>
            <a:r>
              <a:rPr lang="en-US" dirty="0">
                <a:latin typeface="Consolas" panose="020B0609020204030204" pitchFamily="49" charset="0"/>
              </a:rPr>
              <a:t>} )</a:t>
            </a:r>
          </a:p>
          <a:p>
            <a:r>
              <a:rPr lang="en-US" dirty="0">
                <a:latin typeface="Consolas" panose="020B0609020204030204" pitchFamily="49" charset="0"/>
              </a:rPr>
              <a:t>}</a:t>
            </a:r>
          </a:p>
          <a:p>
            <a:endParaRPr lang="en-US" dirty="0">
              <a:latin typeface="Consolas" panose="020B0609020204030204" pitchFamily="49" charset="0"/>
            </a:endParaRPr>
          </a:p>
          <a:p>
            <a:r>
              <a:rPr lang="en-US" dirty="0" err="1">
                <a:latin typeface="Consolas" panose="020B0609020204030204" pitchFamily="49" charset="0"/>
              </a:rPr>
              <a:t>do_first_thing</a:t>
            </a:r>
            <a:r>
              <a:rPr lang="en-US" dirty="0">
                <a:latin typeface="Consolas" panose="020B0609020204030204" pitchFamily="49" charset="0"/>
              </a:rPr>
              <a:t>();</a:t>
            </a:r>
          </a:p>
          <a:p>
            <a:r>
              <a:rPr lang="en-US" dirty="0" err="1">
                <a:latin typeface="Consolas" panose="020B0609020204030204" pitchFamily="49" charset="0"/>
              </a:rPr>
              <a:t>display_sorted_filtered_data</a:t>
            </a:r>
            <a:r>
              <a:rPr lang="en-US" dirty="0">
                <a:latin typeface="Consolas" panose="020B0609020204030204" pitchFamily="49" charset="0"/>
              </a:rPr>
              <a:t>("www.weather.com/...);</a:t>
            </a:r>
          </a:p>
          <a:p>
            <a:r>
              <a:rPr lang="en-US" dirty="0">
                <a:latin typeface="Consolas" panose="020B0609020204030204" pitchFamily="49" charset="0"/>
              </a:rPr>
              <a:t>while (!done) {</a:t>
            </a:r>
          </a:p>
          <a:p>
            <a:r>
              <a:rPr lang="en-US" dirty="0">
                <a:latin typeface="Consolas" panose="020B0609020204030204" pitchFamily="49" charset="0"/>
              </a:rPr>
              <a:t>  </a:t>
            </a:r>
            <a:r>
              <a:rPr lang="en-US" dirty="0" err="1">
                <a:latin typeface="Consolas" panose="020B0609020204030204" pitchFamily="49" charset="0"/>
              </a:rPr>
              <a:t>do_other_stuff</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do_even_more_stuff</a:t>
            </a:r>
            <a:r>
              <a:rPr lang="en-US" dirty="0">
                <a:latin typeface="Consolas" panose="020B0609020204030204" pitchFamily="49" charset="0"/>
              </a:rPr>
              <a:t>();</a:t>
            </a:r>
          </a:p>
          <a:p>
            <a:r>
              <a:rPr lang="en-US" dirty="0">
                <a:latin typeface="Consolas" panose="020B0609020204030204" pitchFamily="49" charset="0"/>
              </a:rPr>
              <a:t>}</a:t>
            </a:r>
          </a:p>
        </p:txBody>
      </p:sp>
      <p:sp>
        <p:nvSpPr>
          <p:cNvPr id="20" name="TextBox 19">
            <a:extLst>
              <a:ext uri="{FF2B5EF4-FFF2-40B4-BE49-F238E27FC236}">
                <a16:creationId xmlns:a16="http://schemas.microsoft.com/office/drawing/2014/main" id="{69783E53-A95B-48D0-8FD3-D92ACBFAC7B2}"/>
              </a:ext>
            </a:extLst>
          </p:cNvPr>
          <p:cNvSpPr txBox="1"/>
          <p:nvPr/>
        </p:nvSpPr>
        <p:spPr>
          <a:xfrm>
            <a:off x="1028996" y="872986"/>
            <a:ext cx="9893776" cy="400110"/>
          </a:xfrm>
          <a:prstGeom prst="rect">
            <a:avLst/>
          </a:prstGeom>
          <a:noFill/>
        </p:spPr>
        <p:txBody>
          <a:bodyPr wrap="square" rtlCol="0">
            <a:spAutoFit/>
          </a:bodyPr>
          <a:lstStyle/>
          <a:p>
            <a:pPr algn="ctr"/>
            <a:r>
              <a:rPr lang="en-US" sz="2000" dirty="0"/>
              <a:t>When you create a pipeline like this, it doesn't run synchronously... it runs concurrently!</a:t>
            </a:r>
          </a:p>
        </p:txBody>
      </p:sp>
      <p:sp>
        <p:nvSpPr>
          <p:cNvPr id="9" name="do_first">
            <a:extLst>
              <a:ext uri="{FF2B5EF4-FFF2-40B4-BE49-F238E27FC236}">
                <a16:creationId xmlns:a16="http://schemas.microsoft.com/office/drawing/2014/main" id="{614EDD08-0090-4341-BD01-81F6DCCC7F40}"/>
              </a:ext>
            </a:extLst>
          </p:cNvPr>
          <p:cNvSpPr>
            <a:spLocks noChangeShapeType="1"/>
          </p:cNvSpPr>
          <p:nvPr/>
        </p:nvSpPr>
        <p:spPr bwMode="auto">
          <a:xfrm>
            <a:off x="223804" y="3729536"/>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10" name="call to display">
            <a:extLst>
              <a:ext uri="{FF2B5EF4-FFF2-40B4-BE49-F238E27FC236}">
                <a16:creationId xmlns:a16="http://schemas.microsoft.com/office/drawing/2014/main" id="{F468C9C1-49B5-48A1-8420-D8A52AC673B2}"/>
              </a:ext>
            </a:extLst>
          </p:cNvPr>
          <p:cNvSpPr>
            <a:spLocks noChangeShapeType="1"/>
          </p:cNvSpPr>
          <p:nvPr/>
        </p:nvSpPr>
        <p:spPr bwMode="auto">
          <a:xfrm>
            <a:off x="234399" y="3999084"/>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12" name="function display">
            <a:extLst>
              <a:ext uri="{FF2B5EF4-FFF2-40B4-BE49-F238E27FC236}">
                <a16:creationId xmlns:a16="http://schemas.microsoft.com/office/drawing/2014/main" id="{A0E1E7D2-18FA-4631-A993-FE317CFE0D1F}"/>
              </a:ext>
            </a:extLst>
          </p:cNvPr>
          <p:cNvSpPr>
            <a:spLocks noChangeShapeType="1"/>
          </p:cNvSpPr>
          <p:nvPr/>
        </p:nvSpPr>
        <p:spPr bwMode="auto">
          <a:xfrm>
            <a:off x="240104" y="1765302"/>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14" name="dl_data()">
            <a:extLst>
              <a:ext uri="{FF2B5EF4-FFF2-40B4-BE49-F238E27FC236}">
                <a16:creationId xmlns:a16="http://schemas.microsoft.com/office/drawing/2014/main" id="{2C573AB9-1ABF-4695-9D39-89C2AEB132E6}"/>
              </a:ext>
            </a:extLst>
          </p:cNvPr>
          <p:cNvSpPr>
            <a:spLocks noChangeShapeType="1"/>
          </p:cNvSpPr>
          <p:nvPr/>
        </p:nvSpPr>
        <p:spPr bwMode="auto">
          <a:xfrm>
            <a:off x="456072" y="2064189"/>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17" name="}">
            <a:extLst>
              <a:ext uri="{FF2B5EF4-FFF2-40B4-BE49-F238E27FC236}">
                <a16:creationId xmlns:a16="http://schemas.microsoft.com/office/drawing/2014/main" id="{8E8BA805-2A9F-4A35-BB26-E3DB1D7E617E}"/>
              </a:ext>
            </a:extLst>
          </p:cNvPr>
          <p:cNvSpPr>
            <a:spLocks noChangeShapeType="1"/>
          </p:cNvSpPr>
          <p:nvPr/>
        </p:nvSpPr>
        <p:spPr bwMode="auto">
          <a:xfrm>
            <a:off x="234399" y="3173215"/>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grpSp>
        <p:nvGrpSpPr>
          <p:cNvPr id="3" name="Group 2">
            <a:extLst>
              <a:ext uri="{FF2B5EF4-FFF2-40B4-BE49-F238E27FC236}">
                <a16:creationId xmlns:a16="http://schemas.microsoft.com/office/drawing/2014/main" id="{D9BD6E6A-5471-4F05-8110-59E1E672A8F4}"/>
              </a:ext>
            </a:extLst>
          </p:cNvPr>
          <p:cNvGrpSpPr/>
          <p:nvPr/>
        </p:nvGrpSpPr>
        <p:grpSpPr>
          <a:xfrm>
            <a:off x="10204824" y="1636725"/>
            <a:ext cx="1677726" cy="3604122"/>
            <a:chOff x="10077447" y="1421387"/>
            <a:chExt cx="1677726" cy="3604122"/>
          </a:xfrm>
        </p:grpSpPr>
        <p:sp>
          <p:nvSpPr>
            <p:cNvPr id="15" name="TextBox 14">
              <a:extLst>
                <a:ext uri="{FF2B5EF4-FFF2-40B4-BE49-F238E27FC236}">
                  <a16:creationId xmlns:a16="http://schemas.microsoft.com/office/drawing/2014/main" id="{66DBFECD-FBBC-457D-8606-4DB57EB714D3}"/>
                </a:ext>
              </a:extLst>
            </p:cNvPr>
            <p:cNvSpPr txBox="1"/>
            <p:nvPr/>
          </p:nvSpPr>
          <p:spPr>
            <a:xfrm>
              <a:off x="10077448" y="1421387"/>
              <a:ext cx="1677725" cy="846386"/>
            </a:xfrm>
            <a:prstGeom prst="rect">
              <a:avLst/>
            </a:prstGeom>
            <a:solidFill>
              <a:srgbClr val="C00000"/>
            </a:solidFill>
            <a:ln>
              <a:solidFill>
                <a:schemeClr val="tx1"/>
              </a:solidFill>
            </a:ln>
          </p:spPr>
          <p:txBody>
            <a:bodyPr wrap="square">
              <a:spAutoFit/>
            </a:bodyPr>
            <a:lstStyle/>
            <a:p>
              <a:r>
                <a:rPr lang="en-US" sz="700" b="1" dirty="0">
                  <a:solidFill>
                    <a:schemeClr val="bg1"/>
                  </a:solidFill>
                  <a:latin typeface="Consolas" panose="020B0609020204030204" pitchFamily="49" charset="0"/>
                </a:rPr>
                <a:t>function </a:t>
              </a:r>
              <a:r>
                <a:rPr lang="en-US" sz="700" b="1" dirty="0" err="1">
                  <a:solidFill>
                    <a:schemeClr val="bg1"/>
                  </a:solidFill>
                  <a:latin typeface="Consolas" panose="020B0609020204030204" pitchFamily="49" charset="0"/>
                </a:rPr>
                <a:t>download_data</a:t>
              </a:r>
              <a:r>
                <a:rPr lang="en-US" sz="700" b="1" dirty="0">
                  <a:solidFill>
                    <a:schemeClr val="bg1"/>
                  </a:solidFill>
                  <a:latin typeface="Consolas" panose="020B0609020204030204" pitchFamily="49" charset="0"/>
                </a:rPr>
                <a:t>(</a:t>
              </a:r>
              <a:r>
                <a:rPr lang="en-US" sz="700" b="1" dirty="0" err="1">
                  <a:solidFill>
                    <a:schemeClr val="bg1"/>
                  </a:solidFill>
                  <a:latin typeface="Consolas" panose="020B0609020204030204" pitchFamily="49" charset="0"/>
                </a:rPr>
                <a:t>url</a:t>
              </a:r>
              <a:r>
                <a:rPr lang="en-US" sz="700" b="1" dirty="0">
                  <a:solidFill>
                    <a:schemeClr val="bg1"/>
                  </a:solidFill>
                  <a:latin typeface="Consolas" panose="020B0609020204030204" pitchFamily="49" charset="0"/>
                </a:rPr>
                <a:t>){</a:t>
              </a:r>
            </a:p>
            <a:p>
              <a:r>
                <a:rPr lang="en-US" sz="700" b="1" dirty="0">
                  <a:solidFill>
                    <a:schemeClr val="bg1"/>
                  </a:solidFill>
                  <a:latin typeface="Consolas" panose="020B0609020204030204" pitchFamily="49" charset="0"/>
                </a:rPr>
                <a:t> while (!done) {</a:t>
              </a:r>
            </a:p>
            <a:p>
              <a:r>
                <a:rPr lang="en-US" sz="700" b="1" dirty="0">
                  <a:solidFill>
                    <a:schemeClr val="bg1"/>
                  </a:solidFill>
                  <a:latin typeface="Consolas" panose="020B0609020204030204" pitchFamily="49" charset="0"/>
                </a:rPr>
                <a:t>   </a:t>
              </a:r>
              <a:r>
                <a:rPr lang="en-US" sz="700" b="1" dirty="0" err="1">
                  <a:solidFill>
                    <a:schemeClr val="bg1"/>
                  </a:solidFill>
                  <a:latin typeface="Consolas" panose="020B0609020204030204" pitchFamily="49" charset="0"/>
                </a:rPr>
                <a:t>get_data</a:t>
              </a:r>
              <a:r>
                <a:rPr lang="en-US" sz="700" b="1" dirty="0">
                  <a:solidFill>
                    <a:schemeClr val="bg1"/>
                  </a:solidFill>
                  <a:latin typeface="Consolas" panose="020B0609020204030204" pitchFamily="49" charset="0"/>
                </a:rPr>
                <a:t>()</a:t>
              </a:r>
            </a:p>
            <a:p>
              <a:r>
                <a:rPr lang="en-US" sz="700" b="1" dirty="0">
                  <a:solidFill>
                    <a:schemeClr val="bg1"/>
                  </a:solidFill>
                  <a:latin typeface="Consolas" panose="020B0609020204030204" pitchFamily="49" charset="0"/>
                </a:rPr>
                <a:t>   </a:t>
              </a:r>
              <a:r>
                <a:rPr lang="en-US" sz="700" b="1" dirty="0" err="1">
                  <a:solidFill>
                    <a:schemeClr val="bg1"/>
                  </a:solidFill>
                  <a:latin typeface="Consolas" panose="020B0609020204030204" pitchFamily="49" charset="0"/>
                </a:rPr>
                <a:t>save_data</a:t>
              </a:r>
              <a:r>
                <a:rPr lang="en-US" sz="700" b="1" dirty="0">
                  <a:solidFill>
                    <a:schemeClr val="bg1"/>
                  </a:solidFill>
                  <a:latin typeface="Consolas" panose="020B0609020204030204" pitchFamily="49" charset="0"/>
                </a:rPr>
                <a:t>()</a:t>
              </a:r>
            </a:p>
            <a:p>
              <a:r>
                <a:rPr lang="en-US" sz="700" b="1" dirty="0">
                  <a:solidFill>
                    <a:schemeClr val="bg1"/>
                  </a:solidFill>
                  <a:latin typeface="Consolas" panose="020B0609020204030204" pitchFamily="49" charset="0"/>
                </a:rPr>
                <a:t> }</a:t>
              </a:r>
            </a:p>
            <a:p>
              <a:r>
                <a:rPr lang="en-US" sz="700" b="1" dirty="0">
                  <a:solidFill>
                    <a:schemeClr val="bg1"/>
                  </a:solidFill>
                  <a:latin typeface="Consolas" panose="020B0609020204030204" pitchFamily="49" charset="0"/>
                </a:rPr>
                <a:t> return result;</a:t>
              </a:r>
            </a:p>
            <a:p>
              <a:r>
                <a:rPr lang="en-US" sz="700" b="1" dirty="0">
                  <a:solidFill>
                    <a:schemeClr val="bg1"/>
                  </a:solidFill>
                  <a:latin typeface="Consolas" panose="020B0609020204030204" pitchFamily="49" charset="0"/>
                </a:rPr>
                <a:t>}</a:t>
              </a:r>
            </a:p>
          </p:txBody>
        </p:sp>
        <p:sp>
          <p:nvSpPr>
            <p:cNvPr id="21" name="TextBox 20">
              <a:extLst>
                <a:ext uri="{FF2B5EF4-FFF2-40B4-BE49-F238E27FC236}">
                  <a16:creationId xmlns:a16="http://schemas.microsoft.com/office/drawing/2014/main" id="{35C6EACB-7020-4010-A263-6D4CC15FD008}"/>
                </a:ext>
              </a:extLst>
            </p:cNvPr>
            <p:cNvSpPr txBox="1"/>
            <p:nvPr/>
          </p:nvSpPr>
          <p:spPr>
            <a:xfrm>
              <a:off x="10077448" y="2473673"/>
              <a:ext cx="1677725" cy="846386"/>
            </a:xfrm>
            <a:prstGeom prst="rect">
              <a:avLst/>
            </a:prstGeom>
            <a:solidFill>
              <a:srgbClr val="0070C0"/>
            </a:solidFill>
            <a:ln>
              <a:solidFill>
                <a:schemeClr val="tx1"/>
              </a:solidFill>
            </a:ln>
          </p:spPr>
          <p:txBody>
            <a:bodyPr wrap="square">
              <a:spAutoFit/>
            </a:bodyPr>
            <a:lstStyle/>
            <a:p>
              <a:r>
                <a:rPr lang="en-US" sz="700" b="1" dirty="0">
                  <a:solidFill>
                    <a:schemeClr val="bg1"/>
                  </a:solidFill>
                  <a:latin typeface="Consolas" panose="020B0609020204030204" pitchFamily="49" charset="0"/>
                </a:rPr>
                <a:t>function </a:t>
              </a:r>
              <a:r>
                <a:rPr lang="en-US" sz="700" b="1" dirty="0" err="1">
                  <a:solidFill>
                    <a:schemeClr val="bg1"/>
                  </a:solidFill>
                  <a:latin typeface="Consolas" panose="020B0609020204030204" pitchFamily="49" charset="0"/>
                </a:rPr>
                <a:t>filter_data</a:t>
              </a:r>
              <a:r>
                <a:rPr lang="en-US" sz="700" b="1" dirty="0">
                  <a:solidFill>
                    <a:schemeClr val="bg1"/>
                  </a:solidFill>
                  <a:latin typeface="Consolas" panose="020B0609020204030204" pitchFamily="49" charset="0"/>
                </a:rPr>
                <a:t>(data) {</a:t>
              </a:r>
            </a:p>
            <a:p>
              <a:r>
                <a:rPr lang="en-US" sz="700" b="1" dirty="0">
                  <a:solidFill>
                    <a:schemeClr val="bg1"/>
                  </a:solidFill>
                  <a:latin typeface="Consolas" panose="020B0609020204030204" pitchFamily="49" charset="0"/>
                </a:rPr>
                <a:t> while (!done) {</a:t>
              </a:r>
            </a:p>
            <a:p>
              <a:r>
                <a:rPr lang="en-US" sz="700" b="1" dirty="0">
                  <a:solidFill>
                    <a:schemeClr val="bg1"/>
                  </a:solidFill>
                  <a:latin typeface="Consolas" panose="020B0609020204030204" pitchFamily="49" charset="0"/>
                </a:rPr>
                <a:t>   foo();</a:t>
              </a:r>
            </a:p>
            <a:p>
              <a:r>
                <a:rPr lang="en-US" sz="700" b="1" dirty="0">
                  <a:solidFill>
                    <a:schemeClr val="bg1"/>
                  </a:solidFill>
                  <a:latin typeface="Consolas" panose="020B0609020204030204" pitchFamily="49" charset="0"/>
                </a:rPr>
                <a:t>   bar();</a:t>
              </a:r>
            </a:p>
            <a:p>
              <a:r>
                <a:rPr lang="en-US" sz="700" b="1" dirty="0">
                  <a:solidFill>
                    <a:schemeClr val="bg1"/>
                  </a:solidFill>
                  <a:latin typeface="Consolas" panose="020B0609020204030204" pitchFamily="49" charset="0"/>
                </a:rPr>
                <a:t> }</a:t>
              </a:r>
            </a:p>
            <a:p>
              <a:r>
                <a:rPr lang="en-US" sz="700" b="1" dirty="0">
                  <a:solidFill>
                    <a:schemeClr val="bg1"/>
                  </a:solidFill>
                  <a:latin typeface="Consolas" panose="020B0609020204030204" pitchFamily="49" charset="0"/>
                </a:rPr>
                <a:t> return result;</a:t>
              </a:r>
            </a:p>
            <a:p>
              <a:r>
                <a:rPr lang="en-US" sz="700" b="1" dirty="0">
                  <a:solidFill>
                    <a:schemeClr val="bg1"/>
                  </a:solidFill>
                  <a:latin typeface="Consolas" panose="020B0609020204030204" pitchFamily="49" charset="0"/>
                </a:rPr>
                <a:t>}</a:t>
              </a:r>
            </a:p>
          </p:txBody>
        </p:sp>
        <p:sp>
          <p:nvSpPr>
            <p:cNvPr id="23" name="TextBox 22">
              <a:extLst>
                <a:ext uri="{FF2B5EF4-FFF2-40B4-BE49-F238E27FC236}">
                  <a16:creationId xmlns:a16="http://schemas.microsoft.com/office/drawing/2014/main" id="{061B7ECC-D9D7-4814-BAD7-8153594063A6}"/>
                </a:ext>
              </a:extLst>
            </p:cNvPr>
            <p:cNvSpPr txBox="1"/>
            <p:nvPr/>
          </p:nvSpPr>
          <p:spPr>
            <a:xfrm>
              <a:off x="10077448" y="3534516"/>
              <a:ext cx="1677725" cy="846386"/>
            </a:xfrm>
            <a:prstGeom prst="rect">
              <a:avLst/>
            </a:prstGeom>
            <a:solidFill>
              <a:srgbClr val="00B050"/>
            </a:solidFill>
            <a:ln>
              <a:solidFill>
                <a:schemeClr val="tx1"/>
              </a:solidFill>
            </a:ln>
          </p:spPr>
          <p:txBody>
            <a:bodyPr wrap="square">
              <a:spAutoFit/>
            </a:bodyPr>
            <a:lstStyle/>
            <a:p>
              <a:r>
                <a:rPr lang="en-US" sz="700" b="1" dirty="0">
                  <a:solidFill>
                    <a:schemeClr val="bg1"/>
                  </a:solidFill>
                  <a:latin typeface="Consolas" panose="020B0609020204030204" pitchFamily="49" charset="0"/>
                </a:rPr>
                <a:t>function </a:t>
              </a:r>
              <a:r>
                <a:rPr lang="en-US" sz="700" b="1" dirty="0" err="1">
                  <a:solidFill>
                    <a:schemeClr val="bg1"/>
                  </a:solidFill>
                  <a:latin typeface="Consolas" panose="020B0609020204030204" pitchFamily="49" charset="0"/>
                </a:rPr>
                <a:t>sort_data</a:t>
              </a:r>
              <a:r>
                <a:rPr lang="en-US" sz="700" b="1" dirty="0">
                  <a:solidFill>
                    <a:schemeClr val="bg1"/>
                  </a:solidFill>
                  <a:latin typeface="Consolas" panose="020B0609020204030204" pitchFamily="49" charset="0"/>
                </a:rPr>
                <a:t>(data) {</a:t>
              </a:r>
            </a:p>
            <a:p>
              <a:r>
                <a:rPr lang="en-US" sz="700" b="1" dirty="0">
                  <a:solidFill>
                    <a:schemeClr val="bg1"/>
                  </a:solidFill>
                  <a:latin typeface="Consolas" panose="020B0609020204030204" pitchFamily="49" charset="0"/>
                </a:rPr>
                <a:t> while (!done) {</a:t>
              </a:r>
            </a:p>
            <a:p>
              <a:r>
                <a:rPr lang="en-US" sz="700" b="1" dirty="0">
                  <a:solidFill>
                    <a:schemeClr val="bg1"/>
                  </a:solidFill>
                  <a:latin typeface="Consolas" panose="020B0609020204030204" pitchFamily="49" charset="0"/>
                </a:rPr>
                <a:t>   divide();</a:t>
              </a:r>
            </a:p>
            <a:p>
              <a:r>
                <a:rPr lang="en-US" sz="700" b="1" dirty="0">
                  <a:solidFill>
                    <a:schemeClr val="bg1"/>
                  </a:solidFill>
                  <a:latin typeface="Consolas" panose="020B0609020204030204" pitchFamily="49" charset="0"/>
                </a:rPr>
                <a:t>   conquer();</a:t>
              </a:r>
            </a:p>
            <a:p>
              <a:r>
                <a:rPr lang="en-US" sz="700" b="1" dirty="0">
                  <a:solidFill>
                    <a:schemeClr val="bg1"/>
                  </a:solidFill>
                  <a:latin typeface="Consolas" panose="020B0609020204030204" pitchFamily="49" charset="0"/>
                </a:rPr>
                <a:t> }</a:t>
              </a:r>
            </a:p>
            <a:p>
              <a:r>
                <a:rPr lang="en-US" sz="700" b="1" dirty="0">
                  <a:solidFill>
                    <a:schemeClr val="bg1"/>
                  </a:solidFill>
                  <a:latin typeface="Consolas" panose="020B0609020204030204" pitchFamily="49" charset="0"/>
                </a:rPr>
                <a:t> return result;</a:t>
              </a:r>
            </a:p>
            <a:p>
              <a:r>
                <a:rPr lang="en-US" sz="700" b="1" dirty="0">
                  <a:solidFill>
                    <a:schemeClr val="bg1"/>
                  </a:solidFill>
                  <a:latin typeface="Consolas" panose="020B0609020204030204" pitchFamily="49" charset="0"/>
                </a:rPr>
                <a:t>}</a:t>
              </a:r>
            </a:p>
          </p:txBody>
        </p:sp>
        <p:sp>
          <p:nvSpPr>
            <p:cNvPr id="24" name="TextBox 23">
              <a:extLst>
                <a:ext uri="{FF2B5EF4-FFF2-40B4-BE49-F238E27FC236}">
                  <a16:creationId xmlns:a16="http://schemas.microsoft.com/office/drawing/2014/main" id="{7266633D-CEE0-4E2A-8A6A-5534B4101DB5}"/>
                </a:ext>
              </a:extLst>
            </p:cNvPr>
            <p:cNvSpPr txBox="1"/>
            <p:nvPr/>
          </p:nvSpPr>
          <p:spPr>
            <a:xfrm>
              <a:off x="10077447" y="4610011"/>
              <a:ext cx="1677725" cy="415498"/>
            </a:xfrm>
            <a:prstGeom prst="rect">
              <a:avLst/>
            </a:prstGeom>
            <a:solidFill>
              <a:srgbClr val="7030A0"/>
            </a:solidFill>
            <a:ln>
              <a:solidFill>
                <a:schemeClr val="tx1"/>
              </a:solidFill>
            </a:ln>
          </p:spPr>
          <p:txBody>
            <a:bodyPr wrap="square">
              <a:spAutoFit/>
            </a:bodyPr>
            <a:lstStyle/>
            <a:p>
              <a:r>
                <a:rPr lang="en-US" sz="700" b="1" dirty="0">
                  <a:solidFill>
                    <a:schemeClr val="bg1"/>
                  </a:solidFill>
                  <a:latin typeface="Consolas" panose="020B0609020204030204" pitchFamily="49" charset="0"/>
                </a:rPr>
                <a:t>function </a:t>
              </a:r>
              <a:r>
                <a:rPr lang="en-US" sz="700" b="1" dirty="0" err="1">
                  <a:solidFill>
                    <a:schemeClr val="bg1"/>
                  </a:solidFill>
                  <a:latin typeface="Consolas" panose="020B0609020204030204" pitchFamily="49" charset="0"/>
                </a:rPr>
                <a:t>update_ui</a:t>
              </a:r>
              <a:r>
                <a:rPr lang="en-US" sz="700" b="1" dirty="0">
                  <a:solidFill>
                    <a:schemeClr val="bg1"/>
                  </a:solidFill>
                  <a:latin typeface="Consolas" panose="020B0609020204030204" pitchFamily="49" charset="0"/>
                </a:rPr>
                <a:t>(data) {</a:t>
              </a:r>
            </a:p>
            <a:p>
              <a:r>
                <a:rPr lang="en-US" sz="700" b="1" dirty="0">
                  <a:solidFill>
                    <a:schemeClr val="bg1"/>
                  </a:solidFill>
                  <a:latin typeface="Consolas" panose="020B0609020204030204" pitchFamily="49" charset="0"/>
                </a:rPr>
                <a:t>  ...</a:t>
              </a:r>
            </a:p>
            <a:p>
              <a:r>
                <a:rPr lang="en-US" sz="700" b="1" dirty="0">
                  <a:solidFill>
                    <a:schemeClr val="bg1"/>
                  </a:solidFill>
                  <a:latin typeface="Consolas" panose="020B0609020204030204" pitchFamily="49" charset="0"/>
                </a:rPr>
                <a:t>}</a:t>
              </a:r>
            </a:p>
          </p:txBody>
        </p:sp>
      </p:grpSp>
      <p:sp>
        <p:nvSpPr>
          <p:cNvPr id="28" name="Line 21">
            <a:extLst>
              <a:ext uri="{FF2B5EF4-FFF2-40B4-BE49-F238E27FC236}">
                <a16:creationId xmlns:a16="http://schemas.microsoft.com/office/drawing/2014/main" id="{54864C1B-989D-46FB-8E33-36D8E1528259}"/>
              </a:ext>
            </a:extLst>
          </p:cNvPr>
          <p:cNvSpPr>
            <a:spLocks noChangeShapeType="1"/>
          </p:cNvSpPr>
          <p:nvPr/>
        </p:nvSpPr>
        <p:spPr bwMode="auto">
          <a:xfrm>
            <a:off x="10829605" y="2338652"/>
            <a:ext cx="578631" cy="385174"/>
          </a:xfrm>
          <a:prstGeom prst="line">
            <a:avLst/>
          </a:prstGeom>
          <a:noFill/>
          <a:ln w="19050">
            <a:solidFill>
              <a:schemeClr val="bg1">
                <a:lumMod val="50000"/>
              </a:scheme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29" name="Line 21">
            <a:extLst>
              <a:ext uri="{FF2B5EF4-FFF2-40B4-BE49-F238E27FC236}">
                <a16:creationId xmlns:a16="http://schemas.microsoft.com/office/drawing/2014/main" id="{C74B4964-6620-47F5-9758-27B615CA9DD7}"/>
              </a:ext>
            </a:extLst>
          </p:cNvPr>
          <p:cNvSpPr>
            <a:spLocks noChangeShapeType="1"/>
          </p:cNvSpPr>
          <p:nvPr/>
        </p:nvSpPr>
        <p:spPr bwMode="auto">
          <a:xfrm>
            <a:off x="10845187" y="3366828"/>
            <a:ext cx="526472" cy="427242"/>
          </a:xfrm>
          <a:prstGeom prst="line">
            <a:avLst/>
          </a:prstGeom>
          <a:noFill/>
          <a:ln w="19050">
            <a:solidFill>
              <a:schemeClr val="bg1">
                <a:lumMod val="50000"/>
              </a:scheme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dirty="0"/>
          </a:p>
        </p:txBody>
      </p:sp>
      <p:sp>
        <p:nvSpPr>
          <p:cNvPr id="30" name="Line 21">
            <a:extLst>
              <a:ext uri="{FF2B5EF4-FFF2-40B4-BE49-F238E27FC236}">
                <a16:creationId xmlns:a16="http://schemas.microsoft.com/office/drawing/2014/main" id="{CE84B2CC-6B4E-487A-AE61-CBFB4BCAF04D}"/>
              </a:ext>
            </a:extLst>
          </p:cNvPr>
          <p:cNvSpPr>
            <a:spLocks noChangeShapeType="1"/>
          </p:cNvSpPr>
          <p:nvPr/>
        </p:nvSpPr>
        <p:spPr bwMode="auto">
          <a:xfrm>
            <a:off x="10845187" y="4438677"/>
            <a:ext cx="432413" cy="422603"/>
          </a:xfrm>
          <a:prstGeom prst="line">
            <a:avLst/>
          </a:prstGeom>
          <a:noFill/>
          <a:ln w="19050">
            <a:solidFill>
              <a:schemeClr val="bg1">
                <a:lumMod val="50000"/>
              </a:scheme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31" name="concur2">
            <a:extLst>
              <a:ext uri="{FF2B5EF4-FFF2-40B4-BE49-F238E27FC236}">
                <a16:creationId xmlns:a16="http://schemas.microsoft.com/office/drawing/2014/main" id="{C7F8108B-6D8A-4F8B-8F59-0D452AB8BC20}"/>
              </a:ext>
            </a:extLst>
          </p:cNvPr>
          <p:cNvSpPr>
            <a:spLocks noChangeShapeType="1"/>
          </p:cNvSpPr>
          <p:nvPr/>
        </p:nvSpPr>
        <p:spPr bwMode="auto">
          <a:xfrm>
            <a:off x="9817990" y="2893104"/>
            <a:ext cx="457200" cy="0"/>
          </a:xfrm>
          <a:prstGeom prst="line">
            <a:avLst/>
          </a:prstGeom>
          <a:noFill/>
          <a:ln w="38100">
            <a:solidFill>
              <a:srgbClr val="00B0F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32" name="concur3">
            <a:extLst>
              <a:ext uri="{FF2B5EF4-FFF2-40B4-BE49-F238E27FC236}">
                <a16:creationId xmlns:a16="http://schemas.microsoft.com/office/drawing/2014/main" id="{01E8BB08-17B5-4CFC-9076-E80F55A841F3}"/>
              </a:ext>
            </a:extLst>
          </p:cNvPr>
          <p:cNvSpPr>
            <a:spLocks noChangeShapeType="1"/>
          </p:cNvSpPr>
          <p:nvPr/>
        </p:nvSpPr>
        <p:spPr bwMode="auto">
          <a:xfrm>
            <a:off x="9817990" y="3943014"/>
            <a:ext cx="457200" cy="0"/>
          </a:xfrm>
          <a:prstGeom prst="line">
            <a:avLst/>
          </a:prstGeom>
          <a:noFill/>
          <a:ln w="38100">
            <a:solidFill>
              <a:srgbClr val="00B0F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33" name="concur4">
            <a:extLst>
              <a:ext uri="{FF2B5EF4-FFF2-40B4-BE49-F238E27FC236}">
                <a16:creationId xmlns:a16="http://schemas.microsoft.com/office/drawing/2014/main" id="{2360EDE3-EF1A-4755-9B8A-33BEF99321B8}"/>
              </a:ext>
            </a:extLst>
          </p:cNvPr>
          <p:cNvSpPr>
            <a:spLocks noChangeShapeType="1"/>
          </p:cNvSpPr>
          <p:nvPr/>
        </p:nvSpPr>
        <p:spPr bwMode="auto">
          <a:xfrm>
            <a:off x="9817990" y="4942037"/>
            <a:ext cx="457200" cy="0"/>
          </a:xfrm>
          <a:prstGeom prst="line">
            <a:avLst/>
          </a:prstGeom>
          <a:noFill/>
          <a:ln w="38100">
            <a:solidFill>
              <a:srgbClr val="00B0F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34" name="mainloop">
            <a:extLst>
              <a:ext uri="{FF2B5EF4-FFF2-40B4-BE49-F238E27FC236}">
                <a16:creationId xmlns:a16="http://schemas.microsoft.com/office/drawing/2014/main" id="{7FFE026D-98BB-4670-A291-42B361B36864}"/>
              </a:ext>
            </a:extLst>
          </p:cNvPr>
          <p:cNvSpPr>
            <a:spLocks noChangeShapeType="1"/>
          </p:cNvSpPr>
          <p:nvPr/>
        </p:nvSpPr>
        <p:spPr bwMode="auto">
          <a:xfrm>
            <a:off x="234399" y="4269133"/>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16" name="concur1">
            <a:extLst>
              <a:ext uri="{FF2B5EF4-FFF2-40B4-BE49-F238E27FC236}">
                <a16:creationId xmlns:a16="http://schemas.microsoft.com/office/drawing/2014/main" id="{5FFE9D7A-8908-417C-9DC3-075B057E2907}"/>
              </a:ext>
            </a:extLst>
          </p:cNvPr>
          <p:cNvSpPr>
            <a:spLocks noChangeShapeType="1"/>
          </p:cNvSpPr>
          <p:nvPr/>
        </p:nvSpPr>
        <p:spPr bwMode="auto">
          <a:xfrm>
            <a:off x="9881630" y="1855538"/>
            <a:ext cx="457200" cy="0"/>
          </a:xfrm>
          <a:prstGeom prst="line">
            <a:avLst/>
          </a:prstGeom>
          <a:noFill/>
          <a:ln w="38100">
            <a:solidFill>
              <a:srgbClr val="00B0F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36" name="Speech Bubble: Rectangle with Corners Rounded 35">
            <a:extLst>
              <a:ext uri="{FF2B5EF4-FFF2-40B4-BE49-F238E27FC236}">
                <a16:creationId xmlns:a16="http://schemas.microsoft.com/office/drawing/2014/main" id="{C383A0D1-628F-4CE5-8029-1B37822E8BF9}"/>
              </a:ext>
            </a:extLst>
          </p:cNvPr>
          <p:cNvSpPr/>
          <p:nvPr/>
        </p:nvSpPr>
        <p:spPr>
          <a:xfrm>
            <a:off x="6833286" y="89191"/>
            <a:ext cx="3087566" cy="1067719"/>
          </a:xfrm>
          <a:prstGeom prst="wedgeRoundRectCallout">
            <a:avLst>
              <a:gd name="adj1" fmla="val 58623"/>
              <a:gd name="adj2" fmla="val 97782"/>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Execution of the pipeline happens concurrently!</a:t>
            </a:r>
          </a:p>
        </p:txBody>
      </p:sp>
      <p:sp>
        <p:nvSpPr>
          <p:cNvPr id="37" name="}">
            <a:extLst>
              <a:ext uri="{FF2B5EF4-FFF2-40B4-BE49-F238E27FC236}">
                <a16:creationId xmlns:a16="http://schemas.microsoft.com/office/drawing/2014/main" id="{05A89051-D73C-42E0-BF98-C7255597E886}"/>
              </a:ext>
            </a:extLst>
          </p:cNvPr>
          <p:cNvSpPr>
            <a:spLocks noChangeShapeType="1"/>
          </p:cNvSpPr>
          <p:nvPr/>
        </p:nvSpPr>
        <p:spPr bwMode="auto">
          <a:xfrm>
            <a:off x="234399" y="4269133"/>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27" name="Speech Bubble: Rectangle with Corners Rounded 26">
            <a:extLst>
              <a:ext uri="{FF2B5EF4-FFF2-40B4-BE49-F238E27FC236}">
                <a16:creationId xmlns:a16="http://schemas.microsoft.com/office/drawing/2014/main" id="{8C19B500-0A91-4CC3-8C43-8D0E0C291CE8}"/>
              </a:ext>
            </a:extLst>
          </p:cNvPr>
          <p:cNvSpPr/>
          <p:nvPr/>
        </p:nvSpPr>
        <p:spPr>
          <a:xfrm>
            <a:off x="4686536" y="2934389"/>
            <a:ext cx="3834928" cy="1067719"/>
          </a:xfrm>
          <a:prstGeom prst="wedgeRoundRectCallout">
            <a:avLst>
              <a:gd name="adj1" fmla="val -150691"/>
              <a:gd name="adj2" fmla="val -42871"/>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Execution continues instantly on the next line.</a:t>
            </a:r>
          </a:p>
        </p:txBody>
      </p:sp>
      <p:sp>
        <p:nvSpPr>
          <p:cNvPr id="38" name="Speech Bubble: Rectangle with Corners Rounded 37">
            <a:extLst>
              <a:ext uri="{FF2B5EF4-FFF2-40B4-BE49-F238E27FC236}">
                <a16:creationId xmlns:a16="http://schemas.microsoft.com/office/drawing/2014/main" id="{2E7AF86C-F80A-4DED-8DAD-2197BC35E391}"/>
              </a:ext>
            </a:extLst>
          </p:cNvPr>
          <p:cNvSpPr/>
          <p:nvPr/>
        </p:nvSpPr>
        <p:spPr>
          <a:xfrm>
            <a:off x="2668265" y="3233394"/>
            <a:ext cx="5391320" cy="1067719"/>
          </a:xfrm>
          <a:prstGeom prst="wedgeRoundRectCallout">
            <a:avLst>
              <a:gd name="adj1" fmla="val -72324"/>
              <a:gd name="adj2" fmla="val -72760"/>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pipeline won't run to completion here! </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It's just started here, and runs in the background.</a:t>
            </a:r>
          </a:p>
        </p:txBody>
      </p:sp>
      <p:sp>
        <p:nvSpPr>
          <p:cNvPr id="39" name="Speech Bubble: Rectangle with Corners Rounded 38">
            <a:extLst>
              <a:ext uri="{FF2B5EF4-FFF2-40B4-BE49-F238E27FC236}">
                <a16:creationId xmlns:a16="http://schemas.microsoft.com/office/drawing/2014/main" id="{E900E17B-236A-4449-8815-3E7DC0DA7D12}"/>
              </a:ext>
            </a:extLst>
          </p:cNvPr>
          <p:cNvSpPr/>
          <p:nvPr/>
        </p:nvSpPr>
        <p:spPr>
          <a:xfrm>
            <a:off x="1964013" y="177235"/>
            <a:ext cx="3087566" cy="1067719"/>
          </a:xfrm>
          <a:prstGeom prst="wedgeRoundRectCallout">
            <a:avLst>
              <a:gd name="adj1" fmla="val -76591"/>
              <a:gd name="adj2" fmla="val 120273"/>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chunk of code defines a pipeline of operations.</a:t>
            </a:r>
          </a:p>
        </p:txBody>
      </p:sp>
      <p:sp>
        <p:nvSpPr>
          <p:cNvPr id="40" name="Rectangle 39">
            <a:extLst>
              <a:ext uri="{FF2B5EF4-FFF2-40B4-BE49-F238E27FC236}">
                <a16:creationId xmlns:a16="http://schemas.microsoft.com/office/drawing/2014/main" id="{1D560E56-5BE9-450A-AE82-D681E7F45312}"/>
              </a:ext>
            </a:extLst>
          </p:cNvPr>
          <p:cNvSpPr/>
          <p:nvPr/>
        </p:nvSpPr>
        <p:spPr>
          <a:xfrm>
            <a:off x="868220" y="1884955"/>
            <a:ext cx="8719292" cy="1175819"/>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5345D945-C591-4642-904B-0FAFA8F24DCA}"/>
              </a:ext>
            </a:extLst>
          </p:cNvPr>
          <p:cNvSpPr txBox="1"/>
          <p:nvPr/>
        </p:nvSpPr>
        <p:spPr>
          <a:xfrm>
            <a:off x="913272" y="5446094"/>
            <a:ext cx="9893776" cy="400110"/>
          </a:xfrm>
          <a:prstGeom prst="rect">
            <a:avLst/>
          </a:prstGeom>
          <a:noFill/>
        </p:spPr>
        <p:txBody>
          <a:bodyPr wrap="square" rtlCol="0">
            <a:spAutoFit/>
          </a:bodyPr>
          <a:lstStyle/>
          <a:p>
            <a:pPr algn="ctr"/>
            <a:r>
              <a:rPr lang="en-US" sz="2000" dirty="0"/>
              <a:t>The </a:t>
            </a:r>
            <a:r>
              <a:rPr lang="en-US" sz="2000" dirty="0">
                <a:solidFill>
                  <a:srgbClr val="7030A0"/>
                </a:solidFill>
              </a:rPr>
              <a:t>Promise</a:t>
            </a:r>
            <a:r>
              <a:rPr lang="en-US" sz="2000" dirty="0"/>
              <a:t> approach is syntactic sugar for callbacks!</a:t>
            </a:r>
          </a:p>
        </p:txBody>
      </p:sp>
    </p:spTree>
    <p:extLst>
      <p:ext uri="{BB962C8B-B14F-4D97-AF65-F5344CB8AC3E}">
        <p14:creationId xmlns:p14="http://schemas.microsoft.com/office/powerpoint/2010/main" val="1885214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9"/>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12"/>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wipe(down)">
                                      <p:cBhvr>
                                        <p:cTn id="44" dur="500"/>
                                        <p:tgtEl>
                                          <p:spTgt spid="3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500"/>
                                        <p:tgtEl>
                                          <p:spTgt spid="4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fade">
                                      <p:cBhvr>
                                        <p:cTn id="54" dur="500"/>
                                        <p:tgtEl>
                                          <p:spTgt spid="3"/>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3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wipe(down)">
                                      <p:cBhvr>
                                        <p:cTn id="63" dur="500"/>
                                        <p:tgtEl>
                                          <p:spTgt spid="38"/>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1" nodeType="clickEffect">
                                  <p:stCondLst>
                                    <p:cond delay="0"/>
                                  </p:stCondLst>
                                  <p:childTnLst>
                                    <p:set>
                                      <p:cBhvr>
                                        <p:cTn id="67" dur="1" fill="hold">
                                          <p:stCondLst>
                                            <p:cond delay="0"/>
                                          </p:stCondLst>
                                        </p:cTn>
                                        <p:tgtEl>
                                          <p:spTgt spid="38"/>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40"/>
                                        </p:tgtEl>
                                      </p:cBhvr>
                                    </p:animEffect>
                                    <p:set>
                                      <p:cBhvr>
                                        <p:cTn id="70" dur="1" fill="hold">
                                          <p:stCondLst>
                                            <p:cond delay="499"/>
                                          </p:stCondLst>
                                        </p:cTn>
                                        <p:tgtEl>
                                          <p:spTgt spid="40"/>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wipe(down)">
                                      <p:cBhvr>
                                        <p:cTn id="79" dur="500"/>
                                        <p:tgtEl>
                                          <p:spTgt spid="27"/>
                                        </p:tgtEl>
                                      </p:cBhvr>
                                    </p:animEffec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17"/>
                                        </p:tgtEl>
                                        <p:attrNameLst>
                                          <p:attrName>style.visibility</p:attrName>
                                        </p:attrNameLst>
                                      </p:cBhvr>
                                      <p:to>
                                        <p:strVal val="visible"/>
                                      </p:to>
                                    </p:set>
                                  </p:childTnLst>
                                </p:cTn>
                              </p:par>
                              <p:par>
                                <p:cTn id="84" presetID="1" presetClass="exit" presetSubtype="0" fill="hold" nodeType="withEffect">
                                  <p:stCondLst>
                                    <p:cond delay="0"/>
                                  </p:stCondLst>
                                  <p:childTnLst>
                                    <p:set>
                                      <p:cBhvr>
                                        <p:cTn id="85" dur="1" fill="hold">
                                          <p:stCondLst>
                                            <p:cond delay="0"/>
                                          </p:stCondLst>
                                        </p:cTn>
                                        <p:tgtEl>
                                          <p:spTgt spid="14"/>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27"/>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1" presetClass="exit" presetSubtype="0" fill="hold" nodeType="clickEffect">
                                  <p:stCondLst>
                                    <p:cond delay="0"/>
                                  </p:stCondLst>
                                  <p:childTnLst>
                                    <p:set>
                                      <p:cBhvr>
                                        <p:cTn id="93" dur="1" fill="hold">
                                          <p:stCondLst>
                                            <p:cond delay="0"/>
                                          </p:stCondLst>
                                        </p:cTn>
                                        <p:tgtEl>
                                          <p:spTgt spid="17"/>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37"/>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36"/>
                                        </p:tgtEl>
                                        <p:attrNameLst>
                                          <p:attrName>style.visibility</p:attrName>
                                        </p:attrNameLst>
                                      </p:cBhvr>
                                      <p:to>
                                        <p:strVal val="visible"/>
                                      </p:to>
                                    </p:set>
                                    <p:animEffect transition="in" filter="wipe(down)">
                                      <p:cBhvr>
                                        <p:cTn id="102" dur="500"/>
                                        <p:tgtEl>
                                          <p:spTgt spid="36"/>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36"/>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37"/>
                                        </p:tgtEl>
                                        <p:attrNameLst>
                                          <p:attrName>style.visibility</p:attrName>
                                        </p:attrNameLst>
                                      </p:cBhvr>
                                      <p:to>
                                        <p:strVal val="hidden"/>
                                      </p:to>
                                    </p:set>
                                  </p:childTnLst>
                                </p:cTn>
                              </p:par>
                              <p:par>
                                <p:cTn id="109" presetID="42" presetClass="path" presetSubtype="0" repeatCount="10000" fill="hold" grpId="0" nodeType="withEffect">
                                  <p:stCondLst>
                                    <p:cond delay="0"/>
                                  </p:stCondLst>
                                  <p:childTnLst>
                                    <p:animMotion origin="layout" path="M 3.125E-6 -1.85185E-6 L 3.125E-6 0.04792 " pathEditMode="relative" rAng="0" ptsTypes="AA">
                                      <p:cBhvr>
                                        <p:cTn id="110" dur="750" fill="hold"/>
                                        <p:tgtEl>
                                          <p:spTgt spid="16"/>
                                        </p:tgtEl>
                                        <p:attrNameLst>
                                          <p:attrName>ppt_x</p:attrName>
                                          <p:attrName>ppt_y</p:attrName>
                                        </p:attrNameLst>
                                      </p:cBhvr>
                                      <p:rCtr x="0" y="2384"/>
                                    </p:animMotion>
                                  </p:childTnLst>
                                </p:cTn>
                              </p:par>
                              <p:par>
                                <p:cTn id="111" presetID="1" presetClass="entr" presetSubtype="0" fill="hold" nodeType="withEffect">
                                  <p:stCondLst>
                                    <p:cond delay="200"/>
                                  </p:stCondLst>
                                  <p:childTnLst>
                                    <p:set>
                                      <p:cBhvr>
                                        <p:cTn id="112" dur="1" fill="hold">
                                          <p:stCondLst>
                                            <p:cond delay="0"/>
                                          </p:stCondLst>
                                        </p:cTn>
                                        <p:tgtEl>
                                          <p:spTgt spid="34"/>
                                        </p:tgtEl>
                                        <p:attrNameLst>
                                          <p:attrName>style.visibility</p:attrName>
                                        </p:attrNameLst>
                                      </p:cBhvr>
                                      <p:to>
                                        <p:strVal val="visible"/>
                                      </p:to>
                                    </p:set>
                                  </p:childTnLst>
                                </p:cTn>
                              </p:par>
                              <p:par>
                                <p:cTn id="113" presetID="42" presetClass="path" presetSubtype="0" repeatCount="35000" fill="hold" grpId="0" nodeType="withEffect">
                                  <p:stCondLst>
                                    <p:cond delay="500"/>
                                  </p:stCondLst>
                                  <p:childTnLst>
                                    <p:animMotion origin="layout" path="M -8.33333E-7 -3.7037E-6 L -8.33333E-7 0.07315 " pathEditMode="relative" rAng="0" ptsTypes="AA">
                                      <p:cBhvr>
                                        <p:cTn id="114" dur="750" fill="hold"/>
                                        <p:tgtEl>
                                          <p:spTgt spid="34"/>
                                        </p:tgtEl>
                                        <p:attrNameLst>
                                          <p:attrName>ppt_x</p:attrName>
                                          <p:attrName>ppt_y</p:attrName>
                                        </p:attrNameLst>
                                      </p:cBhvr>
                                      <p:rCtr x="0" y="3657"/>
                                    </p:animMotion>
                                  </p:childTnLst>
                                </p:cTn>
                              </p:par>
                              <p:par>
                                <p:cTn id="115" presetID="1" presetClass="exit" presetSubtype="0" fill="hold" nodeType="withEffect">
                                  <p:stCondLst>
                                    <p:cond delay="29000"/>
                                  </p:stCondLst>
                                  <p:childTnLst>
                                    <p:set>
                                      <p:cBhvr>
                                        <p:cTn id="116" dur="1" fill="hold">
                                          <p:stCondLst>
                                            <p:cond delay="0"/>
                                          </p:stCondLst>
                                        </p:cTn>
                                        <p:tgtEl>
                                          <p:spTgt spid="34"/>
                                        </p:tgtEl>
                                        <p:attrNameLst>
                                          <p:attrName>style.visibility</p:attrName>
                                        </p:attrNameLst>
                                      </p:cBhvr>
                                      <p:to>
                                        <p:strVal val="hidden"/>
                                      </p:to>
                                    </p:set>
                                  </p:childTnLst>
                                </p:cTn>
                              </p:par>
                              <p:par>
                                <p:cTn id="117" presetID="1" presetClass="exit" presetSubtype="0" fill="hold" nodeType="withEffect">
                                  <p:stCondLst>
                                    <p:cond delay="7500"/>
                                  </p:stCondLst>
                                  <p:childTnLst>
                                    <p:set>
                                      <p:cBhvr>
                                        <p:cTn id="118" dur="1" fill="hold">
                                          <p:stCondLst>
                                            <p:cond delay="0"/>
                                          </p:stCondLst>
                                        </p:cTn>
                                        <p:tgtEl>
                                          <p:spTgt spid="16"/>
                                        </p:tgtEl>
                                        <p:attrNameLst>
                                          <p:attrName>style.visibility</p:attrName>
                                        </p:attrNameLst>
                                      </p:cBhvr>
                                      <p:to>
                                        <p:strVal val="hidden"/>
                                      </p:to>
                                    </p:set>
                                  </p:childTnLst>
                                </p:cTn>
                              </p:par>
                              <p:par>
                                <p:cTn id="119" presetID="22" presetClass="entr" presetSubtype="8" fill="hold" grpId="0" nodeType="withEffect">
                                  <p:stCondLst>
                                    <p:cond delay="7800"/>
                                  </p:stCondLst>
                                  <p:childTnLst>
                                    <p:set>
                                      <p:cBhvr>
                                        <p:cTn id="120" dur="1" fill="hold">
                                          <p:stCondLst>
                                            <p:cond delay="0"/>
                                          </p:stCondLst>
                                        </p:cTn>
                                        <p:tgtEl>
                                          <p:spTgt spid="28"/>
                                        </p:tgtEl>
                                        <p:attrNameLst>
                                          <p:attrName>style.visibility</p:attrName>
                                        </p:attrNameLst>
                                      </p:cBhvr>
                                      <p:to>
                                        <p:strVal val="visible"/>
                                      </p:to>
                                    </p:set>
                                    <p:animEffect transition="in" filter="wipe(left)">
                                      <p:cBhvr>
                                        <p:cTn id="121" dur="500"/>
                                        <p:tgtEl>
                                          <p:spTgt spid="28"/>
                                        </p:tgtEl>
                                      </p:cBhvr>
                                    </p:animEffect>
                                  </p:childTnLst>
                                </p:cTn>
                              </p:par>
                              <p:par>
                                <p:cTn id="122" presetID="1" presetClass="entr" presetSubtype="0" fill="hold" nodeType="withEffect">
                                  <p:stCondLst>
                                    <p:cond delay="8300"/>
                                  </p:stCondLst>
                                  <p:childTnLst>
                                    <p:set>
                                      <p:cBhvr>
                                        <p:cTn id="123" dur="1" fill="hold">
                                          <p:stCondLst>
                                            <p:cond delay="0"/>
                                          </p:stCondLst>
                                        </p:cTn>
                                        <p:tgtEl>
                                          <p:spTgt spid="31"/>
                                        </p:tgtEl>
                                        <p:attrNameLst>
                                          <p:attrName>style.visibility</p:attrName>
                                        </p:attrNameLst>
                                      </p:cBhvr>
                                      <p:to>
                                        <p:strVal val="visible"/>
                                      </p:to>
                                    </p:set>
                                  </p:childTnLst>
                                </p:cTn>
                              </p:par>
                              <p:par>
                                <p:cTn id="124" presetID="42" presetClass="path" presetSubtype="0" repeatCount="10000" fill="hold" grpId="0" nodeType="withEffect">
                                  <p:stCondLst>
                                    <p:cond delay="8300"/>
                                  </p:stCondLst>
                                  <p:childTnLst>
                                    <p:animMotion origin="layout" path="M 1.45833E-6 7.40741E-7 L 1.45833E-6 0.04653 " pathEditMode="relative" rAng="0" ptsTypes="AA">
                                      <p:cBhvr>
                                        <p:cTn id="125" dur="750" fill="hold"/>
                                        <p:tgtEl>
                                          <p:spTgt spid="31"/>
                                        </p:tgtEl>
                                        <p:attrNameLst>
                                          <p:attrName>ppt_x</p:attrName>
                                          <p:attrName>ppt_y</p:attrName>
                                        </p:attrNameLst>
                                      </p:cBhvr>
                                      <p:rCtr x="0" y="2315"/>
                                    </p:animMotion>
                                  </p:childTnLst>
                                </p:cTn>
                              </p:par>
                              <p:par>
                                <p:cTn id="126" presetID="1" presetClass="exit" presetSubtype="0" fill="hold" nodeType="withEffect">
                                  <p:stCondLst>
                                    <p:cond delay="15800"/>
                                  </p:stCondLst>
                                  <p:childTnLst>
                                    <p:set>
                                      <p:cBhvr>
                                        <p:cTn id="127" dur="1" fill="hold">
                                          <p:stCondLst>
                                            <p:cond delay="0"/>
                                          </p:stCondLst>
                                        </p:cTn>
                                        <p:tgtEl>
                                          <p:spTgt spid="31"/>
                                        </p:tgtEl>
                                        <p:attrNameLst>
                                          <p:attrName>style.visibility</p:attrName>
                                        </p:attrNameLst>
                                      </p:cBhvr>
                                      <p:to>
                                        <p:strVal val="hidden"/>
                                      </p:to>
                                    </p:set>
                                  </p:childTnLst>
                                </p:cTn>
                              </p:par>
                              <p:par>
                                <p:cTn id="128" presetID="22" presetClass="entr" presetSubtype="8" fill="hold" grpId="0" nodeType="withEffect">
                                  <p:stCondLst>
                                    <p:cond delay="16000"/>
                                  </p:stCondLst>
                                  <p:childTnLst>
                                    <p:set>
                                      <p:cBhvr>
                                        <p:cTn id="129" dur="1" fill="hold">
                                          <p:stCondLst>
                                            <p:cond delay="0"/>
                                          </p:stCondLst>
                                        </p:cTn>
                                        <p:tgtEl>
                                          <p:spTgt spid="29"/>
                                        </p:tgtEl>
                                        <p:attrNameLst>
                                          <p:attrName>style.visibility</p:attrName>
                                        </p:attrNameLst>
                                      </p:cBhvr>
                                      <p:to>
                                        <p:strVal val="visible"/>
                                      </p:to>
                                    </p:set>
                                    <p:animEffect transition="in" filter="wipe(left)">
                                      <p:cBhvr>
                                        <p:cTn id="130" dur="500"/>
                                        <p:tgtEl>
                                          <p:spTgt spid="29"/>
                                        </p:tgtEl>
                                      </p:cBhvr>
                                    </p:animEffect>
                                  </p:childTnLst>
                                </p:cTn>
                              </p:par>
                              <p:par>
                                <p:cTn id="131" presetID="1" presetClass="entr" presetSubtype="0" fill="hold" nodeType="withEffect">
                                  <p:stCondLst>
                                    <p:cond delay="16600"/>
                                  </p:stCondLst>
                                  <p:childTnLst>
                                    <p:set>
                                      <p:cBhvr>
                                        <p:cTn id="132" dur="1" fill="hold">
                                          <p:stCondLst>
                                            <p:cond delay="0"/>
                                          </p:stCondLst>
                                        </p:cTn>
                                        <p:tgtEl>
                                          <p:spTgt spid="32"/>
                                        </p:tgtEl>
                                        <p:attrNameLst>
                                          <p:attrName>style.visibility</p:attrName>
                                        </p:attrNameLst>
                                      </p:cBhvr>
                                      <p:to>
                                        <p:strVal val="visible"/>
                                      </p:to>
                                    </p:set>
                                  </p:childTnLst>
                                </p:cTn>
                              </p:par>
                              <p:par>
                                <p:cTn id="133" presetID="42" presetClass="path" presetSubtype="0" repeatCount="10000" fill="hold" grpId="0" nodeType="withEffect">
                                  <p:stCondLst>
                                    <p:cond delay="17400"/>
                                  </p:stCondLst>
                                  <p:childTnLst>
                                    <p:animMotion origin="layout" path="M 1.45833E-6 0 L 1.45833E-6 0.04745 " pathEditMode="relative" rAng="0" ptsTypes="AA">
                                      <p:cBhvr>
                                        <p:cTn id="134" dur="750" fill="hold"/>
                                        <p:tgtEl>
                                          <p:spTgt spid="32"/>
                                        </p:tgtEl>
                                        <p:attrNameLst>
                                          <p:attrName>ppt_x</p:attrName>
                                          <p:attrName>ppt_y</p:attrName>
                                        </p:attrNameLst>
                                      </p:cBhvr>
                                      <p:rCtr x="0" y="2361"/>
                                    </p:animMotion>
                                  </p:childTnLst>
                                </p:cTn>
                              </p:par>
                              <p:par>
                                <p:cTn id="135" presetID="1" presetClass="exit" presetSubtype="0" fill="hold" nodeType="withEffect">
                                  <p:stCondLst>
                                    <p:cond delay="24900"/>
                                  </p:stCondLst>
                                  <p:childTnLst>
                                    <p:set>
                                      <p:cBhvr>
                                        <p:cTn id="136" dur="1" fill="hold">
                                          <p:stCondLst>
                                            <p:cond delay="0"/>
                                          </p:stCondLst>
                                        </p:cTn>
                                        <p:tgtEl>
                                          <p:spTgt spid="32"/>
                                        </p:tgtEl>
                                        <p:attrNameLst>
                                          <p:attrName>style.visibility</p:attrName>
                                        </p:attrNameLst>
                                      </p:cBhvr>
                                      <p:to>
                                        <p:strVal val="hidden"/>
                                      </p:to>
                                    </p:set>
                                  </p:childTnLst>
                                </p:cTn>
                              </p:par>
                              <p:par>
                                <p:cTn id="137" presetID="22" presetClass="entr" presetSubtype="8" fill="hold" grpId="0" nodeType="withEffect">
                                  <p:stCondLst>
                                    <p:cond delay="25100"/>
                                  </p:stCondLst>
                                  <p:childTnLst>
                                    <p:set>
                                      <p:cBhvr>
                                        <p:cTn id="138" dur="1" fill="hold">
                                          <p:stCondLst>
                                            <p:cond delay="0"/>
                                          </p:stCondLst>
                                        </p:cTn>
                                        <p:tgtEl>
                                          <p:spTgt spid="30"/>
                                        </p:tgtEl>
                                        <p:attrNameLst>
                                          <p:attrName>style.visibility</p:attrName>
                                        </p:attrNameLst>
                                      </p:cBhvr>
                                      <p:to>
                                        <p:strVal val="visible"/>
                                      </p:to>
                                    </p:set>
                                    <p:animEffect transition="in" filter="wipe(left)">
                                      <p:cBhvr>
                                        <p:cTn id="139" dur="500"/>
                                        <p:tgtEl>
                                          <p:spTgt spid="30"/>
                                        </p:tgtEl>
                                      </p:cBhvr>
                                    </p:animEffect>
                                  </p:childTnLst>
                                </p:cTn>
                              </p:par>
                              <p:par>
                                <p:cTn id="140" presetID="1" presetClass="entr" presetSubtype="0" fill="hold" nodeType="withEffect">
                                  <p:stCondLst>
                                    <p:cond delay="25700"/>
                                  </p:stCondLst>
                                  <p:childTnLst>
                                    <p:set>
                                      <p:cBhvr>
                                        <p:cTn id="141" dur="1" fill="hold">
                                          <p:stCondLst>
                                            <p:cond delay="0"/>
                                          </p:stCondLst>
                                        </p:cTn>
                                        <p:tgtEl>
                                          <p:spTgt spid="33"/>
                                        </p:tgtEl>
                                        <p:attrNameLst>
                                          <p:attrName>style.visibility</p:attrName>
                                        </p:attrNameLst>
                                      </p:cBhvr>
                                      <p:to>
                                        <p:strVal val="visible"/>
                                      </p:to>
                                    </p:set>
                                  </p:childTnLst>
                                </p:cTn>
                              </p:par>
                              <p:par>
                                <p:cTn id="142" presetID="1" presetClass="exit" presetSubtype="0" fill="hold" nodeType="withEffect">
                                  <p:stCondLst>
                                    <p:cond delay="28200"/>
                                  </p:stCondLst>
                                  <p:childTnLst>
                                    <p:set>
                                      <p:cBhvr>
                                        <p:cTn id="143" dur="1" fill="hold">
                                          <p:stCondLst>
                                            <p:cond delay="0"/>
                                          </p:stCondLst>
                                        </p:cTn>
                                        <p:tgtEl>
                                          <p:spTgt spid="33"/>
                                        </p:tgtEl>
                                        <p:attrNameLst>
                                          <p:attrName>style.visibility</p:attrName>
                                        </p:attrNameLst>
                                      </p:cBhvr>
                                      <p:to>
                                        <p:strVal val="hidden"/>
                                      </p:to>
                                    </p:set>
                                  </p:childTnLst>
                                </p:cTn>
                              </p:par>
                            </p:childTnLst>
                          </p:cTn>
                        </p:par>
                      </p:childTnLst>
                    </p:cTn>
                  </p:par>
                  <p:par>
                    <p:cTn id="144" fill="hold">
                      <p:stCondLst>
                        <p:cond delay="indefinite"/>
                      </p:stCondLst>
                      <p:childTnLst>
                        <p:par>
                          <p:cTn id="145" fill="hold">
                            <p:stCondLst>
                              <p:cond delay="0"/>
                            </p:stCondLst>
                            <p:childTnLst>
                              <p:par>
                                <p:cTn id="146" presetID="1" presetClass="entr" presetSubtype="0" fill="hold" grpId="0" nodeType="clickEffect">
                                  <p:stCondLst>
                                    <p:cond delay="0"/>
                                  </p:stCondLst>
                                  <p:childTnLst>
                                    <p:set>
                                      <p:cBhvr>
                                        <p:cTn id="147"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0" grpId="0"/>
      <p:bldP spid="28" grpId="0" animBg="1"/>
      <p:bldP spid="29" grpId="0" animBg="1"/>
      <p:bldP spid="30" grpId="0" animBg="1"/>
      <p:bldP spid="31" grpId="0" animBg="1"/>
      <p:bldP spid="32" grpId="0" animBg="1"/>
      <p:bldP spid="34" grpId="0" animBg="1"/>
      <p:bldP spid="16" grpId="0" animBg="1"/>
      <p:bldP spid="36" grpId="0" animBg="1"/>
      <p:bldP spid="36" grpId="1" animBg="1"/>
      <p:bldP spid="27" grpId="0" animBg="1"/>
      <p:bldP spid="27" grpId="1" animBg="1"/>
      <p:bldP spid="38" grpId="0" animBg="1"/>
      <p:bldP spid="38" grpId="1" animBg="1"/>
      <p:bldP spid="39" grpId="0" animBg="1"/>
      <p:bldP spid="39" grpId="1" animBg="1"/>
      <p:bldP spid="40" grpId="0" animBg="1"/>
      <p:bldP spid="40" grpId="1" animBg="1"/>
      <p:bldP spid="41"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p:txBody>
          <a:bodyPr/>
          <a:lstStyle/>
          <a:p>
            <a:r>
              <a:rPr lang="en-US" dirty="0"/>
              <a:t>Solution #2: Promises</a:t>
            </a:r>
          </a:p>
        </p:txBody>
      </p:sp>
      <p:sp>
        <p:nvSpPr>
          <p:cNvPr id="7" name="TextBox 6">
            <a:extLst>
              <a:ext uri="{FF2B5EF4-FFF2-40B4-BE49-F238E27FC236}">
                <a16:creationId xmlns:a16="http://schemas.microsoft.com/office/drawing/2014/main" id="{8B3E39D8-044F-4BAB-A70E-FE6A0E4EB8AB}"/>
              </a:ext>
            </a:extLst>
          </p:cNvPr>
          <p:cNvSpPr txBox="1"/>
          <p:nvPr/>
        </p:nvSpPr>
        <p:spPr>
          <a:xfrm>
            <a:off x="842243" y="2247938"/>
            <a:ext cx="10152460" cy="1754326"/>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function </a:t>
            </a:r>
            <a:r>
              <a:rPr lang="en-US" dirty="0" err="1">
                <a:latin typeface="Consolas" panose="020B0609020204030204" pitchFamily="49" charset="0"/>
              </a:rPr>
              <a:t>display_sorted_filtered_data</a:t>
            </a:r>
            <a:r>
              <a:rPr lang="en-US" dirty="0">
                <a:latin typeface="Consolas" panose="020B0609020204030204" pitchFamily="49" charset="0"/>
              </a:rPr>
              <a:t>(</a:t>
            </a:r>
            <a:r>
              <a:rPr lang="en-US" dirty="0" err="1">
                <a:latin typeface="Consolas" panose="020B0609020204030204" pitchFamily="49" charset="0"/>
              </a:rPr>
              <a:t>url</a:t>
            </a:r>
            <a:r>
              <a:rPr lang="en-US" dirty="0">
                <a:latin typeface="Consolas" panose="020B0609020204030204" pitchFamily="49" charset="0"/>
              </a:rPr>
              <a:t>) {</a:t>
            </a:r>
          </a:p>
          <a:p>
            <a:r>
              <a:rPr lang="en-US" dirty="0">
                <a:latin typeface="Consolas" panose="020B0609020204030204" pitchFamily="49" charset="0"/>
              </a:rPr>
              <a:t>  </a:t>
            </a:r>
            <a:r>
              <a:rPr lang="en-US" dirty="0" err="1">
                <a:solidFill>
                  <a:srgbClr val="C00000"/>
                </a:solidFill>
                <a:latin typeface="Consolas" panose="020B0609020204030204" pitchFamily="49" charset="0"/>
              </a:rPr>
              <a:t>download_data</a:t>
            </a:r>
            <a:r>
              <a:rPr lang="en-US" dirty="0">
                <a:solidFill>
                  <a:srgbClr val="C00000"/>
                </a:solidFill>
                <a:latin typeface="Consolas" panose="020B0609020204030204" pitchFamily="49" charset="0"/>
              </a:rPr>
              <a:t>(</a:t>
            </a:r>
            <a:r>
              <a:rPr lang="en-US" dirty="0" err="1">
                <a:solidFill>
                  <a:srgbClr val="C00000"/>
                </a:solidFill>
                <a:latin typeface="Consolas" panose="020B0609020204030204" pitchFamily="49" charset="0"/>
              </a:rPr>
              <a:t>url</a:t>
            </a:r>
            <a:r>
              <a:rPr lang="en-US" dirty="0">
                <a:solidFill>
                  <a:srgbClr val="C00000"/>
                </a:solidFill>
                <a:latin typeface="Consolas" panose="020B0609020204030204" pitchFamily="49" charset="0"/>
              </a:rPr>
              <a:t>)</a:t>
            </a:r>
          </a:p>
          <a:p>
            <a:r>
              <a:rPr lang="en-US" dirty="0">
                <a:latin typeface="Consolas" panose="020B0609020204030204" pitchFamily="49" charset="0"/>
              </a:rPr>
              <a:t>    .</a:t>
            </a:r>
            <a:r>
              <a:rPr lang="en-US" dirty="0">
                <a:solidFill>
                  <a:srgbClr val="FF0000"/>
                </a:solidFill>
                <a:latin typeface="Consolas" panose="020B0609020204030204" pitchFamily="49" charset="0"/>
              </a:rPr>
              <a:t>then</a:t>
            </a:r>
            <a:r>
              <a:rPr lang="en-US" dirty="0">
                <a:latin typeface="Consolas" panose="020B0609020204030204" pitchFamily="49" charset="0"/>
              </a:rPr>
              <a:t>(lambda (</a:t>
            </a:r>
            <a:r>
              <a:rPr lang="en-US" dirty="0" err="1">
                <a:solidFill>
                  <a:srgbClr val="C00000"/>
                </a:solidFill>
                <a:latin typeface="Consolas" panose="020B0609020204030204" pitchFamily="49" charset="0"/>
              </a:rPr>
              <a:t>downloaded_data</a:t>
            </a:r>
            <a:r>
              <a:rPr lang="en-US" dirty="0">
                <a:latin typeface="Consolas" panose="020B0609020204030204" pitchFamily="49" charset="0"/>
              </a:rPr>
              <a:t>) { </a:t>
            </a:r>
            <a:r>
              <a:rPr lang="en-US" dirty="0" err="1">
                <a:solidFill>
                  <a:srgbClr val="0070C0"/>
                </a:solidFill>
                <a:latin typeface="Consolas" panose="020B0609020204030204" pitchFamily="49" charset="0"/>
              </a:rPr>
              <a:t>filter_data</a:t>
            </a:r>
            <a:r>
              <a:rPr lang="en-US" dirty="0">
                <a:solidFill>
                  <a:srgbClr val="0070C0"/>
                </a:solidFill>
                <a:latin typeface="Consolas" panose="020B0609020204030204" pitchFamily="49" charset="0"/>
              </a:rPr>
              <a:t>(</a:t>
            </a:r>
            <a:r>
              <a:rPr lang="en-US" dirty="0" err="1">
                <a:solidFill>
                  <a:srgbClr val="0070C0"/>
                </a:solidFill>
                <a:latin typeface="Consolas" panose="020B0609020204030204" pitchFamily="49" charset="0"/>
              </a:rPr>
              <a:t>downloaded_data</a:t>
            </a:r>
            <a:r>
              <a:rPr lang="en-US" dirty="0">
                <a:solidFill>
                  <a:srgbClr val="0070C0"/>
                </a:solidFill>
                <a:latin typeface="Consolas" panose="020B0609020204030204" pitchFamily="49" charset="0"/>
              </a:rPr>
              <a:t>);  </a:t>
            </a:r>
            <a:r>
              <a:rPr lang="en-US" dirty="0">
                <a:latin typeface="Consolas" panose="020B0609020204030204" pitchFamily="49" charset="0"/>
              </a:rPr>
              <a:t>}  )</a:t>
            </a:r>
          </a:p>
          <a:p>
            <a:r>
              <a:rPr lang="en-US" dirty="0">
                <a:latin typeface="Consolas" panose="020B0609020204030204" pitchFamily="49" charset="0"/>
              </a:rPr>
              <a:t>    .</a:t>
            </a:r>
            <a:r>
              <a:rPr lang="en-US" dirty="0">
                <a:solidFill>
                  <a:srgbClr val="FF0000"/>
                </a:solidFill>
                <a:latin typeface="Consolas" panose="020B0609020204030204" pitchFamily="49" charset="0"/>
              </a:rPr>
              <a:t>then</a:t>
            </a:r>
            <a:r>
              <a:rPr lang="en-US" dirty="0">
                <a:latin typeface="Consolas" panose="020B0609020204030204" pitchFamily="49" charset="0"/>
              </a:rPr>
              <a:t>(lambda (</a:t>
            </a:r>
            <a:r>
              <a:rPr lang="en-US" dirty="0" err="1">
                <a:solidFill>
                  <a:srgbClr val="0070C0"/>
                </a:solidFill>
                <a:latin typeface="Consolas" panose="020B0609020204030204" pitchFamily="49" charset="0"/>
              </a:rPr>
              <a:t>filtered_data</a:t>
            </a:r>
            <a:r>
              <a:rPr lang="en-US" dirty="0">
                <a:latin typeface="Consolas" panose="020B0609020204030204" pitchFamily="49" charset="0"/>
              </a:rPr>
              <a:t>)   { </a:t>
            </a:r>
            <a:r>
              <a:rPr lang="en-US" dirty="0" err="1">
                <a:solidFill>
                  <a:srgbClr val="00B050"/>
                </a:solidFill>
                <a:latin typeface="Consolas" panose="020B0609020204030204" pitchFamily="49" charset="0"/>
              </a:rPr>
              <a:t>sort_data</a:t>
            </a:r>
            <a:r>
              <a:rPr lang="en-US" dirty="0">
                <a:solidFill>
                  <a:srgbClr val="00B050"/>
                </a:solidFill>
                <a:latin typeface="Consolas" panose="020B0609020204030204" pitchFamily="49" charset="0"/>
              </a:rPr>
              <a:t>(</a:t>
            </a:r>
            <a:r>
              <a:rPr lang="en-US" dirty="0" err="1">
                <a:solidFill>
                  <a:srgbClr val="00B050"/>
                </a:solidFill>
                <a:latin typeface="Consolas" panose="020B0609020204030204" pitchFamily="49" charset="0"/>
              </a:rPr>
              <a:t>filtered_data</a:t>
            </a:r>
            <a:r>
              <a:rPr lang="en-US" dirty="0">
                <a:solidFill>
                  <a:srgbClr val="00B050"/>
                </a:solidFill>
                <a:latin typeface="Consolas" panose="020B0609020204030204" pitchFamily="49" charset="0"/>
              </a:rPr>
              <a:t>);      </a:t>
            </a:r>
            <a:r>
              <a:rPr lang="en-US" dirty="0">
                <a:latin typeface="Consolas" panose="020B0609020204030204" pitchFamily="49" charset="0"/>
              </a:rPr>
              <a:t>}  )</a:t>
            </a:r>
          </a:p>
          <a:p>
            <a:r>
              <a:rPr lang="en-US" dirty="0">
                <a:latin typeface="Consolas" panose="020B0609020204030204" pitchFamily="49" charset="0"/>
              </a:rPr>
              <a:t>    .</a:t>
            </a:r>
            <a:r>
              <a:rPr lang="en-US" dirty="0">
                <a:solidFill>
                  <a:srgbClr val="FF0000"/>
                </a:solidFill>
                <a:latin typeface="Consolas" panose="020B0609020204030204" pitchFamily="49" charset="0"/>
              </a:rPr>
              <a:t>then</a:t>
            </a:r>
            <a:r>
              <a:rPr lang="en-US" dirty="0">
                <a:latin typeface="Consolas" panose="020B0609020204030204" pitchFamily="49" charset="0"/>
              </a:rPr>
              <a:t>(lambda (</a:t>
            </a:r>
            <a:r>
              <a:rPr lang="en-US" dirty="0" err="1">
                <a:solidFill>
                  <a:srgbClr val="00B050"/>
                </a:solidFill>
                <a:latin typeface="Consolas" panose="020B0609020204030204" pitchFamily="49" charset="0"/>
              </a:rPr>
              <a:t>sorted_data</a:t>
            </a:r>
            <a:r>
              <a:rPr lang="en-US" dirty="0">
                <a:latin typeface="Consolas" panose="020B0609020204030204" pitchFamily="49" charset="0"/>
              </a:rPr>
              <a:t>)     { </a:t>
            </a:r>
            <a:r>
              <a:rPr lang="en-US" dirty="0" err="1">
                <a:solidFill>
                  <a:srgbClr val="7030A0"/>
                </a:solidFill>
                <a:latin typeface="Consolas" panose="020B0609020204030204" pitchFamily="49" charset="0"/>
              </a:rPr>
              <a:t>update_ui</a:t>
            </a:r>
            <a:r>
              <a:rPr lang="en-US" dirty="0">
                <a:solidFill>
                  <a:srgbClr val="7030A0"/>
                </a:solidFill>
                <a:latin typeface="Consolas" panose="020B0609020204030204" pitchFamily="49" charset="0"/>
              </a:rPr>
              <a:t>(</a:t>
            </a:r>
            <a:r>
              <a:rPr lang="en-US" dirty="0" err="1">
                <a:solidFill>
                  <a:srgbClr val="7030A0"/>
                </a:solidFill>
                <a:latin typeface="Consolas" panose="020B0609020204030204" pitchFamily="49" charset="0"/>
              </a:rPr>
              <a:t>sorted_data</a:t>
            </a:r>
            <a:r>
              <a:rPr lang="en-US" dirty="0">
                <a:solidFill>
                  <a:srgbClr val="7030A0"/>
                </a:solidFill>
                <a:latin typeface="Consolas" panose="020B0609020204030204" pitchFamily="49" charset="0"/>
              </a:rPr>
              <a:t>);        </a:t>
            </a:r>
            <a:r>
              <a:rPr lang="en-US" dirty="0">
                <a:latin typeface="Consolas" panose="020B0609020204030204" pitchFamily="49" charset="0"/>
              </a:rPr>
              <a:t>}  )</a:t>
            </a:r>
          </a:p>
          <a:p>
            <a:r>
              <a:rPr lang="en-US" dirty="0">
                <a:latin typeface="Consolas" panose="020B0609020204030204" pitchFamily="49" charset="0"/>
              </a:rPr>
              <a:t>}</a:t>
            </a:r>
          </a:p>
        </p:txBody>
      </p:sp>
      <p:sp>
        <p:nvSpPr>
          <p:cNvPr id="20" name="TextBox 19">
            <a:extLst>
              <a:ext uri="{FF2B5EF4-FFF2-40B4-BE49-F238E27FC236}">
                <a16:creationId xmlns:a16="http://schemas.microsoft.com/office/drawing/2014/main" id="{69783E53-A95B-48D0-8FD3-D92ACBFAC7B2}"/>
              </a:ext>
            </a:extLst>
          </p:cNvPr>
          <p:cNvSpPr txBox="1"/>
          <p:nvPr/>
        </p:nvSpPr>
        <p:spPr>
          <a:xfrm>
            <a:off x="1034472" y="980136"/>
            <a:ext cx="9893776" cy="400110"/>
          </a:xfrm>
          <a:prstGeom prst="rect">
            <a:avLst/>
          </a:prstGeom>
          <a:noFill/>
        </p:spPr>
        <p:txBody>
          <a:bodyPr wrap="square" rtlCol="0">
            <a:spAutoFit/>
          </a:bodyPr>
          <a:lstStyle/>
          <a:p>
            <a:pPr algn="ctr"/>
            <a:r>
              <a:rPr lang="en-US" sz="2000" dirty="0"/>
              <a:t>OK, what about dealing with errors?</a:t>
            </a:r>
          </a:p>
        </p:txBody>
      </p:sp>
      <p:sp>
        <p:nvSpPr>
          <p:cNvPr id="49" name="TextBox 48">
            <a:extLst>
              <a:ext uri="{FF2B5EF4-FFF2-40B4-BE49-F238E27FC236}">
                <a16:creationId xmlns:a16="http://schemas.microsoft.com/office/drawing/2014/main" id="{9FD57102-A7E6-4AE5-BD14-49C78ED00B88}"/>
              </a:ext>
            </a:extLst>
          </p:cNvPr>
          <p:cNvSpPr txBox="1"/>
          <p:nvPr/>
        </p:nvSpPr>
        <p:spPr>
          <a:xfrm>
            <a:off x="1034472" y="1502280"/>
            <a:ext cx="9893776" cy="400110"/>
          </a:xfrm>
          <a:prstGeom prst="rect">
            <a:avLst/>
          </a:prstGeom>
          <a:noFill/>
        </p:spPr>
        <p:txBody>
          <a:bodyPr wrap="square" rtlCol="0">
            <a:spAutoFit/>
          </a:bodyPr>
          <a:lstStyle/>
          <a:p>
            <a:pPr algn="ctr"/>
            <a:r>
              <a:rPr lang="en-US" sz="2000" dirty="0"/>
              <a:t>To do so, we use an "exception-like" syntax – but it's not exceptions!</a:t>
            </a:r>
          </a:p>
        </p:txBody>
      </p:sp>
      <p:sp>
        <p:nvSpPr>
          <p:cNvPr id="50" name="TextBox 49">
            <a:extLst>
              <a:ext uri="{FF2B5EF4-FFF2-40B4-BE49-F238E27FC236}">
                <a16:creationId xmlns:a16="http://schemas.microsoft.com/office/drawing/2014/main" id="{46C3B0A8-48A9-48E8-9E47-DA0AD41B9478}"/>
              </a:ext>
            </a:extLst>
          </p:cNvPr>
          <p:cNvSpPr txBox="1"/>
          <p:nvPr/>
        </p:nvSpPr>
        <p:spPr>
          <a:xfrm>
            <a:off x="842243" y="2247938"/>
            <a:ext cx="10152460" cy="2308324"/>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function </a:t>
            </a:r>
            <a:r>
              <a:rPr lang="en-US" dirty="0" err="1">
                <a:latin typeface="Consolas" panose="020B0609020204030204" pitchFamily="49" charset="0"/>
              </a:rPr>
              <a:t>display_sorted_filtered_data</a:t>
            </a:r>
            <a:r>
              <a:rPr lang="en-US" dirty="0">
                <a:latin typeface="Consolas" panose="020B0609020204030204" pitchFamily="49" charset="0"/>
              </a:rPr>
              <a:t>(</a:t>
            </a:r>
            <a:r>
              <a:rPr lang="en-US" dirty="0" err="1">
                <a:latin typeface="Consolas" panose="020B0609020204030204" pitchFamily="49" charset="0"/>
              </a:rPr>
              <a:t>url</a:t>
            </a:r>
            <a:r>
              <a:rPr lang="en-US" dirty="0">
                <a:latin typeface="Consolas" panose="020B0609020204030204" pitchFamily="49" charset="0"/>
              </a:rPr>
              <a:t>) {</a:t>
            </a:r>
          </a:p>
          <a:p>
            <a:r>
              <a:rPr lang="en-US" dirty="0">
                <a:latin typeface="Consolas" panose="020B0609020204030204" pitchFamily="49" charset="0"/>
              </a:rPr>
              <a:t>  </a:t>
            </a:r>
            <a:r>
              <a:rPr lang="en-US" dirty="0" err="1">
                <a:solidFill>
                  <a:srgbClr val="C00000"/>
                </a:solidFill>
                <a:latin typeface="Consolas" panose="020B0609020204030204" pitchFamily="49" charset="0"/>
              </a:rPr>
              <a:t>download_data</a:t>
            </a:r>
            <a:r>
              <a:rPr lang="en-US" dirty="0">
                <a:solidFill>
                  <a:srgbClr val="C00000"/>
                </a:solidFill>
                <a:latin typeface="Consolas" panose="020B0609020204030204" pitchFamily="49" charset="0"/>
              </a:rPr>
              <a:t>(</a:t>
            </a:r>
            <a:r>
              <a:rPr lang="en-US" dirty="0" err="1">
                <a:solidFill>
                  <a:srgbClr val="C00000"/>
                </a:solidFill>
                <a:latin typeface="Consolas" panose="020B0609020204030204" pitchFamily="49" charset="0"/>
              </a:rPr>
              <a:t>url</a:t>
            </a:r>
            <a:r>
              <a:rPr lang="en-US" dirty="0">
                <a:solidFill>
                  <a:srgbClr val="C00000"/>
                </a:solidFill>
                <a:latin typeface="Consolas" panose="020B0609020204030204" pitchFamily="49" charset="0"/>
              </a:rPr>
              <a:t>)</a:t>
            </a:r>
          </a:p>
          <a:p>
            <a:r>
              <a:rPr lang="en-US" dirty="0">
                <a:latin typeface="Consolas" panose="020B0609020204030204" pitchFamily="49" charset="0"/>
              </a:rPr>
              <a:t>    .</a:t>
            </a:r>
            <a:r>
              <a:rPr lang="en-US" dirty="0">
                <a:solidFill>
                  <a:srgbClr val="FF0000"/>
                </a:solidFill>
                <a:latin typeface="Consolas" panose="020B0609020204030204" pitchFamily="49" charset="0"/>
              </a:rPr>
              <a:t>then</a:t>
            </a:r>
            <a:r>
              <a:rPr lang="en-US" dirty="0">
                <a:latin typeface="Consolas" panose="020B0609020204030204" pitchFamily="49" charset="0"/>
              </a:rPr>
              <a:t>(lambda (</a:t>
            </a:r>
            <a:r>
              <a:rPr lang="en-US" dirty="0" err="1">
                <a:solidFill>
                  <a:srgbClr val="C00000"/>
                </a:solidFill>
                <a:latin typeface="Consolas" panose="020B0609020204030204" pitchFamily="49" charset="0"/>
              </a:rPr>
              <a:t>downloaded_data</a:t>
            </a:r>
            <a:r>
              <a:rPr lang="en-US" dirty="0">
                <a:latin typeface="Consolas" panose="020B0609020204030204" pitchFamily="49" charset="0"/>
              </a:rPr>
              <a:t>) { </a:t>
            </a:r>
            <a:r>
              <a:rPr lang="en-US" dirty="0" err="1">
                <a:solidFill>
                  <a:srgbClr val="0070C0"/>
                </a:solidFill>
                <a:latin typeface="Consolas" panose="020B0609020204030204" pitchFamily="49" charset="0"/>
              </a:rPr>
              <a:t>filter_data</a:t>
            </a:r>
            <a:r>
              <a:rPr lang="en-US" dirty="0">
                <a:solidFill>
                  <a:srgbClr val="0070C0"/>
                </a:solidFill>
                <a:latin typeface="Consolas" panose="020B0609020204030204" pitchFamily="49" charset="0"/>
              </a:rPr>
              <a:t>(</a:t>
            </a:r>
            <a:r>
              <a:rPr lang="en-US" dirty="0" err="1">
                <a:solidFill>
                  <a:srgbClr val="0070C0"/>
                </a:solidFill>
                <a:latin typeface="Consolas" panose="020B0609020204030204" pitchFamily="49" charset="0"/>
              </a:rPr>
              <a:t>downloaded_data</a:t>
            </a:r>
            <a:r>
              <a:rPr lang="en-US" dirty="0">
                <a:solidFill>
                  <a:srgbClr val="0070C0"/>
                </a:solidFill>
                <a:latin typeface="Consolas" panose="020B0609020204030204" pitchFamily="49" charset="0"/>
              </a:rPr>
              <a:t>);  </a:t>
            </a:r>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a:solidFill>
                  <a:srgbClr val="FF0000"/>
                </a:solidFill>
                <a:latin typeface="Consolas" panose="020B0609020204030204" pitchFamily="49" charset="0"/>
              </a:rPr>
              <a:t>then</a:t>
            </a:r>
            <a:r>
              <a:rPr lang="en-US" dirty="0">
                <a:latin typeface="Consolas" panose="020B0609020204030204" pitchFamily="49" charset="0"/>
              </a:rPr>
              <a:t>(lambda (</a:t>
            </a:r>
            <a:r>
              <a:rPr lang="en-US" dirty="0" err="1">
                <a:solidFill>
                  <a:srgbClr val="0070C0"/>
                </a:solidFill>
                <a:latin typeface="Consolas" panose="020B0609020204030204" pitchFamily="49" charset="0"/>
              </a:rPr>
              <a:t>filtered_data</a:t>
            </a:r>
            <a:r>
              <a:rPr lang="en-US" dirty="0">
                <a:latin typeface="Consolas" panose="020B0609020204030204" pitchFamily="49" charset="0"/>
              </a:rPr>
              <a:t>)   { </a:t>
            </a:r>
            <a:r>
              <a:rPr lang="en-US" dirty="0" err="1">
                <a:solidFill>
                  <a:srgbClr val="00B050"/>
                </a:solidFill>
                <a:latin typeface="Consolas" panose="020B0609020204030204" pitchFamily="49" charset="0"/>
              </a:rPr>
              <a:t>sort_data</a:t>
            </a:r>
            <a:r>
              <a:rPr lang="en-US" dirty="0">
                <a:solidFill>
                  <a:srgbClr val="00B050"/>
                </a:solidFill>
                <a:latin typeface="Consolas" panose="020B0609020204030204" pitchFamily="49" charset="0"/>
              </a:rPr>
              <a:t>(</a:t>
            </a:r>
            <a:r>
              <a:rPr lang="en-US" dirty="0" err="1">
                <a:solidFill>
                  <a:srgbClr val="00B050"/>
                </a:solidFill>
                <a:latin typeface="Consolas" panose="020B0609020204030204" pitchFamily="49" charset="0"/>
              </a:rPr>
              <a:t>filtered_data</a:t>
            </a:r>
            <a:r>
              <a:rPr lang="en-US" dirty="0">
                <a:solidFill>
                  <a:srgbClr val="00B050"/>
                </a:solidFill>
                <a:latin typeface="Consolas" panose="020B0609020204030204" pitchFamily="49" charset="0"/>
              </a:rPr>
              <a:t>);      </a:t>
            </a:r>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a:solidFill>
                  <a:srgbClr val="FF0000"/>
                </a:solidFill>
                <a:latin typeface="Consolas" panose="020B0609020204030204" pitchFamily="49" charset="0"/>
              </a:rPr>
              <a:t>then</a:t>
            </a:r>
            <a:r>
              <a:rPr lang="en-US" dirty="0">
                <a:latin typeface="Consolas" panose="020B0609020204030204" pitchFamily="49" charset="0"/>
              </a:rPr>
              <a:t>(lambda (</a:t>
            </a:r>
            <a:r>
              <a:rPr lang="en-US" dirty="0" err="1">
                <a:solidFill>
                  <a:srgbClr val="00B050"/>
                </a:solidFill>
                <a:latin typeface="Consolas" panose="020B0609020204030204" pitchFamily="49" charset="0"/>
              </a:rPr>
              <a:t>sorted_data</a:t>
            </a:r>
            <a:r>
              <a:rPr lang="en-US" dirty="0">
                <a:latin typeface="Consolas" panose="020B0609020204030204" pitchFamily="49" charset="0"/>
              </a:rPr>
              <a:t>)     { </a:t>
            </a:r>
            <a:r>
              <a:rPr lang="en-US" dirty="0" err="1">
                <a:solidFill>
                  <a:srgbClr val="7030A0"/>
                </a:solidFill>
                <a:latin typeface="Consolas" panose="020B0609020204030204" pitchFamily="49" charset="0"/>
              </a:rPr>
              <a:t>update_ui</a:t>
            </a:r>
            <a:r>
              <a:rPr lang="en-US" dirty="0">
                <a:solidFill>
                  <a:srgbClr val="7030A0"/>
                </a:solidFill>
                <a:latin typeface="Consolas" panose="020B0609020204030204" pitchFamily="49" charset="0"/>
              </a:rPr>
              <a:t>(</a:t>
            </a:r>
            <a:r>
              <a:rPr lang="en-US" dirty="0" err="1">
                <a:solidFill>
                  <a:srgbClr val="7030A0"/>
                </a:solidFill>
                <a:latin typeface="Consolas" panose="020B0609020204030204" pitchFamily="49" charset="0"/>
              </a:rPr>
              <a:t>sorted_data</a:t>
            </a:r>
            <a:r>
              <a:rPr lang="en-US" dirty="0">
                <a:solidFill>
                  <a:srgbClr val="7030A0"/>
                </a:solidFill>
                <a:latin typeface="Consolas" panose="020B0609020204030204" pitchFamily="49" charset="0"/>
              </a:rPr>
              <a:t>);        </a:t>
            </a:r>
            <a:r>
              <a:rPr lang="en-US" dirty="0">
                <a:latin typeface="Consolas" panose="020B0609020204030204" pitchFamily="49" charset="0"/>
              </a:rPr>
              <a:t>}  )</a:t>
            </a:r>
          </a:p>
          <a:p>
            <a:r>
              <a:rPr lang="en-US" dirty="0">
                <a:latin typeface="Consolas" panose="020B0609020204030204" pitchFamily="49" charset="0"/>
              </a:rPr>
              <a:t>}</a:t>
            </a:r>
          </a:p>
        </p:txBody>
      </p:sp>
      <p:sp>
        <p:nvSpPr>
          <p:cNvPr id="53" name="TextBox 52">
            <a:extLst>
              <a:ext uri="{FF2B5EF4-FFF2-40B4-BE49-F238E27FC236}">
                <a16:creationId xmlns:a16="http://schemas.microsoft.com/office/drawing/2014/main" id="{FB9DBA67-38EA-4780-89FD-629351A93DE8}"/>
              </a:ext>
            </a:extLst>
          </p:cNvPr>
          <p:cNvSpPr txBox="1"/>
          <p:nvPr/>
        </p:nvSpPr>
        <p:spPr>
          <a:xfrm>
            <a:off x="1334640" y="3059668"/>
            <a:ext cx="9528651" cy="369332"/>
          </a:xfrm>
          <a:prstGeom prst="rect">
            <a:avLst/>
          </a:prstGeom>
          <a:noFill/>
        </p:spPr>
        <p:txBody>
          <a:bodyPr wrap="square">
            <a:spAutoFit/>
          </a:bodyPr>
          <a:lstStyle/>
          <a:p>
            <a:r>
              <a:rPr lang="en-US" dirty="0">
                <a:latin typeface="Consolas" panose="020B0609020204030204" pitchFamily="49" charset="0"/>
              </a:rPr>
              <a:t>.</a:t>
            </a:r>
            <a:r>
              <a:rPr lang="en-US" dirty="0">
                <a:solidFill>
                  <a:srgbClr val="FF0000"/>
                </a:solidFill>
                <a:latin typeface="Consolas" panose="020B0609020204030204" pitchFamily="49" charset="0"/>
              </a:rPr>
              <a:t>catch</a:t>
            </a:r>
            <a:r>
              <a:rPr lang="en-US" dirty="0">
                <a:latin typeface="Consolas" panose="020B0609020204030204" pitchFamily="49" charset="0"/>
              </a:rPr>
              <a:t>(lambda (</a:t>
            </a:r>
            <a:r>
              <a:rPr lang="en-US" dirty="0">
                <a:solidFill>
                  <a:srgbClr val="C00000"/>
                </a:solidFill>
                <a:latin typeface="Consolas" panose="020B0609020204030204" pitchFamily="49" charset="0"/>
              </a:rPr>
              <a:t>error</a:t>
            </a:r>
            <a:r>
              <a:rPr lang="en-US" dirty="0">
                <a:latin typeface="Consolas" panose="020B0609020204030204" pitchFamily="49" charset="0"/>
              </a:rPr>
              <a:t>) =&gt;       { </a:t>
            </a:r>
            <a:r>
              <a:rPr lang="en-US" dirty="0" err="1">
                <a:solidFill>
                  <a:srgbClr val="FF0000"/>
                </a:solidFill>
                <a:latin typeface="Consolas" panose="020B0609020204030204" pitchFamily="49" charset="0"/>
              </a:rPr>
              <a:t>deal_with_dl_error</a:t>
            </a:r>
            <a:r>
              <a:rPr lang="en-US" dirty="0">
                <a:solidFill>
                  <a:srgbClr val="FF0000"/>
                </a:solidFill>
                <a:latin typeface="Consolas" panose="020B0609020204030204" pitchFamily="49" charset="0"/>
              </a:rPr>
              <a:t>(error);     </a:t>
            </a:r>
            <a:r>
              <a:rPr lang="en-US" dirty="0">
                <a:latin typeface="Consolas" panose="020B0609020204030204" pitchFamily="49" charset="0"/>
              </a:rPr>
              <a:t>}  )</a:t>
            </a:r>
          </a:p>
        </p:txBody>
      </p:sp>
      <p:sp>
        <p:nvSpPr>
          <p:cNvPr id="54" name="TextBox 53">
            <a:extLst>
              <a:ext uri="{FF2B5EF4-FFF2-40B4-BE49-F238E27FC236}">
                <a16:creationId xmlns:a16="http://schemas.microsoft.com/office/drawing/2014/main" id="{971D773B-CAD4-4DBF-AA3A-A341CD3063F3}"/>
              </a:ext>
            </a:extLst>
          </p:cNvPr>
          <p:cNvSpPr txBox="1"/>
          <p:nvPr/>
        </p:nvSpPr>
        <p:spPr>
          <a:xfrm>
            <a:off x="1340115" y="3622438"/>
            <a:ext cx="9528651" cy="369332"/>
          </a:xfrm>
          <a:prstGeom prst="rect">
            <a:avLst/>
          </a:prstGeom>
          <a:noFill/>
        </p:spPr>
        <p:txBody>
          <a:bodyPr wrap="square">
            <a:spAutoFit/>
          </a:bodyPr>
          <a:lstStyle/>
          <a:p>
            <a:r>
              <a:rPr lang="en-US" dirty="0">
                <a:latin typeface="Consolas" panose="020B0609020204030204" pitchFamily="49" charset="0"/>
              </a:rPr>
              <a:t>.</a:t>
            </a:r>
            <a:r>
              <a:rPr lang="en-US" dirty="0">
                <a:solidFill>
                  <a:srgbClr val="FF0000"/>
                </a:solidFill>
                <a:latin typeface="Consolas" panose="020B0609020204030204" pitchFamily="49" charset="0"/>
              </a:rPr>
              <a:t>catch</a:t>
            </a:r>
            <a:r>
              <a:rPr lang="en-US" dirty="0">
                <a:latin typeface="Consolas" panose="020B0609020204030204" pitchFamily="49" charset="0"/>
              </a:rPr>
              <a:t>(lambda (</a:t>
            </a:r>
            <a:r>
              <a:rPr lang="en-US" dirty="0">
                <a:solidFill>
                  <a:srgbClr val="0070C0"/>
                </a:solidFill>
                <a:latin typeface="Consolas" panose="020B0609020204030204" pitchFamily="49" charset="0"/>
              </a:rPr>
              <a:t>error</a:t>
            </a:r>
            <a:r>
              <a:rPr lang="en-US" dirty="0">
                <a:latin typeface="Consolas" panose="020B0609020204030204" pitchFamily="49" charset="0"/>
              </a:rPr>
              <a:t>) =&gt;       { </a:t>
            </a:r>
            <a:r>
              <a:rPr lang="en-US" dirty="0" err="1">
                <a:solidFill>
                  <a:srgbClr val="FF0000"/>
                </a:solidFill>
                <a:latin typeface="Consolas" panose="020B0609020204030204" pitchFamily="49" charset="0"/>
              </a:rPr>
              <a:t>deal_with_filter_error</a:t>
            </a:r>
            <a:r>
              <a:rPr lang="en-US" dirty="0">
                <a:solidFill>
                  <a:srgbClr val="FF0000"/>
                </a:solidFill>
                <a:latin typeface="Consolas" panose="020B0609020204030204" pitchFamily="49" charset="0"/>
              </a:rPr>
              <a:t>(error); </a:t>
            </a:r>
            <a:r>
              <a:rPr lang="en-US" dirty="0">
                <a:latin typeface="Consolas" panose="020B0609020204030204" pitchFamily="49" charset="0"/>
              </a:rPr>
              <a:t>}  )</a:t>
            </a:r>
          </a:p>
        </p:txBody>
      </p:sp>
      <p:sp>
        <p:nvSpPr>
          <p:cNvPr id="35" name="Speech Bubble: Rectangle with Corners Rounded 34">
            <a:extLst>
              <a:ext uri="{FF2B5EF4-FFF2-40B4-BE49-F238E27FC236}">
                <a16:creationId xmlns:a16="http://schemas.microsoft.com/office/drawing/2014/main" id="{E33311AD-502A-4FE2-AF29-3991C523DF18}"/>
              </a:ext>
            </a:extLst>
          </p:cNvPr>
          <p:cNvSpPr/>
          <p:nvPr/>
        </p:nvSpPr>
        <p:spPr>
          <a:xfrm>
            <a:off x="174533" y="4520018"/>
            <a:ext cx="2519388" cy="1067719"/>
          </a:xfrm>
          <a:prstGeom prst="wedgeRoundRectCallout">
            <a:avLst>
              <a:gd name="adj1" fmla="val 17228"/>
              <a:gd name="adj2" fmla="val -159727"/>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catch error handler runs...</a:t>
            </a:r>
          </a:p>
        </p:txBody>
      </p:sp>
      <p:sp>
        <p:nvSpPr>
          <p:cNvPr id="47" name="Speech Bubble: Rectangle with Corners Rounded 46">
            <a:extLst>
              <a:ext uri="{FF2B5EF4-FFF2-40B4-BE49-F238E27FC236}">
                <a16:creationId xmlns:a16="http://schemas.microsoft.com/office/drawing/2014/main" id="{ADC1689B-BA46-44F8-9A01-779B99A1CAEA}"/>
              </a:ext>
            </a:extLst>
          </p:cNvPr>
          <p:cNvSpPr/>
          <p:nvPr/>
        </p:nvSpPr>
        <p:spPr>
          <a:xfrm>
            <a:off x="120459" y="40412"/>
            <a:ext cx="3087566" cy="1067719"/>
          </a:xfrm>
          <a:prstGeom prst="wedgeRoundRectCallout">
            <a:avLst>
              <a:gd name="adj1" fmla="val 30522"/>
              <a:gd name="adj2" fmla="val 190016"/>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If this step of </a:t>
            </a:r>
            <a:r>
              <a:rPr lang="en-US" sz="2000">
                <a:solidFill>
                  <a:schemeClr val="bg1"/>
                </a:solidFill>
                <a:latin typeface="Corbel" panose="020B0503020204020204" pitchFamily="34" charset="0"/>
              </a:rPr>
              <a:t>the pipeline generates an error.</a:t>
            </a:r>
            <a:endParaRPr lang="en-US" sz="2000" dirty="0">
              <a:solidFill>
                <a:schemeClr val="bg1"/>
              </a:solidFill>
              <a:latin typeface="Corbel" panose="020B0503020204020204" pitchFamily="34" charset="0"/>
            </a:endParaRPr>
          </a:p>
        </p:txBody>
      </p:sp>
      <p:sp>
        <p:nvSpPr>
          <p:cNvPr id="56" name="Speech Bubble: Rectangle with Corners Rounded 55">
            <a:extLst>
              <a:ext uri="{FF2B5EF4-FFF2-40B4-BE49-F238E27FC236}">
                <a16:creationId xmlns:a16="http://schemas.microsoft.com/office/drawing/2014/main" id="{D749E290-EDDC-416F-8CD8-C3D6D327018C}"/>
              </a:ext>
            </a:extLst>
          </p:cNvPr>
          <p:cNvSpPr/>
          <p:nvPr/>
        </p:nvSpPr>
        <p:spPr>
          <a:xfrm>
            <a:off x="328139" y="5094033"/>
            <a:ext cx="2519388" cy="1067719"/>
          </a:xfrm>
          <a:prstGeom prst="wedgeRoundRectCallout">
            <a:avLst>
              <a:gd name="adj1" fmla="val 17228"/>
              <a:gd name="adj2" fmla="val -159727"/>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catch error handler runs...</a:t>
            </a:r>
          </a:p>
        </p:txBody>
      </p:sp>
      <p:sp>
        <p:nvSpPr>
          <p:cNvPr id="57" name="Speech Bubble: Rectangle with Corners Rounded 56">
            <a:extLst>
              <a:ext uri="{FF2B5EF4-FFF2-40B4-BE49-F238E27FC236}">
                <a16:creationId xmlns:a16="http://schemas.microsoft.com/office/drawing/2014/main" id="{E02275CE-B9AE-4850-8FF8-C2915D83F0C6}"/>
              </a:ext>
            </a:extLst>
          </p:cNvPr>
          <p:cNvSpPr/>
          <p:nvPr/>
        </p:nvSpPr>
        <p:spPr>
          <a:xfrm>
            <a:off x="295135" y="549641"/>
            <a:ext cx="3087566" cy="1067719"/>
          </a:xfrm>
          <a:prstGeom prst="wedgeRoundRectCallout">
            <a:avLst>
              <a:gd name="adj1" fmla="val -690"/>
              <a:gd name="adj2" fmla="val 169503"/>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If this step of </a:t>
            </a:r>
            <a:r>
              <a:rPr lang="en-US" sz="2000">
                <a:solidFill>
                  <a:schemeClr val="bg1"/>
                </a:solidFill>
                <a:latin typeface="Corbel" panose="020B0503020204020204" pitchFamily="34" charset="0"/>
              </a:rPr>
              <a:t>the pipeline generates an error.</a:t>
            </a:r>
            <a:endParaRPr lang="en-US" sz="2000" dirty="0">
              <a:solidFill>
                <a:schemeClr val="bg1"/>
              </a:solidFill>
              <a:latin typeface="Corbel" panose="020B0503020204020204" pitchFamily="34" charset="0"/>
            </a:endParaRPr>
          </a:p>
        </p:txBody>
      </p:sp>
      <p:sp>
        <p:nvSpPr>
          <p:cNvPr id="58" name="TextBox 57">
            <a:extLst>
              <a:ext uri="{FF2B5EF4-FFF2-40B4-BE49-F238E27FC236}">
                <a16:creationId xmlns:a16="http://schemas.microsoft.com/office/drawing/2014/main" id="{CD6BC17B-14A3-4CA1-B40C-9BE09D1DE221}"/>
              </a:ext>
            </a:extLst>
          </p:cNvPr>
          <p:cNvSpPr txBox="1"/>
          <p:nvPr/>
        </p:nvSpPr>
        <p:spPr>
          <a:xfrm>
            <a:off x="1910932" y="4874815"/>
            <a:ext cx="8140856" cy="707886"/>
          </a:xfrm>
          <a:prstGeom prst="rect">
            <a:avLst/>
          </a:prstGeom>
          <a:noFill/>
        </p:spPr>
        <p:txBody>
          <a:bodyPr wrap="square" rtlCol="0">
            <a:spAutoFit/>
          </a:bodyPr>
          <a:lstStyle/>
          <a:p>
            <a:pPr algn="ctr"/>
            <a:r>
              <a:rPr lang="en-US" sz="2000" dirty="0"/>
              <a:t>And if you don't catch something in-line, you can also catch errors from any phase of the pipeline at the end.</a:t>
            </a:r>
          </a:p>
        </p:txBody>
      </p:sp>
      <p:sp>
        <p:nvSpPr>
          <p:cNvPr id="60" name="Rectangle 59">
            <a:extLst>
              <a:ext uri="{FF2B5EF4-FFF2-40B4-BE49-F238E27FC236}">
                <a16:creationId xmlns:a16="http://schemas.microsoft.com/office/drawing/2014/main" id="{77F8D80A-9116-41B9-B679-F2AD185CED39}"/>
              </a:ext>
            </a:extLst>
          </p:cNvPr>
          <p:cNvSpPr/>
          <p:nvPr/>
        </p:nvSpPr>
        <p:spPr>
          <a:xfrm>
            <a:off x="1323234" y="3106065"/>
            <a:ext cx="8713264" cy="301035"/>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D7F439D-D514-41E9-B959-8BBFD1F3F039}"/>
              </a:ext>
            </a:extLst>
          </p:cNvPr>
          <p:cNvSpPr/>
          <p:nvPr/>
        </p:nvSpPr>
        <p:spPr>
          <a:xfrm>
            <a:off x="1108779" y="2563277"/>
            <a:ext cx="2422886" cy="301035"/>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223C07DD-5678-4F98-9398-0F68BEDF00DC}"/>
              </a:ext>
            </a:extLst>
          </p:cNvPr>
          <p:cNvSpPr/>
          <p:nvPr/>
        </p:nvSpPr>
        <p:spPr>
          <a:xfrm>
            <a:off x="1324149" y="3643836"/>
            <a:ext cx="8713264" cy="301035"/>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E095B378-8A75-4AAA-AF8E-9341A7C1C55A}"/>
              </a:ext>
            </a:extLst>
          </p:cNvPr>
          <p:cNvSpPr/>
          <p:nvPr/>
        </p:nvSpPr>
        <p:spPr>
          <a:xfrm>
            <a:off x="1323234" y="2841342"/>
            <a:ext cx="8724670" cy="301035"/>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4044049B-7AFE-4C75-B6A9-589B0CF9C06B}"/>
              </a:ext>
            </a:extLst>
          </p:cNvPr>
          <p:cNvSpPr txBox="1"/>
          <p:nvPr/>
        </p:nvSpPr>
        <p:spPr>
          <a:xfrm>
            <a:off x="842243" y="2243201"/>
            <a:ext cx="10152460" cy="2308324"/>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function </a:t>
            </a:r>
            <a:r>
              <a:rPr lang="en-US" dirty="0" err="1">
                <a:latin typeface="Consolas" panose="020B0609020204030204" pitchFamily="49" charset="0"/>
              </a:rPr>
              <a:t>display_sorted_filtered_data</a:t>
            </a:r>
            <a:r>
              <a:rPr lang="en-US" dirty="0">
                <a:latin typeface="Consolas" panose="020B0609020204030204" pitchFamily="49" charset="0"/>
              </a:rPr>
              <a:t>(</a:t>
            </a:r>
            <a:r>
              <a:rPr lang="en-US" dirty="0" err="1">
                <a:latin typeface="Consolas" panose="020B0609020204030204" pitchFamily="49" charset="0"/>
              </a:rPr>
              <a:t>url</a:t>
            </a:r>
            <a:r>
              <a:rPr lang="en-US" dirty="0">
                <a:latin typeface="Consolas" panose="020B0609020204030204" pitchFamily="49" charset="0"/>
              </a:rPr>
              <a:t>) {</a:t>
            </a:r>
          </a:p>
          <a:p>
            <a:r>
              <a:rPr lang="en-US" dirty="0">
                <a:latin typeface="Consolas" panose="020B0609020204030204" pitchFamily="49" charset="0"/>
              </a:rPr>
              <a:t>  </a:t>
            </a:r>
            <a:r>
              <a:rPr lang="en-US" dirty="0" err="1">
                <a:solidFill>
                  <a:srgbClr val="C00000"/>
                </a:solidFill>
                <a:latin typeface="Consolas" panose="020B0609020204030204" pitchFamily="49" charset="0"/>
              </a:rPr>
              <a:t>download_data</a:t>
            </a:r>
            <a:r>
              <a:rPr lang="en-US" dirty="0">
                <a:solidFill>
                  <a:srgbClr val="C00000"/>
                </a:solidFill>
                <a:latin typeface="Consolas" panose="020B0609020204030204" pitchFamily="49" charset="0"/>
              </a:rPr>
              <a:t>(</a:t>
            </a:r>
            <a:r>
              <a:rPr lang="en-US" dirty="0" err="1">
                <a:solidFill>
                  <a:srgbClr val="C00000"/>
                </a:solidFill>
                <a:latin typeface="Consolas" panose="020B0609020204030204" pitchFamily="49" charset="0"/>
              </a:rPr>
              <a:t>url</a:t>
            </a:r>
            <a:r>
              <a:rPr lang="en-US" dirty="0">
                <a:solidFill>
                  <a:srgbClr val="C00000"/>
                </a:solidFill>
                <a:latin typeface="Consolas" panose="020B0609020204030204" pitchFamily="49" charset="0"/>
              </a:rPr>
              <a:t>)</a:t>
            </a:r>
          </a:p>
          <a:p>
            <a:r>
              <a:rPr lang="en-US" dirty="0">
                <a:latin typeface="Consolas" panose="020B0609020204030204" pitchFamily="49" charset="0"/>
              </a:rPr>
              <a:t>    .</a:t>
            </a:r>
            <a:r>
              <a:rPr lang="en-US" dirty="0">
                <a:solidFill>
                  <a:srgbClr val="FF0000"/>
                </a:solidFill>
                <a:latin typeface="Consolas" panose="020B0609020204030204" pitchFamily="49" charset="0"/>
              </a:rPr>
              <a:t>then</a:t>
            </a:r>
            <a:r>
              <a:rPr lang="en-US" dirty="0">
                <a:latin typeface="Consolas" panose="020B0609020204030204" pitchFamily="49" charset="0"/>
              </a:rPr>
              <a:t>(lambda (</a:t>
            </a:r>
            <a:r>
              <a:rPr lang="en-US" dirty="0" err="1">
                <a:solidFill>
                  <a:srgbClr val="C00000"/>
                </a:solidFill>
                <a:latin typeface="Consolas" panose="020B0609020204030204" pitchFamily="49" charset="0"/>
              </a:rPr>
              <a:t>downloaded_data</a:t>
            </a:r>
            <a:r>
              <a:rPr lang="en-US" dirty="0">
                <a:latin typeface="Consolas" panose="020B0609020204030204" pitchFamily="49" charset="0"/>
              </a:rPr>
              <a:t>) { </a:t>
            </a:r>
            <a:r>
              <a:rPr lang="en-US" dirty="0" err="1">
                <a:solidFill>
                  <a:srgbClr val="0070C0"/>
                </a:solidFill>
                <a:latin typeface="Consolas" panose="020B0609020204030204" pitchFamily="49" charset="0"/>
              </a:rPr>
              <a:t>filter_data</a:t>
            </a:r>
            <a:r>
              <a:rPr lang="en-US" dirty="0">
                <a:solidFill>
                  <a:srgbClr val="0070C0"/>
                </a:solidFill>
                <a:latin typeface="Consolas" panose="020B0609020204030204" pitchFamily="49" charset="0"/>
              </a:rPr>
              <a:t>(</a:t>
            </a:r>
            <a:r>
              <a:rPr lang="en-US" dirty="0" err="1">
                <a:solidFill>
                  <a:srgbClr val="0070C0"/>
                </a:solidFill>
                <a:latin typeface="Consolas" panose="020B0609020204030204" pitchFamily="49" charset="0"/>
              </a:rPr>
              <a:t>downloaded_data</a:t>
            </a:r>
            <a:r>
              <a:rPr lang="en-US" dirty="0">
                <a:solidFill>
                  <a:srgbClr val="0070C0"/>
                </a:solidFill>
                <a:latin typeface="Consolas" panose="020B0609020204030204" pitchFamily="49" charset="0"/>
              </a:rPr>
              <a:t>);  </a:t>
            </a:r>
            <a:r>
              <a:rPr lang="en-US" dirty="0">
                <a:latin typeface="Consolas" panose="020B0609020204030204" pitchFamily="49" charset="0"/>
              </a:rPr>
              <a:t>}  )</a:t>
            </a:r>
          </a:p>
          <a:p>
            <a:r>
              <a:rPr lang="en-US" dirty="0">
                <a:latin typeface="Consolas" panose="020B0609020204030204" pitchFamily="49" charset="0"/>
              </a:rPr>
              <a:t>    .</a:t>
            </a:r>
            <a:r>
              <a:rPr lang="en-US" dirty="0">
                <a:solidFill>
                  <a:srgbClr val="FF0000"/>
                </a:solidFill>
                <a:latin typeface="Consolas" panose="020B0609020204030204" pitchFamily="49" charset="0"/>
              </a:rPr>
              <a:t>then</a:t>
            </a:r>
            <a:r>
              <a:rPr lang="en-US" dirty="0">
                <a:latin typeface="Consolas" panose="020B0609020204030204" pitchFamily="49" charset="0"/>
              </a:rPr>
              <a:t>(lambda (</a:t>
            </a:r>
            <a:r>
              <a:rPr lang="en-US" dirty="0" err="1">
                <a:solidFill>
                  <a:srgbClr val="0070C0"/>
                </a:solidFill>
                <a:latin typeface="Consolas" panose="020B0609020204030204" pitchFamily="49" charset="0"/>
              </a:rPr>
              <a:t>filtered_data</a:t>
            </a:r>
            <a:r>
              <a:rPr lang="en-US" dirty="0">
                <a:latin typeface="Consolas" panose="020B0609020204030204" pitchFamily="49" charset="0"/>
              </a:rPr>
              <a:t>)   { </a:t>
            </a:r>
            <a:r>
              <a:rPr lang="en-US" dirty="0" err="1">
                <a:solidFill>
                  <a:srgbClr val="00B050"/>
                </a:solidFill>
                <a:latin typeface="Consolas" panose="020B0609020204030204" pitchFamily="49" charset="0"/>
              </a:rPr>
              <a:t>sort_data</a:t>
            </a:r>
            <a:r>
              <a:rPr lang="en-US" dirty="0">
                <a:solidFill>
                  <a:srgbClr val="00B050"/>
                </a:solidFill>
                <a:latin typeface="Consolas" panose="020B0609020204030204" pitchFamily="49" charset="0"/>
              </a:rPr>
              <a:t>(</a:t>
            </a:r>
            <a:r>
              <a:rPr lang="en-US" dirty="0" err="1">
                <a:solidFill>
                  <a:srgbClr val="00B050"/>
                </a:solidFill>
                <a:latin typeface="Consolas" panose="020B0609020204030204" pitchFamily="49" charset="0"/>
              </a:rPr>
              <a:t>filtered_data</a:t>
            </a:r>
            <a:r>
              <a:rPr lang="en-US" dirty="0">
                <a:solidFill>
                  <a:srgbClr val="00B050"/>
                </a:solidFill>
                <a:latin typeface="Consolas" panose="020B0609020204030204" pitchFamily="49" charset="0"/>
              </a:rPr>
              <a:t>);      </a:t>
            </a:r>
            <a:r>
              <a:rPr lang="en-US" dirty="0">
                <a:latin typeface="Consolas" panose="020B0609020204030204" pitchFamily="49" charset="0"/>
              </a:rPr>
              <a:t>}  )</a:t>
            </a:r>
          </a:p>
          <a:p>
            <a:r>
              <a:rPr lang="en-US" dirty="0">
                <a:latin typeface="Consolas" panose="020B0609020204030204" pitchFamily="49" charset="0"/>
              </a:rPr>
              <a:t>    .</a:t>
            </a:r>
            <a:r>
              <a:rPr lang="en-US" dirty="0">
                <a:solidFill>
                  <a:srgbClr val="FF0000"/>
                </a:solidFill>
                <a:latin typeface="Consolas" panose="020B0609020204030204" pitchFamily="49" charset="0"/>
              </a:rPr>
              <a:t>then</a:t>
            </a:r>
            <a:r>
              <a:rPr lang="en-US" dirty="0">
                <a:latin typeface="Consolas" panose="020B0609020204030204" pitchFamily="49" charset="0"/>
              </a:rPr>
              <a:t>(lambda (</a:t>
            </a:r>
            <a:r>
              <a:rPr lang="en-US" dirty="0" err="1">
                <a:solidFill>
                  <a:srgbClr val="00B050"/>
                </a:solidFill>
                <a:latin typeface="Consolas" panose="020B0609020204030204" pitchFamily="49" charset="0"/>
              </a:rPr>
              <a:t>sorted_data</a:t>
            </a:r>
            <a:r>
              <a:rPr lang="en-US" dirty="0">
                <a:latin typeface="Consolas" panose="020B0609020204030204" pitchFamily="49" charset="0"/>
              </a:rPr>
              <a:t>)     { </a:t>
            </a:r>
            <a:r>
              <a:rPr lang="en-US" dirty="0" err="1">
                <a:solidFill>
                  <a:srgbClr val="7030A0"/>
                </a:solidFill>
                <a:latin typeface="Consolas" panose="020B0609020204030204" pitchFamily="49" charset="0"/>
              </a:rPr>
              <a:t>update_ui</a:t>
            </a:r>
            <a:r>
              <a:rPr lang="en-US" dirty="0">
                <a:solidFill>
                  <a:srgbClr val="7030A0"/>
                </a:solidFill>
                <a:latin typeface="Consolas" panose="020B0609020204030204" pitchFamily="49" charset="0"/>
              </a:rPr>
              <a:t>(</a:t>
            </a:r>
            <a:r>
              <a:rPr lang="en-US" dirty="0" err="1">
                <a:solidFill>
                  <a:srgbClr val="7030A0"/>
                </a:solidFill>
                <a:latin typeface="Consolas" panose="020B0609020204030204" pitchFamily="49" charset="0"/>
              </a:rPr>
              <a:t>sorted_data</a:t>
            </a:r>
            <a:r>
              <a:rPr lang="en-US" dirty="0">
                <a:solidFill>
                  <a:srgbClr val="7030A0"/>
                </a:solidFill>
                <a:latin typeface="Consolas" panose="020B0609020204030204" pitchFamily="49" charset="0"/>
              </a:rPr>
              <a:t>);        </a:t>
            </a:r>
            <a:r>
              <a:rPr lang="en-US" dirty="0">
                <a:latin typeface="Consolas" panose="020B0609020204030204" pitchFamily="49" charset="0"/>
              </a:rPr>
              <a:t>}  )</a:t>
            </a:r>
          </a:p>
          <a:p>
            <a:r>
              <a:rPr lang="en-US" dirty="0">
                <a:latin typeface="Consolas" panose="020B0609020204030204" pitchFamily="49" charset="0"/>
              </a:rPr>
              <a:t>    .</a:t>
            </a:r>
            <a:r>
              <a:rPr lang="en-US" dirty="0">
                <a:solidFill>
                  <a:srgbClr val="FF0000"/>
                </a:solidFill>
                <a:latin typeface="Consolas" panose="020B0609020204030204" pitchFamily="49" charset="0"/>
              </a:rPr>
              <a:t>catch</a:t>
            </a:r>
            <a:r>
              <a:rPr lang="en-US" dirty="0">
                <a:latin typeface="Consolas" panose="020B0609020204030204" pitchFamily="49" charset="0"/>
              </a:rPr>
              <a:t>(lambda (</a:t>
            </a:r>
            <a:r>
              <a:rPr lang="en-US" dirty="0">
                <a:solidFill>
                  <a:schemeClr val="bg2">
                    <a:lumMod val="50000"/>
                  </a:schemeClr>
                </a:solidFill>
                <a:latin typeface="Consolas" panose="020B0609020204030204" pitchFamily="49" charset="0"/>
              </a:rPr>
              <a:t>error</a:t>
            </a:r>
            <a:r>
              <a:rPr lang="en-US" dirty="0">
                <a:latin typeface="Consolas" panose="020B0609020204030204" pitchFamily="49" charset="0"/>
              </a:rPr>
              <a:t>) =&gt;       { </a:t>
            </a:r>
            <a:r>
              <a:rPr lang="en-US" dirty="0" err="1">
                <a:solidFill>
                  <a:srgbClr val="FF0000"/>
                </a:solidFill>
                <a:latin typeface="Consolas" panose="020B0609020204030204" pitchFamily="49" charset="0"/>
              </a:rPr>
              <a:t>address_all_errors</a:t>
            </a:r>
            <a:r>
              <a:rPr lang="en-US" dirty="0">
                <a:solidFill>
                  <a:srgbClr val="FF0000"/>
                </a:solidFill>
                <a:latin typeface="Consolas" panose="020B0609020204030204" pitchFamily="49" charset="0"/>
              </a:rPr>
              <a:t>(</a:t>
            </a:r>
            <a:r>
              <a:rPr lang="en-US" dirty="0">
                <a:solidFill>
                  <a:schemeClr val="bg2">
                    <a:lumMod val="50000"/>
                  </a:schemeClr>
                </a:solidFill>
                <a:latin typeface="Consolas" panose="020B0609020204030204" pitchFamily="49" charset="0"/>
              </a:rPr>
              <a:t>error</a:t>
            </a:r>
            <a:r>
              <a:rPr lang="en-US" dirty="0">
                <a:solidFill>
                  <a:srgbClr val="FF0000"/>
                </a:solidFill>
                <a:latin typeface="Consolas" panose="020B0609020204030204" pitchFamily="49" charset="0"/>
              </a:rPr>
              <a:t>);     </a:t>
            </a:r>
            <a:r>
              <a:rPr lang="en-US" dirty="0">
                <a:latin typeface="Consolas" panose="020B0609020204030204" pitchFamily="49" charset="0"/>
              </a:rPr>
              <a:t>}  )</a:t>
            </a:r>
          </a:p>
          <a:p>
            <a:r>
              <a:rPr lang="en-US" dirty="0">
                <a:latin typeface="Consolas" panose="020B0609020204030204" pitchFamily="49" charset="0"/>
              </a:rPr>
              <a:t>}</a:t>
            </a:r>
          </a:p>
          <a:p>
            <a:endParaRPr lang="en-US" dirty="0">
              <a:latin typeface="Consolas" panose="020B0609020204030204" pitchFamily="49" charset="0"/>
            </a:endParaRPr>
          </a:p>
        </p:txBody>
      </p:sp>
      <p:sp>
        <p:nvSpPr>
          <p:cNvPr id="65" name="TextBox 64">
            <a:extLst>
              <a:ext uri="{FF2B5EF4-FFF2-40B4-BE49-F238E27FC236}">
                <a16:creationId xmlns:a16="http://schemas.microsoft.com/office/drawing/2014/main" id="{EF7AD083-6724-4B02-944F-45F6BBE9D37D}"/>
              </a:ext>
            </a:extLst>
          </p:cNvPr>
          <p:cNvSpPr txBox="1"/>
          <p:nvPr/>
        </p:nvSpPr>
        <p:spPr>
          <a:xfrm>
            <a:off x="1323922" y="5901254"/>
            <a:ext cx="9314876" cy="400110"/>
          </a:xfrm>
          <a:prstGeom prst="rect">
            <a:avLst/>
          </a:prstGeom>
          <a:noFill/>
        </p:spPr>
        <p:txBody>
          <a:bodyPr wrap="square" rtlCol="0">
            <a:spAutoFit/>
          </a:bodyPr>
          <a:lstStyle/>
          <a:p>
            <a:pPr algn="ctr"/>
            <a:r>
              <a:rPr lang="en-US" sz="2000" dirty="0"/>
              <a:t>Although this provides less error-handling granularity, and thus should be avoided.</a:t>
            </a:r>
          </a:p>
        </p:txBody>
      </p:sp>
      <p:sp>
        <p:nvSpPr>
          <p:cNvPr id="67" name="Rectangle 66">
            <a:extLst>
              <a:ext uri="{FF2B5EF4-FFF2-40B4-BE49-F238E27FC236}">
                <a16:creationId xmlns:a16="http://schemas.microsoft.com/office/drawing/2014/main" id="{B2DC52ED-A7B1-4B89-A0F5-C00350DFF290}"/>
              </a:ext>
            </a:extLst>
          </p:cNvPr>
          <p:cNvSpPr/>
          <p:nvPr/>
        </p:nvSpPr>
        <p:spPr>
          <a:xfrm>
            <a:off x="1375712" y="3660131"/>
            <a:ext cx="8724670" cy="301035"/>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8597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wipe(up)">
                                      <p:cBhvr>
                                        <p:cTn id="20" dur="500"/>
                                        <p:tgtEl>
                                          <p:spTgt spid="5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wipe(left)">
                                      <p:cBhvr>
                                        <p:cTn id="25" dur="3000"/>
                                        <p:tgtEl>
                                          <p:spTgt spid="5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down)">
                                      <p:cBhvr>
                                        <p:cTn id="30" dur="500"/>
                                        <p:tgtEl>
                                          <p:spTgt spid="3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500"/>
                                        <p:tgtEl>
                                          <p:spTgt spid="6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wipe(down)">
                                      <p:cBhvr>
                                        <p:cTn id="38" dur="500"/>
                                        <p:tgtEl>
                                          <p:spTgt spid="4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47"/>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35"/>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62"/>
                                        </p:tgtEl>
                                      </p:cBhvr>
                                    </p:animEffect>
                                    <p:set>
                                      <p:cBhvr>
                                        <p:cTn id="52" dur="1" fill="hold">
                                          <p:stCondLst>
                                            <p:cond delay="499"/>
                                          </p:stCondLst>
                                        </p:cTn>
                                        <p:tgtEl>
                                          <p:spTgt spid="62"/>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60"/>
                                        </p:tgtEl>
                                      </p:cBhvr>
                                    </p:animEffect>
                                    <p:set>
                                      <p:cBhvr>
                                        <p:cTn id="55" dur="1" fill="hold">
                                          <p:stCondLst>
                                            <p:cond delay="499"/>
                                          </p:stCondLst>
                                        </p:cTn>
                                        <p:tgtEl>
                                          <p:spTgt spid="60"/>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54"/>
                                        </p:tgtEl>
                                        <p:attrNameLst>
                                          <p:attrName>style.visibility</p:attrName>
                                        </p:attrNameLst>
                                      </p:cBhvr>
                                      <p:to>
                                        <p:strVal val="visible"/>
                                      </p:to>
                                    </p:set>
                                    <p:animEffect transition="in" filter="wipe(left)">
                                      <p:cBhvr>
                                        <p:cTn id="60" dur="3000"/>
                                        <p:tgtEl>
                                          <p:spTgt spid="5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56"/>
                                        </p:tgtEl>
                                        <p:attrNameLst>
                                          <p:attrName>style.visibility</p:attrName>
                                        </p:attrNameLst>
                                      </p:cBhvr>
                                      <p:to>
                                        <p:strVal val="visible"/>
                                      </p:to>
                                    </p:set>
                                    <p:animEffect transition="in" filter="wipe(down)">
                                      <p:cBhvr>
                                        <p:cTn id="65" dur="500"/>
                                        <p:tgtEl>
                                          <p:spTgt spid="5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3"/>
                                        </p:tgtEl>
                                        <p:attrNameLst>
                                          <p:attrName>style.visibility</p:attrName>
                                        </p:attrNameLst>
                                      </p:cBhvr>
                                      <p:to>
                                        <p:strVal val="visible"/>
                                      </p:to>
                                    </p:set>
                                    <p:animEffect transition="in" filter="fade">
                                      <p:cBhvr>
                                        <p:cTn id="68" dur="500"/>
                                        <p:tgtEl>
                                          <p:spTgt spid="63"/>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57"/>
                                        </p:tgtEl>
                                        <p:attrNameLst>
                                          <p:attrName>style.visibility</p:attrName>
                                        </p:attrNameLst>
                                      </p:cBhvr>
                                      <p:to>
                                        <p:strVal val="visible"/>
                                      </p:to>
                                    </p:set>
                                    <p:animEffect transition="in" filter="wipe(down)">
                                      <p:cBhvr>
                                        <p:cTn id="73" dur="500"/>
                                        <p:tgtEl>
                                          <p:spTgt spid="5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64"/>
                                        </p:tgtEl>
                                        <p:attrNameLst>
                                          <p:attrName>style.visibility</p:attrName>
                                        </p:attrNameLst>
                                      </p:cBhvr>
                                      <p:to>
                                        <p:strVal val="visible"/>
                                      </p:to>
                                    </p:set>
                                    <p:animEffect transition="in" filter="fade">
                                      <p:cBhvr>
                                        <p:cTn id="78" dur="500"/>
                                        <p:tgtEl>
                                          <p:spTgt spid="64"/>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57"/>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56"/>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64"/>
                                        </p:tgtEl>
                                      </p:cBhvr>
                                    </p:animEffect>
                                    <p:set>
                                      <p:cBhvr>
                                        <p:cTn id="87" dur="1" fill="hold">
                                          <p:stCondLst>
                                            <p:cond delay="499"/>
                                          </p:stCondLst>
                                        </p:cTn>
                                        <p:tgtEl>
                                          <p:spTgt spid="64"/>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63"/>
                                        </p:tgtEl>
                                      </p:cBhvr>
                                    </p:animEffect>
                                    <p:set>
                                      <p:cBhvr>
                                        <p:cTn id="90" dur="1" fill="hold">
                                          <p:stCondLst>
                                            <p:cond delay="499"/>
                                          </p:stCondLst>
                                        </p:cTn>
                                        <p:tgtEl>
                                          <p:spTgt spid="63"/>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58"/>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22" presetClass="entr" presetSubtype="1" fill="hold" grpId="0" nodeType="clickEffect">
                                  <p:stCondLst>
                                    <p:cond delay="0"/>
                                  </p:stCondLst>
                                  <p:childTnLst>
                                    <p:set>
                                      <p:cBhvr>
                                        <p:cTn id="98" dur="1" fill="hold">
                                          <p:stCondLst>
                                            <p:cond delay="0"/>
                                          </p:stCondLst>
                                        </p:cTn>
                                        <p:tgtEl>
                                          <p:spTgt spid="59"/>
                                        </p:tgtEl>
                                        <p:attrNameLst>
                                          <p:attrName>style.visibility</p:attrName>
                                        </p:attrNameLst>
                                      </p:cBhvr>
                                      <p:to>
                                        <p:strVal val="visible"/>
                                      </p:to>
                                    </p:set>
                                    <p:animEffect transition="in" filter="wipe(up)">
                                      <p:cBhvr>
                                        <p:cTn id="99" dur="500"/>
                                        <p:tgtEl>
                                          <p:spTgt spid="59"/>
                                        </p:tgtEl>
                                      </p:cBhvr>
                                    </p:animEffect>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67"/>
                                        </p:tgtEl>
                                        <p:attrNameLst>
                                          <p:attrName>style.visibility</p:attrName>
                                        </p:attrNameLst>
                                      </p:cBhvr>
                                      <p:to>
                                        <p:strVal val="visible"/>
                                      </p:to>
                                    </p:set>
                                    <p:animEffect transition="in" filter="fade">
                                      <p:cBhvr>
                                        <p:cTn id="103" dur="500"/>
                                        <p:tgtEl>
                                          <p:spTgt spid="67"/>
                                        </p:tgtEl>
                                      </p:cBhvr>
                                    </p:animEffec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0" grpId="0"/>
      <p:bldP spid="49" grpId="0"/>
      <p:bldP spid="50" grpId="0" animBg="1"/>
      <p:bldP spid="53" grpId="0"/>
      <p:bldP spid="54" grpId="0"/>
      <p:bldP spid="35" grpId="0" animBg="1"/>
      <p:bldP spid="35" grpId="1" animBg="1"/>
      <p:bldP spid="47" grpId="0" animBg="1"/>
      <p:bldP spid="47" grpId="1" animBg="1"/>
      <p:bldP spid="56" grpId="0" animBg="1"/>
      <p:bldP spid="56" grpId="1" animBg="1"/>
      <p:bldP spid="57" grpId="0" animBg="1"/>
      <p:bldP spid="57" grpId="1" animBg="1"/>
      <p:bldP spid="58" grpId="0"/>
      <p:bldP spid="60" grpId="0" animBg="1"/>
      <p:bldP spid="60" grpId="1" animBg="1"/>
      <p:bldP spid="62" grpId="0" animBg="1"/>
      <p:bldP spid="62" grpId="1" animBg="1"/>
      <p:bldP spid="63" grpId="0" animBg="1"/>
      <p:bldP spid="63" grpId="1" animBg="1"/>
      <p:bldP spid="64" grpId="0" animBg="1"/>
      <p:bldP spid="64" grpId="1" animBg="1"/>
      <p:bldP spid="59" grpId="0" animBg="1"/>
      <p:bldP spid="65" grpId="0"/>
      <p:bldP spid="67"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p:txBody>
          <a:bodyPr/>
          <a:lstStyle/>
          <a:p>
            <a:r>
              <a:rPr lang="en-US" dirty="0"/>
              <a:t>Promises – Easy to Consume, Hard to Build From Scratch</a:t>
            </a:r>
          </a:p>
        </p:txBody>
      </p:sp>
      <p:sp>
        <p:nvSpPr>
          <p:cNvPr id="7" name="TextBox 6">
            <a:extLst>
              <a:ext uri="{FF2B5EF4-FFF2-40B4-BE49-F238E27FC236}">
                <a16:creationId xmlns:a16="http://schemas.microsoft.com/office/drawing/2014/main" id="{1299A2C9-F1AA-4EB6-A999-005CB09CE425}"/>
              </a:ext>
            </a:extLst>
          </p:cNvPr>
          <p:cNvSpPr txBox="1"/>
          <p:nvPr/>
        </p:nvSpPr>
        <p:spPr>
          <a:xfrm>
            <a:off x="2281436" y="5939818"/>
            <a:ext cx="7629128" cy="707886"/>
          </a:xfrm>
          <a:prstGeom prst="rect">
            <a:avLst/>
          </a:prstGeom>
          <a:noFill/>
        </p:spPr>
        <p:txBody>
          <a:bodyPr wrap="square">
            <a:spAutoFit/>
          </a:bodyPr>
          <a:lstStyle/>
          <a:p>
            <a:pPr algn="ctr"/>
            <a:r>
              <a:rPr lang="en-US" sz="2000" dirty="0"/>
              <a:t>But if you have to build functions from scratch to support Promises, things get much more confusing.</a:t>
            </a:r>
          </a:p>
        </p:txBody>
      </p:sp>
      <p:sp>
        <p:nvSpPr>
          <p:cNvPr id="8" name="TextBox 7">
            <a:extLst>
              <a:ext uri="{FF2B5EF4-FFF2-40B4-BE49-F238E27FC236}">
                <a16:creationId xmlns:a16="http://schemas.microsoft.com/office/drawing/2014/main" id="{881227A2-037E-4795-9C07-AD4AD139A1F2}"/>
              </a:ext>
            </a:extLst>
          </p:cNvPr>
          <p:cNvSpPr txBox="1"/>
          <p:nvPr/>
        </p:nvSpPr>
        <p:spPr>
          <a:xfrm>
            <a:off x="1630313" y="1000050"/>
            <a:ext cx="9079666" cy="400110"/>
          </a:xfrm>
          <a:prstGeom prst="rect">
            <a:avLst/>
          </a:prstGeom>
          <a:noFill/>
        </p:spPr>
        <p:txBody>
          <a:bodyPr wrap="square">
            <a:spAutoFit/>
          </a:bodyPr>
          <a:lstStyle/>
          <a:p>
            <a:pPr algn="ctr"/>
            <a:r>
              <a:rPr lang="en-US" sz="2000" dirty="0"/>
              <a:t>Many languages have libraries that are built on-top of promises.</a:t>
            </a:r>
          </a:p>
        </p:txBody>
      </p:sp>
      <p:sp>
        <p:nvSpPr>
          <p:cNvPr id="9" name="TextBox 8">
            <a:extLst>
              <a:ext uri="{FF2B5EF4-FFF2-40B4-BE49-F238E27FC236}">
                <a16:creationId xmlns:a16="http://schemas.microsoft.com/office/drawing/2014/main" id="{8BBF6166-5AD0-4293-B7FA-F187AE9FD903}"/>
              </a:ext>
            </a:extLst>
          </p:cNvPr>
          <p:cNvSpPr txBox="1"/>
          <p:nvPr/>
        </p:nvSpPr>
        <p:spPr>
          <a:xfrm>
            <a:off x="3015602" y="2314338"/>
            <a:ext cx="6588336" cy="3416320"/>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function </a:t>
            </a:r>
            <a:r>
              <a:rPr lang="en-US" dirty="0" err="1">
                <a:latin typeface="Consolas" panose="020B0609020204030204" pitchFamily="49" charset="0"/>
              </a:rPr>
              <a:t>loadContent</a:t>
            </a:r>
            <a:r>
              <a:rPr lang="en-US" dirty="0">
                <a:latin typeface="Consolas" panose="020B0609020204030204" pitchFamily="49" charset="0"/>
              </a:rPr>
              <a:t> () {</a:t>
            </a:r>
          </a:p>
          <a:p>
            <a:r>
              <a:rPr lang="en-US" dirty="0">
                <a:latin typeface="Consolas" panose="020B0609020204030204" pitchFamily="49" charset="0"/>
              </a:rPr>
              <a:t>  </a:t>
            </a:r>
            <a:r>
              <a:rPr lang="en-US" dirty="0">
                <a:solidFill>
                  <a:srgbClr val="0070C0"/>
                </a:solidFill>
                <a:latin typeface="Consolas" panose="020B0609020204030204" pitchFamily="49" charset="0"/>
              </a:rPr>
              <a:t>fetch</a:t>
            </a:r>
            <a:r>
              <a:rPr lang="en-US" dirty="0">
                <a:latin typeface="Consolas" panose="020B0609020204030204" pitchFamily="49" charset="0"/>
              </a:rPr>
              <a:t>("https://www.foo.com/...")</a:t>
            </a:r>
          </a:p>
          <a:p>
            <a:r>
              <a:rPr lang="en-US" dirty="0">
                <a:latin typeface="Consolas" panose="020B0609020204030204" pitchFamily="49" charset="0"/>
              </a:rPr>
              <a:t>  </a:t>
            </a:r>
            <a:r>
              <a:rPr lang="en-US" dirty="0">
                <a:solidFill>
                  <a:srgbClr val="FF0000"/>
                </a:solidFill>
                <a:latin typeface="Consolas" panose="020B0609020204030204" pitchFamily="49" charset="0"/>
              </a:rPr>
              <a:t>.then</a:t>
            </a:r>
            <a:r>
              <a:rPr lang="en-US" dirty="0">
                <a:latin typeface="Consolas" panose="020B0609020204030204" pitchFamily="49" charset="0"/>
              </a:rPr>
              <a:t>((result) =&gt; {</a:t>
            </a:r>
          </a:p>
          <a:p>
            <a:r>
              <a:rPr lang="en-US" dirty="0">
                <a:latin typeface="Consolas" panose="020B0609020204030204" pitchFamily="49" charset="0"/>
              </a:rPr>
              <a:t>    if (</a:t>
            </a:r>
            <a:r>
              <a:rPr lang="en-US" dirty="0" err="1">
                <a:latin typeface="Consolas" panose="020B0609020204030204" pitchFamily="49" charset="0"/>
              </a:rPr>
              <a:t>result.status</a:t>
            </a:r>
            <a:r>
              <a:rPr lang="en-US" dirty="0">
                <a:latin typeface="Consolas" panose="020B0609020204030204" pitchFamily="49" charset="0"/>
              </a:rPr>
              <a:t> != 200) { </a:t>
            </a:r>
          </a:p>
          <a:p>
            <a:r>
              <a:rPr lang="en-US" dirty="0">
                <a:latin typeface="Consolas" panose="020B0609020204030204" pitchFamily="49" charset="0"/>
              </a:rPr>
              <a:t>      throw new Error("Bad Server Response"); </a:t>
            </a:r>
          </a:p>
          <a:p>
            <a:r>
              <a:rPr lang="en-US" dirty="0">
                <a:latin typeface="Consolas" panose="020B0609020204030204" pitchFamily="49" charset="0"/>
              </a:rPr>
              <a:t>    }</a:t>
            </a:r>
          </a:p>
          <a:p>
            <a:r>
              <a:rPr lang="en-US" dirty="0">
                <a:latin typeface="Consolas" panose="020B0609020204030204" pitchFamily="49" charset="0"/>
              </a:rPr>
              <a:t>    return </a:t>
            </a:r>
            <a:r>
              <a:rPr lang="en-US" dirty="0" err="1">
                <a:latin typeface="Consolas" panose="020B0609020204030204" pitchFamily="49" charset="0"/>
              </a:rPr>
              <a:t>result.text</a:t>
            </a:r>
            <a:r>
              <a:rPr lang="en-US" dirty="0">
                <a:latin typeface="Consolas" panose="020B0609020204030204" pitchFamily="49" charset="0"/>
              </a:rPr>
              <a:t>();</a:t>
            </a:r>
          </a:p>
          <a:p>
            <a:r>
              <a:rPr lang="en-US" dirty="0">
                <a:latin typeface="Consolas" panose="020B0609020204030204" pitchFamily="49" charset="0"/>
              </a:rPr>
              <a:t>  })</a:t>
            </a:r>
          </a:p>
          <a:p>
            <a:r>
              <a:rPr lang="en-US" dirty="0">
                <a:latin typeface="Consolas" panose="020B0609020204030204" pitchFamily="49" charset="0"/>
              </a:rPr>
              <a:t>  </a:t>
            </a:r>
            <a:r>
              <a:rPr lang="en-US" dirty="0">
                <a:solidFill>
                  <a:srgbClr val="FF0000"/>
                </a:solidFill>
                <a:latin typeface="Consolas" panose="020B0609020204030204" pitchFamily="49" charset="0"/>
              </a:rPr>
              <a:t>.then</a:t>
            </a:r>
            <a:r>
              <a:rPr lang="en-US" dirty="0">
                <a:latin typeface="Consolas" panose="020B0609020204030204" pitchFamily="49" charset="0"/>
              </a:rPr>
              <a:t>((content) =&gt; {</a:t>
            </a:r>
          </a:p>
          <a:p>
            <a:r>
              <a:rPr lang="en-US" dirty="0">
                <a:latin typeface="Consolas" panose="020B0609020204030204" pitchFamily="49" charset="0"/>
              </a:rPr>
              <a:t>    </a:t>
            </a:r>
            <a:r>
              <a:rPr lang="en-US" dirty="0" err="1">
                <a:latin typeface="Consolas" panose="020B0609020204030204" pitchFamily="49" charset="0"/>
              </a:rPr>
              <a:t>set_text</a:t>
            </a:r>
            <a:r>
              <a:rPr lang="en-US" dirty="0">
                <a:latin typeface="Consolas" panose="020B0609020204030204" pitchFamily="49" charset="0"/>
              </a:rPr>
              <a:t>("field", content);</a:t>
            </a:r>
          </a:p>
          <a:p>
            <a:r>
              <a:rPr lang="en-US" dirty="0">
                <a:latin typeface="Consolas" panose="020B0609020204030204" pitchFamily="49" charset="0"/>
              </a:rPr>
              <a:t>  })</a:t>
            </a:r>
          </a:p>
          <a:p>
            <a:r>
              <a:rPr lang="en-US" dirty="0">
                <a:latin typeface="Consolas" panose="020B0609020204030204" pitchFamily="49" charset="0"/>
              </a:rPr>
              <a:t>}</a:t>
            </a:r>
          </a:p>
        </p:txBody>
      </p:sp>
      <p:sp>
        <p:nvSpPr>
          <p:cNvPr id="10" name="TextBox 9">
            <a:extLst>
              <a:ext uri="{FF2B5EF4-FFF2-40B4-BE49-F238E27FC236}">
                <a16:creationId xmlns:a16="http://schemas.microsoft.com/office/drawing/2014/main" id="{E61AF5CE-86BD-4959-8924-619A9D80B6EE}"/>
              </a:ext>
            </a:extLst>
          </p:cNvPr>
          <p:cNvSpPr txBox="1"/>
          <p:nvPr/>
        </p:nvSpPr>
        <p:spPr>
          <a:xfrm>
            <a:off x="1556167" y="1523773"/>
            <a:ext cx="9079666" cy="707886"/>
          </a:xfrm>
          <a:prstGeom prst="rect">
            <a:avLst/>
          </a:prstGeom>
          <a:noFill/>
        </p:spPr>
        <p:txBody>
          <a:bodyPr wrap="square">
            <a:spAutoFit/>
          </a:bodyPr>
          <a:lstStyle/>
          <a:p>
            <a:pPr algn="ctr"/>
            <a:r>
              <a:rPr lang="en-US" sz="2000" dirty="0"/>
              <a:t>For example, if you use JavaScript's </a:t>
            </a:r>
            <a:r>
              <a:rPr lang="en-US" sz="2000" dirty="0">
                <a:solidFill>
                  <a:srgbClr val="0070C0"/>
                </a:solidFill>
              </a:rPr>
              <a:t>fetch()</a:t>
            </a:r>
            <a:r>
              <a:rPr lang="en-US" sz="2000" dirty="0"/>
              <a:t> function, it supports the </a:t>
            </a:r>
            <a:br>
              <a:rPr lang="en-US" sz="2000" dirty="0"/>
            </a:br>
            <a:r>
              <a:rPr lang="en-US" sz="2000" dirty="0">
                <a:solidFill>
                  <a:srgbClr val="FF0000"/>
                </a:solidFill>
              </a:rPr>
              <a:t>.then() </a:t>
            </a:r>
            <a:r>
              <a:rPr lang="en-US" sz="2000" dirty="0"/>
              <a:t>and </a:t>
            </a:r>
            <a:r>
              <a:rPr lang="en-US" sz="2000" dirty="0">
                <a:solidFill>
                  <a:srgbClr val="FF0000"/>
                </a:solidFill>
              </a:rPr>
              <a:t>.catch() </a:t>
            </a:r>
            <a:r>
              <a:rPr lang="en-US" sz="2000" dirty="0"/>
              <a:t>syntax automatically!</a:t>
            </a:r>
          </a:p>
        </p:txBody>
      </p:sp>
      <p:sp>
        <p:nvSpPr>
          <p:cNvPr id="11" name="TextBox 10">
            <a:extLst>
              <a:ext uri="{FF2B5EF4-FFF2-40B4-BE49-F238E27FC236}">
                <a16:creationId xmlns:a16="http://schemas.microsoft.com/office/drawing/2014/main" id="{549DEF74-8395-4A17-BB3D-72B1CE01D719}"/>
              </a:ext>
            </a:extLst>
          </p:cNvPr>
          <p:cNvSpPr txBox="1"/>
          <p:nvPr/>
        </p:nvSpPr>
        <p:spPr>
          <a:xfrm>
            <a:off x="9833906" y="3140951"/>
            <a:ext cx="2118999" cy="2246769"/>
          </a:xfrm>
          <a:prstGeom prst="rect">
            <a:avLst/>
          </a:prstGeom>
          <a:noFill/>
        </p:spPr>
        <p:txBody>
          <a:bodyPr wrap="square">
            <a:spAutoFit/>
          </a:bodyPr>
          <a:lstStyle/>
          <a:p>
            <a:pPr algn="ctr"/>
            <a:r>
              <a:rPr lang="en-US" sz="2000" dirty="0"/>
              <a:t>If you'd like to learn more about Promises, see Timothy Gu's awesome writeup in the slide notes below.</a:t>
            </a:r>
          </a:p>
        </p:txBody>
      </p:sp>
    </p:spTree>
    <p:extLst>
      <p:ext uri="{BB962C8B-B14F-4D97-AF65-F5344CB8AC3E}">
        <p14:creationId xmlns:p14="http://schemas.microsoft.com/office/powerpoint/2010/main" val="176752317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p:txBody>
          <a:bodyPr/>
          <a:lstStyle/>
          <a:p>
            <a:r>
              <a:rPr lang="en-US" dirty="0"/>
              <a:t>Promises In Different Languages</a:t>
            </a:r>
          </a:p>
        </p:txBody>
      </p:sp>
      <p:sp>
        <p:nvSpPr>
          <p:cNvPr id="6" name="TextBox 5">
            <a:extLst>
              <a:ext uri="{FF2B5EF4-FFF2-40B4-BE49-F238E27FC236}">
                <a16:creationId xmlns:a16="http://schemas.microsoft.com/office/drawing/2014/main" id="{1D059748-4BC9-4100-B27C-603B29772DD9}"/>
              </a:ext>
            </a:extLst>
          </p:cNvPr>
          <p:cNvSpPr txBox="1"/>
          <p:nvPr/>
        </p:nvSpPr>
        <p:spPr>
          <a:xfrm>
            <a:off x="223124" y="1219397"/>
            <a:ext cx="6588336" cy="3416320"/>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function </a:t>
            </a:r>
            <a:r>
              <a:rPr lang="en-US" dirty="0" err="1">
                <a:latin typeface="Consolas" panose="020B0609020204030204" pitchFamily="49" charset="0"/>
              </a:rPr>
              <a:t>loadContent</a:t>
            </a:r>
            <a:r>
              <a:rPr lang="en-US" dirty="0">
                <a:latin typeface="Consolas" panose="020B0609020204030204" pitchFamily="49" charset="0"/>
              </a:rPr>
              <a:t> () {</a:t>
            </a:r>
          </a:p>
          <a:p>
            <a:r>
              <a:rPr lang="en-US" dirty="0">
                <a:latin typeface="Consolas" panose="020B0609020204030204" pitchFamily="49" charset="0"/>
              </a:rPr>
              <a:t>  </a:t>
            </a:r>
            <a:r>
              <a:rPr lang="en-US" dirty="0">
                <a:solidFill>
                  <a:srgbClr val="0070C0"/>
                </a:solidFill>
                <a:latin typeface="Consolas" panose="020B0609020204030204" pitchFamily="49" charset="0"/>
              </a:rPr>
              <a:t>fetch</a:t>
            </a:r>
            <a:r>
              <a:rPr lang="en-US" dirty="0">
                <a:latin typeface="Consolas" panose="020B0609020204030204" pitchFamily="49" charset="0"/>
              </a:rPr>
              <a:t>("https://www.foo.com/...")</a:t>
            </a:r>
          </a:p>
          <a:p>
            <a:r>
              <a:rPr lang="en-US" dirty="0">
                <a:latin typeface="Consolas" panose="020B0609020204030204" pitchFamily="49" charset="0"/>
              </a:rPr>
              <a:t>  </a:t>
            </a:r>
            <a:r>
              <a:rPr lang="en-US" dirty="0">
                <a:solidFill>
                  <a:srgbClr val="FF0000"/>
                </a:solidFill>
                <a:latin typeface="Consolas" panose="020B0609020204030204" pitchFamily="49" charset="0"/>
              </a:rPr>
              <a:t>.then</a:t>
            </a:r>
            <a:r>
              <a:rPr lang="en-US" dirty="0">
                <a:latin typeface="Consolas" panose="020B0609020204030204" pitchFamily="49" charset="0"/>
              </a:rPr>
              <a:t>((result) =&gt; {</a:t>
            </a:r>
          </a:p>
          <a:p>
            <a:r>
              <a:rPr lang="en-US" dirty="0">
                <a:latin typeface="Consolas" panose="020B0609020204030204" pitchFamily="49" charset="0"/>
              </a:rPr>
              <a:t>    if (</a:t>
            </a:r>
            <a:r>
              <a:rPr lang="en-US" dirty="0" err="1">
                <a:latin typeface="Consolas" panose="020B0609020204030204" pitchFamily="49" charset="0"/>
              </a:rPr>
              <a:t>result.status</a:t>
            </a:r>
            <a:r>
              <a:rPr lang="en-US" dirty="0">
                <a:latin typeface="Consolas" panose="020B0609020204030204" pitchFamily="49" charset="0"/>
              </a:rPr>
              <a:t> != 200) { </a:t>
            </a:r>
          </a:p>
          <a:p>
            <a:r>
              <a:rPr lang="en-US" dirty="0">
                <a:latin typeface="Consolas" panose="020B0609020204030204" pitchFamily="49" charset="0"/>
              </a:rPr>
              <a:t>      throw new Error("Bad Server Response"); </a:t>
            </a:r>
          </a:p>
          <a:p>
            <a:r>
              <a:rPr lang="en-US" dirty="0">
                <a:latin typeface="Consolas" panose="020B0609020204030204" pitchFamily="49" charset="0"/>
              </a:rPr>
              <a:t>    }</a:t>
            </a:r>
          </a:p>
          <a:p>
            <a:r>
              <a:rPr lang="en-US" dirty="0">
                <a:latin typeface="Consolas" panose="020B0609020204030204" pitchFamily="49" charset="0"/>
              </a:rPr>
              <a:t>    return </a:t>
            </a:r>
            <a:r>
              <a:rPr lang="en-US" dirty="0" err="1">
                <a:latin typeface="Consolas" panose="020B0609020204030204" pitchFamily="49" charset="0"/>
              </a:rPr>
              <a:t>result.text</a:t>
            </a:r>
            <a:r>
              <a:rPr lang="en-US" dirty="0">
                <a:latin typeface="Consolas" panose="020B0609020204030204" pitchFamily="49" charset="0"/>
              </a:rPr>
              <a:t>();</a:t>
            </a:r>
          </a:p>
          <a:p>
            <a:r>
              <a:rPr lang="en-US" dirty="0">
                <a:latin typeface="Consolas" panose="020B0609020204030204" pitchFamily="49" charset="0"/>
              </a:rPr>
              <a:t>  })</a:t>
            </a:r>
          </a:p>
          <a:p>
            <a:r>
              <a:rPr lang="en-US" dirty="0">
                <a:latin typeface="Consolas" panose="020B0609020204030204" pitchFamily="49" charset="0"/>
              </a:rPr>
              <a:t>  </a:t>
            </a:r>
            <a:r>
              <a:rPr lang="en-US" dirty="0">
                <a:solidFill>
                  <a:srgbClr val="FF0000"/>
                </a:solidFill>
                <a:latin typeface="Consolas" panose="020B0609020204030204" pitchFamily="49" charset="0"/>
              </a:rPr>
              <a:t>.then</a:t>
            </a:r>
            <a:r>
              <a:rPr lang="en-US" dirty="0">
                <a:latin typeface="Consolas" panose="020B0609020204030204" pitchFamily="49" charset="0"/>
              </a:rPr>
              <a:t>((content) =&gt; {</a:t>
            </a:r>
          </a:p>
          <a:p>
            <a:r>
              <a:rPr lang="en-US" dirty="0">
                <a:latin typeface="Consolas" panose="020B0609020204030204" pitchFamily="49" charset="0"/>
              </a:rPr>
              <a:t>    </a:t>
            </a:r>
            <a:r>
              <a:rPr lang="en-US" dirty="0" err="1">
                <a:latin typeface="Consolas" panose="020B0609020204030204" pitchFamily="49" charset="0"/>
              </a:rPr>
              <a:t>set_text</a:t>
            </a:r>
            <a:r>
              <a:rPr lang="en-US" dirty="0">
                <a:latin typeface="Consolas" panose="020B0609020204030204" pitchFamily="49" charset="0"/>
              </a:rPr>
              <a:t>("field", content);</a:t>
            </a:r>
          </a:p>
          <a:p>
            <a:r>
              <a:rPr lang="en-US" dirty="0">
                <a:latin typeface="Consolas" panose="020B0609020204030204" pitchFamily="49" charset="0"/>
              </a:rPr>
              <a:t>  })</a:t>
            </a:r>
          </a:p>
          <a:p>
            <a:r>
              <a:rPr lang="en-US" dirty="0">
                <a:latin typeface="Consolas" panose="020B0609020204030204" pitchFamily="49" charset="0"/>
              </a:rPr>
              <a:t>}</a:t>
            </a:r>
          </a:p>
        </p:txBody>
      </p:sp>
      <p:sp>
        <p:nvSpPr>
          <p:cNvPr id="7" name="TextBox 6">
            <a:extLst>
              <a:ext uri="{FF2B5EF4-FFF2-40B4-BE49-F238E27FC236}">
                <a16:creationId xmlns:a16="http://schemas.microsoft.com/office/drawing/2014/main" id="{1299A2C9-F1AA-4EB6-A999-005CB09CE425}"/>
              </a:ext>
            </a:extLst>
          </p:cNvPr>
          <p:cNvSpPr txBox="1"/>
          <p:nvPr/>
        </p:nvSpPr>
        <p:spPr>
          <a:xfrm>
            <a:off x="223124" y="6503789"/>
            <a:ext cx="11894045" cy="369332"/>
          </a:xfrm>
          <a:prstGeom prst="rect">
            <a:avLst/>
          </a:prstGeom>
          <a:noFill/>
        </p:spPr>
        <p:txBody>
          <a:bodyPr wrap="square">
            <a:spAutoFit/>
          </a:bodyPr>
          <a:lstStyle/>
          <a:p>
            <a:pPr algn="ctr"/>
            <a:r>
              <a:rPr lang="en-US" dirty="0"/>
              <a:t>If you'd like a really great writeup about how JavaScript Promises work, see the slide notes for a writeup by Timothy Gu!</a:t>
            </a:r>
          </a:p>
        </p:txBody>
      </p:sp>
      <p:sp>
        <p:nvSpPr>
          <p:cNvPr id="5" name="TextBox 4">
            <a:extLst>
              <a:ext uri="{FF2B5EF4-FFF2-40B4-BE49-F238E27FC236}">
                <a16:creationId xmlns:a16="http://schemas.microsoft.com/office/drawing/2014/main" id="{9638B6E8-3277-4BC9-AFF3-B9F418C086AE}"/>
              </a:ext>
            </a:extLst>
          </p:cNvPr>
          <p:cNvSpPr txBox="1"/>
          <p:nvPr/>
        </p:nvSpPr>
        <p:spPr>
          <a:xfrm>
            <a:off x="8376296" y="3345768"/>
            <a:ext cx="2176038" cy="646331"/>
          </a:xfrm>
          <a:prstGeom prst="rect">
            <a:avLst/>
          </a:prstGeom>
          <a:noFill/>
        </p:spPr>
        <p:txBody>
          <a:bodyPr wrap="square">
            <a:spAutoFit/>
          </a:bodyPr>
          <a:lstStyle/>
          <a:p>
            <a:pPr algn="ctr"/>
            <a:r>
              <a:rPr lang="en-US" dirty="0"/>
              <a:t>TODO Another language</a:t>
            </a:r>
          </a:p>
        </p:txBody>
      </p:sp>
    </p:spTree>
    <p:extLst>
      <p:ext uri="{BB962C8B-B14F-4D97-AF65-F5344CB8AC3E}">
        <p14:creationId xmlns:p14="http://schemas.microsoft.com/office/powerpoint/2010/main" val="67668236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p:txBody>
          <a:bodyPr/>
          <a:lstStyle/>
          <a:p>
            <a:r>
              <a:rPr lang="en-US" dirty="0"/>
              <a:t>UI Programming Without Concurrency</a:t>
            </a:r>
          </a:p>
        </p:txBody>
      </p:sp>
      <p:sp>
        <p:nvSpPr>
          <p:cNvPr id="13" name="TextBox 12">
            <a:extLst>
              <a:ext uri="{FF2B5EF4-FFF2-40B4-BE49-F238E27FC236}">
                <a16:creationId xmlns:a16="http://schemas.microsoft.com/office/drawing/2014/main" id="{B42E4335-EA84-42EE-A6EC-1EF749706EC1}"/>
              </a:ext>
            </a:extLst>
          </p:cNvPr>
          <p:cNvSpPr txBox="1"/>
          <p:nvPr/>
        </p:nvSpPr>
        <p:spPr>
          <a:xfrm>
            <a:off x="1258604" y="813764"/>
            <a:ext cx="4748052" cy="707886"/>
          </a:xfrm>
          <a:prstGeom prst="rect">
            <a:avLst/>
          </a:prstGeom>
          <a:noFill/>
        </p:spPr>
        <p:txBody>
          <a:bodyPr wrap="square" rtlCol="0">
            <a:spAutoFit/>
          </a:bodyPr>
          <a:lstStyle/>
          <a:p>
            <a:pPr algn="ctr"/>
            <a:r>
              <a:rPr lang="en-US" sz="2000" dirty="0"/>
              <a:t>Here's an example of how </a:t>
            </a:r>
            <a:r>
              <a:rPr lang="en-US" sz="2000" dirty="0" err="1"/>
              <a:t>javascript</a:t>
            </a:r>
            <a:r>
              <a:rPr lang="en-US" sz="2000" dirty="0"/>
              <a:t> that doesn't use concurrency would run:</a:t>
            </a:r>
          </a:p>
        </p:txBody>
      </p:sp>
      <p:sp>
        <p:nvSpPr>
          <p:cNvPr id="16" name="TextBox 15">
            <a:extLst>
              <a:ext uri="{FF2B5EF4-FFF2-40B4-BE49-F238E27FC236}">
                <a16:creationId xmlns:a16="http://schemas.microsoft.com/office/drawing/2014/main" id="{2CBE44D5-BAB6-4985-9485-1269B6C03E64}"/>
              </a:ext>
            </a:extLst>
          </p:cNvPr>
          <p:cNvSpPr txBox="1"/>
          <p:nvPr/>
        </p:nvSpPr>
        <p:spPr>
          <a:xfrm>
            <a:off x="6553627" y="3670541"/>
            <a:ext cx="5333573" cy="3111993"/>
          </a:xfrm>
          <a:prstGeom prst="rect">
            <a:avLst/>
          </a:prstGeom>
          <a:solidFill>
            <a:schemeClr val="accent6">
              <a:lumMod val="20000"/>
              <a:lumOff val="80000"/>
            </a:schemeClr>
          </a:solidFill>
          <a:ln>
            <a:solidFill>
              <a:schemeClr val="tx1"/>
            </a:solidFill>
          </a:ln>
        </p:spPr>
        <p:txBody>
          <a:bodyPr wrap="square">
            <a:noAutofit/>
          </a:bodyPr>
          <a:lstStyle/>
          <a:p>
            <a:r>
              <a:rPr lang="en-US" dirty="0">
                <a:latin typeface="Consolas" panose="020B0609020204030204" pitchFamily="49" charset="0"/>
              </a:rPr>
              <a:t>&lt;html&gt;&lt;body&gt;</a:t>
            </a:r>
          </a:p>
          <a:p>
            <a:r>
              <a:rPr lang="en-US" dirty="0">
                <a:latin typeface="Consolas" panose="020B0609020204030204" pitchFamily="49" charset="0"/>
              </a:rPr>
              <a:t>&lt;div&gt;</a:t>
            </a:r>
            <a:r>
              <a:rPr lang="en-US" dirty="0">
                <a:solidFill>
                  <a:srgbClr val="FF0000"/>
                </a:solidFill>
                <a:latin typeface="Consolas" panose="020B0609020204030204" pitchFamily="49" charset="0"/>
              </a:rPr>
              <a:t>The current weather is:</a:t>
            </a:r>
            <a:r>
              <a:rPr lang="en-US" dirty="0">
                <a:latin typeface="Consolas" panose="020B0609020204030204" pitchFamily="49" charset="0"/>
              </a:rPr>
              <a:t>&lt;/div&gt;</a:t>
            </a:r>
          </a:p>
          <a:p>
            <a:r>
              <a:rPr lang="en-US" dirty="0">
                <a:latin typeface="Consolas" panose="020B0609020204030204" pitchFamily="49" charset="0"/>
              </a:rPr>
              <a:t>&lt;div id="weather"&gt;</a:t>
            </a:r>
            <a:r>
              <a:rPr lang="en-US" dirty="0">
                <a:solidFill>
                  <a:srgbClr val="FF0000"/>
                </a:solidFill>
                <a:latin typeface="Consolas" panose="020B0609020204030204" pitchFamily="49" charset="0"/>
              </a:rPr>
              <a:t>No weather data</a:t>
            </a:r>
            <a:r>
              <a:rPr lang="en-US" dirty="0">
                <a:latin typeface="Consolas" panose="020B0609020204030204" pitchFamily="49" charset="0"/>
              </a:rPr>
              <a:t>&lt;/div&gt;</a:t>
            </a:r>
          </a:p>
          <a:p>
            <a:endParaRPr lang="en-US" dirty="0">
              <a:latin typeface="Consolas" panose="020B0609020204030204" pitchFamily="49" charset="0"/>
            </a:endParaRPr>
          </a:p>
          <a:p>
            <a:r>
              <a:rPr lang="en-US" dirty="0">
                <a:latin typeface="Consolas" panose="020B0609020204030204" pitchFamily="49" charset="0"/>
              </a:rPr>
              <a:t>&lt;script&gt;</a:t>
            </a:r>
          </a:p>
          <a:p>
            <a:r>
              <a:rPr lang="en-US" dirty="0">
                <a:latin typeface="Consolas" panose="020B0609020204030204" pitchFamily="49" charset="0"/>
              </a:rPr>
              <a:t>data = download</a:t>
            </a:r>
            <a:r>
              <a:rPr lang="en-US" dirty="0">
                <a:solidFill>
                  <a:srgbClr val="0070C0"/>
                </a:solidFill>
                <a:latin typeface="Consolas" panose="020B0609020204030204" pitchFamily="49" charset="0"/>
              </a:rPr>
              <a:t>("www.weather.com/..."</a:t>
            </a:r>
            <a:r>
              <a:rPr lang="en-US" dirty="0">
                <a:latin typeface="Consolas" panose="020B0609020204030204" pitchFamily="49" charset="0"/>
              </a:rPr>
              <a:t>); </a:t>
            </a:r>
          </a:p>
          <a:p>
            <a:r>
              <a:rPr lang="en-US" dirty="0" err="1">
                <a:latin typeface="Consolas" panose="020B0609020204030204" pitchFamily="49" charset="0"/>
              </a:rPr>
              <a:t>update_html</a:t>
            </a:r>
            <a:r>
              <a:rPr lang="en-US" dirty="0">
                <a:latin typeface="Consolas" panose="020B0609020204030204" pitchFamily="49" charset="0"/>
              </a:rPr>
              <a:t>("weather", data);</a:t>
            </a:r>
          </a:p>
          <a:p>
            <a:r>
              <a:rPr lang="en-US" dirty="0">
                <a:latin typeface="Consolas" panose="020B0609020204030204" pitchFamily="49" charset="0"/>
              </a:rPr>
              <a:t>// other </a:t>
            </a:r>
            <a:r>
              <a:rPr lang="en-US" dirty="0" err="1">
                <a:latin typeface="Consolas" panose="020B0609020204030204" pitchFamily="49" charset="0"/>
              </a:rPr>
              <a:t>javascript</a:t>
            </a:r>
            <a:r>
              <a:rPr lang="en-US" dirty="0">
                <a:latin typeface="Consolas" panose="020B0609020204030204" pitchFamily="49" charset="0"/>
              </a:rPr>
              <a:t> code...</a:t>
            </a:r>
          </a:p>
          <a:p>
            <a:r>
              <a:rPr lang="en-US" dirty="0">
                <a:latin typeface="Consolas" panose="020B0609020204030204" pitchFamily="49" charset="0"/>
              </a:rPr>
              <a:t>// ...</a:t>
            </a:r>
          </a:p>
          <a:p>
            <a:r>
              <a:rPr lang="en-US" dirty="0">
                <a:latin typeface="Consolas" panose="020B0609020204030204" pitchFamily="49" charset="0"/>
              </a:rPr>
              <a:t>&lt;/script&gt;</a:t>
            </a:r>
          </a:p>
          <a:p>
            <a:r>
              <a:rPr lang="en-US" dirty="0">
                <a:latin typeface="Consolas" panose="020B0609020204030204" pitchFamily="49" charset="0"/>
              </a:rPr>
              <a:t>&lt;/body&gt;&lt;/html&gt;</a:t>
            </a:r>
          </a:p>
        </p:txBody>
      </p:sp>
      <p:sp>
        <p:nvSpPr>
          <p:cNvPr id="31" name="Line 21">
            <a:extLst>
              <a:ext uri="{FF2B5EF4-FFF2-40B4-BE49-F238E27FC236}">
                <a16:creationId xmlns:a16="http://schemas.microsoft.com/office/drawing/2014/main" id="{26155349-47A0-44CB-A3F8-FD5548BF3FA2}"/>
              </a:ext>
            </a:extLst>
          </p:cNvPr>
          <p:cNvSpPr>
            <a:spLocks noChangeShapeType="1"/>
          </p:cNvSpPr>
          <p:nvPr/>
        </p:nvSpPr>
        <p:spPr bwMode="auto">
          <a:xfrm>
            <a:off x="6165655" y="5239016"/>
            <a:ext cx="457200" cy="0"/>
          </a:xfrm>
          <a:prstGeom prst="line">
            <a:avLst/>
          </a:prstGeom>
          <a:noFill/>
          <a:ln w="38100">
            <a:solidFill>
              <a:schemeClr val="accent1">
                <a:lumMod val="75000"/>
              </a:scheme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6" name="Line 21">
            <a:extLst>
              <a:ext uri="{FF2B5EF4-FFF2-40B4-BE49-F238E27FC236}">
                <a16:creationId xmlns:a16="http://schemas.microsoft.com/office/drawing/2014/main" id="{9BEECB92-078E-4648-AF12-69CA923CCC10}"/>
              </a:ext>
            </a:extLst>
          </p:cNvPr>
          <p:cNvSpPr>
            <a:spLocks noChangeShapeType="1"/>
          </p:cNvSpPr>
          <p:nvPr/>
        </p:nvSpPr>
        <p:spPr bwMode="auto">
          <a:xfrm>
            <a:off x="6176636" y="5502337"/>
            <a:ext cx="457200" cy="0"/>
          </a:xfrm>
          <a:prstGeom prst="line">
            <a:avLst/>
          </a:prstGeom>
          <a:noFill/>
          <a:ln w="38100">
            <a:solidFill>
              <a:schemeClr val="accent1">
                <a:lumMod val="75000"/>
              </a:scheme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nvGrpSpPr>
          <p:cNvPr id="37" name="Group 36">
            <a:extLst>
              <a:ext uri="{FF2B5EF4-FFF2-40B4-BE49-F238E27FC236}">
                <a16:creationId xmlns:a16="http://schemas.microsoft.com/office/drawing/2014/main" id="{75D203E5-3175-486E-AC66-DC3DC046C035}"/>
              </a:ext>
            </a:extLst>
          </p:cNvPr>
          <p:cNvGrpSpPr/>
          <p:nvPr/>
        </p:nvGrpSpPr>
        <p:grpSpPr>
          <a:xfrm>
            <a:off x="6999763" y="797164"/>
            <a:ext cx="4486455" cy="2533923"/>
            <a:chOff x="7111986" y="2173706"/>
            <a:chExt cx="4486455" cy="2533923"/>
          </a:xfrm>
        </p:grpSpPr>
        <p:grpSp>
          <p:nvGrpSpPr>
            <p:cNvPr id="38" name="Group 37">
              <a:extLst>
                <a:ext uri="{FF2B5EF4-FFF2-40B4-BE49-F238E27FC236}">
                  <a16:creationId xmlns:a16="http://schemas.microsoft.com/office/drawing/2014/main" id="{1A5A71A2-B316-4134-A350-B617DE746E54}"/>
                </a:ext>
              </a:extLst>
            </p:cNvPr>
            <p:cNvGrpSpPr/>
            <p:nvPr/>
          </p:nvGrpSpPr>
          <p:grpSpPr>
            <a:xfrm>
              <a:off x="7111986" y="2173706"/>
              <a:ext cx="4486455" cy="2533923"/>
              <a:chOff x="7111987" y="2173706"/>
              <a:chExt cx="3903860" cy="2008769"/>
            </a:xfrm>
          </p:grpSpPr>
          <p:grpSp>
            <p:nvGrpSpPr>
              <p:cNvPr id="42" name="Group 41">
                <a:extLst>
                  <a:ext uri="{FF2B5EF4-FFF2-40B4-BE49-F238E27FC236}">
                    <a16:creationId xmlns:a16="http://schemas.microsoft.com/office/drawing/2014/main" id="{B1A3FC1B-CA9F-4D8F-97F0-44A3D5032D48}"/>
                  </a:ext>
                </a:extLst>
              </p:cNvPr>
              <p:cNvGrpSpPr/>
              <p:nvPr/>
            </p:nvGrpSpPr>
            <p:grpSpPr>
              <a:xfrm>
                <a:off x="7111987" y="2173706"/>
                <a:ext cx="3903860" cy="2008769"/>
                <a:chOff x="3319462" y="2754855"/>
                <a:chExt cx="3903860" cy="2008769"/>
              </a:xfrm>
            </p:grpSpPr>
            <p:pic>
              <p:nvPicPr>
                <p:cNvPr id="51" name="Picture 50">
                  <a:extLst>
                    <a:ext uri="{FF2B5EF4-FFF2-40B4-BE49-F238E27FC236}">
                      <a16:creationId xmlns:a16="http://schemas.microsoft.com/office/drawing/2014/main" id="{8FEB7E53-1138-46D8-8D16-EA6A460D6E0C}"/>
                    </a:ext>
                  </a:extLst>
                </p:cNvPr>
                <p:cNvPicPr>
                  <a:picLocks noChangeAspect="1"/>
                </p:cNvPicPr>
                <p:nvPr/>
              </p:nvPicPr>
              <p:blipFill rotWithShape="1">
                <a:blip r:embed="rId3"/>
                <a:srcRect b="41056"/>
                <a:stretch/>
              </p:blipFill>
              <p:spPr>
                <a:xfrm>
                  <a:off x="3319462" y="2754855"/>
                  <a:ext cx="3903860" cy="1720892"/>
                </a:xfrm>
                <a:prstGeom prst="rect">
                  <a:avLst/>
                </a:prstGeom>
              </p:spPr>
            </p:pic>
            <p:grpSp>
              <p:nvGrpSpPr>
                <p:cNvPr id="52" name="Group 51">
                  <a:extLst>
                    <a:ext uri="{FF2B5EF4-FFF2-40B4-BE49-F238E27FC236}">
                      <a16:creationId xmlns:a16="http://schemas.microsoft.com/office/drawing/2014/main" id="{6B7AE885-CE25-42F6-A590-31017B8770BE}"/>
                    </a:ext>
                  </a:extLst>
                </p:cNvPr>
                <p:cNvGrpSpPr/>
                <p:nvPr/>
              </p:nvGrpSpPr>
              <p:grpSpPr>
                <a:xfrm>
                  <a:off x="3319462" y="4475747"/>
                  <a:ext cx="3903860" cy="287877"/>
                  <a:chOff x="7461972" y="4825757"/>
                  <a:chExt cx="3903860" cy="287877"/>
                </a:xfrm>
              </p:grpSpPr>
              <p:pic>
                <p:nvPicPr>
                  <p:cNvPr id="53" name="Picture 52">
                    <a:extLst>
                      <a:ext uri="{FF2B5EF4-FFF2-40B4-BE49-F238E27FC236}">
                        <a16:creationId xmlns:a16="http://schemas.microsoft.com/office/drawing/2014/main" id="{F8E3F67E-B821-4AB4-B489-16DA53886F47}"/>
                      </a:ext>
                    </a:extLst>
                  </p:cNvPr>
                  <p:cNvPicPr>
                    <a:picLocks noChangeAspect="1"/>
                  </p:cNvPicPr>
                  <p:nvPr/>
                </p:nvPicPr>
                <p:blipFill rotWithShape="1">
                  <a:blip r:embed="rId3"/>
                  <a:srcRect t="90139"/>
                  <a:stretch/>
                </p:blipFill>
                <p:spPr>
                  <a:xfrm>
                    <a:off x="7461972" y="4825757"/>
                    <a:ext cx="3903860" cy="287877"/>
                  </a:xfrm>
                  <a:prstGeom prst="rect">
                    <a:avLst/>
                  </a:prstGeom>
                </p:spPr>
              </p:pic>
              <p:sp>
                <p:nvSpPr>
                  <p:cNvPr id="54" name="Rectangle 53">
                    <a:extLst>
                      <a:ext uri="{FF2B5EF4-FFF2-40B4-BE49-F238E27FC236}">
                        <a16:creationId xmlns:a16="http://schemas.microsoft.com/office/drawing/2014/main" id="{CCCDA9D6-19B5-49DD-BF18-4D3782B4E537}"/>
                      </a:ext>
                    </a:extLst>
                  </p:cNvPr>
                  <p:cNvSpPr/>
                  <p:nvPr/>
                </p:nvSpPr>
                <p:spPr>
                  <a:xfrm>
                    <a:off x="7691460" y="4904509"/>
                    <a:ext cx="1715047" cy="166255"/>
                  </a:xfrm>
                  <a:prstGeom prst="rect">
                    <a:avLst/>
                  </a:prstGeom>
                  <a:solidFill>
                    <a:srgbClr val="50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504F"/>
                      </a:solidFill>
                    </a:endParaRPr>
                  </a:p>
                </p:txBody>
              </p:sp>
              <p:sp>
                <p:nvSpPr>
                  <p:cNvPr id="55" name="Rectangle 54">
                    <a:extLst>
                      <a:ext uri="{FF2B5EF4-FFF2-40B4-BE49-F238E27FC236}">
                        <a16:creationId xmlns:a16="http://schemas.microsoft.com/office/drawing/2014/main" id="{EBFECA32-781C-4072-98ED-C38A6F0A8DC8}"/>
                      </a:ext>
                    </a:extLst>
                  </p:cNvPr>
                  <p:cNvSpPr/>
                  <p:nvPr/>
                </p:nvSpPr>
                <p:spPr>
                  <a:xfrm>
                    <a:off x="9562553" y="4825757"/>
                    <a:ext cx="1715047" cy="166255"/>
                  </a:xfrm>
                  <a:prstGeom prst="rect">
                    <a:avLst/>
                  </a:prstGeom>
                  <a:solidFill>
                    <a:srgbClr val="50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50504F"/>
                      </a:solidFill>
                    </a:endParaRPr>
                  </a:p>
                </p:txBody>
              </p:sp>
            </p:grpSp>
          </p:grpSp>
          <p:sp>
            <p:nvSpPr>
              <p:cNvPr id="49" name="Rectangle 48">
                <a:extLst>
                  <a:ext uri="{FF2B5EF4-FFF2-40B4-BE49-F238E27FC236}">
                    <a16:creationId xmlns:a16="http://schemas.microsoft.com/office/drawing/2014/main" id="{2346188D-6E13-4612-9554-53793524A829}"/>
                  </a:ext>
                </a:extLst>
              </p:cNvPr>
              <p:cNvSpPr/>
              <p:nvPr/>
            </p:nvSpPr>
            <p:spPr>
              <a:xfrm>
                <a:off x="8779432" y="2320272"/>
                <a:ext cx="1550226" cy="129796"/>
              </a:xfrm>
              <a:prstGeom prst="rect">
                <a:avLst/>
              </a:prstGeom>
              <a:solidFill>
                <a:srgbClr val="2C29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50504F"/>
                  </a:solidFill>
                </a:endParaRPr>
              </a:p>
            </p:txBody>
          </p:sp>
          <p:sp>
            <p:nvSpPr>
              <p:cNvPr id="50" name="TextBox 49">
                <a:extLst>
                  <a:ext uri="{FF2B5EF4-FFF2-40B4-BE49-F238E27FC236}">
                    <a16:creationId xmlns:a16="http://schemas.microsoft.com/office/drawing/2014/main" id="{B42B2B0C-D815-4290-B153-F5F2BE91024A}"/>
                  </a:ext>
                </a:extLst>
              </p:cNvPr>
              <p:cNvSpPr txBox="1"/>
              <p:nvPr/>
            </p:nvSpPr>
            <p:spPr>
              <a:xfrm>
                <a:off x="8697748" y="2267248"/>
                <a:ext cx="1378997" cy="243990"/>
              </a:xfrm>
              <a:prstGeom prst="rect">
                <a:avLst/>
              </a:prstGeom>
              <a:noFill/>
            </p:spPr>
            <p:txBody>
              <a:bodyPr wrap="none" rtlCol="0">
                <a:spAutoFit/>
              </a:bodyPr>
              <a:lstStyle/>
              <a:p>
                <a:r>
                  <a:rPr lang="en-US" sz="1400" dirty="0">
                    <a:solidFill>
                      <a:schemeClr val="bg2"/>
                    </a:solidFill>
                  </a:rPr>
                  <a:t>www.weather.com</a:t>
                </a:r>
              </a:p>
            </p:txBody>
          </p:sp>
        </p:grpSp>
        <p:pic>
          <p:nvPicPr>
            <p:cNvPr id="41" name="Picture 40">
              <a:extLst>
                <a:ext uri="{FF2B5EF4-FFF2-40B4-BE49-F238E27FC236}">
                  <a16:creationId xmlns:a16="http://schemas.microsoft.com/office/drawing/2014/main" id="{83AF4768-D234-4723-AA45-F3449FE52361}"/>
                </a:ext>
              </a:extLst>
            </p:cNvPr>
            <p:cNvPicPr>
              <a:picLocks noChangeAspect="1"/>
            </p:cNvPicPr>
            <p:nvPr/>
          </p:nvPicPr>
          <p:blipFill rotWithShape="1">
            <a:blip r:embed="rId4"/>
            <a:srcRect r="25525" b="28012"/>
            <a:stretch/>
          </p:blipFill>
          <p:spPr>
            <a:xfrm>
              <a:off x="7156908" y="2694881"/>
              <a:ext cx="4277531" cy="1974773"/>
            </a:xfrm>
            <a:prstGeom prst="rect">
              <a:avLst/>
            </a:prstGeom>
          </p:spPr>
        </p:pic>
      </p:grpSp>
      <p:pic>
        <p:nvPicPr>
          <p:cNvPr id="57" name="Picture 56">
            <a:extLst>
              <a:ext uri="{FF2B5EF4-FFF2-40B4-BE49-F238E27FC236}">
                <a16:creationId xmlns:a16="http://schemas.microsoft.com/office/drawing/2014/main" id="{2A851973-26B4-4877-882C-BB7A28DB6E93}"/>
              </a:ext>
            </a:extLst>
          </p:cNvPr>
          <p:cNvPicPr>
            <a:picLocks noChangeAspect="1"/>
          </p:cNvPicPr>
          <p:nvPr/>
        </p:nvPicPr>
        <p:blipFill>
          <a:blip r:embed="rId5"/>
          <a:stretch>
            <a:fillRect/>
          </a:stretch>
        </p:blipFill>
        <p:spPr>
          <a:xfrm>
            <a:off x="7067634" y="1686600"/>
            <a:ext cx="3076575" cy="619125"/>
          </a:xfrm>
          <a:prstGeom prst="rect">
            <a:avLst/>
          </a:prstGeom>
        </p:spPr>
      </p:pic>
      <p:sp>
        <p:nvSpPr>
          <p:cNvPr id="5" name="Rectangle 4">
            <a:extLst>
              <a:ext uri="{FF2B5EF4-FFF2-40B4-BE49-F238E27FC236}">
                <a16:creationId xmlns:a16="http://schemas.microsoft.com/office/drawing/2014/main" id="{0001FE45-AA00-4ACC-BF22-2F2D7F7E03E9}"/>
              </a:ext>
            </a:extLst>
          </p:cNvPr>
          <p:cNvSpPr/>
          <p:nvPr/>
        </p:nvSpPr>
        <p:spPr>
          <a:xfrm>
            <a:off x="7067634" y="1358283"/>
            <a:ext cx="3617180" cy="9474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picture containing sandglass&#10;&#10;Description automatically generated">
            <a:extLst>
              <a:ext uri="{FF2B5EF4-FFF2-40B4-BE49-F238E27FC236}">
                <a16:creationId xmlns:a16="http://schemas.microsoft.com/office/drawing/2014/main" id="{3C6F10A3-06BC-46D7-8383-40187B1732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21403" y="2190102"/>
            <a:ext cx="982047" cy="982047"/>
          </a:xfrm>
          <a:prstGeom prst="rect">
            <a:avLst/>
          </a:prstGeom>
        </p:spPr>
      </p:pic>
      <p:sp>
        <p:nvSpPr>
          <p:cNvPr id="59" name="Speech Bubble: Rectangle with Corners Rounded 58">
            <a:extLst>
              <a:ext uri="{FF2B5EF4-FFF2-40B4-BE49-F238E27FC236}">
                <a16:creationId xmlns:a16="http://schemas.microsoft.com/office/drawing/2014/main" id="{664FC1E7-F053-426E-A3AD-25A4BFFE1491}"/>
              </a:ext>
            </a:extLst>
          </p:cNvPr>
          <p:cNvSpPr/>
          <p:nvPr/>
        </p:nvSpPr>
        <p:spPr>
          <a:xfrm>
            <a:off x="4106862" y="3669979"/>
            <a:ext cx="2526974" cy="838671"/>
          </a:xfrm>
          <a:prstGeom prst="wedgeRoundRectCallout">
            <a:avLst>
              <a:gd name="adj1" fmla="val 111259"/>
              <a:gd name="adj2" fmla="val 121588"/>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is called a "blocking" operation.</a:t>
            </a:r>
            <a:endParaRPr lang="en-US" sz="2000" dirty="0">
              <a:solidFill>
                <a:schemeClr val="accent2">
                  <a:lumMod val="20000"/>
                  <a:lumOff val="80000"/>
                </a:schemeClr>
              </a:solidFill>
              <a:latin typeface="Corbel" panose="020B0503020204020204" pitchFamily="34" charset="0"/>
            </a:endParaRPr>
          </a:p>
        </p:txBody>
      </p:sp>
      <p:sp>
        <p:nvSpPr>
          <p:cNvPr id="60" name="Speech Bubble: Rectangle with Corners Rounded 59">
            <a:extLst>
              <a:ext uri="{FF2B5EF4-FFF2-40B4-BE49-F238E27FC236}">
                <a16:creationId xmlns:a16="http://schemas.microsoft.com/office/drawing/2014/main" id="{D82FE772-3DC2-40AC-A263-53BFA4274358}"/>
              </a:ext>
            </a:extLst>
          </p:cNvPr>
          <p:cNvSpPr/>
          <p:nvPr/>
        </p:nvSpPr>
        <p:spPr>
          <a:xfrm>
            <a:off x="4627203" y="844498"/>
            <a:ext cx="2922030" cy="838671"/>
          </a:xfrm>
          <a:prstGeom prst="wedgeRoundRectCallout">
            <a:avLst>
              <a:gd name="adj1" fmla="val 111259"/>
              <a:gd name="adj2" fmla="val 121588"/>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 browser hangs until the operation finishes!</a:t>
            </a:r>
            <a:endParaRPr lang="en-US" sz="2000" dirty="0">
              <a:solidFill>
                <a:schemeClr val="accent2">
                  <a:lumMod val="20000"/>
                  <a:lumOff val="80000"/>
                </a:schemeClr>
              </a:solidFill>
              <a:latin typeface="Corbel" panose="020B0503020204020204" pitchFamily="34" charset="0"/>
            </a:endParaRPr>
          </a:p>
        </p:txBody>
      </p:sp>
      <p:sp>
        <p:nvSpPr>
          <p:cNvPr id="23" name="TextBox 22">
            <a:extLst>
              <a:ext uri="{FF2B5EF4-FFF2-40B4-BE49-F238E27FC236}">
                <a16:creationId xmlns:a16="http://schemas.microsoft.com/office/drawing/2014/main" id="{15DE7C93-4395-4E23-9473-8B9661110487}"/>
              </a:ext>
            </a:extLst>
          </p:cNvPr>
          <p:cNvSpPr txBox="1"/>
          <p:nvPr/>
        </p:nvSpPr>
        <p:spPr>
          <a:xfrm>
            <a:off x="732945" y="2411614"/>
            <a:ext cx="4748052" cy="707886"/>
          </a:xfrm>
          <a:prstGeom prst="rect">
            <a:avLst/>
          </a:prstGeom>
          <a:noFill/>
        </p:spPr>
        <p:txBody>
          <a:bodyPr wrap="square" rtlCol="0">
            <a:spAutoFit/>
          </a:bodyPr>
          <a:lstStyle/>
          <a:p>
            <a:pPr algn="ctr"/>
            <a:r>
              <a:rPr lang="en-US" sz="2000" dirty="0"/>
              <a:t>Clearly, if we have to run a function that takes a while to run, it'll freeze our UI.</a:t>
            </a:r>
          </a:p>
        </p:txBody>
      </p:sp>
      <p:sp>
        <p:nvSpPr>
          <p:cNvPr id="24" name="TextBox 23">
            <a:extLst>
              <a:ext uri="{FF2B5EF4-FFF2-40B4-BE49-F238E27FC236}">
                <a16:creationId xmlns:a16="http://schemas.microsoft.com/office/drawing/2014/main" id="{D615A7AF-FA73-45F6-A104-43FF0731A79C}"/>
              </a:ext>
            </a:extLst>
          </p:cNvPr>
          <p:cNvSpPr txBox="1"/>
          <p:nvPr/>
        </p:nvSpPr>
        <p:spPr>
          <a:xfrm>
            <a:off x="582193" y="3508460"/>
            <a:ext cx="4748052" cy="707886"/>
          </a:xfrm>
          <a:prstGeom prst="rect">
            <a:avLst/>
          </a:prstGeom>
          <a:noFill/>
        </p:spPr>
        <p:txBody>
          <a:bodyPr wrap="square" rtlCol="0">
            <a:spAutoFit/>
          </a:bodyPr>
          <a:lstStyle/>
          <a:p>
            <a:pPr algn="ctr"/>
            <a:r>
              <a:rPr lang="en-US" sz="2000" dirty="0"/>
              <a:t>So we have to figure out a way to run such a function in the background.</a:t>
            </a:r>
          </a:p>
        </p:txBody>
      </p:sp>
      <p:sp>
        <p:nvSpPr>
          <p:cNvPr id="25" name="TextBox 24">
            <a:extLst>
              <a:ext uri="{FF2B5EF4-FFF2-40B4-BE49-F238E27FC236}">
                <a16:creationId xmlns:a16="http://schemas.microsoft.com/office/drawing/2014/main" id="{FB4AB964-64A3-4002-9588-9B8914A41D97}"/>
              </a:ext>
            </a:extLst>
          </p:cNvPr>
          <p:cNvSpPr txBox="1"/>
          <p:nvPr/>
        </p:nvSpPr>
        <p:spPr>
          <a:xfrm>
            <a:off x="521529" y="4605306"/>
            <a:ext cx="4748052" cy="400110"/>
          </a:xfrm>
          <a:prstGeom prst="rect">
            <a:avLst/>
          </a:prstGeom>
          <a:noFill/>
        </p:spPr>
        <p:txBody>
          <a:bodyPr wrap="square" rtlCol="0">
            <a:spAutoFit/>
          </a:bodyPr>
          <a:lstStyle/>
          <a:p>
            <a:pPr algn="ctr"/>
            <a:r>
              <a:rPr lang="en-US" sz="2000" dirty="0"/>
              <a:t>And then get the result once it's done.</a:t>
            </a:r>
          </a:p>
        </p:txBody>
      </p:sp>
      <p:sp>
        <p:nvSpPr>
          <p:cNvPr id="26" name="TextBox 25">
            <a:extLst>
              <a:ext uri="{FF2B5EF4-FFF2-40B4-BE49-F238E27FC236}">
                <a16:creationId xmlns:a16="http://schemas.microsoft.com/office/drawing/2014/main" id="{BB8DCB6F-3493-4521-8CB1-21CAAFFEE211}"/>
              </a:ext>
            </a:extLst>
          </p:cNvPr>
          <p:cNvSpPr txBox="1"/>
          <p:nvPr/>
        </p:nvSpPr>
        <p:spPr>
          <a:xfrm>
            <a:off x="582193" y="5393892"/>
            <a:ext cx="4748052" cy="707886"/>
          </a:xfrm>
          <a:prstGeom prst="rect">
            <a:avLst/>
          </a:prstGeom>
          <a:noFill/>
        </p:spPr>
        <p:txBody>
          <a:bodyPr wrap="square" rtlCol="0">
            <a:spAutoFit/>
          </a:bodyPr>
          <a:lstStyle/>
          <a:p>
            <a:pPr algn="ctr"/>
            <a:r>
              <a:rPr lang="en-US" sz="2000" dirty="0"/>
              <a:t>This way, the rest of the page can continue handling user interaction without stalling.</a:t>
            </a:r>
          </a:p>
        </p:txBody>
      </p:sp>
    </p:spTree>
    <p:extLst>
      <p:ext uri="{BB962C8B-B14F-4D97-AF65-F5344CB8AC3E}">
        <p14:creationId xmlns:p14="http://schemas.microsoft.com/office/powerpoint/2010/main" val="1302070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59"/>
                                        </p:tgtEl>
                                        <p:attrNameLst>
                                          <p:attrName>style.visibility</p:attrName>
                                        </p:attrNameLst>
                                      </p:cBhvr>
                                      <p:to>
                                        <p:strVal val="visible"/>
                                      </p:to>
                                    </p:set>
                                    <p:animEffect transition="in" filter="wipe(down)">
                                      <p:cBhvr>
                                        <p:cTn id="30" dur="500"/>
                                        <p:tgtEl>
                                          <p:spTgt spid="5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wipe(down)">
                                      <p:cBhvr>
                                        <p:cTn id="35" dur="500"/>
                                        <p:tgtEl>
                                          <p:spTgt spid="60"/>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4"/>
                                        </p:tgtEl>
                                      </p:cBhvr>
                                    </p:animEffect>
                                    <p:set>
                                      <p:cBhvr>
                                        <p:cTn id="44" dur="1" fill="hold">
                                          <p:stCondLst>
                                            <p:cond delay="499"/>
                                          </p:stCondLst>
                                        </p:cTn>
                                        <p:tgtEl>
                                          <p:spTgt spid="1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60"/>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59"/>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31"/>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57"/>
                                        </p:tgtEl>
                                        <p:attrNameLst>
                                          <p:attrName>style.visibility</p:attrName>
                                        </p:attrNameLst>
                                      </p:cBhvr>
                                      <p:to>
                                        <p:strVal val="visible"/>
                                      </p:to>
                                    </p:set>
                                    <p:animEffect transition="in" filter="wipe(left)">
                                      <p:cBhvr>
                                        <p:cTn id="63" dur="500"/>
                                        <p:tgtEl>
                                          <p:spTgt spid="57"/>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nodeType="clickEffect">
                                  <p:stCondLst>
                                    <p:cond delay="0"/>
                                  </p:stCondLst>
                                  <p:childTnLst>
                                    <p:set>
                                      <p:cBhvr>
                                        <p:cTn id="67" dur="1" fill="hold">
                                          <p:stCondLst>
                                            <p:cond delay="0"/>
                                          </p:stCondLst>
                                        </p:cTn>
                                        <p:tgtEl>
                                          <p:spTgt spid="46"/>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23"/>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24"/>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25"/>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5" grpId="0" animBg="1"/>
      <p:bldP spid="5" grpId="1" animBg="1"/>
      <p:bldP spid="59" grpId="0" animBg="1"/>
      <p:bldP spid="59" grpId="1" animBg="1"/>
      <p:bldP spid="60" grpId="0" animBg="1"/>
      <p:bldP spid="60" grpId="1" animBg="1"/>
      <p:bldP spid="23" grpId="0"/>
      <p:bldP spid="24" grpId="0"/>
      <p:bldP spid="25" grpId="0"/>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2028542" y="-358438"/>
            <a:ext cx="8288518"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solidFill>
                  <a:schemeClr val="tx2"/>
                </a:solidFill>
                <a:latin typeface="Corbel" panose="020B0503020204020204" pitchFamily="34" charset="0"/>
              </a:rPr>
              <a:t>Unconditional Branching Statements</a:t>
            </a:r>
          </a:p>
        </p:txBody>
      </p:sp>
      <p:grpSp>
        <p:nvGrpSpPr>
          <p:cNvPr id="5" name="Group 4">
            <a:extLst>
              <a:ext uri="{FF2B5EF4-FFF2-40B4-BE49-F238E27FC236}">
                <a16:creationId xmlns:a16="http://schemas.microsoft.com/office/drawing/2014/main" id="{D7E16084-0DA9-44CA-89B7-F05F1C47E50F}"/>
              </a:ext>
            </a:extLst>
          </p:cNvPr>
          <p:cNvGrpSpPr/>
          <p:nvPr/>
        </p:nvGrpSpPr>
        <p:grpSpPr>
          <a:xfrm>
            <a:off x="964239" y="554443"/>
            <a:ext cx="4252188" cy="2694242"/>
            <a:chOff x="964239" y="554442"/>
            <a:chExt cx="4252188" cy="2821989"/>
          </a:xfrm>
        </p:grpSpPr>
        <p:grpSp>
          <p:nvGrpSpPr>
            <p:cNvPr id="4" name="Group 3">
              <a:extLst>
                <a:ext uri="{FF2B5EF4-FFF2-40B4-BE49-F238E27FC236}">
                  <a16:creationId xmlns:a16="http://schemas.microsoft.com/office/drawing/2014/main" id="{D6817D48-35AF-4505-ACF1-64B66C643EDB}"/>
                </a:ext>
              </a:extLst>
            </p:cNvPr>
            <p:cNvGrpSpPr/>
            <p:nvPr/>
          </p:nvGrpSpPr>
          <p:grpSpPr>
            <a:xfrm>
              <a:off x="964239" y="554442"/>
              <a:ext cx="4252188" cy="2821989"/>
              <a:chOff x="1288267" y="1308577"/>
              <a:chExt cx="3477423" cy="2821989"/>
            </a:xfrm>
          </p:grpSpPr>
          <p:sp>
            <p:nvSpPr>
              <p:cNvPr id="2" name="Rectangle 1">
                <a:extLst>
                  <a:ext uri="{FF2B5EF4-FFF2-40B4-BE49-F238E27FC236}">
                    <a16:creationId xmlns:a16="http://schemas.microsoft.com/office/drawing/2014/main" id="{EB958879-23BE-4A5A-BBF9-FC80C9156878}"/>
                  </a:ext>
                </a:extLst>
              </p:cNvPr>
              <p:cNvSpPr/>
              <p:nvPr/>
            </p:nvSpPr>
            <p:spPr>
              <a:xfrm>
                <a:off x="1288267" y="1770242"/>
                <a:ext cx="3477423" cy="236032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if (</a:t>
                </a:r>
                <a:r>
                  <a:rPr lang="en-US" dirty="0" err="1">
                    <a:solidFill>
                      <a:schemeClr val="tx1"/>
                    </a:solidFill>
                    <a:latin typeface="Consolas" panose="020B0609020204030204" pitchFamily="49" charset="0"/>
                  </a:rPr>
                  <a:t>condition_is_true</a:t>
                </a:r>
                <a:r>
                  <a:rPr lang="en-US" dirty="0">
                    <a:solidFill>
                      <a:schemeClr val="tx1"/>
                    </a:solidFill>
                    <a:latin typeface="Consolas" panose="020B0609020204030204" pitchFamily="49" charset="0"/>
                  </a:rPr>
                  <a:t>)</a:t>
                </a:r>
                <a:br>
                  <a:rPr lang="en-US" dirty="0">
                    <a:solidFill>
                      <a:schemeClr val="tx1"/>
                    </a:solidFill>
                    <a:latin typeface="Consolas" panose="020B0609020204030204" pitchFamily="49" charset="0"/>
                  </a:rPr>
                </a:br>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goto</a:t>
                </a:r>
                <a:r>
                  <a:rPr lang="en-US" dirty="0">
                    <a:solidFill>
                      <a:schemeClr val="tx1"/>
                    </a:solidFill>
                    <a:latin typeface="Consolas" panose="020B0609020204030204" pitchFamily="49" charset="0"/>
                  </a:rPr>
                  <a:t> here;</a:t>
                </a:r>
              </a:p>
              <a:p>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a:t>
                </a:r>
              </a:p>
              <a:p>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here:</a:t>
                </a:r>
              </a:p>
              <a:p>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do_other_thing</a:t>
                </a:r>
                <a:r>
                  <a:rPr lang="en-US" dirty="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A72D4D6-52CE-451C-BBA2-02E4B8F99C41}"/>
                  </a:ext>
                </a:extLst>
              </p:cNvPr>
              <p:cNvSpPr txBox="1"/>
              <p:nvPr/>
            </p:nvSpPr>
            <p:spPr>
              <a:xfrm>
                <a:off x="2620040" y="1308577"/>
                <a:ext cx="813877" cy="461665"/>
              </a:xfrm>
              <a:prstGeom prst="rect">
                <a:avLst/>
              </a:prstGeom>
              <a:noFill/>
            </p:spPr>
            <p:txBody>
              <a:bodyPr wrap="none" rtlCol="0">
                <a:spAutoFit/>
              </a:bodyPr>
              <a:lstStyle/>
              <a:p>
                <a:pPr algn="ctr"/>
                <a:r>
                  <a:rPr lang="en-US" sz="2400" dirty="0"/>
                  <a:t>GOTO</a:t>
                </a:r>
              </a:p>
            </p:txBody>
          </p:sp>
        </p:grpSp>
        <p:cxnSp>
          <p:nvCxnSpPr>
            <p:cNvPr id="7" name="Connector: Elbow 6">
              <a:extLst>
                <a:ext uri="{FF2B5EF4-FFF2-40B4-BE49-F238E27FC236}">
                  <a16:creationId xmlns:a16="http://schemas.microsoft.com/office/drawing/2014/main" id="{3A06E943-E8AC-4AC4-90D7-94958B5C82F7}"/>
                </a:ext>
              </a:extLst>
            </p:cNvPr>
            <p:cNvCxnSpPr>
              <a:cxnSpLocks/>
              <a:endCxn id="26" idx="1"/>
            </p:cNvCxnSpPr>
            <p:nvPr/>
          </p:nvCxnSpPr>
          <p:spPr>
            <a:xfrm rot="5400000">
              <a:off x="1036313" y="1903876"/>
              <a:ext cx="1243222" cy="1018001"/>
            </a:xfrm>
            <a:prstGeom prst="bentConnector4">
              <a:avLst>
                <a:gd name="adj1" fmla="val 51631"/>
                <a:gd name="adj2" fmla="val 122456"/>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B481548-7EE9-45B5-B930-5AED203E46FE}"/>
                </a:ext>
              </a:extLst>
            </p:cNvPr>
            <p:cNvSpPr txBox="1"/>
            <p:nvPr/>
          </p:nvSpPr>
          <p:spPr>
            <a:xfrm>
              <a:off x="1148923" y="2849821"/>
              <a:ext cx="231154" cy="369332"/>
            </a:xfrm>
            <a:prstGeom prst="rect">
              <a:avLst/>
            </a:prstGeom>
            <a:noFill/>
          </p:spPr>
          <p:txBody>
            <a:bodyPr wrap="none" rtlCol="0">
              <a:spAutoFit/>
            </a:bodyPr>
            <a:lstStyle/>
            <a:p>
              <a:r>
                <a:rPr lang="en-US" dirty="0"/>
                <a:t> </a:t>
              </a:r>
            </a:p>
          </p:txBody>
        </p:sp>
      </p:grpSp>
      <p:grpSp>
        <p:nvGrpSpPr>
          <p:cNvPr id="8" name="Group 7">
            <a:extLst>
              <a:ext uri="{FF2B5EF4-FFF2-40B4-BE49-F238E27FC236}">
                <a16:creationId xmlns:a16="http://schemas.microsoft.com/office/drawing/2014/main" id="{6EC35C18-49B9-42A6-98F0-EEC90A36FD11}"/>
              </a:ext>
            </a:extLst>
          </p:cNvPr>
          <p:cNvGrpSpPr/>
          <p:nvPr/>
        </p:nvGrpSpPr>
        <p:grpSpPr>
          <a:xfrm>
            <a:off x="964239" y="3328188"/>
            <a:ext cx="4252188" cy="2694242"/>
            <a:chOff x="964239" y="3485841"/>
            <a:chExt cx="4252188" cy="2821989"/>
          </a:xfrm>
        </p:grpSpPr>
        <p:grpSp>
          <p:nvGrpSpPr>
            <p:cNvPr id="18" name="Group 17">
              <a:extLst>
                <a:ext uri="{FF2B5EF4-FFF2-40B4-BE49-F238E27FC236}">
                  <a16:creationId xmlns:a16="http://schemas.microsoft.com/office/drawing/2014/main" id="{46054DAD-4548-4A32-9825-DBB323C65C5E}"/>
                </a:ext>
              </a:extLst>
            </p:cNvPr>
            <p:cNvGrpSpPr/>
            <p:nvPr/>
          </p:nvGrpSpPr>
          <p:grpSpPr>
            <a:xfrm>
              <a:off x="964239" y="3485841"/>
              <a:ext cx="4252188" cy="2821989"/>
              <a:chOff x="1288267" y="1308577"/>
              <a:chExt cx="3477423" cy="2821989"/>
            </a:xfrm>
          </p:grpSpPr>
          <p:sp>
            <p:nvSpPr>
              <p:cNvPr id="19" name="Rectangle 18">
                <a:extLst>
                  <a:ext uri="{FF2B5EF4-FFF2-40B4-BE49-F238E27FC236}">
                    <a16:creationId xmlns:a16="http://schemas.microsoft.com/office/drawing/2014/main" id="{791A3B9B-4210-4F3C-9AEF-FD016C717F42}"/>
                  </a:ext>
                </a:extLst>
              </p:cNvPr>
              <p:cNvSpPr/>
              <p:nvPr/>
            </p:nvSpPr>
            <p:spPr>
              <a:xfrm>
                <a:off x="1288267" y="1770242"/>
                <a:ext cx="3477423" cy="236032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while (</a:t>
                </a:r>
                <a:r>
                  <a:rPr lang="en-US" dirty="0" err="1">
                    <a:solidFill>
                      <a:schemeClr val="tx1"/>
                    </a:solidFill>
                    <a:latin typeface="Consolas" panose="020B0609020204030204" pitchFamily="49" charset="0"/>
                  </a:rPr>
                  <a:t>condition_is_true</a:t>
                </a:r>
                <a:r>
                  <a:rPr lang="en-US" dirty="0">
                    <a:solidFill>
                      <a:schemeClr val="tx1"/>
                    </a:solidFill>
                    <a:latin typeface="Consolas" panose="020B0609020204030204" pitchFamily="49" charset="0"/>
                  </a:rPr>
                  <a:t>) {</a:t>
                </a:r>
              </a:p>
              <a:p>
                <a:r>
                  <a:rPr lang="en-US" dirty="0">
                    <a:solidFill>
                      <a:schemeClr val="tx1"/>
                    </a:solidFill>
                    <a:latin typeface="Consolas" panose="020B0609020204030204" pitchFamily="49" charset="0"/>
                  </a:rPr>
                  <a:t>  ...</a:t>
                </a:r>
              </a:p>
              <a:p>
                <a:r>
                  <a:rPr lang="en-US" dirty="0">
                    <a:solidFill>
                      <a:schemeClr val="tx1"/>
                    </a:solidFill>
                    <a:latin typeface="Consolas" panose="020B0609020204030204" pitchFamily="49" charset="0"/>
                  </a:rPr>
                  <a:t>  if (</a:t>
                </a:r>
                <a:r>
                  <a:rPr lang="en-US" dirty="0" err="1">
                    <a:solidFill>
                      <a:schemeClr val="tx1"/>
                    </a:solidFill>
                    <a:latin typeface="Consolas" panose="020B0609020204030204" pitchFamily="49" charset="0"/>
                  </a:rPr>
                  <a:t>other_condition_is_met</a:t>
                </a:r>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    continue;</a:t>
                </a:r>
              </a:p>
              <a:p>
                <a:r>
                  <a:rPr lang="en-US" dirty="0">
                    <a:solidFill>
                      <a:schemeClr val="tx1"/>
                    </a:solidFill>
                    <a:latin typeface="Consolas" panose="020B0609020204030204" pitchFamily="49" charset="0"/>
                  </a:rPr>
                  <a:t>  ...</a:t>
                </a:r>
              </a:p>
              <a:p>
                <a:r>
                  <a:rPr lang="en-US" dirty="0">
                    <a:solidFill>
                      <a:schemeClr val="tx1"/>
                    </a:solidFill>
                    <a:latin typeface="Consolas" panose="020B0609020204030204" pitchFamily="49" charset="0"/>
                  </a:rPr>
                  <a:t>}</a:t>
                </a:r>
              </a:p>
              <a:p>
                <a:endParaRPr lang="en-US" dirty="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A1265FCB-17FB-4945-9376-6B44BA68B5E9}"/>
                  </a:ext>
                </a:extLst>
              </p:cNvPr>
              <p:cNvSpPr txBox="1"/>
              <p:nvPr/>
            </p:nvSpPr>
            <p:spPr>
              <a:xfrm>
                <a:off x="2354996" y="1308577"/>
                <a:ext cx="1343965" cy="461665"/>
              </a:xfrm>
              <a:prstGeom prst="rect">
                <a:avLst/>
              </a:prstGeom>
              <a:noFill/>
            </p:spPr>
            <p:txBody>
              <a:bodyPr wrap="none" rtlCol="0">
                <a:spAutoFit/>
              </a:bodyPr>
              <a:lstStyle/>
              <a:p>
                <a:pPr algn="ctr"/>
                <a:r>
                  <a:rPr lang="en-US" sz="2400" dirty="0"/>
                  <a:t>CONTINUE</a:t>
                </a:r>
              </a:p>
            </p:txBody>
          </p:sp>
        </p:grpSp>
        <p:grpSp>
          <p:nvGrpSpPr>
            <p:cNvPr id="13337" name="Group 13336">
              <a:extLst>
                <a:ext uri="{FF2B5EF4-FFF2-40B4-BE49-F238E27FC236}">
                  <a16:creationId xmlns:a16="http://schemas.microsoft.com/office/drawing/2014/main" id="{225D2065-CA57-4574-B5EE-3031DEA1E8CB}"/>
                </a:ext>
              </a:extLst>
            </p:cNvPr>
            <p:cNvGrpSpPr/>
            <p:nvPr/>
          </p:nvGrpSpPr>
          <p:grpSpPr>
            <a:xfrm>
              <a:off x="2738988" y="4207514"/>
              <a:ext cx="2135100" cy="961447"/>
              <a:chOff x="7657537" y="1723197"/>
              <a:chExt cx="2549509" cy="961447"/>
            </a:xfrm>
          </p:grpSpPr>
          <p:cxnSp>
            <p:nvCxnSpPr>
              <p:cNvPr id="13329" name="Straight Connector 13328">
                <a:extLst>
                  <a:ext uri="{FF2B5EF4-FFF2-40B4-BE49-F238E27FC236}">
                    <a16:creationId xmlns:a16="http://schemas.microsoft.com/office/drawing/2014/main" id="{F70956DC-1323-4591-9425-D898F4BD5940}"/>
                  </a:ext>
                </a:extLst>
              </p:cNvPr>
              <p:cNvCxnSpPr>
                <a:cxnSpLocks/>
              </p:cNvCxnSpPr>
              <p:nvPr/>
            </p:nvCxnSpPr>
            <p:spPr>
              <a:xfrm>
                <a:off x="7657537" y="2684643"/>
                <a:ext cx="2549509"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6FBFC7B6-ACA7-4ADF-9186-811944CD8B05}"/>
                  </a:ext>
                </a:extLst>
              </p:cNvPr>
              <p:cNvCxnSpPr>
                <a:cxnSpLocks/>
              </p:cNvCxnSpPr>
              <p:nvPr/>
            </p:nvCxnSpPr>
            <p:spPr>
              <a:xfrm rot="10800000">
                <a:off x="8284440" y="1723197"/>
                <a:ext cx="1922606" cy="961447"/>
              </a:xfrm>
              <a:prstGeom prst="bentConnector4">
                <a:avLst>
                  <a:gd name="adj1" fmla="val 605"/>
                  <a:gd name="adj2" fmla="val 117686"/>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2779D1D1-B311-4FE5-A236-FBA452833084}"/>
              </a:ext>
            </a:extLst>
          </p:cNvPr>
          <p:cNvGrpSpPr/>
          <p:nvPr/>
        </p:nvGrpSpPr>
        <p:grpSpPr>
          <a:xfrm>
            <a:off x="6337277" y="554443"/>
            <a:ext cx="4252188" cy="2694242"/>
            <a:chOff x="6337277" y="554442"/>
            <a:chExt cx="4252188" cy="2821989"/>
          </a:xfrm>
        </p:grpSpPr>
        <p:grpSp>
          <p:nvGrpSpPr>
            <p:cNvPr id="15" name="Group 14">
              <a:extLst>
                <a:ext uri="{FF2B5EF4-FFF2-40B4-BE49-F238E27FC236}">
                  <a16:creationId xmlns:a16="http://schemas.microsoft.com/office/drawing/2014/main" id="{820F2BC2-1F9C-4779-A347-AD24157F5C8C}"/>
                </a:ext>
              </a:extLst>
            </p:cNvPr>
            <p:cNvGrpSpPr/>
            <p:nvPr/>
          </p:nvGrpSpPr>
          <p:grpSpPr>
            <a:xfrm>
              <a:off x="6337277" y="554442"/>
              <a:ext cx="4252188" cy="2821989"/>
              <a:chOff x="1288267" y="1308577"/>
              <a:chExt cx="3477423" cy="2821989"/>
            </a:xfrm>
          </p:grpSpPr>
          <p:sp>
            <p:nvSpPr>
              <p:cNvPr id="16" name="Rectangle 15">
                <a:extLst>
                  <a:ext uri="{FF2B5EF4-FFF2-40B4-BE49-F238E27FC236}">
                    <a16:creationId xmlns:a16="http://schemas.microsoft.com/office/drawing/2014/main" id="{DBD01C72-E257-46F1-B933-80D93CA6CF3C}"/>
                  </a:ext>
                </a:extLst>
              </p:cNvPr>
              <p:cNvSpPr/>
              <p:nvPr/>
            </p:nvSpPr>
            <p:spPr>
              <a:xfrm>
                <a:off x="1288267" y="1770242"/>
                <a:ext cx="3477423" cy="236032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while (</a:t>
                </a:r>
                <a:r>
                  <a:rPr lang="en-US" dirty="0" err="1">
                    <a:solidFill>
                      <a:schemeClr val="tx1"/>
                    </a:solidFill>
                    <a:latin typeface="Consolas" panose="020B0609020204030204" pitchFamily="49" charset="0"/>
                  </a:rPr>
                  <a:t>condition_is_true</a:t>
                </a:r>
                <a:r>
                  <a:rPr lang="en-US" dirty="0">
                    <a:solidFill>
                      <a:schemeClr val="tx1"/>
                    </a:solidFill>
                    <a:latin typeface="Consolas" panose="020B0609020204030204" pitchFamily="49" charset="0"/>
                  </a:rPr>
                  <a:t>) {</a:t>
                </a:r>
              </a:p>
              <a:p>
                <a:r>
                  <a:rPr lang="en-US" dirty="0">
                    <a:solidFill>
                      <a:schemeClr val="tx1"/>
                    </a:solidFill>
                    <a:latin typeface="Consolas" panose="020B0609020204030204" pitchFamily="49" charset="0"/>
                  </a:rPr>
                  <a:t>  ...</a:t>
                </a:r>
              </a:p>
              <a:p>
                <a:r>
                  <a:rPr lang="en-US" dirty="0">
                    <a:solidFill>
                      <a:schemeClr val="tx1"/>
                    </a:solidFill>
                    <a:latin typeface="Consolas" panose="020B0609020204030204" pitchFamily="49" charset="0"/>
                  </a:rPr>
                  <a:t>  if (</a:t>
                </a:r>
                <a:r>
                  <a:rPr lang="en-US" dirty="0" err="1">
                    <a:solidFill>
                      <a:schemeClr val="tx1"/>
                    </a:solidFill>
                    <a:latin typeface="Consolas" panose="020B0609020204030204" pitchFamily="49" charset="0"/>
                  </a:rPr>
                  <a:t>other_condition_is_met</a:t>
                </a:r>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    break;</a:t>
                </a:r>
              </a:p>
              <a:p>
                <a:r>
                  <a:rPr lang="en-US" dirty="0">
                    <a:solidFill>
                      <a:schemeClr val="tx1"/>
                    </a:solidFill>
                    <a:latin typeface="Consolas" panose="020B0609020204030204" pitchFamily="49" charset="0"/>
                  </a:rPr>
                  <a:t>  ...</a:t>
                </a:r>
              </a:p>
              <a:p>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a:t>
                </a:r>
              </a:p>
            </p:txBody>
          </p:sp>
          <p:sp>
            <p:nvSpPr>
              <p:cNvPr id="17" name="TextBox 16">
                <a:extLst>
                  <a:ext uri="{FF2B5EF4-FFF2-40B4-BE49-F238E27FC236}">
                    <a16:creationId xmlns:a16="http://schemas.microsoft.com/office/drawing/2014/main" id="{BAB7A847-200F-403B-A7DD-206631150895}"/>
                  </a:ext>
                </a:extLst>
              </p:cNvPr>
              <p:cNvSpPr txBox="1"/>
              <p:nvPr/>
            </p:nvSpPr>
            <p:spPr>
              <a:xfrm>
                <a:off x="2629730" y="1308577"/>
                <a:ext cx="900871" cy="461665"/>
              </a:xfrm>
              <a:prstGeom prst="rect">
                <a:avLst/>
              </a:prstGeom>
              <a:noFill/>
            </p:spPr>
            <p:txBody>
              <a:bodyPr wrap="none" rtlCol="0">
                <a:spAutoFit/>
              </a:bodyPr>
              <a:lstStyle/>
              <a:p>
                <a:pPr algn="ctr"/>
                <a:r>
                  <a:rPr lang="en-US" sz="2400" dirty="0"/>
                  <a:t>BREAK</a:t>
                </a:r>
              </a:p>
            </p:txBody>
          </p:sp>
        </p:grpSp>
        <p:grpSp>
          <p:nvGrpSpPr>
            <p:cNvPr id="33" name="Group 32">
              <a:extLst>
                <a:ext uri="{FF2B5EF4-FFF2-40B4-BE49-F238E27FC236}">
                  <a16:creationId xmlns:a16="http://schemas.microsoft.com/office/drawing/2014/main" id="{65ACFD44-1541-45E4-82D9-334AC394901D}"/>
                </a:ext>
              </a:extLst>
            </p:cNvPr>
            <p:cNvGrpSpPr/>
            <p:nvPr/>
          </p:nvGrpSpPr>
          <p:grpSpPr>
            <a:xfrm>
              <a:off x="6421087" y="2281846"/>
              <a:ext cx="775237" cy="803443"/>
              <a:chOff x="6357733" y="2684245"/>
              <a:chExt cx="775237" cy="829213"/>
            </a:xfrm>
          </p:grpSpPr>
          <p:cxnSp>
            <p:nvCxnSpPr>
              <p:cNvPr id="65" name="Connector: Elbow 64">
                <a:extLst>
                  <a:ext uri="{FF2B5EF4-FFF2-40B4-BE49-F238E27FC236}">
                    <a16:creationId xmlns:a16="http://schemas.microsoft.com/office/drawing/2014/main" id="{EE02E3B6-D3ED-490B-8D62-3CC65209A3DC}"/>
                  </a:ext>
                </a:extLst>
              </p:cNvPr>
              <p:cNvCxnSpPr>
                <a:cxnSpLocks/>
              </p:cNvCxnSpPr>
              <p:nvPr/>
            </p:nvCxnSpPr>
            <p:spPr>
              <a:xfrm rot="10800000" flipV="1">
                <a:off x="6357733" y="2807388"/>
                <a:ext cx="775237" cy="706070"/>
              </a:xfrm>
              <a:prstGeom prst="bentConnector3">
                <a:avLst>
                  <a:gd name="adj1" fmla="val 129488"/>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A8A7D0F-9D54-453A-958B-484602FD6B63}"/>
                  </a:ext>
                </a:extLst>
              </p:cNvPr>
              <p:cNvCxnSpPr>
                <a:cxnSpLocks/>
              </p:cNvCxnSpPr>
              <p:nvPr/>
            </p:nvCxnSpPr>
            <p:spPr>
              <a:xfrm>
                <a:off x="7123962" y="2684245"/>
                <a:ext cx="0" cy="113376"/>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grpSp>
      <p:grpSp>
        <p:nvGrpSpPr>
          <p:cNvPr id="9" name="Group 8">
            <a:extLst>
              <a:ext uri="{FF2B5EF4-FFF2-40B4-BE49-F238E27FC236}">
                <a16:creationId xmlns:a16="http://schemas.microsoft.com/office/drawing/2014/main" id="{201C36FE-0FCB-42F9-86B0-A896B2F9D821}"/>
              </a:ext>
            </a:extLst>
          </p:cNvPr>
          <p:cNvGrpSpPr/>
          <p:nvPr/>
        </p:nvGrpSpPr>
        <p:grpSpPr>
          <a:xfrm>
            <a:off x="6337277" y="3328188"/>
            <a:ext cx="4252188" cy="2694242"/>
            <a:chOff x="6337277" y="3485841"/>
            <a:chExt cx="4252188" cy="2821989"/>
          </a:xfrm>
        </p:grpSpPr>
        <p:grpSp>
          <p:nvGrpSpPr>
            <p:cNvPr id="21" name="Group 20">
              <a:extLst>
                <a:ext uri="{FF2B5EF4-FFF2-40B4-BE49-F238E27FC236}">
                  <a16:creationId xmlns:a16="http://schemas.microsoft.com/office/drawing/2014/main" id="{14AF8233-3F37-4CEC-B53D-109BFFB6F569}"/>
                </a:ext>
              </a:extLst>
            </p:cNvPr>
            <p:cNvGrpSpPr/>
            <p:nvPr/>
          </p:nvGrpSpPr>
          <p:grpSpPr>
            <a:xfrm>
              <a:off x="6337277" y="3485841"/>
              <a:ext cx="4252188" cy="2821989"/>
              <a:chOff x="1288267" y="1308577"/>
              <a:chExt cx="3477423" cy="2821989"/>
            </a:xfrm>
          </p:grpSpPr>
          <p:sp>
            <p:nvSpPr>
              <p:cNvPr id="22" name="Rectangle 21">
                <a:extLst>
                  <a:ext uri="{FF2B5EF4-FFF2-40B4-BE49-F238E27FC236}">
                    <a16:creationId xmlns:a16="http://schemas.microsoft.com/office/drawing/2014/main" id="{D02BFBF1-9CE8-4B28-8824-9C801EFB8FA0}"/>
                  </a:ext>
                </a:extLst>
              </p:cNvPr>
              <p:cNvSpPr/>
              <p:nvPr/>
            </p:nvSpPr>
            <p:spPr>
              <a:xfrm>
                <a:off x="1288267" y="1770242"/>
                <a:ext cx="3477423" cy="236032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  ...</a:t>
                </a:r>
              </a:p>
              <a:p>
                <a:r>
                  <a:rPr lang="en-US" dirty="0">
                    <a:solidFill>
                      <a:schemeClr val="tx1"/>
                    </a:solidFill>
                    <a:latin typeface="Consolas" panose="020B0609020204030204" pitchFamily="49" charset="0"/>
                  </a:rPr>
                  <a:t>  if (</a:t>
                </a:r>
                <a:r>
                  <a:rPr lang="en-US" dirty="0" err="1">
                    <a:solidFill>
                      <a:schemeClr val="tx1"/>
                    </a:solidFill>
                    <a:latin typeface="Consolas" panose="020B0609020204030204" pitchFamily="49" charset="0"/>
                  </a:rPr>
                  <a:t>condition_is_true</a:t>
                </a:r>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    return result;</a:t>
                </a:r>
              </a:p>
              <a:p>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  ...</a:t>
                </a:r>
              </a:p>
              <a:p>
                <a:r>
                  <a:rPr lang="en-US" dirty="0">
                    <a:solidFill>
                      <a:schemeClr val="tx1"/>
                    </a:solidFill>
                    <a:latin typeface="Consolas" panose="020B0609020204030204" pitchFamily="49" charset="0"/>
                  </a:rPr>
                  <a:t>}</a:t>
                </a:r>
              </a:p>
            </p:txBody>
          </p:sp>
          <p:sp>
            <p:nvSpPr>
              <p:cNvPr id="24" name="TextBox 23">
                <a:extLst>
                  <a:ext uri="{FF2B5EF4-FFF2-40B4-BE49-F238E27FC236}">
                    <a16:creationId xmlns:a16="http://schemas.microsoft.com/office/drawing/2014/main" id="{84D5FA21-F5B2-4BE0-8F98-10429105C53A}"/>
                  </a:ext>
                </a:extLst>
              </p:cNvPr>
              <p:cNvSpPr txBox="1"/>
              <p:nvPr/>
            </p:nvSpPr>
            <p:spPr>
              <a:xfrm>
                <a:off x="2543210" y="1308577"/>
                <a:ext cx="1073914" cy="461665"/>
              </a:xfrm>
              <a:prstGeom prst="rect">
                <a:avLst/>
              </a:prstGeom>
              <a:noFill/>
            </p:spPr>
            <p:txBody>
              <a:bodyPr wrap="none" rtlCol="0">
                <a:spAutoFit/>
              </a:bodyPr>
              <a:lstStyle/>
              <a:p>
                <a:pPr algn="ctr"/>
                <a:r>
                  <a:rPr lang="en-US" sz="2400" dirty="0"/>
                  <a:t>RETURN</a:t>
                </a:r>
              </a:p>
            </p:txBody>
          </p:sp>
        </p:grpSp>
        <p:grpSp>
          <p:nvGrpSpPr>
            <p:cNvPr id="34" name="Group 33">
              <a:extLst>
                <a:ext uri="{FF2B5EF4-FFF2-40B4-BE49-F238E27FC236}">
                  <a16:creationId xmlns:a16="http://schemas.microsoft.com/office/drawing/2014/main" id="{B5C5EA68-7AE4-47AD-BCE8-B6C067154019}"/>
                </a:ext>
              </a:extLst>
            </p:cNvPr>
            <p:cNvGrpSpPr/>
            <p:nvPr/>
          </p:nvGrpSpPr>
          <p:grpSpPr>
            <a:xfrm>
              <a:off x="6445962" y="5248290"/>
              <a:ext cx="1890048" cy="721805"/>
              <a:chOff x="6306037" y="5543211"/>
              <a:chExt cx="1890048" cy="775755"/>
            </a:xfrm>
          </p:grpSpPr>
          <p:cxnSp>
            <p:nvCxnSpPr>
              <p:cNvPr id="70" name="Connector: Elbow 69">
                <a:extLst>
                  <a:ext uri="{FF2B5EF4-FFF2-40B4-BE49-F238E27FC236}">
                    <a16:creationId xmlns:a16="http://schemas.microsoft.com/office/drawing/2014/main" id="{39C579FE-A4EC-4BA8-B153-00B91CE3BBAD}"/>
                  </a:ext>
                </a:extLst>
              </p:cNvPr>
              <p:cNvCxnSpPr>
                <a:cxnSpLocks/>
              </p:cNvCxnSpPr>
              <p:nvPr/>
            </p:nvCxnSpPr>
            <p:spPr>
              <a:xfrm rot="10800000" flipV="1">
                <a:off x="6306037" y="5653064"/>
                <a:ext cx="1890048" cy="665902"/>
              </a:xfrm>
              <a:prstGeom prst="bentConnector3">
                <a:avLst>
                  <a:gd name="adj1" fmla="val 112095"/>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DA92A70-72C4-4364-A87C-40BC74F452DE}"/>
                  </a:ext>
                </a:extLst>
              </p:cNvPr>
              <p:cNvCxnSpPr>
                <a:cxnSpLocks/>
              </p:cNvCxnSpPr>
              <p:nvPr/>
            </p:nvCxnSpPr>
            <p:spPr>
              <a:xfrm>
                <a:off x="8196085" y="5543211"/>
                <a:ext cx="0" cy="10985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grpSp>
      <p:sp>
        <p:nvSpPr>
          <p:cNvPr id="28" name="TextBox 27">
            <a:extLst>
              <a:ext uri="{FF2B5EF4-FFF2-40B4-BE49-F238E27FC236}">
                <a16:creationId xmlns:a16="http://schemas.microsoft.com/office/drawing/2014/main" id="{57A5E8CB-F740-48D0-ACED-949D7745CB8A}"/>
              </a:ext>
            </a:extLst>
          </p:cNvPr>
          <p:cNvSpPr txBox="1"/>
          <p:nvPr/>
        </p:nvSpPr>
        <p:spPr>
          <a:xfrm>
            <a:off x="736131" y="6250000"/>
            <a:ext cx="10719737" cy="461665"/>
          </a:xfrm>
          <a:prstGeom prst="rect">
            <a:avLst/>
          </a:prstGeom>
          <a:noFill/>
        </p:spPr>
        <p:txBody>
          <a:bodyPr wrap="square">
            <a:spAutoFit/>
          </a:bodyPr>
          <a:lstStyle/>
          <a:p>
            <a:pPr algn="ctr"/>
            <a:r>
              <a:rPr lang="en-US" sz="2400" dirty="0"/>
              <a:t>Let's dive a bit into </a:t>
            </a:r>
            <a:r>
              <a:rPr lang="en-US" sz="2400" dirty="0" err="1">
                <a:solidFill>
                  <a:srgbClr val="009644"/>
                </a:solidFill>
              </a:rPr>
              <a:t>goto</a:t>
            </a:r>
            <a:r>
              <a:rPr lang="en-US" sz="2400" dirty="0"/>
              <a:t>, </a:t>
            </a:r>
            <a:r>
              <a:rPr lang="en-US" sz="2400" dirty="0">
                <a:solidFill>
                  <a:srgbClr val="009644"/>
                </a:solidFill>
              </a:rPr>
              <a:t>break</a:t>
            </a:r>
            <a:r>
              <a:rPr lang="en-US" sz="2400" dirty="0"/>
              <a:t> and </a:t>
            </a:r>
            <a:r>
              <a:rPr lang="en-US" sz="2400" dirty="0">
                <a:solidFill>
                  <a:srgbClr val="009644"/>
                </a:solidFill>
              </a:rPr>
              <a:t>continue</a:t>
            </a:r>
            <a:r>
              <a:rPr lang="en-US" sz="2400" dirty="0"/>
              <a:t>.</a:t>
            </a:r>
          </a:p>
        </p:txBody>
      </p:sp>
    </p:spTree>
    <p:extLst>
      <p:ext uri="{BB962C8B-B14F-4D97-AF65-F5344CB8AC3E}">
        <p14:creationId xmlns:p14="http://schemas.microsoft.com/office/powerpoint/2010/main" val="97464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A2FABAA-E17C-4902-BDB6-EC06818C39AB}"/>
              </a:ext>
            </a:extLst>
          </p:cNvPr>
          <p:cNvGrpSpPr/>
          <p:nvPr/>
        </p:nvGrpSpPr>
        <p:grpSpPr>
          <a:xfrm>
            <a:off x="6968323" y="5374999"/>
            <a:ext cx="4969431" cy="1339342"/>
            <a:chOff x="6968323" y="5374999"/>
            <a:chExt cx="4969431" cy="1339342"/>
          </a:xfrm>
        </p:grpSpPr>
        <p:grpSp>
          <p:nvGrpSpPr>
            <p:cNvPr id="35" name="Group 34">
              <a:extLst>
                <a:ext uri="{FF2B5EF4-FFF2-40B4-BE49-F238E27FC236}">
                  <a16:creationId xmlns:a16="http://schemas.microsoft.com/office/drawing/2014/main" id="{7F572E81-DD84-4FC4-86B6-C9D663A216DD}"/>
                </a:ext>
              </a:extLst>
            </p:cNvPr>
            <p:cNvGrpSpPr/>
            <p:nvPr/>
          </p:nvGrpSpPr>
          <p:grpSpPr>
            <a:xfrm>
              <a:off x="6968323" y="5427246"/>
              <a:ext cx="4969431" cy="1287095"/>
              <a:chOff x="1778161" y="1377647"/>
              <a:chExt cx="4969431" cy="1287095"/>
            </a:xfrm>
          </p:grpSpPr>
          <p:sp>
            <p:nvSpPr>
              <p:cNvPr id="36" name="Rectangle 35">
                <a:extLst>
                  <a:ext uri="{FF2B5EF4-FFF2-40B4-BE49-F238E27FC236}">
                    <a16:creationId xmlns:a16="http://schemas.microsoft.com/office/drawing/2014/main" id="{A64B3DE1-E3FE-45E1-BD53-5536C1201B90}"/>
                  </a:ext>
                </a:extLst>
              </p:cNvPr>
              <p:cNvSpPr/>
              <p:nvPr/>
            </p:nvSpPr>
            <p:spPr>
              <a:xfrm>
                <a:off x="1813496" y="1377647"/>
                <a:ext cx="4934096" cy="126542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7" name="Group 36">
                <a:extLst>
                  <a:ext uri="{FF2B5EF4-FFF2-40B4-BE49-F238E27FC236}">
                    <a16:creationId xmlns:a16="http://schemas.microsoft.com/office/drawing/2014/main" id="{7623EB75-67BA-4E5C-BC44-FA38D03DFD6A}"/>
                  </a:ext>
                </a:extLst>
              </p:cNvPr>
              <p:cNvGrpSpPr/>
              <p:nvPr/>
            </p:nvGrpSpPr>
            <p:grpSpPr>
              <a:xfrm>
                <a:off x="1778161" y="1941656"/>
                <a:ext cx="4862339" cy="723086"/>
                <a:chOff x="1342343" y="1377855"/>
                <a:chExt cx="5551258" cy="723086"/>
              </a:xfrm>
            </p:grpSpPr>
            <p:pic>
              <p:nvPicPr>
                <p:cNvPr id="38" name="Picture 37">
                  <a:extLst>
                    <a:ext uri="{FF2B5EF4-FFF2-40B4-BE49-F238E27FC236}">
                      <a16:creationId xmlns:a16="http://schemas.microsoft.com/office/drawing/2014/main" id="{3E11155B-F039-47C2-BDD0-3055F1B5072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1342343" y="1377855"/>
                  <a:ext cx="648769" cy="723086"/>
                </a:xfrm>
                <a:prstGeom prst="rect">
                  <a:avLst/>
                </a:prstGeom>
              </p:spPr>
            </p:pic>
            <p:cxnSp>
              <p:nvCxnSpPr>
                <p:cNvPr id="39" name="Straight Arrow Connector 38">
                  <a:extLst>
                    <a:ext uri="{FF2B5EF4-FFF2-40B4-BE49-F238E27FC236}">
                      <a16:creationId xmlns:a16="http://schemas.microsoft.com/office/drawing/2014/main" id="{CD984119-E80A-45CE-AFE0-F93861422BD8}"/>
                    </a:ext>
                  </a:extLst>
                </p:cNvPr>
                <p:cNvCxnSpPr>
                  <a:cxnSpLocks/>
                </p:cNvCxnSpPr>
                <p:nvPr/>
              </p:nvCxnSpPr>
              <p:spPr>
                <a:xfrm>
                  <a:off x="1709083" y="1832697"/>
                  <a:ext cx="5184518" cy="0"/>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52" name="Picture 51">
              <a:extLst>
                <a:ext uri="{FF2B5EF4-FFF2-40B4-BE49-F238E27FC236}">
                  <a16:creationId xmlns:a16="http://schemas.microsoft.com/office/drawing/2014/main" id="{7D8EBFD3-0E60-4D5E-ADDB-A65E0B3932F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6968323" y="5374999"/>
              <a:ext cx="568256" cy="723086"/>
            </a:xfrm>
            <a:prstGeom prst="rect">
              <a:avLst/>
            </a:prstGeom>
          </p:spPr>
        </p:pic>
        <p:cxnSp>
          <p:nvCxnSpPr>
            <p:cNvPr id="53" name="Straight Arrow Connector 52">
              <a:extLst>
                <a:ext uri="{FF2B5EF4-FFF2-40B4-BE49-F238E27FC236}">
                  <a16:creationId xmlns:a16="http://schemas.microsoft.com/office/drawing/2014/main" id="{2D1FB638-452E-4B94-91DA-0A8DD5C0D111}"/>
                </a:ext>
              </a:extLst>
            </p:cNvPr>
            <p:cNvCxnSpPr>
              <a:cxnSpLocks/>
            </p:cNvCxnSpPr>
            <p:nvPr/>
          </p:nvCxnSpPr>
          <p:spPr>
            <a:xfrm>
              <a:off x="7289550" y="5829841"/>
              <a:ext cx="4541112" cy="0"/>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p:txBody>
          <a:bodyPr/>
          <a:lstStyle/>
          <a:p>
            <a:r>
              <a:rPr lang="en-US" dirty="0"/>
              <a:t>Callbacks</a:t>
            </a:r>
          </a:p>
        </p:txBody>
      </p:sp>
      <p:sp>
        <p:nvSpPr>
          <p:cNvPr id="17" name="TextBox 16">
            <a:extLst>
              <a:ext uri="{FF2B5EF4-FFF2-40B4-BE49-F238E27FC236}">
                <a16:creationId xmlns:a16="http://schemas.microsoft.com/office/drawing/2014/main" id="{E87467F0-DAD0-4357-8EF7-AD898F8FE20B}"/>
              </a:ext>
            </a:extLst>
          </p:cNvPr>
          <p:cNvSpPr txBox="1"/>
          <p:nvPr/>
        </p:nvSpPr>
        <p:spPr>
          <a:xfrm>
            <a:off x="1237962" y="866745"/>
            <a:ext cx="9949022" cy="707886"/>
          </a:xfrm>
          <a:prstGeom prst="rect">
            <a:avLst/>
          </a:prstGeom>
          <a:noFill/>
        </p:spPr>
        <p:txBody>
          <a:bodyPr wrap="square" rtlCol="0">
            <a:spAutoFit/>
          </a:bodyPr>
          <a:lstStyle/>
          <a:p>
            <a:pPr algn="ctr"/>
            <a:r>
              <a:rPr lang="en-US" sz="2000" dirty="0"/>
              <a:t>Idea: You run a long-running task in the background, and give it call a "callback" function to call when it finishes; the callback updates the UI with the task's results.</a:t>
            </a:r>
          </a:p>
        </p:txBody>
      </p:sp>
      <p:sp>
        <p:nvSpPr>
          <p:cNvPr id="20" name="TextBox 19">
            <a:extLst>
              <a:ext uri="{FF2B5EF4-FFF2-40B4-BE49-F238E27FC236}">
                <a16:creationId xmlns:a16="http://schemas.microsoft.com/office/drawing/2014/main" id="{DE9BA925-5979-4E3F-90DF-9E01EA33D5C1}"/>
              </a:ext>
            </a:extLst>
          </p:cNvPr>
          <p:cNvSpPr txBox="1"/>
          <p:nvPr/>
        </p:nvSpPr>
        <p:spPr>
          <a:xfrm>
            <a:off x="400654" y="1829974"/>
            <a:ext cx="6550562" cy="4401205"/>
          </a:xfrm>
          <a:prstGeom prst="rect">
            <a:avLst/>
          </a:prstGeom>
          <a:solidFill>
            <a:schemeClr val="bg1">
              <a:lumMod val="95000"/>
            </a:schemeClr>
          </a:solidFill>
          <a:ln>
            <a:solidFill>
              <a:schemeClr val="tx1"/>
            </a:solidFill>
          </a:ln>
        </p:spPr>
        <p:txBody>
          <a:bodyPr wrap="square">
            <a:spAutoFit/>
          </a:bodyPr>
          <a:lstStyle/>
          <a:p>
            <a:r>
              <a:rPr lang="en-US" sz="2000" dirty="0">
                <a:solidFill>
                  <a:srgbClr val="000000"/>
                </a:solidFill>
                <a:latin typeface="Consolas" panose="020B0609020204030204" pitchFamily="49" charset="0"/>
              </a:rPr>
              <a:t># </a:t>
            </a:r>
            <a:r>
              <a:rPr lang="en-US" sz="2000" i="1" dirty="0">
                <a:solidFill>
                  <a:srgbClr val="000000"/>
                </a:solidFill>
                <a:latin typeface="Consolas" panose="020B0609020204030204" pitchFamily="49" charset="0"/>
              </a:rPr>
              <a:t>pseudocode</a:t>
            </a:r>
            <a:r>
              <a:rPr lang="en-US" sz="2000" dirty="0">
                <a:solidFill>
                  <a:srgbClr val="000000"/>
                </a:solidFill>
                <a:latin typeface="Consolas" panose="020B0609020204030204" pitchFamily="49" charset="0"/>
              </a:rPr>
              <a:t> showing use of callbacks</a:t>
            </a:r>
          </a:p>
          <a:p>
            <a:endParaRPr lang="en-US" sz="2000" dirty="0">
              <a:solidFill>
                <a:srgbClr val="000000"/>
              </a:solidFill>
              <a:latin typeface="Consolas" panose="020B0609020204030204" pitchFamily="49" charset="0"/>
            </a:endParaRPr>
          </a:p>
          <a:p>
            <a:r>
              <a:rPr lang="en-US" sz="2000" dirty="0">
                <a:solidFill>
                  <a:srgbClr val="000000"/>
                </a:solidFill>
                <a:latin typeface="Consolas" panose="020B0609020204030204" pitchFamily="49" charset="0"/>
              </a:rPr>
              <a:t>def </a:t>
            </a:r>
            <a:r>
              <a:rPr lang="en-US" sz="2000" dirty="0" err="1">
                <a:solidFill>
                  <a:srgbClr val="C00000"/>
                </a:solidFill>
                <a:latin typeface="Consolas" panose="020B0609020204030204" pitchFamily="49" charset="0"/>
              </a:rPr>
              <a:t>call_when_done</a:t>
            </a:r>
            <a:r>
              <a:rPr lang="en-US" sz="2000" dirty="0">
                <a:solidFill>
                  <a:srgbClr val="000000"/>
                </a:solidFill>
                <a:latin typeface="Consolas" panose="020B0609020204030204" pitchFamily="49" charset="0"/>
              </a:rPr>
              <a:t>(</a:t>
            </a:r>
            <a:r>
              <a:rPr lang="en-US" sz="2000" dirty="0">
                <a:solidFill>
                  <a:srgbClr val="00B050"/>
                </a:solidFill>
                <a:latin typeface="Consolas" panose="020B0609020204030204" pitchFamily="49" charset="0"/>
              </a:rPr>
              <a:t>result</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 does something with the result, e.g.,</a:t>
            </a:r>
          </a:p>
          <a:p>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update_webpage_with_results</a:t>
            </a:r>
            <a:r>
              <a:rPr lang="en-US" sz="2000" dirty="0">
                <a:solidFill>
                  <a:srgbClr val="000000"/>
                </a:solidFill>
                <a:latin typeface="Consolas" panose="020B0609020204030204" pitchFamily="49" charset="0"/>
              </a:rPr>
              <a:t>(</a:t>
            </a:r>
            <a:r>
              <a:rPr lang="en-US" sz="2000" dirty="0">
                <a:solidFill>
                  <a:srgbClr val="00B050"/>
                </a:solidFill>
                <a:latin typeface="Consolas" panose="020B0609020204030204" pitchFamily="49" charset="0"/>
              </a:rPr>
              <a:t>result</a:t>
            </a:r>
            <a:r>
              <a:rPr lang="en-US" sz="2000" dirty="0">
                <a:solidFill>
                  <a:srgbClr val="000000"/>
                </a:solidFill>
                <a:latin typeface="Consolas" panose="020B0609020204030204" pitchFamily="49" charset="0"/>
              </a:rPr>
              <a:t>)</a:t>
            </a:r>
          </a:p>
          <a:p>
            <a:endParaRPr lang="en-US" sz="2000" dirty="0">
              <a:solidFill>
                <a:srgbClr val="000000"/>
              </a:solidFill>
              <a:latin typeface="Consolas" panose="020B0609020204030204" pitchFamily="49" charset="0"/>
            </a:endParaRPr>
          </a:p>
          <a:p>
            <a:r>
              <a:rPr lang="en-US" sz="2000" dirty="0">
                <a:solidFill>
                  <a:srgbClr val="000000"/>
                </a:solidFill>
                <a:latin typeface="Consolas" panose="020B0609020204030204" pitchFamily="49" charset="0"/>
              </a:rPr>
              <a:t>def task(</a:t>
            </a:r>
            <a:r>
              <a:rPr lang="en-US" sz="2000" dirty="0" err="1">
                <a:solidFill>
                  <a:srgbClr val="C00000"/>
                </a:solidFill>
                <a:latin typeface="Consolas" panose="020B0609020204030204" pitchFamily="49" charset="0"/>
              </a:rPr>
              <a:t>callback_fn</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a:solidFill>
                  <a:srgbClr val="00B050"/>
                </a:solidFill>
                <a:latin typeface="Consolas" panose="020B0609020204030204" pitchFamily="49" charset="0"/>
              </a:rPr>
              <a:t>result</a:t>
            </a:r>
            <a:r>
              <a:rPr lang="en-US" sz="2000" dirty="0">
                <a:solidFill>
                  <a:srgbClr val="000000"/>
                </a:solidFill>
                <a:latin typeface="Consolas" panose="020B0609020204030204" pitchFamily="49" charset="0"/>
              </a:rPr>
              <a:t> = </a:t>
            </a:r>
            <a:r>
              <a:rPr lang="en-US" sz="2000" dirty="0" err="1">
                <a:solidFill>
                  <a:srgbClr val="0070C0"/>
                </a:solidFill>
                <a:latin typeface="Consolas" panose="020B0609020204030204" pitchFamily="49" charset="0"/>
              </a:rPr>
              <a:t>some_long_running_op</a:t>
            </a:r>
            <a:r>
              <a:rPr lang="en-US" sz="2000" dirty="0">
                <a:solidFill>
                  <a:srgbClr val="0070C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err="1">
                <a:solidFill>
                  <a:srgbClr val="C00000"/>
                </a:solidFill>
                <a:latin typeface="Consolas" panose="020B0609020204030204" pitchFamily="49" charset="0"/>
              </a:rPr>
              <a:t>callback_fn</a:t>
            </a:r>
            <a:r>
              <a:rPr lang="en-US" sz="2000" dirty="0">
                <a:solidFill>
                  <a:srgbClr val="000000"/>
                </a:solidFill>
                <a:latin typeface="Consolas" panose="020B0609020204030204" pitchFamily="49" charset="0"/>
              </a:rPr>
              <a:t>(</a:t>
            </a:r>
            <a:r>
              <a:rPr lang="en-US" sz="2000" dirty="0">
                <a:solidFill>
                  <a:srgbClr val="00B050"/>
                </a:solidFill>
                <a:latin typeface="Consolas" panose="020B0609020204030204" pitchFamily="49" charset="0"/>
              </a:rPr>
              <a:t>result</a:t>
            </a:r>
            <a:r>
              <a:rPr lang="en-US" sz="2000" dirty="0">
                <a:solidFill>
                  <a:srgbClr val="000000"/>
                </a:solidFill>
                <a:latin typeface="Consolas" panose="020B0609020204030204" pitchFamily="49" charset="0"/>
              </a:rPr>
              <a:t>)</a:t>
            </a:r>
          </a:p>
          <a:p>
            <a:endParaRPr lang="en-US" sz="2000" dirty="0">
              <a:solidFill>
                <a:srgbClr val="000000"/>
              </a:solidFill>
              <a:latin typeface="Consolas" panose="020B0609020204030204" pitchFamily="49" charset="0"/>
            </a:endParaRPr>
          </a:p>
          <a:p>
            <a:r>
              <a:rPr lang="en-US" sz="2000" dirty="0" err="1">
                <a:latin typeface="Consolas" panose="020B0609020204030204" pitchFamily="49" charset="0"/>
              </a:rPr>
              <a:t>run_in_background</a:t>
            </a:r>
            <a:r>
              <a:rPr lang="en-US" sz="2000" dirty="0">
                <a:latin typeface="Consolas" panose="020B0609020204030204" pitchFamily="49" charset="0"/>
              </a:rPr>
              <a:t> task(</a:t>
            </a:r>
            <a:r>
              <a:rPr lang="en-US" sz="2000" dirty="0" err="1">
                <a:solidFill>
                  <a:srgbClr val="C00000"/>
                </a:solidFill>
                <a:latin typeface="Consolas" panose="020B0609020204030204" pitchFamily="49" charset="0"/>
              </a:rPr>
              <a:t>call_when_done</a:t>
            </a:r>
            <a:r>
              <a:rPr lang="en-US" sz="2000" dirty="0">
                <a:latin typeface="Consolas" panose="020B0609020204030204" pitchFamily="49" charset="0"/>
              </a:rPr>
              <a:t>)</a:t>
            </a:r>
          </a:p>
          <a:p>
            <a:endParaRPr lang="en-US" sz="2000" dirty="0">
              <a:solidFill>
                <a:srgbClr val="000000"/>
              </a:solidFill>
              <a:latin typeface="Consolas" panose="020B0609020204030204" pitchFamily="49" charset="0"/>
            </a:endParaRPr>
          </a:p>
          <a:p>
            <a:r>
              <a:rPr lang="en-US" sz="2000" dirty="0">
                <a:solidFill>
                  <a:srgbClr val="7030A0"/>
                </a:solidFill>
                <a:latin typeface="Consolas" panose="020B0609020204030204" pitchFamily="49" charset="0"/>
              </a:rPr>
              <a:t>while </a:t>
            </a:r>
            <a:r>
              <a:rPr lang="en-US" sz="2000" dirty="0" err="1">
                <a:solidFill>
                  <a:srgbClr val="7030A0"/>
                </a:solidFill>
                <a:latin typeface="Consolas" panose="020B0609020204030204" pitchFamily="49" charset="0"/>
              </a:rPr>
              <a:t>page_is_not_closed</a:t>
            </a:r>
            <a:r>
              <a:rPr lang="en-US" sz="2000" dirty="0">
                <a:solidFill>
                  <a:srgbClr val="7030A0"/>
                </a:solidFill>
                <a:latin typeface="Consolas" panose="020B0609020204030204" pitchFamily="49" charset="0"/>
              </a:rPr>
              <a:t>():</a:t>
            </a:r>
          </a:p>
          <a:p>
            <a:r>
              <a:rPr lang="en-US" sz="2000" dirty="0">
                <a:solidFill>
                  <a:srgbClr val="7030A0"/>
                </a:solidFill>
                <a:latin typeface="Consolas" panose="020B0609020204030204" pitchFamily="49" charset="0"/>
              </a:rPr>
              <a:t>  </a:t>
            </a:r>
            <a:r>
              <a:rPr lang="en-US" sz="2000" dirty="0" err="1">
                <a:solidFill>
                  <a:srgbClr val="7030A0"/>
                </a:solidFill>
                <a:latin typeface="Consolas" panose="020B0609020204030204" pitchFamily="49" charset="0"/>
              </a:rPr>
              <a:t>handle_user_interactions_with_page</a:t>
            </a:r>
            <a:r>
              <a:rPr lang="en-US" sz="2000" dirty="0">
                <a:solidFill>
                  <a:srgbClr val="7030A0"/>
                </a:solidFill>
                <a:latin typeface="Consolas" panose="020B0609020204030204" pitchFamily="49" charset="0"/>
              </a:rPr>
              <a:t>()</a:t>
            </a:r>
          </a:p>
        </p:txBody>
      </p:sp>
      <p:sp>
        <p:nvSpPr>
          <p:cNvPr id="21" name="TextBox 20">
            <a:extLst>
              <a:ext uri="{FF2B5EF4-FFF2-40B4-BE49-F238E27FC236}">
                <a16:creationId xmlns:a16="http://schemas.microsoft.com/office/drawing/2014/main" id="{B78D0708-BB56-414A-8E59-14B964A6FEBA}"/>
              </a:ext>
            </a:extLst>
          </p:cNvPr>
          <p:cNvSpPr txBox="1"/>
          <p:nvPr/>
        </p:nvSpPr>
        <p:spPr>
          <a:xfrm>
            <a:off x="7299943" y="1707594"/>
            <a:ext cx="4531956" cy="1015663"/>
          </a:xfrm>
          <a:prstGeom prst="rect">
            <a:avLst/>
          </a:prstGeom>
          <a:noFill/>
        </p:spPr>
        <p:txBody>
          <a:bodyPr wrap="square" rtlCol="0">
            <a:spAutoFit/>
          </a:bodyPr>
          <a:lstStyle/>
          <a:p>
            <a:pPr algn="ctr"/>
            <a:r>
              <a:rPr lang="en-US" sz="2000" dirty="0"/>
              <a:t>The </a:t>
            </a:r>
            <a:r>
              <a:rPr lang="en-US" sz="2000" dirty="0">
                <a:solidFill>
                  <a:srgbClr val="C00000"/>
                </a:solidFill>
              </a:rPr>
              <a:t>callback</a:t>
            </a:r>
            <a:r>
              <a:rPr lang="en-US" sz="2000" dirty="0"/>
              <a:t> function accepts a parameter which is the </a:t>
            </a:r>
            <a:r>
              <a:rPr lang="en-US" sz="2000" dirty="0">
                <a:solidFill>
                  <a:srgbClr val="00B050"/>
                </a:solidFill>
              </a:rPr>
              <a:t>result</a:t>
            </a:r>
            <a:r>
              <a:rPr lang="en-US" sz="2000" dirty="0"/>
              <a:t> of a task – it uses the result to update the UI.</a:t>
            </a:r>
          </a:p>
        </p:txBody>
      </p:sp>
      <p:sp>
        <p:nvSpPr>
          <p:cNvPr id="23" name="TextBox 22">
            <a:extLst>
              <a:ext uri="{FF2B5EF4-FFF2-40B4-BE49-F238E27FC236}">
                <a16:creationId xmlns:a16="http://schemas.microsoft.com/office/drawing/2014/main" id="{D1364FE5-7035-46A0-9422-3CFFA998A24F}"/>
              </a:ext>
            </a:extLst>
          </p:cNvPr>
          <p:cNvSpPr txBox="1"/>
          <p:nvPr/>
        </p:nvSpPr>
        <p:spPr>
          <a:xfrm>
            <a:off x="7299943" y="2729710"/>
            <a:ext cx="4531956" cy="1015663"/>
          </a:xfrm>
          <a:prstGeom prst="rect">
            <a:avLst/>
          </a:prstGeom>
          <a:noFill/>
        </p:spPr>
        <p:txBody>
          <a:bodyPr wrap="square" rtlCol="0">
            <a:spAutoFit/>
          </a:bodyPr>
          <a:lstStyle/>
          <a:p>
            <a:pPr algn="ctr"/>
            <a:r>
              <a:rPr lang="en-US" sz="2000" dirty="0"/>
              <a:t>The task function performs an </a:t>
            </a:r>
            <a:r>
              <a:rPr lang="en-US" sz="2000" dirty="0">
                <a:solidFill>
                  <a:srgbClr val="0070C0"/>
                </a:solidFill>
              </a:rPr>
              <a:t>operation</a:t>
            </a:r>
            <a:r>
              <a:rPr lang="en-US" sz="2000" dirty="0"/>
              <a:t>, gets a </a:t>
            </a:r>
            <a:r>
              <a:rPr lang="en-US" sz="2000" dirty="0">
                <a:solidFill>
                  <a:srgbClr val="00B050"/>
                </a:solidFill>
              </a:rPr>
              <a:t>result</a:t>
            </a:r>
            <a:r>
              <a:rPr lang="en-US" sz="2000" dirty="0"/>
              <a:t>, and then calls the </a:t>
            </a:r>
            <a:r>
              <a:rPr lang="en-US" sz="2000" dirty="0">
                <a:solidFill>
                  <a:srgbClr val="C00000"/>
                </a:solidFill>
              </a:rPr>
              <a:t>callback</a:t>
            </a:r>
            <a:r>
              <a:rPr lang="en-US" sz="2000" dirty="0"/>
              <a:t> function with the result.</a:t>
            </a:r>
          </a:p>
        </p:txBody>
      </p:sp>
      <p:sp>
        <p:nvSpPr>
          <p:cNvPr id="24" name="TextBox 23">
            <a:extLst>
              <a:ext uri="{FF2B5EF4-FFF2-40B4-BE49-F238E27FC236}">
                <a16:creationId xmlns:a16="http://schemas.microsoft.com/office/drawing/2014/main" id="{2FD1AC03-8689-4C33-9C8A-F172471DB19B}"/>
              </a:ext>
            </a:extLst>
          </p:cNvPr>
          <p:cNvSpPr txBox="1"/>
          <p:nvPr/>
        </p:nvSpPr>
        <p:spPr>
          <a:xfrm>
            <a:off x="7299943" y="3751826"/>
            <a:ext cx="4531956" cy="707886"/>
          </a:xfrm>
          <a:prstGeom prst="rect">
            <a:avLst/>
          </a:prstGeom>
          <a:noFill/>
        </p:spPr>
        <p:txBody>
          <a:bodyPr wrap="square" rtlCol="0">
            <a:spAutoFit/>
          </a:bodyPr>
          <a:lstStyle/>
          <a:p>
            <a:pPr algn="ctr"/>
            <a:r>
              <a:rPr lang="en-US" sz="2000" dirty="0"/>
              <a:t>You launch your task so it runs concurrently with the main thread.</a:t>
            </a:r>
          </a:p>
        </p:txBody>
      </p:sp>
      <p:sp>
        <p:nvSpPr>
          <p:cNvPr id="25" name="TextBox 24">
            <a:extLst>
              <a:ext uri="{FF2B5EF4-FFF2-40B4-BE49-F238E27FC236}">
                <a16:creationId xmlns:a16="http://schemas.microsoft.com/office/drawing/2014/main" id="{DAB90BA5-7CC7-45CB-AAB6-D4646A4EE4A1}"/>
              </a:ext>
            </a:extLst>
          </p:cNvPr>
          <p:cNvSpPr txBox="1"/>
          <p:nvPr/>
        </p:nvSpPr>
        <p:spPr>
          <a:xfrm>
            <a:off x="7331630" y="4466166"/>
            <a:ext cx="4531956" cy="1015663"/>
          </a:xfrm>
          <a:prstGeom prst="rect">
            <a:avLst/>
          </a:prstGeom>
          <a:noFill/>
        </p:spPr>
        <p:txBody>
          <a:bodyPr wrap="square" rtlCol="0">
            <a:spAutoFit/>
          </a:bodyPr>
          <a:lstStyle/>
          <a:p>
            <a:pPr algn="ctr"/>
            <a:r>
              <a:rPr lang="en-US" sz="2000" dirty="0"/>
              <a:t>Now your main program can </a:t>
            </a:r>
            <a:r>
              <a:rPr lang="en-US" sz="2000" dirty="0">
                <a:solidFill>
                  <a:srgbClr val="7030A0"/>
                </a:solidFill>
              </a:rPr>
              <a:t>continue running </a:t>
            </a:r>
            <a:r>
              <a:rPr lang="en-US" sz="2000" dirty="0"/>
              <a:t>and get notified when the task is complete via the callback.</a:t>
            </a:r>
          </a:p>
        </p:txBody>
      </p:sp>
      <p:sp>
        <p:nvSpPr>
          <p:cNvPr id="11" name="Line 21">
            <a:extLst>
              <a:ext uri="{FF2B5EF4-FFF2-40B4-BE49-F238E27FC236}">
                <a16:creationId xmlns:a16="http://schemas.microsoft.com/office/drawing/2014/main" id="{FE7CF91A-4747-4EE3-B9A0-F4D5D79A754A}"/>
              </a:ext>
            </a:extLst>
          </p:cNvPr>
          <p:cNvSpPr>
            <a:spLocks noChangeShapeType="1"/>
          </p:cNvSpPr>
          <p:nvPr/>
        </p:nvSpPr>
        <p:spPr bwMode="auto">
          <a:xfrm>
            <a:off x="51927" y="5095275"/>
            <a:ext cx="457200" cy="0"/>
          </a:xfrm>
          <a:prstGeom prst="line">
            <a:avLst/>
          </a:prstGeom>
          <a:noFill/>
          <a:ln w="38100">
            <a:solidFill>
              <a:srgbClr val="7030A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2" name="Line 21">
            <a:extLst>
              <a:ext uri="{FF2B5EF4-FFF2-40B4-BE49-F238E27FC236}">
                <a16:creationId xmlns:a16="http://schemas.microsoft.com/office/drawing/2014/main" id="{9944E00C-0703-4968-9119-3D4C4F3CA50A}"/>
              </a:ext>
            </a:extLst>
          </p:cNvPr>
          <p:cNvSpPr>
            <a:spLocks noChangeShapeType="1"/>
          </p:cNvSpPr>
          <p:nvPr/>
        </p:nvSpPr>
        <p:spPr bwMode="auto">
          <a:xfrm>
            <a:off x="51927" y="3876372"/>
            <a:ext cx="457200" cy="0"/>
          </a:xfrm>
          <a:prstGeom prst="line">
            <a:avLst/>
          </a:prstGeom>
          <a:noFill/>
          <a:ln w="38100">
            <a:solidFill>
              <a:srgbClr val="00B0F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4" name="Line 21">
            <a:extLst>
              <a:ext uri="{FF2B5EF4-FFF2-40B4-BE49-F238E27FC236}">
                <a16:creationId xmlns:a16="http://schemas.microsoft.com/office/drawing/2014/main" id="{4832143A-190E-403A-AF37-8D6015AD2D6A}"/>
              </a:ext>
            </a:extLst>
          </p:cNvPr>
          <p:cNvSpPr>
            <a:spLocks noChangeShapeType="1"/>
          </p:cNvSpPr>
          <p:nvPr/>
        </p:nvSpPr>
        <p:spPr bwMode="auto">
          <a:xfrm>
            <a:off x="328615" y="4184464"/>
            <a:ext cx="457200" cy="0"/>
          </a:xfrm>
          <a:prstGeom prst="line">
            <a:avLst/>
          </a:prstGeom>
          <a:noFill/>
          <a:ln w="38100">
            <a:solidFill>
              <a:srgbClr val="00B0F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7" name="Line 21">
            <a:extLst>
              <a:ext uri="{FF2B5EF4-FFF2-40B4-BE49-F238E27FC236}">
                <a16:creationId xmlns:a16="http://schemas.microsoft.com/office/drawing/2014/main" id="{A5D6E4BA-23B4-422B-9E61-48FA4C2FC582}"/>
              </a:ext>
            </a:extLst>
          </p:cNvPr>
          <p:cNvSpPr>
            <a:spLocks noChangeShapeType="1"/>
          </p:cNvSpPr>
          <p:nvPr/>
        </p:nvSpPr>
        <p:spPr bwMode="auto">
          <a:xfrm>
            <a:off x="17769" y="5705781"/>
            <a:ext cx="457200" cy="0"/>
          </a:xfrm>
          <a:prstGeom prst="line">
            <a:avLst/>
          </a:prstGeom>
          <a:noFill/>
          <a:ln w="38100">
            <a:solidFill>
              <a:srgbClr val="7030A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8" name="Line 21">
            <a:extLst>
              <a:ext uri="{FF2B5EF4-FFF2-40B4-BE49-F238E27FC236}">
                <a16:creationId xmlns:a16="http://schemas.microsoft.com/office/drawing/2014/main" id="{5C45659A-06B9-4BBF-AF4E-319167C42BFA}"/>
              </a:ext>
            </a:extLst>
          </p:cNvPr>
          <p:cNvSpPr>
            <a:spLocks noChangeShapeType="1"/>
          </p:cNvSpPr>
          <p:nvPr/>
        </p:nvSpPr>
        <p:spPr bwMode="auto">
          <a:xfrm>
            <a:off x="323578" y="4456713"/>
            <a:ext cx="457200" cy="0"/>
          </a:xfrm>
          <a:prstGeom prst="line">
            <a:avLst/>
          </a:prstGeom>
          <a:noFill/>
          <a:ln w="38100">
            <a:solidFill>
              <a:srgbClr val="00B0F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9" name="Line 21">
            <a:extLst>
              <a:ext uri="{FF2B5EF4-FFF2-40B4-BE49-F238E27FC236}">
                <a16:creationId xmlns:a16="http://schemas.microsoft.com/office/drawing/2014/main" id="{3B272741-ED96-446B-9E54-0F05655F40B3}"/>
              </a:ext>
            </a:extLst>
          </p:cNvPr>
          <p:cNvSpPr>
            <a:spLocks noChangeShapeType="1"/>
          </p:cNvSpPr>
          <p:nvPr/>
        </p:nvSpPr>
        <p:spPr bwMode="auto">
          <a:xfrm>
            <a:off x="20240" y="5698864"/>
            <a:ext cx="457200" cy="0"/>
          </a:xfrm>
          <a:prstGeom prst="line">
            <a:avLst/>
          </a:prstGeom>
          <a:noFill/>
          <a:ln w="38100">
            <a:solidFill>
              <a:srgbClr val="7030A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1" name="Line 21">
            <a:extLst>
              <a:ext uri="{FF2B5EF4-FFF2-40B4-BE49-F238E27FC236}">
                <a16:creationId xmlns:a16="http://schemas.microsoft.com/office/drawing/2014/main" id="{8BFF3ACF-0CA2-4153-B953-38223146DFC8}"/>
              </a:ext>
            </a:extLst>
          </p:cNvPr>
          <p:cNvSpPr>
            <a:spLocks noChangeShapeType="1"/>
          </p:cNvSpPr>
          <p:nvPr/>
        </p:nvSpPr>
        <p:spPr bwMode="auto">
          <a:xfrm>
            <a:off x="44954" y="2647148"/>
            <a:ext cx="457200" cy="0"/>
          </a:xfrm>
          <a:prstGeom prst="line">
            <a:avLst/>
          </a:prstGeom>
          <a:noFill/>
          <a:ln w="38100">
            <a:solidFill>
              <a:srgbClr val="7030A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2" name="Line 21">
            <a:extLst>
              <a:ext uri="{FF2B5EF4-FFF2-40B4-BE49-F238E27FC236}">
                <a16:creationId xmlns:a16="http://schemas.microsoft.com/office/drawing/2014/main" id="{0E3FCD3D-BBD3-4339-A791-738684FA087D}"/>
              </a:ext>
            </a:extLst>
          </p:cNvPr>
          <p:cNvSpPr>
            <a:spLocks noChangeShapeType="1"/>
          </p:cNvSpPr>
          <p:nvPr/>
        </p:nvSpPr>
        <p:spPr bwMode="auto">
          <a:xfrm>
            <a:off x="280527" y="3256747"/>
            <a:ext cx="457200" cy="0"/>
          </a:xfrm>
          <a:prstGeom prst="line">
            <a:avLst/>
          </a:prstGeom>
          <a:noFill/>
          <a:ln w="38100">
            <a:solidFill>
              <a:srgbClr val="7030A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3" name="Speech Bubble: Rectangle with Corners Rounded 32" hidden="1">
            <a:extLst>
              <a:ext uri="{FF2B5EF4-FFF2-40B4-BE49-F238E27FC236}">
                <a16:creationId xmlns:a16="http://schemas.microsoft.com/office/drawing/2014/main" id="{115391B3-4FF5-413A-B036-64D600A064DD}"/>
              </a:ext>
            </a:extLst>
          </p:cNvPr>
          <p:cNvSpPr/>
          <p:nvPr/>
        </p:nvSpPr>
        <p:spPr>
          <a:xfrm>
            <a:off x="4113674" y="3291748"/>
            <a:ext cx="2783758" cy="1599011"/>
          </a:xfrm>
          <a:prstGeom prst="wedgeRoundRectCallout">
            <a:avLst>
              <a:gd name="adj1" fmla="val -113495"/>
              <a:gd name="adj2" fmla="val 55096"/>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launches our task in the background.</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(this is pseudo-syntax)</a:t>
            </a:r>
            <a:endParaRPr lang="en-US" sz="2000" dirty="0">
              <a:solidFill>
                <a:schemeClr val="accent2">
                  <a:lumMod val="20000"/>
                  <a:lumOff val="80000"/>
                </a:schemeClr>
              </a:solidFill>
              <a:latin typeface="Corbel" panose="020B0503020204020204" pitchFamily="34" charset="0"/>
            </a:endParaRPr>
          </a:p>
        </p:txBody>
      </p:sp>
      <p:sp>
        <p:nvSpPr>
          <p:cNvPr id="34" name="Speech Bubble: Rectangle with Corners Rounded 33" hidden="1">
            <a:extLst>
              <a:ext uri="{FF2B5EF4-FFF2-40B4-BE49-F238E27FC236}">
                <a16:creationId xmlns:a16="http://schemas.microsoft.com/office/drawing/2014/main" id="{DCD2F4DC-AEDD-450E-BD10-3390C9E42A68}"/>
              </a:ext>
            </a:extLst>
          </p:cNvPr>
          <p:cNvSpPr/>
          <p:nvPr/>
        </p:nvSpPr>
        <p:spPr>
          <a:xfrm>
            <a:off x="4624420" y="4440374"/>
            <a:ext cx="2783758" cy="1067719"/>
          </a:xfrm>
          <a:prstGeom prst="wedgeRoundRectCallout">
            <a:avLst>
              <a:gd name="adj1" fmla="val -92928"/>
              <a:gd name="adj2" fmla="val -46910"/>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Our task is done, so it runs the callback, then terminates.</a:t>
            </a:r>
            <a:endParaRPr lang="en-US" sz="2000" dirty="0">
              <a:solidFill>
                <a:schemeClr val="accent2">
                  <a:lumMod val="20000"/>
                  <a:lumOff val="80000"/>
                </a:schemeClr>
              </a:solidFill>
              <a:latin typeface="Corbel" panose="020B0503020204020204" pitchFamily="34" charset="0"/>
            </a:endParaRPr>
          </a:p>
        </p:txBody>
      </p:sp>
      <p:sp>
        <p:nvSpPr>
          <p:cNvPr id="75" name="Speech Bubble: Rectangle with Corners Rounded 74" hidden="1">
            <a:extLst>
              <a:ext uri="{FF2B5EF4-FFF2-40B4-BE49-F238E27FC236}">
                <a16:creationId xmlns:a16="http://schemas.microsoft.com/office/drawing/2014/main" id="{58A6AC96-2B03-4428-85EB-3B27D5CB010A}"/>
              </a:ext>
            </a:extLst>
          </p:cNvPr>
          <p:cNvSpPr/>
          <p:nvPr/>
        </p:nvSpPr>
        <p:spPr>
          <a:xfrm>
            <a:off x="4505792" y="4636230"/>
            <a:ext cx="2783758" cy="1067719"/>
          </a:xfrm>
          <a:prstGeom prst="wedgeRoundRectCallout">
            <a:avLst>
              <a:gd name="adj1" fmla="val -88341"/>
              <a:gd name="adj2" fmla="val 40274"/>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Our main UI code </a:t>
            </a:r>
            <a:r>
              <a:rPr lang="en-US" sz="2000">
                <a:solidFill>
                  <a:schemeClr val="bg1"/>
                </a:solidFill>
                <a:latin typeface="Corbel" panose="020B0503020204020204" pitchFamily="34" charset="0"/>
              </a:rPr>
              <a:t>continues normally.</a:t>
            </a:r>
            <a:endParaRPr lang="en-US" sz="2000" dirty="0">
              <a:solidFill>
                <a:schemeClr val="accent2">
                  <a:lumMod val="20000"/>
                  <a:lumOff val="80000"/>
                </a:schemeClr>
              </a:solidFill>
              <a:latin typeface="Corbel" panose="020B0503020204020204" pitchFamily="34" charset="0"/>
            </a:endParaRPr>
          </a:p>
        </p:txBody>
      </p:sp>
      <p:sp>
        <p:nvSpPr>
          <p:cNvPr id="41" name="TextBox 40">
            <a:extLst>
              <a:ext uri="{FF2B5EF4-FFF2-40B4-BE49-F238E27FC236}">
                <a16:creationId xmlns:a16="http://schemas.microsoft.com/office/drawing/2014/main" id="{03CC4FC4-3C44-4B56-9F13-E8DB380199DC}"/>
              </a:ext>
            </a:extLst>
          </p:cNvPr>
          <p:cNvSpPr txBox="1"/>
          <p:nvPr/>
        </p:nvSpPr>
        <p:spPr>
          <a:xfrm>
            <a:off x="5478147" y="3722080"/>
            <a:ext cx="1545107" cy="738664"/>
          </a:xfrm>
          <a:prstGeom prst="rect">
            <a:avLst/>
          </a:prstGeom>
          <a:noFill/>
        </p:spPr>
        <p:txBody>
          <a:bodyPr wrap="square">
            <a:spAutoFit/>
          </a:bodyPr>
          <a:lstStyle/>
          <a:p>
            <a:r>
              <a:rPr lang="en-US" sz="700" dirty="0">
                <a:solidFill>
                  <a:srgbClr val="0070C0"/>
                </a:solidFill>
                <a:latin typeface="Consolas" panose="020B0609020204030204" pitchFamily="49" charset="0"/>
              </a:rPr>
              <a:t>def </a:t>
            </a:r>
            <a:r>
              <a:rPr lang="en-US" sz="700" dirty="0" err="1">
                <a:solidFill>
                  <a:srgbClr val="0070C0"/>
                </a:solidFill>
                <a:latin typeface="Consolas" panose="020B0609020204030204" pitchFamily="49" charset="0"/>
              </a:rPr>
              <a:t>some_long_running_op</a:t>
            </a:r>
            <a:r>
              <a:rPr lang="en-US" sz="700" dirty="0">
                <a:solidFill>
                  <a:srgbClr val="0070C0"/>
                </a:solidFill>
                <a:latin typeface="Consolas" panose="020B0609020204030204" pitchFamily="49" charset="0"/>
              </a:rPr>
              <a:t>():</a:t>
            </a:r>
          </a:p>
          <a:p>
            <a:r>
              <a:rPr lang="en-US" sz="700" dirty="0">
                <a:solidFill>
                  <a:srgbClr val="0070C0"/>
                </a:solidFill>
                <a:latin typeface="Consolas" panose="020B0609020204030204" pitchFamily="49" charset="0"/>
              </a:rPr>
              <a:t> while (!done):</a:t>
            </a:r>
          </a:p>
          <a:p>
            <a:r>
              <a:rPr lang="en-US" sz="700" dirty="0">
                <a:solidFill>
                  <a:srgbClr val="0070C0"/>
                </a:solidFill>
                <a:latin typeface="Consolas" panose="020B0609020204030204" pitchFamily="49" charset="0"/>
              </a:rPr>
              <a:t>   blah()</a:t>
            </a:r>
          </a:p>
          <a:p>
            <a:r>
              <a:rPr lang="en-US" sz="700" dirty="0">
                <a:solidFill>
                  <a:srgbClr val="0070C0"/>
                </a:solidFill>
                <a:latin typeface="Consolas" panose="020B0609020204030204" pitchFamily="49" charset="0"/>
              </a:rPr>
              <a:t>   </a:t>
            </a:r>
            <a:r>
              <a:rPr lang="en-US" sz="700" dirty="0" err="1">
                <a:solidFill>
                  <a:srgbClr val="0070C0"/>
                </a:solidFill>
                <a:latin typeface="Consolas" panose="020B0609020204030204" pitchFamily="49" charset="0"/>
              </a:rPr>
              <a:t>bletch</a:t>
            </a:r>
            <a:r>
              <a:rPr lang="en-US" sz="700" dirty="0">
                <a:solidFill>
                  <a:srgbClr val="0070C0"/>
                </a:solidFill>
                <a:latin typeface="Consolas" panose="020B0609020204030204" pitchFamily="49" charset="0"/>
              </a:rPr>
              <a:t>()</a:t>
            </a:r>
          </a:p>
          <a:p>
            <a:r>
              <a:rPr lang="en-US" sz="700" dirty="0">
                <a:solidFill>
                  <a:srgbClr val="0070C0"/>
                </a:solidFill>
                <a:latin typeface="Consolas" panose="020B0609020204030204" pitchFamily="49" charset="0"/>
              </a:rPr>
              <a:t>   blurb()</a:t>
            </a:r>
          </a:p>
          <a:p>
            <a:r>
              <a:rPr lang="en-US" sz="700" dirty="0">
                <a:solidFill>
                  <a:srgbClr val="0070C0"/>
                </a:solidFill>
                <a:latin typeface="Consolas" panose="020B0609020204030204" pitchFamily="49" charset="0"/>
              </a:rPr>
              <a:t> return result</a:t>
            </a:r>
          </a:p>
        </p:txBody>
      </p:sp>
      <p:sp>
        <p:nvSpPr>
          <p:cNvPr id="50" name="Line 21">
            <a:extLst>
              <a:ext uri="{FF2B5EF4-FFF2-40B4-BE49-F238E27FC236}">
                <a16:creationId xmlns:a16="http://schemas.microsoft.com/office/drawing/2014/main" id="{ADA6AD54-F7F5-4E1F-BA2A-E8D398E78F39}"/>
              </a:ext>
            </a:extLst>
          </p:cNvPr>
          <p:cNvSpPr>
            <a:spLocks noChangeShapeType="1"/>
          </p:cNvSpPr>
          <p:nvPr/>
        </p:nvSpPr>
        <p:spPr bwMode="auto">
          <a:xfrm>
            <a:off x="5133355" y="3936006"/>
            <a:ext cx="457200" cy="0"/>
          </a:xfrm>
          <a:prstGeom prst="line">
            <a:avLst/>
          </a:prstGeom>
          <a:noFill/>
          <a:ln w="38100">
            <a:solidFill>
              <a:srgbClr val="00B0F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51" name="Speech Bubble: Rectangle with Corners Rounded 50">
            <a:extLst>
              <a:ext uri="{FF2B5EF4-FFF2-40B4-BE49-F238E27FC236}">
                <a16:creationId xmlns:a16="http://schemas.microsoft.com/office/drawing/2014/main" id="{8FB24702-224E-44CB-A190-3F1E4ACEBC62}"/>
              </a:ext>
            </a:extLst>
          </p:cNvPr>
          <p:cNvSpPr/>
          <p:nvPr/>
        </p:nvSpPr>
        <p:spPr>
          <a:xfrm>
            <a:off x="5209280" y="2723257"/>
            <a:ext cx="3088778" cy="1136219"/>
          </a:xfrm>
          <a:prstGeom prst="wedgeRoundRectCallout">
            <a:avLst>
              <a:gd name="adj1" fmla="val -114437"/>
              <a:gd name="adj2" fmla="val 143215"/>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would correspond to downloading the file in the previous slide.</a:t>
            </a:r>
            <a:endParaRPr lang="en-US" sz="2000" dirty="0">
              <a:solidFill>
                <a:schemeClr val="accent2">
                  <a:lumMod val="20000"/>
                  <a:lumOff val="80000"/>
                </a:schemeClr>
              </a:solidFill>
              <a:latin typeface="Corbel" panose="020B0503020204020204" pitchFamily="34" charset="0"/>
            </a:endParaRPr>
          </a:p>
        </p:txBody>
      </p:sp>
      <p:sp>
        <p:nvSpPr>
          <p:cNvPr id="71" name="Rectangle 70">
            <a:extLst>
              <a:ext uri="{FF2B5EF4-FFF2-40B4-BE49-F238E27FC236}">
                <a16:creationId xmlns:a16="http://schemas.microsoft.com/office/drawing/2014/main" id="{A81BD393-3E89-4409-8768-1339E858664F}"/>
              </a:ext>
            </a:extLst>
          </p:cNvPr>
          <p:cNvSpPr/>
          <p:nvPr/>
        </p:nvSpPr>
        <p:spPr>
          <a:xfrm>
            <a:off x="8298057" y="6237995"/>
            <a:ext cx="2283131" cy="33139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57" name="Rectangle 56">
            <a:extLst>
              <a:ext uri="{FF2B5EF4-FFF2-40B4-BE49-F238E27FC236}">
                <a16:creationId xmlns:a16="http://schemas.microsoft.com/office/drawing/2014/main" id="{AA47406F-67D7-42FD-9B72-930C5E8FE049}"/>
              </a:ext>
            </a:extLst>
          </p:cNvPr>
          <p:cNvSpPr/>
          <p:nvPr/>
        </p:nvSpPr>
        <p:spPr>
          <a:xfrm>
            <a:off x="7664529" y="6237995"/>
            <a:ext cx="198333" cy="33139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cxnSp>
        <p:nvCxnSpPr>
          <p:cNvPr id="59" name="Straight Arrow Connector 58">
            <a:extLst>
              <a:ext uri="{FF2B5EF4-FFF2-40B4-BE49-F238E27FC236}">
                <a16:creationId xmlns:a16="http://schemas.microsoft.com/office/drawing/2014/main" id="{D493CE13-53E4-4002-AB12-C348BE809D0E}"/>
              </a:ext>
            </a:extLst>
          </p:cNvPr>
          <p:cNvCxnSpPr>
            <a:cxnSpLocks/>
          </p:cNvCxnSpPr>
          <p:nvPr/>
        </p:nvCxnSpPr>
        <p:spPr>
          <a:xfrm>
            <a:off x="10586504" y="5867689"/>
            <a:ext cx="229823" cy="37438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1347F248-C2DB-4160-9053-C5B408C7FA52}"/>
              </a:ext>
            </a:extLst>
          </p:cNvPr>
          <p:cNvSpPr/>
          <p:nvPr/>
        </p:nvSpPr>
        <p:spPr>
          <a:xfrm>
            <a:off x="10797581" y="6237996"/>
            <a:ext cx="161033" cy="3325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61" name="Rectangle 60">
            <a:extLst>
              <a:ext uri="{FF2B5EF4-FFF2-40B4-BE49-F238E27FC236}">
                <a16:creationId xmlns:a16="http://schemas.microsoft.com/office/drawing/2014/main" id="{2CEB694E-E3C2-49F8-9D1B-45211A8ACAA1}"/>
              </a:ext>
            </a:extLst>
          </p:cNvPr>
          <p:cNvSpPr/>
          <p:nvPr/>
        </p:nvSpPr>
        <p:spPr>
          <a:xfrm>
            <a:off x="11065706" y="6237995"/>
            <a:ext cx="672638" cy="33139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62" name="Rectangle 61">
            <a:extLst>
              <a:ext uri="{FF2B5EF4-FFF2-40B4-BE49-F238E27FC236}">
                <a16:creationId xmlns:a16="http://schemas.microsoft.com/office/drawing/2014/main" id="{8B8C3865-9D34-4F6A-A1CE-3579D8522339}"/>
              </a:ext>
            </a:extLst>
          </p:cNvPr>
          <p:cNvSpPr/>
          <p:nvPr/>
        </p:nvSpPr>
        <p:spPr>
          <a:xfrm>
            <a:off x="8296149" y="5640474"/>
            <a:ext cx="2285039" cy="33139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63" name="Rectangle 62">
            <a:extLst>
              <a:ext uri="{FF2B5EF4-FFF2-40B4-BE49-F238E27FC236}">
                <a16:creationId xmlns:a16="http://schemas.microsoft.com/office/drawing/2014/main" id="{C4DE0CC9-2C28-4E92-B3AB-9B761C2266CD}"/>
              </a:ext>
            </a:extLst>
          </p:cNvPr>
          <p:cNvSpPr/>
          <p:nvPr/>
        </p:nvSpPr>
        <p:spPr>
          <a:xfrm>
            <a:off x="8028448" y="5641289"/>
            <a:ext cx="270263" cy="33139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cxnSp>
        <p:nvCxnSpPr>
          <p:cNvPr id="58" name="Straight Arrow Connector 57">
            <a:extLst>
              <a:ext uri="{FF2B5EF4-FFF2-40B4-BE49-F238E27FC236}">
                <a16:creationId xmlns:a16="http://schemas.microsoft.com/office/drawing/2014/main" id="{DC43D623-4948-4BAC-A873-BFD28E1C0A19}"/>
              </a:ext>
            </a:extLst>
          </p:cNvPr>
          <p:cNvCxnSpPr>
            <a:cxnSpLocks/>
          </p:cNvCxnSpPr>
          <p:nvPr/>
        </p:nvCxnSpPr>
        <p:spPr>
          <a:xfrm flipV="1">
            <a:off x="7779735" y="5828690"/>
            <a:ext cx="234713" cy="57211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2C41CF67-8235-4842-9AF0-1A89E4B1EA1F}"/>
              </a:ext>
            </a:extLst>
          </p:cNvPr>
          <p:cNvSpPr/>
          <p:nvPr/>
        </p:nvSpPr>
        <p:spPr>
          <a:xfrm>
            <a:off x="7857460" y="6237995"/>
            <a:ext cx="446568" cy="33139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65" name="Rectangle 64">
            <a:extLst>
              <a:ext uri="{FF2B5EF4-FFF2-40B4-BE49-F238E27FC236}">
                <a16:creationId xmlns:a16="http://schemas.microsoft.com/office/drawing/2014/main" id="{92173954-FEC0-4CF1-ABBF-25CB25299524}"/>
              </a:ext>
            </a:extLst>
          </p:cNvPr>
          <p:cNvSpPr/>
          <p:nvPr/>
        </p:nvSpPr>
        <p:spPr>
          <a:xfrm>
            <a:off x="10947558" y="6237996"/>
            <a:ext cx="154353" cy="3325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66" name="Rectangle 65">
            <a:extLst>
              <a:ext uri="{FF2B5EF4-FFF2-40B4-BE49-F238E27FC236}">
                <a16:creationId xmlns:a16="http://schemas.microsoft.com/office/drawing/2014/main" id="{D73F2463-E5BC-4741-9CF5-D92B91DF064E}"/>
              </a:ext>
            </a:extLst>
          </p:cNvPr>
          <p:cNvSpPr/>
          <p:nvPr/>
        </p:nvSpPr>
        <p:spPr>
          <a:xfrm>
            <a:off x="10572339" y="6237995"/>
            <a:ext cx="262290" cy="33139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Tree>
    <p:extLst>
      <p:ext uri="{BB962C8B-B14F-4D97-AF65-F5344CB8AC3E}">
        <p14:creationId xmlns:p14="http://schemas.microsoft.com/office/powerpoint/2010/main" val="3175380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0">
                                            <p:txEl>
                                              <p:pRg st="12" end="12"/>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0">
                                            <p:txEl>
                                              <p:pRg st="13" end="1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33"/>
                                        </p:tgtEl>
                                        <p:attrNameLst>
                                          <p:attrName>style.visibility</p:attrName>
                                        </p:attrNameLst>
                                      </p:cBhvr>
                                      <p:to>
                                        <p:strVal val="visible"/>
                                      </p:to>
                                    </p:set>
                                    <p:animEffect transition="in" filter="wipe(down)">
                                      <p:cBhvr>
                                        <p:cTn id="69" dur="500"/>
                                        <p:tgtEl>
                                          <p:spTgt spid="33"/>
                                        </p:tgtEl>
                                      </p:cBhvr>
                                    </p:animEffect>
                                  </p:childTnLst>
                                </p:cTn>
                              </p:par>
                            </p:childTnLst>
                          </p:cTn>
                        </p:par>
                      </p:childTnLst>
                    </p:cTn>
                  </p:par>
                  <p:par>
                    <p:cTn id="70" fill="hold">
                      <p:stCondLst>
                        <p:cond delay="indefinite"/>
                      </p:stCondLst>
                      <p:childTnLst>
                        <p:par>
                          <p:cTn id="71" fill="hold">
                            <p:stCondLst>
                              <p:cond delay="0"/>
                            </p:stCondLst>
                            <p:childTnLst>
                              <p:par>
                                <p:cTn id="72" presetID="42" presetClass="path" presetSubtype="0" accel="50000" decel="50000" fill="hold" grpId="2" nodeType="clickEffect">
                                  <p:stCondLst>
                                    <p:cond delay="0"/>
                                  </p:stCondLst>
                                  <p:childTnLst>
                                    <p:animMotion origin="layout" path="M -2.5E-6 2.22222E-6 L -0.15664 -0.17963 " pathEditMode="relative" rAng="0" ptsTypes="AA">
                                      <p:cBhvr>
                                        <p:cTn id="73" dur="2000" fill="hold"/>
                                        <p:tgtEl>
                                          <p:spTgt spid="33"/>
                                        </p:tgtEl>
                                        <p:attrNameLst>
                                          <p:attrName>ppt_x</p:attrName>
                                          <p:attrName>ppt_y</p:attrName>
                                        </p:attrNameLst>
                                      </p:cBhvr>
                                      <p:rCtr x="-7839" y="-8981"/>
                                    </p:animMotion>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57"/>
                                        </p:tgtEl>
                                        <p:attrNameLst>
                                          <p:attrName>style.visibility</p:attrName>
                                        </p:attrNameLst>
                                      </p:cBhvr>
                                      <p:to>
                                        <p:strVal val="visible"/>
                                      </p:to>
                                    </p:set>
                                    <p:animEffect transition="in" filter="wipe(left)">
                                      <p:cBhvr>
                                        <p:cTn id="78" dur="500"/>
                                        <p:tgtEl>
                                          <p:spTgt spid="57"/>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nodeType="clickEffect">
                                  <p:stCondLst>
                                    <p:cond delay="0"/>
                                  </p:stCondLst>
                                  <p:childTnLst>
                                    <p:set>
                                      <p:cBhvr>
                                        <p:cTn id="82" dur="1" fill="hold">
                                          <p:stCondLst>
                                            <p:cond delay="0"/>
                                          </p:stCondLst>
                                        </p:cTn>
                                        <p:tgtEl>
                                          <p:spTgt spid="58"/>
                                        </p:tgtEl>
                                        <p:attrNameLst>
                                          <p:attrName>style.visibility</p:attrName>
                                        </p:attrNameLst>
                                      </p:cBhvr>
                                      <p:to>
                                        <p:strVal val="visible"/>
                                      </p:to>
                                    </p:set>
                                    <p:animEffect transition="in" filter="wipe(down)">
                                      <p:cBhvr>
                                        <p:cTn id="83" dur="500"/>
                                        <p:tgtEl>
                                          <p:spTgt spid="58"/>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12"/>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xit" presetSubtype="0" fill="hold" grpId="1" nodeType="clickEffect">
                                  <p:stCondLst>
                                    <p:cond delay="0"/>
                                  </p:stCondLst>
                                  <p:childTnLst>
                                    <p:set>
                                      <p:cBhvr>
                                        <p:cTn id="91" dur="1" fill="hold">
                                          <p:stCondLst>
                                            <p:cond delay="0"/>
                                          </p:stCondLst>
                                        </p:cTn>
                                        <p:tgtEl>
                                          <p:spTgt spid="33"/>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63"/>
                                        </p:tgtEl>
                                        <p:attrNameLst>
                                          <p:attrName>style.visibility</p:attrName>
                                        </p:attrNameLst>
                                      </p:cBhvr>
                                      <p:to>
                                        <p:strVal val="visible"/>
                                      </p:to>
                                    </p:set>
                                    <p:animEffect transition="in" filter="wipe(left)">
                                      <p:cBhvr>
                                        <p:cTn id="96" dur="500"/>
                                        <p:tgtEl>
                                          <p:spTgt spid="63"/>
                                        </p:tgtEl>
                                      </p:cBhvr>
                                    </p:animEffect>
                                  </p:childTnLst>
                                </p:cTn>
                              </p:par>
                              <p:par>
                                <p:cTn id="97" presetID="22" presetClass="entr" presetSubtype="8" fill="hold" grpId="0" nodeType="withEffect">
                                  <p:stCondLst>
                                    <p:cond delay="0"/>
                                  </p:stCondLst>
                                  <p:childTnLst>
                                    <p:set>
                                      <p:cBhvr>
                                        <p:cTn id="98" dur="1" fill="hold">
                                          <p:stCondLst>
                                            <p:cond delay="0"/>
                                          </p:stCondLst>
                                        </p:cTn>
                                        <p:tgtEl>
                                          <p:spTgt spid="64"/>
                                        </p:tgtEl>
                                        <p:attrNameLst>
                                          <p:attrName>style.visibility</p:attrName>
                                        </p:attrNameLst>
                                      </p:cBhvr>
                                      <p:to>
                                        <p:strVal val="visible"/>
                                      </p:to>
                                    </p:set>
                                    <p:animEffect transition="in" filter="wipe(left)">
                                      <p:cBhvr>
                                        <p:cTn id="99" dur="500"/>
                                        <p:tgtEl>
                                          <p:spTgt spid="64"/>
                                        </p:tgtEl>
                                      </p:cBhvr>
                                    </p:animEffect>
                                  </p:childTnLst>
                                </p:cTn>
                              </p:par>
                            </p:childTnLst>
                          </p:cTn>
                        </p:par>
                      </p:childTnLst>
                    </p:cTn>
                  </p:par>
                  <p:par>
                    <p:cTn id="100" fill="hold">
                      <p:stCondLst>
                        <p:cond delay="indefinite"/>
                      </p:stCondLst>
                      <p:childTnLst>
                        <p:par>
                          <p:cTn id="101" fill="hold">
                            <p:stCondLst>
                              <p:cond delay="0"/>
                            </p:stCondLst>
                            <p:childTnLst>
                              <p:par>
                                <p:cTn id="102" presetID="1" presetClass="exit" presetSubtype="0" fill="hold" nodeType="clickEffect">
                                  <p:stCondLst>
                                    <p:cond delay="0"/>
                                  </p:stCondLst>
                                  <p:childTnLst>
                                    <p:set>
                                      <p:cBhvr>
                                        <p:cTn id="103" dur="1" fill="hold">
                                          <p:stCondLst>
                                            <p:cond delay="0"/>
                                          </p:stCondLst>
                                        </p:cTn>
                                        <p:tgtEl>
                                          <p:spTgt spid="12"/>
                                        </p:tgtEl>
                                        <p:attrNameLst>
                                          <p:attrName>style.visibility</p:attrName>
                                        </p:attrNameLst>
                                      </p:cBhvr>
                                      <p:to>
                                        <p:strVal val="hidden"/>
                                      </p:to>
                                    </p:set>
                                  </p:childTnLst>
                                </p:cTn>
                              </p:par>
                              <p:par>
                                <p:cTn id="104" presetID="1" presetClass="entr" presetSubtype="0" fill="hold" nodeType="withEffect">
                                  <p:stCondLst>
                                    <p:cond delay="0"/>
                                  </p:stCondLst>
                                  <p:childTnLst>
                                    <p:set>
                                      <p:cBhvr>
                                        <p:cTn id="105" dur="1" fill="hold">
                                          <p:stCondLst>
                                            <p:cond delay="0"/>
                                          </p:stCondLst>
                                        </p:cTn>
                                        <p:tgtEl>
                                          <p:spTgt spid="14"/>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41"/>
                                        </p:tgtEl>
                                        <p:attrNameLst>
                                          <p:attrName>style.visibility</p:attrName>
                                        </p:attrNameLst>
                                      </p:cBhvr>
                                      <p:to>
                                        <p:strVal val="visible"/>
                                      </p:to>
                                    </p:set>
                                    <p:animEffect transition="in" filter="fade">
                                      <p:cBhvr>
                                        <p:cTn id="110" dur="500"/>
                                        <p:tgtEl>
                                          <p:spTgt spid="41"/>
                                        </p:tgtEl>
                                      </p:cBhvr>
                                    </p:animEffec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nodeType="clickEffect">
                                  <p:stCondLst>
                                    <p:cond delay="0"/>
                                  </p:stCondLst>
                                  <p:childTnLst>
                                    <p:set>
                                      <p:cBhvr>
                                        <p:cTn id="114" dur="1" fill="hold">
                                          <p:stCondLst>
                                            <p:cond delay="0"/>
                                          </p:stCondLst>
                                        </p:cTn>
                                        <p:tgtEl>
                                          <p:spTgt spid="14"/>
                                        </p:tgtEl>
                                        <p:attrNameLst>
                                          <p:attrName>style.visibility</p:attrName>
                                        </p:attrNameLst>
                                      </p:cBhvr>
                                      <p:to>
                                        <p:strVal val="hidden"/>
                                      </p:to>
                                    </p:set>
                                  </p:childTnLst>
                                </p:cTn>
                              </p:par>
                              <p:par>
                                <p:cTn id="115" presetID="1" presetClass="exit" presetSubtype="0" fill="hold" nodeType="withEffect">
                                  <p:stCondLst>
                                    <p:cond delay="0"/>
                                  </p:stCondLst>
                                  <p:childTnLst>
                                    <p:set>
                                      <p:cBhvr>
                                        <p:cTn id="116" dur="1" fill="hold">
                                          <p:stCondLst>
                                            <p:cond delay="0"/>
                                          </p:stCondLst>
                                        </p:cTn>
                                        <p:tgtEl>
                                          <p:spTgt spid="11"/>
                                        </p:tgtEl>
                                        <p:attrNameLst>
                                          <p:attrName>style.visibility</p:attrName>
                                        </p:attrNameLst>
                                      </p:cBhvr>
                                      <p:to>
                                        <p:strVal val="hidden"/>
                                      </p:to>
                                    </p:set>
                                  </p:childTnLst>
                                </p:cTn>
                              </p:par>
                              <p:par>
                                <p:cTn id="117" presetID="1" presetClass="entr" presetSubtype="0" fill="hold" nodeType="withEffect">
                                  <p:stCondLst>
                                    <p:cond delay="0"/>
                                  </p:stCondLst>
                                  <p:childTnLst>
                                    <p:set>
                                      <p:cBhvr>
                                        <p:cTn id="118" dur="1" fill="hold">
                                          <p:stCondLst>
                                            <p:cond delay="0"/>
                                          </p:stCondLst>
                                        </p:cTn>
                                        <p:tgtEl>
                                          <p:spTgt spid="27"/>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50"/>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42" presetClass="path" presetSubtype="0" repeatCount="10000" fill="hold" grpId="0" nodeType="clickEffect">
                                  <p:stCondLst>
                                    <p:cond delay="0"/>
                                  </p:stCondLst>
                                  <p:childTnLst>
                                    <p:animMotion origin="layout" path="M -3.75E-6 -2.59259E-6 L -0.00026 0.04584 " pathEditMode="relative" rAng="0" ptsTypes="AA">
                                      <p:cBhvr>
                                        <p:cTn id="124" dur="1000" fill="hold"/>
                                        <p:tgtEl>
                                          <p:spTgt spid="50"/>
                                        </p:tgtEl>
                                        <p:attrNameLst>
                                          <p:attrName>ppt_x</p:attrName>
                                          <p:attrName>ppt_y</p:attrName>
                                        </p:attrNameLst>
                                      </p:cBhvr>
                                      <p:rCtr x="-13" y="2292"/>
                                    </p:animMotion>
                                  </p:childTnLst>
                                </p:cTn>
                              </p:par>
                              <p:par>
                                <p:cTn id="125" presetID="42" presetClass="path" presetSubtype="0" repeatCount="10000" fill="hold" grpId="0" nodeType="withEffect">
                                  <p:stCondLst>
                                    <p:cond delay="0"/>
                                  </p:stCondLst>
                                  <p:childTnLst>
                                    <p:animMotion origin="layout" path="M -2.29167E-6 -4.44444E-6 L 0.0224 0.04144 " pathEditMode="relative" rAng="0" ptsTypes="AA">
                                      <p:cBhvr>
                                        <p:cTn id="126" dur="1000" fill="hold"/>
                                        <p:tgtEl>
                                          <p:spTgt spid="27"/>
                                        </p:tgtEl>
                                        <p:attrNameLst>
                                          <p:attrName>ppt_x</p:attrName>
                                          <p:attrName>ppt_y</p:attrName>
                                        </p:attrNameLst>
                                      </p:cBhvr>
                                      <p:rCtr x="1120" y="2060"/>
                                    </p:animMotion>
                                  </p:childTnLst>
                                </p:cTn>
                              </p:par>
                              <p:par>
                                <p:cTn id="127" presetID="22" presetClass="entr" presetSubtype="8" fill="hold" grpId="0" nodeType="withEffect">
                                  <p:stCondLst>
                                    <p:cond delay="0"/>
                                  </p:stCondLst>
                                  <p:childTnLst>
                                    <p:set>
                                      <p:cBhvr>
                                        <p:cTn id="128" dur="1" fill="hold">
                                          <p:stCondLst>
                                            <p:cond delay="0"/>
                                          </p:stCondLst>
                                        </p:cTn>
                                        <p:tgtEl>
                                          <p:spTgt spid="62"/>
                                        </p:tgtEl>
                                        <p:attrNameLst>
                                          <p:attrName>style.visibility</p:attrName>
                                        </p:attrNameLst>
                                      </p:cBhvr>
                                      <p:to>
                                        <p:strVal val="visible"/>
                                      </p:to>
                                    </p:set>
                                    <p:animEffect transition="in" filter="wipe(left)">
                                      <p:cBhvr>
                                        <p:cTn id="129" dur="11000"/>
                                        <p:tgtEl>
                                          <p:spTgt spid="62"/>
                                        </p:tgtEl>
                                      </p:cBhvr>
                                    </p:animEffect>
                                  </p:childTnLst>
                                </p:cTn>
                              </p:par>
                              <p:par>
                                <p:cTn id="130" presetID="22" presetClass="entr" presetSubtype="8" fill="hold" grpId="0" nodeType="withEffect">
                                  <p:stCondLst>
                                    <p:cond delay="0"/>
                                  </p:stCondLst>
                                  <p:childTnLst>
                                    <p:set>
                                      <p:cBhvr>
                                        <p:cTn id="131" dur="1" fill="hold">
                                          <p:stCondLst>
                                            <p:cond delay="0"/>
                                          </p:stCondLst>
                                        </p:cTn>
                                        <p:tgtEl>
                                          <p:spTgt spid="71"/>
                                        </p:tgtEl>
                                        <p:attrNameLst>
                                          <p:attrName>style.visibility</p:attrName>
                                        </p:attrNameLst>
                                      </p:cBhvr>
                                      <p:to>
                                        <p:strVal val="visible"/>
                                      </p:to>
                                    </p:set>
                                    <p:animEffect transition="in" filter="wipe(left)">
                                      <p:cBhvr>
                                        <p:cTn id="132" dur="11000"/>
                                        <p:tgtEl>
                                          <p:spTgt spid="71"/>
                                        </p:tgtEl>
                                      </p:cBhvr>
                                    </p:animEffect>
                                  </p:childTnLst>
                                </p:cTn>
                              </p:par>
                            </p:childTnLst>
                          </p:cTn>
                        </p:par>
                      </p:childTnLst>
                    </p:cTn>
                  </p:par>
                  <p:par>
                    <p:cTn id="133" fill="hold">
                      <p:stCondLst>
                        <p:cond delay="indefinite"/>
                      </p:stCondLst>
                      <p:childTnLst>
                        <p:par>
                          <p:cTn id="134" fill="hold">
                            <p:stCondLst>
                              <p:cond delay="0"/>
                            </p:stCondLst>
                            <p:childTnLst>
                              <p:par>
                                <p:cTn id="135" presetID="1" presetClass="exit" presetSubtype="0" fill="hold" nodeType="clickEffect">
                                  <p:stCondLst>
                                    <p:cond delay="0"/>
                                  </p:stCondLst>
                                  <p:childTnLst>
                                    <p:set>
                                      <p:cBhvr>
                                        <p:cTn id="136" dur="1" fill="hold">
                                          <p:stCondLst>
                                            <p:cond delay="0"/>
                                          </p:stCondLst>
                                        </p:cTn>
                                        <p:tgtEl>
                                          <p:spTgt spid="27"/>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0"/>
                                          </p:stCondLst>
                                        </p:cTn>
                                        <p:tgtEl>
                                          <p:spTgt spid="29"/>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28"/>
                                        </p:tgtEl>
                                        <p:attrNameLst>
                                          <p:attrName>style.visibility</p:attrName>
                                        </p:attrNameLst>
                                      </p:cBhvr>
                                      <p:to>
                                        <p:strVal val="visible"/>
                                      </p:to>
                                    </p:set>
                                  </p:childTnLst>
                                </p:cTn>
                              </p:par>
                              <p:par>
                                <p:cTn id="143" presetID="1" presetClass="exit" presetSubtype="0" fill="hold" nodeType="withEffect">
                                  <p:stCondLst>
                                    <p:cond delay="0"/>
                                  </p:stCondLst>
                                  <p:childTnLst>
                                    <p:set>
                                      <p:cBhvr>
                                        <p:cTn id="144" dur="1" fill="hold">
                                          <p:stCondLst>
                                            <p:cond delay="0"/>
                                          </p:stCondLst>
                                        </p:cTn>
                                        <p:tgtEl>
                                          <p:spTgt spid="50"/>
                                        </p:tgtEl>
                                        <p:attrNameLst>
                                          <p:attrName>style.visibility</p:attrName>
                                        </p:attrNameLst>
                                      </p:cBhvr>
                                      <p:to>
                                        <p:strVal val="hidden"/>
                                      </p:to>
                                    </p:set>
                                  </p:childTnLst>
                                </p:cTn>
                              </p:par>
                              <p:par>
                                <p:cTn id="145" presetID="22" presetClass="entr" presetSubtype="8" fill="hold" nodeType="withEffect">
                                  <p:stCondLst>
                                    <p:cond delay="0"/>
                                  </p:stCondLst>
                                  <p:childTnLst>
                                    <p:set>
                                      <p:cBhvr>
                                        <p:cTn id="146" dur="1" fill="hold">
                                          <p:stCondLst>
                                            <p:cond delay="0"/>
                                          </p:stCondLst>
                                        </p:cTn>
                                        <p:tgtEl>
                                          <p:spTgt spid="59"/>
                                        </p:tgtEl>
                                        <p:attrNameLst>
                                          <p:attrName>style.visibility</p:attrName>
                                        </p:attrNameLst>
                                      </p:cBhvr>
                                      <p:to>
                                        <p:strVal val="visible"/>
                                      </p:to>
                                    </p:set>
                                    <p:animEffect transition="in" filter="wipe(left)">
                                      <p:cBhvr>
                                        <p:cTn id="147" dur="2000"/>
                                        <p:tgtEl>
                                          <p:spTgt spid="59"/>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4" fill="hold" grpId="0" nodeType="clickEffect">
                                  <p:stCondLst>
                                    <p:cond delay="0"/>
                                  </p:stCondLst>
                                  <p:childTnLst>
                                    <p:set>
                                      <p:cBhvr>
                                        <p:cTn id="151" dur="1" fill="hold">
                                          <p:stCondLst>
                                            <p:cond delay="0"/>
                                          </p:stCondLst>
                                        </p:cTn>
                                        <p:tgtEl>
                                          <p:spTgt spid="34"/>
                                        </p:tgtEl>
                                        <p:attrNameLst>
                                          <p:attrName>style.visibility</p:attrName>
                                        </p:attrNameLst>
                                      </p:cBhvr>
                                      <p:to>
                                        <p:strVal val="visible"/>
                                      </p:to>
                                    </p:set>
                                    <p:animEffect transition="in" filter="wipe(down)">
                                      <p:cBhvr>
                                        <p:cTn id="152" dur="500"/>
                                        <p:tgtEl>
                                          <p:spTgt spid="34"/>
                                        </p:tgtEl>
                                      </p:cBhvr>
                                    </p:animEffect>
                                  </p:childTnLst>
                                </p:cTn>
                              </p:par>
                            </p:childTnLst>
                          </p:cTn>
                        </p:par>
                      </p:childTnLst>
                    </p:cTn>
                  </p:par>
                  <p:par>
                    <p:cTn id="153" fill="hold">
                      <p:stCondLst>
                        <p:cond delay="indefinite"/>
                      </p:stCondLst>
                      <p:childTnLst>
                        <p:par>
                          <p:cTn id="154" fill="hold">
                            <p:stCondLst>
                              <p:cond delay="0"/>
                            </p:stCondLst>
                            <p:childTnLst>
                              <p:par>
                                <p:cTn id="155" presetID="1" presetClass="exit" presetSubtype="0" fill="hold" grpId="1" nodeType="clickEffect">
                                  <p:stCondLst>
                                    <p:cond delay="0"/>
                                  </p:stCondLst>
                                  <p:childTnLst>
                                    <p:set>
                                      <p:cBhvr>
                                        <p:cTn id="156" dur="1" fill="hold">
                                          <p:stCondLst>
                                            <p:cond delay="0"/>
                                          </p:stCondLst>
                                        </p:cTn>
                                        <p:tgtEl>
                                          <p:spTgt spid="34"/>
                                        </p:tgtEl>
                                        <p:attrNameLst>
                                          <p:attrName>style.visibility</p:attrName>
                                        </p:attrNameLst>
                                      </p:cBhvr>
                                      <p:to>
                                        <p:strVal val="hidden"/>
                                      </p:to>
                                    </p:set>
                                  </p:childTnLst>
                                </p:cTn>
                              </p:par>
                              <p:par>
                                <p:cTn id="157" presetID="22" presetClass="entr" presetSubtype="8" fill="hold" grpId="0" nodeType="withEffect">
                                  <p:stCondLst>
                                    <p:cond delay="0"/>
                                  </p:stCondLst>
                                  <p:childTnLst>
                                    <p:set>
                                      <p:cBhvr>
                                        <p:cTn id="158" dur="1" fill="hold">
                                          <p:stCondLst>
                                            <p:cond delay="0"/>
                                          </p:stCondLst>
                                        </p:cTn>
                                        <p:tgtEl>
                                          <p:spTgt spid="66"/>
                                        </p:tgtEl>
                                        <p:attrNameLst>
                                          <p:attrName>style.visibility</p:attrName>
                                        </p:attrNameLst>
                                      </p:cBhvr>
                                      <p:to>
                                        <p:strVal val="visible"/>
                                      </p:to>
                                    </p:set>
                                    <p:animEffect transition="in" filter="wipe(left)">
                                      <p:cBhvr>
                                        <p:cTn id="159" dur="1000"/>
                                        <p:tgtEl>
                                          <p:spTgt spid="66"/>
                                        </p:tgtEl>
                                      </p:cBhvr>
                                    </p:animEffect>
                                  </p:childTnLst>
                                </p:cTn>
                              </p:par>
                            </p:childTnLst>
                          </p:cTn>
                        </p:par>
                      </p:childTnLst>
                    </p:cTn>
                  </p:par>
                  <p:par>
                    <p:cTn id="160" fill="hold">
                      <p:stCondLst>
                        <p:cond delay="indefinite"/>
                      </p:stCondLst>
                      <p:childTnLst>
                        <p:par>
                          <p:cTn id="161" fill="hold">
                            <p:stCondLst>
                              <p:cond delay="0"/>
                            </p:stCondLst>
                            <p:childTnLst>
                              <p:par>
                                <p:cTn id="162" presetID="1" presetClass="exit" presetSubtype="0" fill="hold" nodeType="clickEffect">
                                  <p:stCondLst>
                                    <p:cond delay="0"/>
                                  </p:stCondLst>
                                  <p:childTnLst>
                                    <p:set>
                                      <p:cBhvr>
                                        <p:cTn id="163" dur="1" fill="hold">
                                          <p:stCondLst>
                                            <p:cond delay="0"/>
                                          </p:stCondLst>
                                        </p:cTn>
                                        <p:tgtEl>
                                          <p:spTgt spid="28"/>
                                        </p:tgtEl>
                                        <p:attrNameLst>
                                          <p:attrName>style.visibility</p:attrName>
                                        </p:attrNameLst>
                                      </p:cBhvr>
                                      <p:to>
                                        <p:strVal val="hidden"/>
                                      </p:to>
                                    </p:set>
                                  </p:childTnLst>
                                </p:cTn>
                              </p:par>
                            </p:childTnLst>
                          </p:cTn>
                        </p:par>
                      </p:childTnLst>
                    </p:cTn>
                  </p:par>
                  <p:par>
                    <p:cTn id="164" fill="hold">
                      <p:stCondLst>
                        <p:cond delay="indefinite"/>
                      </p:stCondLst>
                      <p:childTnLst>
                        <p:par>
                          <p:cTn id="165" fill="hold">
                            <p:stCondLst>
                              <p:cond delay="0"/>
                            </p:stCondLst>
                            <p:childTnLst>
                              <p:par>
                                <p:cTn id="166" presetID="1" presetClass="entr" presetSubtype="0" fill="hold" nodeType="clickEffect">
                                  <p:stCondLst>
                                    <p:cond delay="0"/>
                                  </p:stCondLst>
                                  <p:childTnLst>
                                    <p:set>
                                      <p:cBhvr>
                                        <p:cTn id="167" dur="1" fill="hold">
                                          <p:stCondLst>
                                            <p:cond delay="0"/>
                                          </p:stCondLst>
                                        </p:cTn>
                                        <p:tgtEl>
                                          <p:spTgt spid="31"/>
                                        </p:tgtEl>
                                        <p:attrNameLst>
                                          <p:attrName>style.visibility</p:attrName>
                                        </p:attrNameLst>
                                      </p:cBhvr>
                                      <p:to>
                                        <p:strVal val="visible"/>
                                      </p:to>
                                    </p:set>
                                  </p:childTnLst>
                                </p:cTn>
                              </p:par>
                            </p:childTnLst>
                          </p:cTn>
                        </p:par>
                      </p:childTnLst>
                    </p:cTn>
                  </p:par>
                  <p:par>
                    <p:cTn id="168" fill="hold">
                      <p:stCondLst>
                        <p:cond delay="indefinite"/>
                      </p:stCondLst>
                      <p:childTnLst>
                        <p:par>
                          <p:cTn id="169" fill="hold">
                            <p:stCondLst>
                              <p:cond delay="0"/>
                            </p:stCondLst>
                            <p:childTnLst>
                              <p:par>
                                <p:cTn id="170" presetID="22" presetClass="entr" presetSubtype="8" fill="hold" grpId="0" nodeType="clickEffect">
                                  <p:stCondLst>
                                    <p:cond delay="0"/>
                                  </p:stCondLst>
                                  <p:childTnLst>
                                    <p:set>
                                      <p:cBhvr>
                                        <p:cTn id="171" dur="1" fill="hold">
                                          <p:stCondLst>
                                            <p:cond delay="0"/>
                                          </p:stCondLst>
                                        </p:cTn>
                                        <p:tgtEl>
                                          <p:spTgt spid="60"/>
                                        </p:tgtEl>
                                        <p:attrNameLst>
                                          <p:attrName>style.visibility</p:attrName>
                                        </p:attrNameLst>
                                      </p:cBhvr>
                                      <p:to>
                                        <p:strVal val="visible"/>
                                      </p:to>
                                    </p:set>
                                    <p:animEffect transition="in" filter="wipe(left)">
                                      <p:cBhvr>
                                        <p:cTn id="172" dur="500"/>
                                        <p:tgtEl>
                                          <p:spTgt spid="60"/>
                                        </p:tgtEl>
                                      </p:cBhvr>
                                    </p:animEffect>
                                  </p:childTnLst>
                                </p:cTn>
                              </p:par>
                            </p:childTnLst>
                          </p:cTn>
                        </p:par>
                      </p:childTnLst>
                    </p:cTn>
                  </p:par>
                  <p:par>
                    <p:cTn id="173" fill="hold">
                      <p:stCondLst>
                        <p:cond delay="indefinite"/>
                      </p:stCondLst>
                      <p:childTnLst>
                        <p:par>
                          <p:cTn id="174" fill="hold">
                            <p:stCondLst>
                              <p:cond delay="0"/>
                            </p:stCondLst>
                            <p:childTnLst>
                              <p:par>
                                <p:cTn id="175" presetID="1" presetClass="exit" presetSubtype="0" fill="hold" nodeType="clickEffect">
                                  <p:stCondLst>
                                    <p:cond delay="0"/>
                                  </p:stCondLst>
                                  <p:childTnLst>
                                    <p:set>
                                      <p:cBhvr>
                                        <p:cTn id="176" dur="1" fill="hold">
                                          <p:stCondLst>
                                            <p:cond delay="0"/>
                                          </p:stCondLst>
                                        </p:cTn>
                                        <p:tgtEl>
                                          <p:spTgt spid="31"/>
                                        </p:tgtEl>
                                        <p:attrNameLst>
                                          <p:attrName>style.visibility</p:attrName>
                                        </p:attrNameLst>
                                      </p:cBhvr>
                                      <p:to>
                                        <p:strVal val="hidden"/>
                                      </p:to>
                                    </p:set>
                                  </p:childTnLst>
                                </p:cTn>
                              </p:par>
                            </p:childTnLst>
                          </p:cTn>
                        </p:par>
                      </p:childTnLst>
                    </p:cTn>
                  </p:par>
                  <p:par>
                    <p:cTn id="177" fill="hold">
                      <p:stCondLst>
                        <p:cond delay="indefinite"/>
                      </p:stCondLst>
                      <p:childTnLst>
                        <p:par>
                          <p:cTn id="178" fill="hold">
                            <p:stCondLst>
                              <p:cond delay="0"/>
                            </p:stCondLst>
                            <p:childTnLst>
                              <p:par>
                                <p:cTn id="179" presetID="1" presetClass="entr" presetSubtype="0" fill="hold" nodeType="clickEffect">
                                  <p:stCondLst>
                                    <p:cond delay="0"/>
                                  </p:stCondLst>
                                  <p:childTnLst>
                                    <p:set>
                                      <p:cBhvr>
                                        <p:cTn id="180" dur="1" fill="hold">
                                          <p:stCondLst>
                                            <p:cond delay="0"/>
                                          </p:stCondLst>
                                        </p:cTn>
                                        <p:tgtEl>
                                          <p:spTgt spid="32"/>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presetID="22" presetClass="entr" presetSubtype="8" fill="hold" grpId="0" nodeType="clickEffect">
                                  <p:stCondLst>
                                    <p:cond delay="0"/>
                                  </p:stCondLst>
                                  <p:childTnLst>
                                    <p:set>
                                      <p:cBhvr>
                                        <p:cTn id="184" dur="1" fill="hold">
                                          <p:stCondLst>
                                            <p:cond delay="0"/>
                                          </p:stCondLst>
                                        </p:cTn>
                                        <p:tgtEl>
                                          <p:spTgt spid="65"/>
                                        </p:tgtEl>
                                        <p:attrNameLst>
                                          <p:attrName>style.visibility</p:attrName>
                                        </p:attrNameLst>
                                      </p:cBhvr>
                                      <p:to>
                                        <p:strVal val="visible"/>
                                      </p:to>
                                    </p:set>
                                    <p:animEffect transition="in" filter="wipe(left)">
                                      <p:cBhvr>
                                        <p:cTn id="185" dur="500"/>
                                        <p:tgtEl>
                                          <p:spTgt spid="65"/>
                                        </p:tgtEl>
                                      </p:cBhvr>
                                    </p:animEffect>
                                  </p:childTnLst>
                                </p:cTn>
                              </p:par>
                            </p:childTnLst>
                          </p:cTn>
                        </p:par>
                      </p:childTnLst>
                    </p:cTn>
                  </p:par>
                  <p:par>
                    <p:cTn id="186" fill="hold">
                      <p:stCondLst>
                        <p:cond delay="indefinite"/>
                      </p:stCondLst>
                      <p:childTnLst>
                        <p:par>
                          <p:cTn id="187" fill="hold">
                            <p:stCondLst>
                              <p:cond delay="0"/>
                            </p:stCondLst>
                            <p:childTnLst>
                              <p:par>
                                <p:cTn id="188" presetID="22" presetClass="entr" presetSubtype="4" fill="hold" grpId="0" nodeType="clickEffect">
                                  <p:stCondLst>
                                    <p:cond delay="0"/>
                                  </p:stCondLst>
                                  <p:childTnLst>
                                    <p:set>
                                      <p:cBhvr>
                                        <p:cTn id="189" dur="1" fill="hold">
                                          <p:stCondLst>
                                            <p:cond delay="0"/>
                                          </p:stCondLst>
                                        </p:cTn>
                                        <p:tgtEl>
                                          <p:spTgt spid="75"/>
                                        </p:tgtEl>
                                        <p:attrNameLst>
                                          <p:attrName>style.visibility</p:attrName>
                                        </p:attrNameLst>
                                      </p:cBhvr>
                                      <p:to>
                                        <p:strVal val="visible"/>
                                      </p:to>
                                    </p:set>
                                    <p:animEffect transition="in" filter="wipe(down)">
                                      <p:cBhvr>
                                        <p:cTn id="190" dur="500"/>
                                        <p:tgtEl>
                                          <p:spTgt spid="75"/>
                                        </p:tgtEl>
                                      </p:cBhvr>
                                    </p:animEffect>
                                  </p:childTnLst>
                                </p:cTn>
                              </p:par>
                            </p:childTnLst>
                          </p:cTn>
                        </p:par>
                      </p:childTnLst>
                    </p:cTn>
                  </p:par>
                  <p:par>
                    <p:cTn id="191" fill="hold">
                      <p:stCondLst>
                        <p:cond delay="indefinite"/>
                      </p:stCondLst>
                      <p:childTnLst>
                        <p:par>
                          <p:cTn id="192" fill="hold">
                            <p:stCondLst>
                              <p:cond delay="0"/>
                            </p:stCondLst>
                            <p:childTnLst>
                              <p:par>
                                <p:cTn id="193" presetID="1" presetClass="exit" presetSubtype="0" fill="hold" nodeType="clickEffect">
                                  <p:stCondLst>
                                    <p:cond delay="0"/>
                                  </p:stCondLst>
                                  <p:childTnLst>
                                    <p:set>
                                      <p:cBhvr>
                                        <p:cTn id="194" dur="1" fill="hold">
                                          <p:stCondLst>
                                            <p:cond delay="0"/>
                                          </p:stCondLst>
                                        </p:cTn>
                                        <p:tgtEl>
                                          <p:spTgt spid="32"/>
                                        </p:tgtEl>
                                        <p:attrNameLst>
                                          <p:attrName>style.visibility</p:attrName>
                                        </p:attrNameLst>
                                      </p:cBhvr>
                                      <p:to>
                                        <p:strVal val="hidden"/>
                                      </p:to>
                                    </p:set>
                                  </p:childTnLst>
                                </p:cTn>
                              </p:par>
                              <p:par>
                                <p:cTn id="195" presetID="42" presetClass="path" presetSubtype="0" repeatCount="10000" accel="50000" decel="50000" fill="hold" grpId="0" nodeType="withEffect">
                                  <p:stCondLst>
                                    <p:cond delay="0"/>
                                  </p:stCondLst>
                                  <p:childTnLst>
                                    <p:animMotion origin="layout" path="M -2.70833E-6 1.48148E-6 L 0.02448 0.04699 " pathEditMode="relative" rAng="0" ptsTypes="AA">
                                      <p:cBhvr>
                                        <p:cTn id="196" dur="1000" fill="hold"/>
                                        <p:tgtEl>
                                          <p:spTgt spid="29"/>
                                        </p:tgtEl>
                                        <p:attrNameLst>
                                          <p:attrName>ppt_x</p:attrName>
                                          <p:attrName>ppt_y</p:attrName>
                                        </p:attrNameLst>
                                      </p:cBhvr>
                                      <p:rCtr x="1224" y="2338"/>
                                    </p:animMotion>
                                  </p:childTnLst>
                                </p:cTn>
                              </p:par>
                              <p:par>
                                <p:cTn id="197" presetID="22" presetClass="entr" presetSubtype="8" fill="hold" grpId="0" nodeType="withEffect">
                                  <p:stCondLst>
                                    <p:cond delay="0"/>
                                  </p:stCondLst>
                                  <p:childTnLst>
                                    <p:set>
                                      <p:cBhvr>
                                        <p:cTn id="198" dur="1" fill="hold">
                                          <p:stCondLst>
                                            <p:cond delay="0"/>
                                          </p:stCondLst>
                                        </p:cTn>
                                        <p:tgtEl>
                                          <p:spTgt spid="61"/>
                                        </p:tgtEl>
                                        <p:attrNameLst>
                                          <p:attrName>style.visibility</p:attrName>
                                        </p:attrNameLst>
                                      </p:cBhvr>
                                      <p:to>
                                        <p:strVal val="visible"/>
                                      </p:to>
                                    </p:set>
                                    <p:animEffect transition="in" filter="wipe(left)">
                                      <p:cBhvr>
                                        <p:cTn id="199" dur="10100"/>
                                        <p:tgtEl>
                                          <p:spTgt spid="61"/>
                                        </p:tgtEl>
                                      </p:cBhvr>
                                    </p:animEffect>
                                  </p:childTnLst>
                                </p:cTn>
                              </p:par>
                            </p:childTnLst>
                          </p:cTn>
                        </p:par>
                      </p:childTnLst>
                    </p:cTn>
                  </p:par>
                  <p:par>
                    <p:cTn id="200" fill="hold">
                      <p:stCondLst>
                        <p:cond delay="indefinite"/>
                      </p:stCondLst>
                      <p:childTnLst>
                        <p:par>
                          <p:cTn id="201" fill="hold">
                            <p:stCondLst>
                              <p:cond delay="0"/>
                            </p:stCondLst>
                            <p:childTnLst>
                              <p:par>
                                <p:cTn id="202" presetID="1" presetClass="exit" presetSubtype="0" fill="hold" grpId="1" nodeType="clickEffect">
                                  <p:stCondLst>
                                    <p:cond delay="0"/>
                                  </p:stCondLst>
                                  <p:childTnLst>
                                    <p:set>
                                      <p:cBhvr>
                                        <p:cTn id="203" dur="1" fill="hold">
                                          <p:stCondLst>
                                            <p:cond delay="0"/>
                                          </p:stCondLst>
                                        </p:cTn>
                                        <p:tgtEl>
                                          <p:spTgt spid="75"/>
                                        </p:tgtEl>
                                        <p:attrNameLst>
                                          <p:attrName>style.visibility</p:attrName>
                                        </p:attrNameLst>
                                      </p:cBhvr>
                                      <p:to>
                                        <p:strVal val="hidden"/>
                                      </p:to>
                                    </p:set>
                                  </p:childTnLst>
                                </p:cTn>
                              </p:par>
                            </p:childTnLst>
                          </p:cTn>
                        </p:par>
                      </p:childTnLst>
                    </p:cTn>
                  </p:par>
                  <p:par>
                    <p:cTn id="204" fill="hold">
                      <p:stCondLst>
                        <p:cond delay="indefinite"/>
                      </p:stCondLst>
                      <p:childTnLst>
                        <p:par>
                          <p:cTn id="205" fill="hold">
                            <p:stCondLst>
                              <p:cond delay="0"/>
                            </p:stCondLst>
                            <p:childTnLst>
                              <p:par>
                                <p:cTn id="206" presetID="22" presetClass="entr" presetSubtype="4" fill="hold" grpId="0" nodeType="clickEffect">
                                  <p:stCondLst>
                                    <p:cond delay="0"/>
                                  </p:stCondLst>
                                  <p:childTnLst>
                                    <p:set>
                                      <p:cBhvr>
                                        <p:cTn id="207" dur="1" fill="hold">
                                          <p:stCondLst>
                                            <p:cond delay="0"/>
                                          </p:stCondLst>
                                        </p:cTn>
                                        <p:tgtEl>
                                          <p:spTgt spid="51"/>
                                        </p:tgtEl>
                                        <p:attrNameLst>
                                          <p:attrName>style.visibility</p:attrName>
                                        </p:attrNameLst>
                                      </p:cBhvr>
                                      <p:to>
                                        <p:strVal val="visible"/>
                                      </p:to>
                                    </p:set>
                                    <p:animEffect transition="in" filter="wipe(down)">
                                      <p:cBhvr>
                                        <p:cTn id="208" dur="500"/>
                                        <p:tgtEl>
                                          <p:spTgt spid="51"/>
                                        </p:tgtEl>
                                      </p:cBhvr>
                                    </p:animEffect>
                                  </p:childTnLst>
                                </p:cTn>
                              </p:par>
                              <p:par>
                                <p:cTn id="209" presetID="1" presetClass="exit" presetSubtype="0" fill="hold" grpId="1" nodeType="withEffect">
                                  <p:stCondLst>
                                    <p:cond delay="0"/>
                                  </p:stCondLst>
                                  <p:childTnLst>
                                    <p:set>
                                      <p:cBhvr>
                                        <p:cTn id="210" dur="1" fill="hold">
                                          <p:stCondLst>
                                            <p:cond delay="0"/>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uiExpand="1" build="p" animBg="1"/>
      <p:bldP spid="21" grpId="0"/>
      <p:bldP spid="23" grpId="0"/>
      <p:bldP spid="24" grpId="0"/>
      <p:bldP spid="25" grpId="0"/>
      <p:bldP spid="27" grpId="0" animBg="1"/>
      <p:bldP spid="29" grpId="0" animBg="1"/>
      <p:bldP spid="33" grpId="0" animBg="1"/>
      <p:bldP spid="33" grpId="1" animBg="1"/>
      <p:bldP spid="33" grpId="2" animBg="1"/>
      <p:bldP spid="34" grpId="0" animBg="1"/>
      <p:bldP spid="34" grpId="1" animBg="1"/>
      <p:bldP spid="75" grpId="0" animBg="1"/>
      <p:bldP spid="75" grpId="1" animBg="1"/>
      <p:bldP spid="41" grpId="0"/>
      <p:bldP spid="50" grpId="0" animBg="1"/>
      <p:bldP spid="51" grpId="0" animBg="1"/>
      <p:bldP spid="51" grpId="1" animBg="1"/>
      <p:bldP spid="71" grpId="0" animBg="1"/>
      <p:bldP spid="57" grpId="0" animBg="1"/>
      <p:bldP spid="60" grpId="0" animBg="1"/>
      <p:bldP spid="61" grpId="0" animBg="1"/>
      <p:bldP spid="62" grpId="0" animBg="1"/>
      <p:bldP spid="63" grpId="0" animBg="1"/>
      <p:bldP spid="64" grpId="0" animBg="1"/>
      <p:bldP spid="65" grpId="0" animBg="1"/>
      <p:bldP spid="66"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p:txBody>
          <a:bodyPr/>
          <a:lstStyle/>
          <a:p>
            <a:r>
              <a:rPr lang="en-US" dirty="0"/>
              <a:t>Callback Example: Handling Button Clicks</a:t>
            </a:r>
          </a:p>
        </p:txBody>
      </p:sp>
      <p:sp>
        <p:nvSpPr>
          <p:cNvPr id="6" name="Rectangle 5">
            <a:extLst>
              <a:ext uri="{FF2B5EF4-FFF2-40B4-BE49-F238E27FC236}">
                <a16:creationId xmlns:a16="http://schemas.microsoft.com/office/drawing/2014/main" id="{0C50657E-27DB-4184-A461-78F29D0CC614}"/>
              </a:ext>
            </a:extLst>
          </p:cNvPr>
          <p:cNvSpPr/>
          <p:nvPr/>
        </p:nvSpPr>
        <p:spPr>
          <a:xfrm>
            <a:off x="292342" y="848777"/>
            <a:ext cx="6140711" cy="4676269"/>
          </a:xfrm>
          <a:prstGeom prst="rect">
            <a:avLst/>
          </a:prstGeom>
          <a:solidFill>
            <a:srgbClr val="F4F9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cs typeface="Courier New" panose="02070309020205020404" pitchFamily="49" charset="0"/>
              </a:rPr>
              <a:t>&lt;html&gt;</a:t>
            </a:r>
          </a:p>
          <a:p>
            <a:r>
              <a:rPr lang="en-US" dirty="0">
                <a:solidFill>
                  <a:schemeClr val="tx1"/>
                </a:solidFill>
                <a:latin typeface="Consolas" panose="020B0609020204030204" pitchFamily="49" charset="0"/>
                <a:cs typeface="Courier New" panose="02070309020205020404" pitchFamily="49" charset="0"/>
              </a:rPr>
              <a:t>&lt;body&gt;</a:t>
            </a:r>
          </a:p>
          <a:p>
            <a:r>
              <a:rPr lang="en-US" dirty="0">
                <a:solidFill>
                  <a:schemeClr val="tx1"/>
                </a:solidFill>
                <a:latin typeface="Consolas" panose="020B0609020204030204" pitchFamily="49" charset="0"/>
                <a:cs typeface="Courier New" panose="02070309020205020404" pitchFamily="49" charset="0"/>
              </a:rPr>
              <a:t>&lt;h1&gt;</a:t>
            </a:r>
            <a:r>
              <a:rPr lang="en-US" dirty="0">
                <a:solidFill>
                  <a:srgbClr val="00B050"/>
                </a:solidFill>
                <a:latin typeface="Consolas" panose="020B0609020204030204" pitchFamily="49" charset="0"/>
                <a:cs typeface="Courier New" panose="02070309020205020404" pitchFamily="49" charset="0"/>
              </a:rPr>
              <a:t>Button-click Callback Example</a:t>
            </a:r>
            <a:r>
              <a:rPr lang="en-US" dirty="0">
                <a:solidFill>
                  <a:schemeClr val="tx1"/>
                </a:solidFill>
                <a:latin typeface="Consolas" panose="020B0609020204030204" pitchFamily="49" charset="0"/>
                <a:cs typeface="Courier New" panose="02070309020205020404" pitchFamily="49" charset="0"/>
              </a:rPr>
              <a:t>&lt;/h1&gt;</a:t>
            </a:r>
          </a:p>
          <a:p>
            <a:endParaRPr lang="en-US" dirty="0">
              <a:solidFill>
                <a:schemeClr val="tx1"/>
              </a:solidFill>
              <a:latin typeface="Consolas" panose="020B0609020204030204" pitchFamily="49" charset="0"/>
              <a:cs typeface="Courier New" panose="02070309020205020404" pitchFamily="49" charset="0"/>
            </a:endParaRPr>
          </a:p>
          <a:p>
            <a:r>
              <a:rPr lang="en-US" dirty="0">
                <a:solidFill>
                  <a:schemeClr val="tx1"/>
                </a:solidFill>
                <a:latin typeface="Consolas" panose="020B0609020204030204" pitchFamily="49" charset="0"/>
                <a:cs typeface="Courier New" panose="02070309020205020404" pitchFamily="49" charset="0"/>
              </a:rPr>
              <a:t>&lt;p&gt;</a:t>
            </a:r>
            <a:r>
              <a:rPr lang="en-US" dirty="0">
                <a:solidFill>
                  <a:srgbClr val="00B050"/>
                </a:solidFill>
                <a:latin typeface="Consolas" panose="020B0609020204030204" pitchFamily="49" charset="0"/>
                <a:cs typeface="Courier New" panose="02070309020205020404" pitchFamily="49" charset="0"/>
              </a:rPr>
              <a:t>This is what I think:</a:t>
            </a:r>
            <a:r>
              <a:rPr lang="en-US" dirty="0">
                <a:solidFill>
                  <a:schemeClr val="tx1"/>
                </a:solidFill>
                <a:latin typeface="Consolas" panose="020B0609020204030204" pitchFamily="49" charset="0"/>
                <a:cs typeface="Courier New" panose="02070309020205020404" pitchFamily="49" charset="0"/>
              </a:rPr>
              <a:t>&lt;/p&gt;</a:t>
            </a:r>
          </a:p>
          <a:p>
            <a:r>
              <a:rPr lang="en-US" dirty="0">
                <a:solidFill>
                  <a:schemeClr val="tx1"/>
                </a:solidFill>
                <a:latin typeface="Consolas" panose="020B0609020204030204" pitchFamily="49" charset="0"/>
                <a:cs typeface="Courier New" panose="02070309020205020404" pitchFamily="49" charset="0"/>
              </a:rPr>
              <a:t>&lt;p id="truth"&gt;</a:t>
            </a:r>
            <a:r>
              <a:rPr lang="en-US" dirty="0">
                <a:solidFill>
                  <a:srgbClr val="00B050"/>
                </a:solidFill>
                <a:latin typeface="Consolas" panose="020B0609020204030204" pitchFamily="49" charset="0"/>
                <a:cs typeface="Courier New" panose="02070309020205020404" pitchFamily="49" charset="0"/>
              </a:rPr>
              <a:t>USC is great</a:t>
            </a:r>
            <a:r>
              <a:rPr lang="en-US" dirty="0">
                <a:solidFill>
                  <a:schemeClr val="tx1"/>
                </a:solidFill>
                <a:latin typeface="Consolas" panose="020B0609020204030204" pitchFamily="49" charset="0"/>
                <a:cs typeface="Courier New" panose="02070309020205020404" pitchFamily="49" charset="0"/>
              </a:rPr>
              <a:t>&lt;/p&gt;</a:t>
            </a:r>
          </a:p>
          <a:p>
            <a:r>
              <a:rPr lang="en-US" dirty="0">
                <a:solidFill>
                  <a:schemeClr val="tx1"/>
                </a:solidFill>
                <a:latin typeface="Consolas" panose="020B0609020204030204" pitchFamily="49" charset="0"/>
                <a:cs typeface="Courier New" panose="02070309020205020404" pitchFamily="49" charset="0"/>
              </a:rPr>
              <a:t>&lt;button onclick="</a:t>
            </a:r>
            <a:r>
              <a:rPr lang="en-US" dirty="0" err="1">
                <a:solidFill>
                  <a:srgbClr val="C00000"/>
                </a:solidFill>
                <a:latin typeface="Consolas" panose="020B0609020204030204" pitchFamily="49" charset="0"/>
                <a:cs typeface="Courier New" panose="02070309020205020404" pitchFamily="49" charset="0"/>
              </a:rPr>
              <a:t>callbk</a:t>
            </a:r>
            <a:r>
              <a:rPr lang="en-US" dirty="0">
                <a:solidFill>
                  <a:srgbClr val="C00000"/>
                </a:solidFill>
                <a:latin typeface="Consolas" panose="020B0609020204030204" pitchFamily="49" charset="0"/>
                <a:cs typeface="Courier New" panose="02070309020205020404" pitchFamily="49" charset="0"/>
              </a:rPr>
              <a:t>()</a:t>
            </a:r>
            <a:r>
              <a:rPr lang="en-US" dirty="0">
                <a:solidFill>
                  <a:schemeClr val="tx1"/>
                </a:solidFill>
                <a:latin typeface="Consolas" panose="020B0609020204030204" pitchFamily="49" charset="0"/>
                <a:cs typeface="Courier New" panose="02070309020205020404" pitchFamily="49" charset="0"/>
              </a:rPr>
              <a:t>;"&gt;</a:t>
            </a:r>
            <a:r>
              <a:rPr lang="en-US" dirty="0">
                <a:solidFill>
                  <a:srgbClr val="0070C0"/>
                </a:solidFill>
                <a:latin typeface="Consolas" panose="020B0609020204030204" pitchFamily="49" charset="0"/>
                <a:cs typeface="Courier New" panose="02070309020205020404" pitchFamily="49" charset="0"/>
              </a:rPr>
              <a:t>Click Me</a:t>
            </a:r>
            <a:r>
              <a:rPr lang="en-US" dirty="0">
                <a:solidFill>
                  <a:schemeClr val="tx1"/>
                </a:solidFill>
                <a:latin typeface="Consolas" panose="020B0609020204030204" pitchFamily="49" charset="0"/>
                <a:cs typeface="Courier New" panose="02070309020205020404" pitchFamily="49" charset="0"/>
              </a:rPr>
              <a:t>&lt;/button&gt;</a:t>
            </a:r>
          </a:p>
          <a:p>
            <a:endParaRPr lang="en-US" dirty="0">
              <a:solidFill>
                <a:schemeClr val="tx1"/>
              </a:solidFill>
              <a:latin typeface="Consolas" panose="020B0609020204030204" pitchFamily="49" charset="0"/>
              <a:cs typeface="Courier New" panose="02070309020205020404" pitchFamily="49" charset="0"/>
            </a:endParaRPr>
          </a:p>
          <a:p>
            <a:r>
              <a:rPr lang="en-US" dirty="0">
                <a:solidFill>
                  <a:srgbClr val="0070C0"/>
                </a:solidFill>
                <a:latin typeface="Consolas" panose="020B0609020204030204" pitchFamily="49" charset="0"/>
                <a:cs typeface="Courier New" panose="02070309020205020404" pitchFamily="49" charset="0"/>
              </a:rPr>
              <a:t>&lt;script&gt;</a:t>
            </a:r>
          </a:p>
          <a:p>
            <a:r>
              <a:rPr lang="en-US" dirty="0">
                <a:solidFill>
                  <a:srgbClr val="0070C0"/>
                </a:solidFill>
                <a:latin typeface="Consolas" panose="020B0609020204030204" pitchFamily="49" charset="0"/>
                <a:cs typeface="Courier New" panose="02070309020205020404" pitchFamily="49" charset="0"/>
              </a:rPr>
              <a:t>function </a:t>
            </a:r>
            <a:r>
              <a:rPr lang="en-US" dirty="0" err="1">
                <a:solidFill>
                  <a:srgbClr val="C00000"/>
                </a:solidFill>
                <a:latin typeface="Consolas" panose="020B0609020204030204" pitchFamily="49" charset="0"/>
                <a:cs typeface="Courier New" panose="02070309020205020404" pitchFamily="49" charset="0"/>
              </a:rPr>
              <a:t>callbk</a:t>
            </a:r>
            <a:r>
              <a:rPr lang="en-US" dirty="0">
                <a:solidFill>
                  <a:srgbClr val="C00000"/>
                </a:solidFill>
                <a:latin typeface="Consolas" panose="020B0609020204030204" pitchFamily="49" charset="0"/>
                <a:cs typeface="Courier New" panose="02070309020205020404" pitchFamily="49" charset="0"/>
              </a:rPr>
              <a:t>() </a:t>
            </a:r>
            <a:r>
              <a:rPr lang="en-US" dirty="0">
                <a:solidFill>
                  <a:srgbClr val="0070C0"/>
                </a:solidFill>
                <a:latin typeface="Consolas" panose="020B0609020204030204" pitchFamily="49" charset="0"/>
                <a:cs typeface="Courier New" panose="02070309020205020404" pitchFamily="49" charset="0"/>
              </a:rPr>
              <a:t>{</a:t>
            </a:r>
          </a:p>
          <a:p>
            <a:r>
              <a:rPr lang="en-US" dirty="0">
                <a:solidFill>
                  <a:srgbClr val="0070C0"/>
                </a:solidFill>
                <a:latin typeface="Consolas" panose="020B0609020204030204" pitchFamily="49" charset="0"/>
                <a:cs typeface="Courier New" panose="02070309020205020404" pitchFamily="49" charset="0"/>
              </a:rPr>
              <a:t>  </a:t>
            </a:r>
            <a:r>
              <a:rPr lang="en-US" dirty="0" err="1">
                <a:solidFill>
                  <a:srgbClr val="0070C0"/>
                </a:solidFill>
                <a:latin typeface="Consolas" panose="020B0609020204030204" pitchFamily="49" charset="0"/>
                <a:cs typeface="Courier New" panose="02070309020205020404" pitchFamily="49" charset="0"/>
              </a:rPr>
              <a:t>document.getElementById</a:t>
            </a:r>
            <a:r>
              <a:rPr lang="en-US" dirty="0">
                <a:solidFill>
                  <a:srgbClr val="0070C0"/>
                </a:solidFill>
                <a:latin typeface="Consolas" panose="020B0609020204030204" pitchFamily="49" charset="0"/>
                <a:cs typeface="Courier New" panose="02070309020205020404" pitchFamily="49" charset="0"/>
              </a:rPr>
              <a:t>("truth").</a:t>
            </a:r>
            <a:r>
              <a:rPr lang="en-US" dirty="0" err="1">
                <a:solidFill>
                  <a:srgbClr val="0070C0"/>
                </a:solidFill>
                <a:latin typeface="Consolas" panose="020B0609020204030204" pitchFamily="49" charset="0"/>
                <a:cs typeface="Courier New" panose="02070309020205020404" pitchFamily="49" charset="0"/>
              </a:rPr>
              <a:t>innerHTML</a:t>
            </a:r>
            <a:r>
              <a:rPr lang="en-US" dirty="0">
                <a:solidFill>
                  <a:srgbClr val="0070C0"/>
                </a:solidFill>
                <a:latin typeface="Consolas" panose="020B0609020204030204" pitchFamily="49" charset="0"/>
                <a:cs typeface="Courier New" panose="02070309020205020404" pitchFamily="49" charset="0"/>
              </a:rPr>
              <a:t> += </a:t>
            </a:r>
          </a:p>
          <a:p>
            <a:r>
              <a:rPr lang="en-US" dirty="0">
                <a:solidFill>
                  <a:srgbClr val="0070C0"/>
                </a:solidFill>
                <a:latin typeface="Consolas" panose="020B0609020204030204" pitchFamily="49" charset="0"/>
                <a:cs typeface="Courier New" panose="02070309020205020404" pitchFamily="49" charset="0"/>
              </a:rPr>
              <a:t>      "</a:t>
            </a:r>
            <a:r>
              <a:rPr lang="en-US" dirty="0" err="1">
                <a:solidFill>
                  <a:srgbClr val="0070C0"/>
                </a:solidFill>
                <a:latin typeface="Consolas" panose="020B0609020204030204" pitchFamily="49" charset="0"/>
                <a:cs typeface="Courier New" panose="02070309020205020404" pitchFamily="49" charset="0"/>
              </a:rPr>
              <a:t>ly</a:t>
            </a:r>
            <a:r>
              <a:rPr lang="en-US" dirty="0">
                <a:solidFill>
                  <a:srgbClr val="0070C0"/>
                </a:solidFill>
                <a:latin typeface="Consolas" panose="020B0609020204030204" pitchFamily="49" charset="0"/>
                <a:cs typeface="Courier New" panose="02070309020205020404" pitchFamily="49" charset="0"/>
              </a:rPr>
              <a:t> overrated";</a:t>
            </a:r>
          </a:p>
          <a:p>
            <a:r>
              <a:rPr lang="en-US" dirty="0">
                <a:solidFill>
                  <a:srgbClr val="0070C0"/>
                </a:solidFill>
                <a:latin typeface="Consolas" panose="020B0609020204030204" pitchFamily="49" charset="0"/>
                <a:cs typeface="Courier New" panose="02070309020205020404" pitchFamily="49" charset="0"/>
              </a:rPr>
              <a:t>}</a:t>
            </a:r>
          </a:p>
          <a:p>
            <a:r>
              <a:rPr lang="en-US" dirty="0">
                <a:solidFill>
                  <a:srgbClr val="0070C0"/>
                </a:solidFill>
                <a:latin typeface="Consolas" panose="020B0609020204030204" pitchFamily="49" charset="0"/>
                <a:cs typeface="Courier New" panose="02070309020205020404" pitchFamily="49" charset="0"/>
              </a:rPr>
              <a:t>&lt;/script&gt;</a:t>
            </a:r>
          </a:p>
          <a:p>
            <a:endParaRPr lang="en-US" dirty="0">
              <a:solidFill>
                <a:schemeClr val="tx1"/>
              </a:solidFill>
              <a:latin typeface="Consolas" panose="020B0609020204030204" pitchFamily="49" charset="0"/>
              <a:cs typeface="Courier New" panose="02070309020205020404" pitchFamily="49" charset="0"/>
            </a:endParaRPr>
          </a:p>
          <a:p>
            <a:r>
              <a:rPr lang="en-US" dirty="0">
                <a:solidFill>
                  <a:schemeClr val="tx1"/>
                </a:solidFill>
                <a:latin typeface="Consolas" panose="020B0609020204030204" pitchFamily="49" charset="0"/>
                <a:cs typeface="Courier New" panose="02070309020205020404" pitchFamily="49" charset="0"/>
              </a:rPr>
              <a:t>&lt;/body&gt;</a:t>
            </a:r>
          </a:p>
          <a:p>
            <a:r>
              <a:rPr lang="en-US" dirty="0">
                <a:solidFill>
                  <a:schemeClr val="tx1"/>
                </a:solidFill>
                <a:latin typeface="Consolas" panose="020B0609020204030204" pitchFamily="49" charset="0"/>
                <a:cs typeface="Courier New" panose="02070309020205020404" pitchFamily="49" charset="0"/>
              </a:rPr>
              <a:t>&lt;/html&gt;</a:t>
            </a:r>
          </a:p>
        </p:txBody>
      </p:sp>
      <p:grpSp>
        <p:nvGrpSpPr>
          <p:cNvPr id="24" name="Group 23">
            <a:extLst>
              <a:ext uri="{FF2B5EF4-FFF2-40B4-BE49-F238E27FC236}">
                <a16:creationId xmlns:a16="http://schemas.microsoft.com/office/drawing/2014/main" id="{826021C0-2A6A-4D83-AD20-38E7215201D3}"/>
              </a:ext>
            </a:extLst>
          </p:cNvPr>
          <p:cNvGrpSpPr/>
          <p:nvPr/>
        </p:nvGrpSpPr>
        <p:grpSpPr>
          <a:xfrm>
            <a:off x="7077757" y="3234801"/>
            <a:ext cx="4486455" cy="2533923"/>
            <a:chOff x="7111987" y="2173706"/>
            <a:chExt cx="3903860" cy="2008769"/>
          </a:xfrm>
        </p:grpSpPr>
        <p:grpSp>
          <p:nvGrpSpPr>
            <p:cNvPr id="20" name="Group 19">
              <a:extLst>
                <a:ext uri="{FF2B5EF4-FFF2-40B4-BE49-F238E27FC236}">
                  <a16:creationId xmlns:a16="http://schemas.microsoft.com/office/drawing/2014/main" id="{4A6C2252-BE70-4A39-B093-C497AD80D7A5}"/>
                </a:ext>
              </a:extLst>
            </p:cNvPr>
            <p:cNvGrpSpPr/>
            <p:nvPr/>
          </p:nvGrpSpPr>
          <p:grpSpPr>
            <a:xfrm>
              <a:off x="7111987" y="2173706"/>
              <a:ext cx="3903860" cy="2008769"/>
              <a:chOff x="3319462" y="2754855"/>
              <a:chExt cx="3903860" cy="2008769"/>
            </a:xfrm>
          </p:grpSpPr>
          <p:pic>
            <p:nvPicPr>
              <p:cNvPr id="15" name="Picture 14">
                <a:extLst>
                  <a:ext uri="{FF2B5EF4-FFF2-40B4-BE49-F238E27FC236}">
                    <a16:creationId xmlns:a16="http://schemas.microsoft.com/office/drawing/2014/main" id="{EE36B836-778A-43E9-937B-DF72DB37B001}"/>
                  </a:ext>
                </a:extLst>
              </p:cNvPr>
              <p:cNvPicPr>
                <a:picLocks noChangeAspect="1"/>
              </p:cNvPicPr>
              <p:nvPr/>
            </p:nvPicPr>
            <p:blipFill rotWithShape="1">
              <a:blip r:embed="rId2"/>
              <a:srcRect b="41056"/>
              <a:stretch/>
            </p:blipFill>
            <p:spPr>
              <a:xfrm>
                <a:off x="3319462" y="2754855"/>
                <a:ext cx="3903860" cy="1720892"/>
              </a:xfrm>
              <a:prstGeom prst="rect">
                <a:avLst/>
              </a:prstGeom>
            </p:spPr>
          </p:pic>
          <p:grpSp>
            <p:nvGrpSpPr>
              <p:cNvPr id="19" name="Group 18">
                <a:extLst>
                  <a:ext uri="{FF2B5EF4-FFF2-40B4-BE49-F238E27FC236}">
                    <a16:creationId xmlns:a16="http://schemas.microsoft.com/office/drawing/2014/main" id="{79E2B6AE-AAA8-4078-B0A9-90BEF251FDC6}"/>
                  </a:ext>
                </a:extLst>
              </p:cNvPr>
              <p:cNvGrpSpPr/>
              <p:nvPr/>
            </p:nvGrpSpPr>
            <p:grpSpPr>
              <a:xfrm>
                <a:off x="3319462" y="4475747"/>
                <a:ext cx="3903860" cy="287877"/>
                <a:chOff x="7461972" y="4825757"/>
                <a:chExt cx="3903860" cy="287877"/>
              </a:xfrm>
            </p:grpSpPr>
            <p:pic>
              <p:nvPicPr>
                <p:cNvPr id="16" name="Picture 15">
                  <a:extLst>
                    <a:ext uri="{FF2B5EF4-FFF2-40B4-BE49-F238E27FC236}">
                      <a16:creationId xmlns:a16="http://schemas.microsoft.com/office/drawing/2014/main" id="{B27032D2-45CE-4FDD-B43B-189F5BDF5353}"/>
                    </a:ext>
                  </a:extLst>
                </p:cNvPr>
                <p:cNvPicPr>
                  <a:picLocks noChangeAspect="1"/>
                </p:cNvPicPr>
                <p:nvPr/>
              </p:nvPicPr>
              <p:blipFill rotWithShape="1">
                <a:blip r:embed="rId2"/>
                <a:srcRect t="90139"/>
                <a:stretch/>
              </p:blipFill>
              <p:spPr>
                <a:xfrm>
                  <a:off x="7461972" y="4825757"/>
                  <a:ext cx="3903860" cy="287877"/>
                </a:xfrm>
                <a:prstGeom prst="rect">
                  <a:avLst/>
                </a:prstGeom>
              </p:spPr>
            </p:pic>
            <p:sp>
              <p:nvSpPr>
                <p:cNvPr id="17" name="Rectangle 16">
                  <a:extLst>
                    <a:ext uri="{FF2B5EF4-FFF2-40B4-BE49-F238E27FC236}">
                      <a16:creationId xmlns:a16="http://schemas.microsoft.com/office/drawing/2014/main" id="{8C343908-A9D9-4944-B5C0-8256F4644855}"/>
                    </a:ext>
                  </a:extLst>
                </p:cNvPr>
                <p:cNvSpPr/>
                <p:nvPr/>
              </p:nvSpPr>
              <p:spPr>
                <a:xfrm>
                  <a:off x="7691460" y="4904509"/>
                  <a:ext cx="1715047" cy="166255"/>
                </a:xfrm>
                <a:prstGeom prst="rect">
                  <a:avLst/>
                </a:prstGeom>
                <a:solidFill>
                  <a:srgbClr val="50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504F"/>
                    </a:solidFill>
                  </a:endParaRPr>
                </a:p>
              </p:txBody>
            </p:sp>
            <p:sp>
              <p:nvSpPr>
                <p:cNvPr id="18" name="Rectangle 17">
                  <a:extLst>
                    <a:ext uri="{FF2B5EF4-FFF2-40B4-BE49-F238E27FC236}">
                      <a16:creationId xmlns:a16="http://schemas.microsoft.com/office/drawing/2014/main" id="{CA2C3C52-47FC-47E1-B535-8BC708F422DF}"/>
                    </a:ext>
                  </a:extLst>
                </p:cNvPr>
                <p:cNvSpPr/>
                <p:nvPr/>
              </p:nvSpPr>
              <p:spPr>
                <a:xfrm>
                  <a:off x="9562553" y="4825757"/>
                  <a:ext cx="1715047" cy="166255"/>
                </a:xfrm>
                <a:prstGeom prst="rect">
                  <a:avLst/>
                </a:prstGeom>
                <a:solidFill>
                  <a:srgbClr val="50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50504F"/>
                    </a:solidFill>
                  </a:endParaRPr>
                </a:p>
              </p:txBody>
            </p:sp>
          </p:grpSp>
          <p:pic>
            <p:nvPicPr>
              <p:cNvPr id="13" name="Picture 12">
                <a:extLst>
                  <a:ext uri="{FF2B5EF4-FFF2-40B4-BE49-F238E27FC236}">
                    <a16:creationId xmlns:a16="http://schemas.microsoft.com/office/drawing/2014/main" id="{E881E493-C20A-40AB-8615-CCCCD712272E}"/>
                  </a:ext>
                </a:extLst>
              </p:cNvPr>
              <p:cNvPicPr>
                <a:picLocks noChangeAspect="1"/>
              </p:cNvPicPr>
              <p:nvPr/>
            </p:nvPicPr>
            <p:blipFill>
              <a:blip r:embed="rId3"/>
              <a:stretch>
                <a:fillRect/>
              </a:stretch>
            </p:blipFill>
            <p:spPr>
              <a:xfrm>
                <a:off x="3366264" y="3186663"/>
                <a:ext cx="3714772" cy="1345087"/>
              </a:xfrm>
              <a:prstGeom prst="rect">
                <a:avLst/>
              </a:prstGeom>
            </p:spPr>
          </p:pic>
        </p:grpSp>
        <p:sp>
          <p:nvSpPr>
            <p:cNvPr id="23" name="Rectangle 22">
              <a:extLst>
                <a:ext uri="{FF2B5EF4-FFF2-40B4-BE49-F238E27FC236}">
                  <a16:creationId xmlns:a16="http://schemas.microsoft.com/office/drawing/2014/main" id="{BE586E2F-D64F-46D7-89E9-29AC6F043E14}"/>
                </a:ext>
              </a:extLst>
            </p:cNvPr>
            <p:cNvSpPr/>
            <p:nvPr/>
          </p:nvSpPr>
          <p:spPr>
            <a:xfrm>
              <a:off x="8779432" y="2320272"/>
              <a:ext cx="1550226" cy="129796"/>
            </a:xfrm>
            <a:prstGeom prst="rect">
              <a:avLst/>
            </a:prstGeom>
            <a:solidFill>
              <a:srgbClr val="2C29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50504F"/>
                </a:solidFill>
              </a:endParaRPr>
            </a:p>
          </p:txBody>
        </p:sp>
        <p:sp>
          <p:nvSpPr>
            <p:cNvPr id="22" name="TextBox 21">
              <a:extLst>
                <a:ext uri="{FF2B5EF4-FFF2-40B4-BE49-F238E27FC236}">
                  <a16:creationId xmlns:a16="http://schemas.microsoft.com/office/drawing/2014/main" id="{FB756B8A-4CDF-4FC6-AC03-433F6CD74159}"/>
                </a:ext>
              </a:extLst>
            </p:cNvPr>
            <p:cNvSpPr txBox="1"/>
            <p:nvPr/>
          </p:nvSpPr>
          <p:spPr>
            <a:xfrm>
              <a:off x="8697748" y="2267248"/>
              <a:ext cx="1359218" cy="307777"/>
            </a:xfrm>
            <a:prstGeom prst="rect">
              <a:avLst/>
            </a:prstGeom>
            <a:noFill/>
          </p:spPr>
          <p:txBody>
            <a:bodyPr wrap="none" rtlCol="0">
              <a:spAutoFit/>
            </a:bodyPr>
            <a:lstStyle/>
            <a:p>
              <a:r>
                <a:rPr lang="en-US" sz="1400" dirty="0">
                  <a:solidFill>
                    <a:schemeClr val="bg2"/>
                  </a:solidFill>
                </a:rPr>
                <a:t>www.truth.com</a:t>
              </a:r>
            </a:p>
          </p:txBody>
        </p:sp>
      </p:grpSp>
      <p:sp>
        <p:nvSpPr>
          <p:cNvPr id="21" name="Rectangle 20">
            <a:extLst>
              <a:ext uri="{FF2B5EF4-FFF2-40B4-BE49-F238E27FC236}">
                <a16:creationId xmlns:a16="http://schemas.microsoft.com/office/drawing/2014/main" id="{7A96E752-D150-446D-A239-87C264AFDEA8}"/>
              </a:ext>
            </a:extLst>
          </p:cNvPr>
          <p:cNvSpPr/>
          <p:nvPr/>
        </p:nvSpPr>
        <p:spPr>
          <a:xfrm>
            <a:off x="7959111" y="4763853"/>
            <a:ext cx="770021" cy="2318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1AA3D847-A7D9-418D-BDAB-A8F209D1F22D}"/>
              </a:ext>
            </a:extLst>
          </p:cNvPr>
          <p:cNvCxnSpPr>
            <a:cxnSpLocks/>
          </p:cNvCxnSpPr>
          <p:nvPr/>
        </p:nvCxnSpPr>
        <p:spPr>
          <a:xfrm flipH="1" flipV="1">
            <a:off x="8944623" y="5245140"/>
            <a:ext cx="157503" cy="24063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Line 21">
            <a:extLst>
              <a:ext uri="{FF2B5EF4-FFF2-40B4-BE49-F238E27FC236}">
                <a16:creationId xmlns:a16="http://schemas.microsoft.com/office/drawing/2014/main" id="{1D66B416-9784-4EA7-8344-127F3001C9A2}"/>
              </a:ext>
            </a:extLst>
          </p:cNvPr>
          <p:cNvSpPr>
            <a:spLocks noChangeShapeType="1"/>
          </p:cNvSpPr>
          <p:nvPr/>
        </p:nvSpPr>
        <p:spPr bwMode="auto">
          <a:xfrm>
            <a:off x="-68190" y="3461115"/>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6" name="Line 21">
            <a:extLst>
              <a:ext uri="{FF2B5EF4-FFF2-40B4-BE49-F238E27FC236}">
                <a16:creationId xmlns:a16="http://schemas.microsoft.com/office/drawing/2014/main" id="{2EB82CA7-3485-4678-9CD5-34FA8483EF87}"/>
              </a:ext>
            </a:extLst>
          </p:cNvPr>
          <p:cNvSpPr>
            <a:spLocks noChangeShapeType="1"/>
          </p:cNvSpPr>
          <p:nvPr/>
        </p:nvSpPr>
        <p:spPr bwMode="auto">
          <a:xfrm>
            <a:off x="167337" y="3749144"/>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5" name="TextBox 24">
            <a:extLst>
              <a:ext uri="{FF2B5EF4-FFF2-40B4-BE49-F238E27FC236}">
                <a16:creationId xmlns:a16="http://schemas.microsoft.com/office/drawing/2014/main" id="{9EEB62F4-1DE3-49C9-B2E4-64117522E221}"/>
              </a:ext>
            </a:extLst>
          </p:cNvPr>
          <p:cNvSpPr txBox="1"/>
          <p:nvPr/>
        </p:nvSpPr>
        <p:spPr>
          <a:xfrm>
            <a:off x="6965086" y="1040113"/>
            <a:ext cx="4531956" cy="707886"/>
          </a:xfrm>
          <a:prstGeom prst="rect">
            <a:avLst/>
          </a:prstGeom>
          <a:noFill/>
        </p:spPr>
        <p:txBody>
          <a:bodyPr wrap="square" rtlCol="0">
            <a:spAutoFit/>
          </a:bodyPr>
          <a:lstStyle/>
          <a:p>
            <a:pPr algn="ctr"/>
            <a:r>
              <a:rPr lang="en-US" sz="2000" dirty="0">
                <a:solidFill>
                  <a:srgbClr val="C00000"/>
                </a:solidFill>
              </a:rPr>
              <a:t>Callback</a:t>
            </a:r>
            <a:r>
              <a:rPr lang="en-US" sz="2000" dirty="0"/>
              <a:t> functions are also used to handle user-driven events in the browser.</a:t>
            </a:r>
          </a:p>
        </p:txBody>
      </p:sp>
      <p:sp>
        <p:nvSpPr>
          <p:cNvPr id="27" name="TextBox 26">
            <a:extLst>
              <a:ext uri="{FF2B5EF4-FFF2-40B4-BE49-F238E27FC236}">
                <a16:creationId xmlns:a16="http://schemas.microsoft.com/office/drawing/2014/main" id="{74FD43C5-D5B3-48D1-982C-24DDBD4277EB}"/>
              </a:ext>
            </a:extLst>
          </p:cNvPr>
          <p:cNvSpPr txBox="1"/>
          <p:nvPr/>
        </p:nvSpPr>
        <p:spPr>
          <a:xfrm>
            <a:off x="6930857" y="1915735"/>
            <a:ext cx="4531956" cy="707886"/>
          </a:xfrm>
          <a:prstGeom prst="rect">
            <a:avLst/>
          </a:prstGeom>
          <a:noFill/>
        </p:spPr>
        <p:txBody>
          <a:bodyPr wrap="square" rtlCol="0">
            <a:spAutoFit/>
          </a:bodyPr>
          <a:lstStyle/>
          <a:p>
            <a:pPr algn="ctr"/>
            <a:r>
              <a:rPr lang="en-US" sz="2000" dirty="0"/>
              <a:t>This includes the user </a:t>
            </a:r>
            <a:r>
              <a:rPr lang="en-US" sz="2000" dirty="0">
                <a:solidFill>
                  <a:srgbClr val="FF0000"/>
                </a:solidFill>
              </a:rPr>
              <a:t>clicking buttons</a:t>
            </a:r>
            <a:r>
              <a:rPr lang="en-US" sz="2000" dirty="0"/>
              <a:t>, </a:t>
            </a:r>
            <a:r>
              <a:rPr lang="en-US" sz="2000" dirty="0">
                <a:solidFill>
                  <a:srgbClr val="FF0000"/>
                </a:solidFill>
              </a:rPr>
              <a:t>dragging items</a:t>
            </a:r>
            <a:r>
              <a:rPr lang="en-US" sz="2000" dirty="0"/>
              <a:t>, etc.</a:t>
            </a:r>
          </a:p>
        </p:txBody>
      </p:sp>
      <p:sp>
        <p:nvSpPr>
          <p:cNvPr id="29" name="Speech Bubble: Rectangle with Corners Rounded 28">
            <a:extLst>
              <a:ext uri="{FF2B5EF4-FFF2-40B4-BE49-F238E27FC236}">
                <a16:creationId xmlns:a16="http://schemas.microsoft.com/office/drawing/2014/main" id="{7B04CFC3-0BF8-46E2-A2FF-0AC4E349ECD8}"/>
              </a:ext>
            </a:extLst>
          </p:cNvPr>
          <p:cNvSpPr/>
          <p:nvPr/>
        </p:nvSpPr>
        <p:spPr>
          <a:xfrm>
            <a:off x="1416948" y="314917"/>
            <a:ext cx="2783758" cy="1067719"/>
          </a:xfrm>
          <a:prstGeom prst="wedgeRoundRectCallout">
            <a:avLst>
              <a:gd name="adj1" fmla="val -75167"/>
              <a:gd name="adj2" fmla="val 156141"/>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 programmer defines a UI element like a </a:t>
            </a:r>
            <a:r>
              <a:rPr lang="en-US" sz="2000" dirty="0">
                <a:solidFill>
                  <a:schemeClr val="accent2">
                    <a:lumMod val="40000"/>
                    <a:lumOff val="60000"/>
                  </a:schemeClr>
                </a:solidFill>
                <a:latin typeface="Corbel" panose="020B0503020204020204" pitchFamily="34" charset="0"/>
              </a:rPr>
              <a:t>button</a:t>
            </a:r>
            <a:r>
              <a:rPr lang="en-US" sz="2000" dirty="0">
                <a:solidFill>
                  <a:schemeClr val="bg1"/>
                </a:solidFill>
                <a:latin typeface="Corbel" panose="020B0503020204020204" pitchFamily="34" charset="0"/>
              </a:rPr>
              <a:t>...</a:t>
            </a:r>
            <a:endParaRPr lang="en-US" sz="2000" dirty="0">
              <a:solidFill>
                <a:schemeClr val="accent2">
                  <a:lumMod val="20000"/>
                  <a:lumOff val="80000"/>
                </a:schemeClr>
              </a:solidFill>
              <a:latin typeface="Corbel" panose="020B0503020204020204" pitchFamily="34" charset="0"/>
            </a:endParaRPr>
          </a:p>
        </p:txBody>
      </p:sp>
      <p:sp>
        <p:nvSpPr>
          <p:cNvPr id="30" name="Speech Bubble: Rectangle with Corners Rounded 29">
            <a:extLst>
              <a:ext uri="{FF2B5EF4-FFF2-40B4-BE49-F238E27FC236}">
                <a16:creationId xmlns:a16="http://schemas.microsoft.com/office/drawing/2014/main" id="{DD61E0C9-EC24-4D03-8952-EAF8CBEFBA8B}"/>
              </a:ext>
            </a:extLst>
          </p:cNvPr>
          <p:cNvSpPr/>
          <p:nvPr/>
        </p:nvSpPr>
        <p:spPr>
          <a:xfrm>
            <a:off x="4522811" y="719798"/>
            <a:ext cx="2783758" cy="1067719"/>
          </a:xfrm>
          <a:prstGeom prst="wedgeRoundRectCallout">
            <a:avLst>
              <a:gd name="adj1" fmla="val -94138"/>
              <a:gd name="adj2" fmla="val 120419"/>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And tells the button what callback function to call...</a:t>
            </a:r>
            <a:endParaRPr lang="en-US" sz="2000" dirty="0">
              <a:solidFill>
                <a:schemeClr val="accent2">
                  <a:lumMod val="20000"/>
                  <a:lumOff val="80000"/>
                </a:schemeClr>
              </a:solidFill>
              <a:latin typeface="Corbel" panose="020B0503020204020204" pitchFamily="34" charset="0"/>
            </a:endParaRPr>
          </a:p>
        </p:txBody>
      </p:sp>
      <p:sp>
        <p:nvSpPr>
          <p:cNvPr id="31" name="Speech Bubble: Rectangle with Corners Rounded 30">
            <a:extLst>
              <a:ext uri="{FF2B5EF4-FFF2-40B4-BE49-F238E27FC236}">
                <a16:creationId xmlns:a16="http://schemas.microsoft.com/office/drawing/2014/main" id="{9E22E34D-5AA3-41FC-A341-35B060A02023}"/>
              </a:ext>
            </a:extLst>
          </p:cNvPr>
          <p:cNvSpPr/>
          <p:nvPr/>
        </p:nvSpPr>
        <p:spPr>
          <a:xfrm>
            <a:off x="6118706" y="2940513"/>
            <a:ext cx="2911312" cy="767177"/>
          </a:xfrm>
          <a:prstGeom prst="wedgeRoundRectCallout">
            <a:avLst>
              <a:gd name="adj1" fmla="val -190918"/>
              <a:gd name="adj2" fmla="val -72538"/>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When an action occurs, like the button is clicked.</a:t>
            </a:r>
          </a:p>
        </p:txBody>
      </p:sp>
      <p:sp>
        <p:nvSpPr>
          <p:cNvPr id="32" name="Rectangle 31">
            <a:extLst>
              <a:ext uri="{FF2B5EF4-FFF2-40B4-BE49-F238E27FC236}">
                <a16:creationId xmlns:a16="http://schemas.microsoft.com/office/drawing/2014/main" id="{19FCC60E-D7A3-4B18-AC78-6A39A9EF0215}"/>
              </a:ext>
            </a:extLst>
          </p:cNvPr>
          <p:cNvSpPr/>
          <p:nvPr/>
        </p:nvSpPr>
        <p:spPr>
          <a:xfrm>
            <a:off x="7128653" y="5102067"/>
            <a:ext cx="783107" cy="306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3144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bg/>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15" end="1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16" end="1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wipe(down)">
                                      <p:cBhvr>
                                        <p:cTn id="41" dur="500"/>
                                        <p:tgtEl>
                                          <p:spTgt spid="29"/>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xit" presetSubtype="8" fill="hold" grpId="1" nodeType="clickEffect">
                                  <p:stCondLst>
                                    <p:cond delay="0"/>
                                  </p:stCondLst>
                                  <p:childTnLst>
                                    <p:animEffect transition="out" filter="wipe(left)">
                                      <p:cBhvr>
                                        <p:cTn id="49" dur="500"/>
                                        <p:tgtEl>
                                          <p:spTgt spid="32"/>
                                        </p:tgtEl>
                                      </p:cBhvr>
                                    </p:animEffect>
                                    <p:set>
                                      <p:cBhvr>
                                        <p:cTn id="50" dur="1" fill="hold">
                                          <p:stCondLst>
                                            <p:cond delay="499"/>
                                          </p:stCondLst>
                                        </p:cTn>
                                        <p:tgtEl>
                                          <p:spTgt spid="32"/>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wipe(down)">
                                      <p:cBhvr>
                                        <p:cTn id="55" dur="500"/>
                                        <p:tgtEl>
                                          <p:spTgt spid="30"/>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wipe(down)">
                                      <p:cBhvr>
                                        <p:cTn id="60" dur="500"/>
                                        <p:tgtEl>
                                          <p:spTgt spid="31"/>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
                                            <p:txEl>
                                              <p:pRg st="8" end="8"/>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
                                            <p:txEl>
                                              <p:pRg st="13" end="13"/>
                                            </p:txEl>
                                          </p:spTgt>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
                                            <p:txEl>
                                              <p:pRg st="9" end="9"/>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
                                            <p:txEl>
                                              <p:pRg st="10" end="10"/>
                                            </p:txEl>
                                          </p:spTgt>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
                                            <p:txEl>
                                              <p:pRg st="11" end="11"/>
                                            </p:txEl>
                                          </p:spTgt>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31"/>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30"/>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29"/>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42" presetClass="path" presetSubtype="0" accel="50000" decel="50000" fill="hold" nodeType="clickEffect">
                                  <p:stCondLst>
                                    <p:cond delay="0"/>
                                  </p:stCondLst>
                                  <p:childTnLst>
                                    <p:animMotion origin="layout" path="M -4.16667E-6 2.59259E-6 L -0.11822 0.01088 " pathEditMode="relative" rAng="0" ptsTypes="AA">
                                      <p:cBhvr>
                                        <p:cTn id="90" dur="2000" fill="hold"/>
                                        <p:tgtEl>
                                          <p:spTgt spid="26"/>
                                        </p:tgtEl>
                                        <p:attrNameLst>
                                          <p:attrName>ppt_x</p:attrName>
                                          <p:attrName>ppt_y</p:attrName>
                                        </p:attrNameLst>
                                      </p:cBhvr>
                                      <p:rCtr x="-5911" y="532"/>
                                    </p:animMotion>
                                  </p:childTnLst>
                                </p:cTn>
                              </p:par>
                            </p:childTnLst>
                          </p:cTn>
                        </p:par>
                      </p:childTnLst>
                    </p:cTn>
                  </p:par>
                  <p:par>
                    <p:cTn id="91" fill="hold">
                      <p:stCondLst>
                        <p:cond delay="indefinite"/>
                      </p:stCondLst>
                      <p:childTnLst>
                        <p:par>
                          <p:cTn id="92" fill="hold">
                            <p:stCondLst>
                              <p:cond delay="0"/>
                            </p:stCondLst>
                            <p:childTnLst>
                              <p:par>
                                <p:cTn id="93" presetID="26" presetClass="emph" presetSubtype="0" fill="hold" nodeType="clickEffect">
                                  <p:stCondLst>
                                    <p:cond delay="0"/>
                                  </p:stCondLst>
                                  <p:childTnLst>
                                    <p:animEffect transition="out" filter="fade">
                                      <p:cBhvr>
                                        <p:cTn id="94" dur="500" tmFilter="0, 0; .2, .5; .8, .5; 1, 0"/>
                                        <p:tgtEl>
                                          <p:spTgt spid="26"/>
                                        </p:tgtEl>
                                      </p:cBhvr>
                                    </p:animEffect>
                                    <p:animScale>
                                      <p:cBhvr>
                                        <p:cTn id="95" dur="250" autoRev="1" fill="hold"/>
                                        <p:tgtEl>
                                          <p:spTgt spid="26"/>
                                        </p:tgtEl>
                                      </p:cBhvr>
                                      <p:by x="105000" y="105000"/>
                                    </p:animScale>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35"/>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xit" presetSubtype="0" fill="hold" nodeType="clickEffect">
                                  <p:stCondLst>
                                    <p:cond delay="0"/>
                                  </p:stCondLst>
                                  <p:childTnLst>
                                    <p:set>
                                      <p:cBhvr>
                                        <p:cTn id="103" dur="1" fill="hold">
                                          <p:stCondLst>
                                            <p:cond delay="0"/>
                                          </p:stCondLst>
                                        </p:cTn>
                                        <p:tgtEl>
                                          <p:spTgt spid="35"/>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nodeType="clickEffect">
                                  <p:stCondLst>
                                    <p:cond delay="0"/>
                                  </p:stCondLst>
                                  <p:childTnLst>
                                    <p:set>
                                      <p:cBhvr>
                                        <p:cTn id="107" dur="1" fill="hold">
                                          <p:stCondLst>
                                            <p:cond delay="0"/>
                                          </p:stCondLst>
                                        </p:cTn>
                                        <p:tgtEl>
                                          <p:spTgt spid="36"/>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22" presetClass="exit" presetSubtype="8" fill="hold" grpId="1" nodeType="clickEffect">
                                  <p:stCondLst>
                                    <p:cond delay="0"/>
                                  </p:stCondLst>
                                  <p:childTnLst>
                                    <p:animEffect transition="out" filter="wipe(left)">
                                      <p:cBhvr>
                                        <p:cTn id="111" dur="500"/>
                                        <p:tgtEl>
                                          <p:spTgt spid="21"/>
                                        </p:tgtEl>
                                      </p:cBhvr>
                                    </p:animEffect>
                                    <p:set>
                                      <p:cBhvr>
                                        <p:cTn id="112" dur="1" fill="hold">
                                          <p:stCondLst>
                                            <p:cond delay="499"/>
                                          </p:stCondLst>
                                        </p:cTn>
                                        <p:tgtEl>
                                          <p:spTgt spid="21"/>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 presetClass="exit" presetSubtype="0" fill="hold" nodeType="clickEffect">
                                  <p:stCondLst>
                                    <p:cond delay="0"/>
                                  </p:stCondLst>
                                  <p:childTnLst>
                                    <p:set>
                                      <p:cBhvr>
                                        <p:cTn id="116" dur="1" fill="hold">
                                          <p:stCondLst>
                                            <p:cond delay="0"/>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P spid="21" grpId="0" animBg="1"/>
      <p:bldP spid="21" grpId="1" animBg="1"/>
      <p:bldP spid="25" grpId="0"/>
      <p:bldP spid="27" grpId="0"/>
      <p:bldP spid="29" grpId="0" animBg="1"/>
      <p:bldP spid="29" grpId="1" animBg="1"/>
      <p:bldP spid="30" grpId="0" animBg="1"/>
      <p:bldP spid="30" grpId="1" animBg="1"/>
      <p:bldP spid="31" grpId="0" animBg="1"/>
      <p:bldP spid="31" grpId="1" animBg="1"/>
      <p:bldP spid="32" grpId="0" animBg="1"/>
      <p:bldP spid="32" grpId="1"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a:xfrm>
            <a:off x="914400" y="-271793"/>
            <a:ext cx="10363200" cy="1143000"/>
          </a:xfrm>
        </p:spPr>
        <p:txBody>
          <a:bodyPr/>
          <a:lstStyle/>
          <a:p>
            <a:r>
              <a:rPr lang="en-US" dirty="0"/>
              <a:t>Stringing Background Ops Together (hide?)</a:t>
            </a:r>
          </a:p>
        </p:txBody>
      </p:sp>
      <p:sp>
        <p:nvSpPr>
          <p:cNvPr id="7" name="TextBox 6">
            <a:extLst>
              <a:ext uri="{FF2B5EF4-FFF2-40B4-BE49-F238E27FC236}">
                <a16:creationId xmlns:a16="http://schemas.microsoft.com/office/drawing/2014/main" id="{8B3E39D8-044F-4BAB-A70E-FE6A0E4EB8AB}"/>
              </a:ext>
            </a:extLst>
          </p:cNvPr>
          <p:cNvSpPr txBox="1"/>
          <p:nvPr/>
        </p:nvSpPr>
        <p:spPr>
          <a:xfrm>
            <a:off x="376453" y="568748"/>
            <a:ext cx="5835823" cy="6186309"/>
          </a:xfrm>
          <a:prstGeom prst="rect">
            <a:avLst/>
          </a:prstGeom>
          <a:solidFill>
            <a:schemeClr val="accent4">
              <a:lumMod val="20000"/>
              <a:lumOff val="80000"/>
            </a:schemeClr>
          </a:solidFill>
          <a:ln>
            <a:solidFill>
              <a:schemeClr val="tx1"/>
            </a:solidFill>
          </a:ln>
        </p:spPr>
        <p:txBody>
          <a:bodyPr wrap="square">
            <a:spAutoFit/>
          </a:bodyPr>
          <a:lstStyle/>
          <a:p>
            <a:r>
              <a:rPr lang="en-US" dirty="0">
                <a:solidFill>
                  <a:srgbClr val="C00000"/>
                </a:solidFill>
                <a:latin typeface="Consolas" panose="020B0609020204030204" pitchFamily="49" charset="0"/>
              </a:rPr>
              <a:t>function </a:t>
            </a:r>
            <a:r>
              <a:rPr lang="en-US" dirty="0" err="1">
                <a:solidFill>
                  <a:srgbClr val="C00000"/>
                </a:solidFill>
                <a:latin typeface="Consolas" panose="020B0609020204030204" pitchFamily="49" charset="0"/>
              </a:rPr>
              <a:t>download_data</a:t>
            </a:r>
            <a:r>
              <a:rPr lang="en-US" dirty="0">
                <a:solidFill>
                  <a:srgbClr val="C00000"/>
                </a:solidFill>
                <a:latin typeface="Consolas" panose="020B0609020204030204" pitchFamily="49" charset="0"/>
              </a:rPr>
              <a:t>(</a:t>
            </a:r>
            <a:r>
              <a:rPr lang="en-US" dirty="0" err="1">
                <a:solidFill>
                  <a:srgbClr val="C00000"/>
                </a:solidFill>
                <a:latin typeface="Consolas" panose="020B0609020204030204" pitchFamily="49" charset="0"/>
              </a:rPr>
              <a:t>url</a:t>
            </a:r>
            <a:r>
              <a:rPr lang="en-US" dirty="0">
                <a:solidFill>
                  <a:srgbClr val="C00000"/>
                </a:solidFill>
                <a:latin typeface="Consolas" panose="020B0609020204030204" pitchFamily="49" charset="0"/>
              </a:rPr>
              <a:t>, </a:t>
            </a:r>
            <a:r>
              <a:rPr lang="en-US" dirty="0">
                <a:solidFill>
                  <a:srgbClr val="0070C0"/>
                </a:solidFill>
                <a:latin typeface="Consolas" panose="020B0609020204030204" pitchFamily="49" charset="0"/>
              </a:rPr>
              <a:t>callback1</a:t>
            </a:r>
            <a:r>
              <a:rPr lang="en-US" dirty="0">
                <a:solidFill>
                  <a:srgbClr val="C00000"/>
                </a:solidFill>
                <a:latin typeface="Consolas" panose="020B0609020204030204" pitchFamily="49" charset="0"/>
              </a:rPr>
              <a:t>) {</a:t>
            </a:r>
          </a:p>
          <a:p>
            <a:r>
              <a:rPr lang="en-US" dirty="0">
                <a:solidFill>
                  <a:srgbClr val="C00000"/>
                </a:solidFill>
                <a:latin typeface="Consolas" panose="020B0609020204030204" pitchFamily="49" charset="0"/>
              </a:rPr>
              <a:t>  </a:t>
            </a:r>
            <a:r>
              <a:rPr lang="en-US" dirty="0" err="1">
                <a:solidFill>
                  <a:srgbClr val="C00000"/>
                </a:solidFill>
                <a:latin typeface="Consolas" panose="020B0609020204030204" pitchFamily="49" charset="0"/>
              </a:rPr>
              <a:t>run_in_background</a:t>
            </a:r>
            <a:r>
              <a:rPr lang="en-US" dirty="0">
                <a:solidFill>
                  <a:srgbClr val="C00000"/>
                </a:solidFill>
                <a:latin typeface="Consolas" panose="020B0609020204030204" pitchFamily="49" charset="0"/>
              </a:rPr>
              <a:t> {</a:t>
            </a:r>
          </a:p>
          <a:p>
            <a:r>
              <a:rPr lang="en-US" dirty="0">
                <a:solidFill>
                  <a:srgbClr val="C00000"/>
                </a:solidFill>
                <a:latin typeface="Consolas" panose="020B0609020204030204" pitchFamily="49" charset="0"/>
              </a:rPr>
              <a:t>    data = </a:t>
            </a:r>
            <a:r>
              <a:rPr lang="en-US" dirty="0" err="1">
                <a:solidFill>
                  <a:srgbClr val="C00000"/>
                </a:solidFill>
                <a:latin typeface="Consolas" panose="020B0609020204030204" pitchFamily="49" charset="0"/>
              </a:rPr>
              <a:t>connect_and_download_data</a:t>
            </a:r>
            <a:r>
              <a:rPr lang="en-US" dirty="0">
                <a:solidFill>
                  <a:srgbClr val="C00000"/>
                </a:solidFill>
                <a:latin typeface="Consolas" panose="020B0609020204030204" pitchFamily="49" charset="0"/>
              </a:rPr>
              <a:t>(</a:t>
            </a:r>
            <a:r>
              <a:rPr lang="en-US" dirty="0" err="1">
                <a:solidFill>
                  <a:srgbClr val="C00000"/>
                </a:solidFill>
                <a:latin typeface="Consolas" panose="020B0609020204030204" pitchFamily="49" charset="0"/>
              </a:rPr>
              <a:t>url</a:t>
            </a:r>
            <a:r>
              <a:rPr lang="en-US" dirty="0">
                <a:solidFill>
                  <a:srgbClr val="C00000"/>
                </a:solidFill>
                <a:latin typeface="Consolas" panose="020B0609020204030204" pitchFamily="49" charset="0"/>
              </a:rPr>
              <a:t>)</a:t>
            </a:r>
          </a:p>
          <a:p>
            <a:r>
              <a:rPr lang="en-US" dirty="0">
                <a:solidFill>
                  <a:srgbClr val="C00000"/>
                </a:solidFill>
                <a:latin typeface="Consolas" panose="020B0609020204030204" pitchFamily="49" charset="0"/>
              </a:rPr>
              <a:t>    </a:t>
            </a:r>
            <a:r>
              <a:rPr lang="en-US" dirty="0" err="1">
                <a:solidFill>
                  <a:srgbClr val="C00000"/>
                </a:solidFill>
                <a:latin typeface="Consolas" panose="020B0609020204030204" pitchFamily="49" charset="0"/>
              </a:rPr>
              <a:t>add_to_run_queue</a:t>
            </a:r>
            <a:r>
              <a:rPr lang="en-US" dirty="0">
                <a:solidFill>
                  <a:srgbClr val="C00000"/>
                </a:solidFill>
                <a:latin typeface="Consolas" panose="020B0609020204030204" pitchFamily="49" charset="0"/>
              </a:rPr>
              <a:t> </a:t>
            </a:r>
            <a:r>
              <a:rPr lang="en-US" dirty="0">
                <a:solidFill>
                  <a:srgbClr val="0070C0"/>
                </a:solidFill>
                <a:latin typeface="Consolas" panose="020B0609020204030204" pitchFamily="49" charset="0"/>
              </a:rPr>
              <a:t>callback1</a:t>
            </a:r>
            <a:r>
              <a:rPr lang="en-US" dirty="0">
                <a:solidFill>
                  <a:srgbClr val="C00000"/>
                </a:solidFill>
                <a:latin typeface="Consolas" panose="020B0609020204030204" pitchFamily="49" charset="0"/>
              </a:rPr>
              <a:t>(data)</a:t>
            </a:r>
          </a:p>
          <a:p>
            <a:r>
              <a:rPr lang="en-US" dirty="0">
                <a:solidFill>
                  <a:srgbClr val="C00000"/>
                </a:solidFill>
                <a:latin typeface="Consolas" panose="020B0609020204030204" pitchFamily="49" charset="0"/>
              </a:rPr>
              <a:t>  }</a:t>
            </a:r>
          </a:p>
          <a:p>
            <a:r>
              <a:rPr lang="en-US" dirty="0">
                <a:solidFill>
                  <a:srgbClr val="C00000"/>
                </a:solidFill>
                <a:latin typeface="Consolas" panose="020B0609020204030204" pitchFamily="49" charset="0"/>
              </a:rPr>
              <a:t>}</a:t>
            </a:r>
          </a:p>
          <a:p>
            <a:endParaRPr lang="en-US" dirty="0">
              <a:latin typeface="Consolas" panose="020B0609020204030204" pitchFamily="49" charset="0"/>
            </a:endParaRPr>
          </a:p>
          <a:p>
            <a:r>
              <a:rPr lang="en-US" dirty="0">
                <a:solidFill>
                  <a:srgbClr val="0070C0"/>
                </a:solidFill>
                <a:latin typeface="Consolas" panose="020B0609020204030204" pitchFamily="49" charset="0"/>
              </a:rPr>
              <a:t>function </a:t>
            </a:r>
            <a:r>
              <a:rPr lang="en-US" dirty="0" err="1">
                <a:solidFill>
                  <a:srgbClr val="0070C0"/>
                </a:solidFill>
                <a:latin typeface="Consolas" panose="020B0609020204030204" pitchFamily="49" charset="0"/>
              </a:rPr>
              <a:t>filter_data</a:t>
            </a:r>
            <a:r>
              <a:rPr lang="en-US" dirty="0">
                <a:solidFill>
                  <a:srgbClr val="0070C0"/>
                </a:solidFill>
                <a:latin typeface="Consolas" panose="020B0609020204030204" pitchFamily="49" charset="0"/>
              </a:rPr>
              <a:t>(data, </a:t>
            </a:r>
            <a:r>
              <a:rPr lang="en-US" dirty="0">
                <a:solidFill>
                  <a:srgbClr val="00863D"/>
                </a:solidFill>
                <a:latin typeface="Consolas" panose="020B0609020204030204" pitchFamily="49" charset="0"/>
              </a:rPr>
              <a:t>callback2</a:t>
            </a:r>
            <a:r>
              <a:rPr lang="en-US" dirty="0">
                <a:solidFill>
                  <a:srgbClr val="0070C0"/>
                </a:solidFill>
                <a:latin typeface="Consolas" panose="020B0609020204030204" pitchFamily="49" charset="0"/>
              </a:rPr>
              <a:t>) {</a:t>
            </a:r>
          </a:p>
          <a:p>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run_in_background</a:t>
            </a:r>
            <a:r>
              <a:rPr lang="en-US" dirty="0">
                <a:solidFill>
                  <a:srgbClr val="0070C0"/>
                </a:solidFill>
                <a:latin typeface="Consolas" panose="020B0609020204030204" pitchFamily="49" charset="0"/>
              </a:rPr>
              <a:t> {</a:t>
            </a:r>
          </a:p>
          <a:p>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fdata</a:t>
            </a:r>
            <a:r>
              <a:rPr lang="en-US" dirty="0">
                <a:solidFill>
                  <a:srgbClr val="0070C0"/>
                </a:solidFill>
                <a:latin typeface="Consolas" panose="020B0609020204030204" pitchFamily="49" charset="0"/>
              </a:rPr>
              <a:t> = </a:t>
            </a:r>
            <a:r>
              <a:rPr lang="en-US" dirty="0" err="1">
                <a:solidFill>
                  <a:srgbClr val="0070C0"/>
                </a:solidFill>
                <a:latin typeface="Consolas" panose="020B0609020204030204" pitchFamily="49" charset="0"/>
              </a:rPr>
              <a:t>filter_data</a:t>
            </a:r>
            <a:r>
              <a:rPr lang="en-US" dirty="0">
                <a:solidFill>
                  <a:srgbClr val="0070C0"/>
                </a:solidFill>
                <a:latin typeface="Consolas" panose="020B0609020204030204" pitchFamily="49" charset="0"/>
              </a:rPr>
              <a:t>(data)</a:t>
            </a:r>
          </a:p>
          <a:p>
            <a:r>
              <a:rPr lang="en-US" dirty="0">
                <a:solidFill>
                  <a:srgbClr val="00863D"/>
                </a:solidFill>
                <a:latin typeface="Consolas" panose="020B0609020204030204" pitchFamily="49" charset="0"/>
              </a:rPr>
              <a:t>    </a:t>
            </a:r>
            <a:r>
              <a:rPr lang="en-US" dirty="0" err="1">
                <a:solidFill>
                  <a:srgbClr val="0070C0"/>
                </a:solidFill>
                <a:latin typeface="Consolas" panose="020B0609020204030204" pitchFamily="49" charset="0"/>
              </a:rPr>
              <a:t>add_to_run_queue</a:t>
            </a:r>
            <a:r>
              <a:rPr lang="en-US" dirty="0">
                <a:solidFill>
                  <a:srgbClr val="0070C0"/>
                </a:solidFill>
                <a:latin typeface="Consolas" panose="020B0609020204030204" pitchFamily="49" charset="0"/>
              </a:rPr>
              <a:t> </a:t>
            </a:r>
            <a:r>
              <a:rPr lang="en-US" dirty="0">
                <a:solidFill>
                  <a:srgbClr val="00863D"/>
                </a:solidFill>
                <a:latin typeface="Consolas" panose="020B0609020204030204" pitchFamily="49" charset="0"/>
              </a:rPr>
              <a:t>callback2</a:t>
            </a:r>
            <a:r>
              <a:rPr lang="en-US" dirty="0">
                <a:solidFill>
                  <a:srgbClr val="0070C0"/>
                </a:solidFill>
                <a:latin typeface="Consolas" panose="020B0609020204030204" pitchFamily="49" charset="0"/>
              </a:rPr>
              <a:t>(</a:t>
            </a:r>
            <a:r>
              <a:rPr lang="en-US" dirty="0" err="1">
                <a:solidFill>
                  <a:srgbClr val="0070C0"/>
                </a:solidFill>
                <a:latin typeface="Consolas" panose="020B0609020204030204" pitchFamily="49" charset="0"/>
              </a:rPr>
              <a:t>fdata</a:t>
            </a:r>
            <a:r>
              <a:rPr lang="en-US" dirty="0">
                <a:solidFill>
                  <a:srgbClr val="0070C0"/>
                </a:solidFill>
                <a:latin typeface="Consolas" panose="020B0609020204030204" pitchFamily="49" charset="0"/>
              </a:rPr>
              <a:t>);</a:t>
            </a:r>
          </a:p>
          <a:p>
            <a:r>
              <a:rPr lang="en-US" dirty="0">
                <a:solidFill>
                  <a:srgbClr val="0070C0"/>
                </a:solidFill>
                <a:latin typeface="Consolas" panose="020B0609020204030204" pitchFamily="49" charset="0"/>
              </a:rPr>
              <a:t>  }</a:t>
            </a:r>
          </a:p>
          <a:p>
            <a:r>
              <a:rPr lang="en-US" dirty="0">
                <a:solidFill>
                  <a:srgbClr val="0070C0"/>
                </a:solidFill>
                <a:latin typeface="Consolas" panose="020B0609020204030204" pitchFamily="49" charset="0"/>
              </a:rPr>
              <a:t>}</a:t>
            </a:r>
          </a:p>
          <a:p>
            <a:endParaRPr lang="en-US" dirty="0">
              <a:latin typeface="Consolas" panose="020B0609020204030204" pitchFamily="49" charset="0"/>
            </a:endParaRPr>
          </a:p>
          <a:p>
            <a:r>
              <a:rPr lang="en-US" dirty="0">
                <a:solidFill>
                  <a:srgbClr val="00863D"/>
                </a:solidFill>
                <a:latin typeface="Consolas" panose="020B0609020204030204" pitchFamily="49" charset="0"/>
              </a:rPr>
              <a:t>function </a:t>
            </a:r>
            <a:r>
              <a:rPr lang="en-US" dirty="0" err="1">
                <a:solidFill>
                  <a:srgbClr val="00863D"/>
                </a:solidFill>
                <a:latin typeface="Consolas" panose="020B0609020204030204" pitchFamily="49" charset="0"/>
              </a:rPr>
              <a:t>sort_data</a:t>
            </a:r>
            <a:r>
              <a:rPr lang="en-US" dirty="0">
                <a:solidFill>
                  <a:srgbClr val="00863D"/>
                </a:solidFill>
                <a:latin typeface="Consolas" panose="020B0609020204030204" pitchFamily="49" charset="0"/>
              </a:rPr>
              <a:t>(</a:t>
            </a:r>
            <a:r>
              <a:rPr lang="en-US" dirty="0" err="1">
                <a:solidFill>
                  <a:srgbClr val="00863D"/>
                </a:solidFill>
                <a:latin typeface="Consolas" panose="020B0609020204030204" pitchFamily="49" charset="0"/>
              </a:rPr>
              <a:t>fdata</a:t>
            </a:r>
            <a:r>
              <a:rPr lang="en-US" dirty="0">
                <a:solidFill>
                  <a:srgbClr val="00863D"/>
                </a:solidFill>
                <a:latin typeface="Consolas" panose="020B0609020204030204" pitchFamily="49" charset="0"/>
              </a:rPr>
              <a:t>, </a:t>
            </a:r>
            <a:r>
              <a:rPr lang="en-US" dirty="0">
                <a:solidFill>
                  <a:srgbClr val="7030A0"/>
                </a:solidFill>
                <a:latin typeface="Consolas" panose="020B0609020204030204" pitchFamily="49" charset="0"/>
              </a:rPr>
              <a:t>callback3</a:t>
            </a:r>
            <a:r>
              <a:rPr lang="en-US" dirty="0">
                <a:solidFill>
                  <a:srgbClr val="00863D"/>
                </a:solidFill>
                <a:latin typeface="Consolas" panose="020B0609020204030204" pitchFamily="49" charset="0"/>
              </a:rPr>
              <a:t>) {</a:t>
            </a:r>
          </a:p>
          <a:p>
            <a:r>
              <a:rPr lang="en-US" dirty="0">
                <a:solidFill>
                  <a:srgbClr val="00863D"/>
                </a:solidFill>
                <a:latin typeface="Consolas" panose="020B0609020204030204" pitchFamily="49" charset="0"/>
              </a:rPr>
              <a:t>  </a:t>
            </a:r>
            <a:r>
              <a:rPr lang="en-US" dirty="0" err="1">
                <a:solidFill>
                  <a:srgbClr val="00863D"/>
                </a:solidFill>
                <a:latin typeface="Consolas" panose="020B0609020204030204" pitchFamily="49" charset="0"/>
              </a:rPr>
              <a:t>run_in_background</a:t>
            </a:r>
            <a:r>
              <a:rPr lang="en-US" dirty="0">
                <a:solidFill>
                  <a:srgbClr val="00863D"/>
                </a:solidFill>
                <a:latin typeface="Consolas" panose="020B0609020204030204" pitchFamily="49" charset="0"/>
              </a:rPr>
              <a:t> {</a:t>
            </a:r>
          </a:p>
          <a:p>
            <a:r>
              <a:rPr lang="en-US" dirty="0">
                <a:solidFill>
                  <a:srgbClr val="00863D"/>
                </a:solidFill>
                <a:latin typeface="Consolas" panose="020B0609020204030204" pitchFamily="49" charset="0"/>
              </a:rPr>
              <a:t>    </a:t>
            </a:r>
            <a:r>
              <a:rPr lang="en-US" dirty="0" err="1">
                <a:solidFill>
                  <a:srgbClr val="00863D"/>
                </a:solidFill>
                <a:latin typeface="Consolas" panose="020B0609020204030204" pitchFamily="49" charset="0"/>
              </a:rPr>
              <a:t>sdata</a:t>
            </a:r>
            <a:r>
              <a:rPr lang="en-US" dirty="0">
                <a:solidFill>
                  <a:srgbClr val="00863D"/>
                </a:solidFill>
                <a:latin typeface="Consolas" panose="020B0609020204030204" pitchFamily="49" charset="0"/>
              </a:rPr>
              <a:t> = sort(</a:t>
            </a:r>
            <a:r>
              <a:rPr lang="en-US" dirty="0" err="1">
                <a:solidFill>
                  <a:srgbClr val="00863D"/>
                </a:solidFill>
                <a:latin typeface="Consolas" panose="020B0609020204030204" pitchFamily="49" charset="0"/>
              </a:rPr>
              <a:t>fdata</a:t>
            </a:r>
            <a:r>
              <a:rPr lang="en-US" dirty="0">
                <a:solidFill>
                  <a:srgbClr val="00863D"/>
                </a:solidFill>
                <a:latin typeface="Consolas" panose="020B0609020204030204" pitchFamily="49" charset="0"/>
              </a:rPr>
              <a:t>)</a:t>
            </a:r>
          </a:p>
          <a:p>
            <a:r>
              <a:rPr lang="en-US" dirty="0">
                <a:solidFill>
                  <a:srgbClr val="00863D"/>
                </a:solidFill>
                <a:latin typeface="Consolas" panose="020B0609020204030204" pitchFamily="49" charset="0"/>
              </a:rPr>
              <a:t>    </a:t>
            </a:r>
            <a:r>
              <a:rPr lang="en-US" dirty="0" err="1">
                <a:solidFill>
                  <a:srgbClr val="00863D"/>
                </a:solidFill>
                <a:latin typeface="Consolas" panose="020B0609020204030204" pitchFamily="49" charset="0"/>
              </a:rPr>
              <a:t>add_to_run_queue</a:t>
            </a:r>
            <a:r>
              <a:rPr lang="en-US" dirty="0">
                <a:solidFill>
                  <a:srgbClr val="00863D"/>
                </a:solidFill>
                <a:latin typeface="Consolas" panose="020B0609020204030204" pitchFamily="49" charset="0"/>
              </a:rPr>
              <a:t> </a:t>
            </a:r>
            <a:r>
              <a:rPr lang="en-US" dirty="0">
                <a:solidFill>
                  <a:srgbClr val="7030A0"/>
                </a:solidFill>
                <a:latin typeface="Consolas" panose="020B0609020204030204" pitchFamily="49" charset="0"/>
              </a:rPr>
              <a:t>callback3</a:t>
            </a:r>
            <a:r>
              <a:rPr lang="en-US" dirty="0">
                <a:solidFill>
                  <a:srgbClr val="00863D"/>
                </a:solidFill>
                <a:latin typeface="Consolas" panose="020B0609020204030204" pitchFamily="49" charset="0"/>
              </a:rPr>
              <a:t>(</a:t>
            </a:r>
            <a:r>
              <a:rPr lang="en-US" dirty="0" err="1">
                <a:solidFill>
                  <a:srgbClr val="00863D"/>
                </a:solidFill>
                <a:latin typeface="Consolas" panose="020B0609020204030204" pitchFamily="49" charset="0"/>
              </a:rPr>
              <a:t>sdata</a:t>
            </a:r>
            <a:r>
              <a:rPr lang="en-US" dirty="0">
                <a:solidFill>
                  <a:srgbClr val="00863D"/>
                </a:solidFill>
                <a:latin typeface="Consolas" panose="020B0609020204030204" pitchFamily="49" charset="0"/>
              </a:rPr>
              <a:t>);</a:t>
            </a:r>
          </a:p>
          <a:p>
            <a:r>
              <a:rPr lang="en-US" dirty="0">
                <a:solidFill>
                  <a:srgbClr val="00863D"/>
                </a:solidFill>
                <a:latin typeface="Consolas" panose="020B0609020204030204" pitchFamily="49" charset="0"/>
              </a:rPr>
              <a:t>  }</a:t>
            </a:r>
          </a:p>
          <a:p>
            <a:r>
              <a:rPr lang="en-US" dirty="0">
                <a:solidFill>
                  <a:srgbClr val="00863D"/>
                </a:solidFill>
                <a:latin typeface="Consolas" panose="020B0609020204030204" pitchFamily="49" charset="0"/>
              </a:rPr>
              <a:t>}</a:t>
            </a:r>
          </a:p>
          <a:p>
            <a:endParaRPr lang="en-US" dirty="0">
              <a:latin typeface="Consolas" panose="020B0609020204030204" pitchFamily="49" charset="0"/>
            </a:endParaRPr>
          </a:p>
          <a:p>
            <a:r>
              <a:rPr lang="en-US" dirty="0">
                <a:solidFill>
                  <a:srgbClr val="7030A0"/>
                </a:solidFill>
                <a:latin typeface="Consolas" panose="020B0609020204030204" pitchFamily="49" charset="0"/>
              </a:rPr>
              <a:t>function </a:t>
            </a:r>
            <a:r>
              <a:rPr lang="en-US" dirty="0" err="1">
                <a:solidFill>
                  <a:srgbClr val="7030A0"/>
                </a:solidFill>
                <a:latin typeface="Consolas" panose="020B0609020204030204" pitchFamily="49" charset="0"/>
              </a:rPr>
              <a:t>display_in_ui</a:t>
            </a:r>
            <a:r>
              <a:rPr lang="en-US" dirty="0">
                <a:solidFill>
                  <a:srgbClr val="7030A0"/>
                </a:solidFill>
                <a:latin typeface="Consolas" panose="020B0609020204030204" pitchFamily="49" charset="0"/>
              </a:rPr>
              <a:t>(</a:t>
            </a:r>
            <a:r>
              <a:rPr lang="en-US" dirty="0" err="1">
                <a:solidFill>
                  <a:srgbClr val="7030A0"/>
                </a:solidFill>
                <a:latin typeface="Consolas" panose="020B0609020204030204" pitchFamily="49" charset="0"/>
              </a:rPr>
              <a:t>sdata</a:t>
            </a:r>
            <a:r>
              <a:rPr lang="en-US" dirty="0">
                <a:solidFill>
                  <a:srgbClr val="7030A0"/>
                </a:solidFill>
                <a:latin typeface="Consolas" panose="020B0609020204030204" pitchFamily="49" charset="0"/>
              </a:rPr>
              <a:t>) { ... }</a:t>
            </a:r>
          </a:p>
        </p:txBody>
      </p:sp>
      <p:sp>
        <p:nvSpPr>
          <p:cNvPr id="16" name="TextBox 15">
            <a:extLst>
              <a:ext uri="{FF2B5EF4-FFF2-40B4-BE49-F238E27FC236}">
                <a16:creationId xmlns:a16="http://schemas.microsoft.com/office/drawing/2014/main" id="{D3439486-94F0-4031-B5A1-E675CE049B7F}"/>
              </a:ext>
            </a:extLst>
          </p:cNvPr>
          <p:cNvSpPr txBox="1"/>
          <p:nvPr/>
        </p:nvSpPr>
        <p:spPr>
          <a:xfrm>
            <a:off x="6379250" y="969223"/>
            <a:ext cx="5400374" cy="400110"/>
          </a:xfrm>
          <a:prstGeom prst="rect">
            <a:avLst/>
          </a:prstGeom>
          <a:noFill/>
        </p:spPr>
        <p:txBody>
          <a:bodyPr wrap="square" rtlCol="0">
            <a:spAutoFit/>
          </a:bodyPr>
          <a:lstStyle/>
          <a:p>
            <a:pPr algn="ctr"/>
            <a:r>
              <a:rPr lang="en-US" sz="2000" dirty="0"/>
              <a:t>Here's pseudocode for what's happening.</a:t>
            </a:r>
          </a:p>
        </p:txBody>
      </p:sp>
      <p:sp>
        <p:nvSpPr>
          <p:cNvPr id="18" name="TextBox 17">
            <a:extLst>
              <a:ext uri="{FF2B5EF4-FFF2-40B4-BE49-F238E27FC236}">
                <a16:creationId xmlns:a16="http://schemas.microsoft.com/office/drawing/2014/main" id="{64DBB382-A212-4AA4-A521-7FED10E9A33A}"/>
              </a:ext>
            </a:extLst>
          </p:cNvPr>
          <p:cNvSpPr txBox="1"/>
          <p:nvPr/>
        </p:nvSpPr>
        <p:spPr>
          <a:xfrm>
            <a:off x="7026699" y="1654616"/>
            <a:ext cx="4105476" cy="707886"/>
          </a:xfrm>
          <a:prstGeom prst="rect">
            <a:avLst/>
          </a:prstGeom>
          <a:noFill/>
        </p:spPr>
        <p:txBody>
          <a:bodyPr wrap="square" rtlCol="0">
            <a:spAutoFit/>
          </a:bodyPr>
          <a:lstStyle/>
          <a:p>
            <a:pPr algn="ctr"/>
            <a:r>
              <a:rPr lang="en-US" sz="2000" dirty="0"/>
              <a:t>To accomplish this with "real" code, the syntax is actually much uglier.</a:t>
            </a:r>
          </a:p>
        </p:txBody>
      </p:sp>
      <p:sp>
        <p:nvSpPr>
          <p:cNvPr id="19" name="TextBox 18">
            <a:extLst>
              <a:ext uri="{FF2B5EF4-FFF2-40B4-BE49-F238E27FC236}">
                <a16:creationId xmlns:a16="http://schemas.microsoft.com/office/drawing/2014/main" id="{9ED73DCC-C90F-4378-AEF0-7A63CFA438F8}"/>
              </a:ext>
            </a:extLst>
          </p:cNvPr>
          <p:cNvSpPr txBox="1"/>
          <p:nvPr/>
        </p:nvSpPr>
        <p:spPr>
          <a:xfrm>
            <a:off x="7086192" y="2753968"/>
            <a:ext cx="4105476" cy="400110"/>
          </a:xfrm>
          <a:prstGeom prst="rect">
            <a:avLst/>
          </a:prstGeom>
          <a:noFill/>
        </p:spPr>
        <p:txBody>
          <a:bodyPr wrap="square" rtlCol="0">
            <a:spAutoFit/>
          </a:bodyPr>
          <a:lstStyle/>
          <a:p>
            <a:pPr algn="ctr"/>
            <a:r>
              <a:rPr lang="en-US" sz="2000" dirty="0"/>
              <a:t>Let's see!</a:t>
            </a:r>
          </a:p>
        </p:txBody>
      </p:sp>
    </p:spTree>
    <p:extLst>
      <p:ext uri="{BB962C8B-B14F-4D97-AF65-F5344CB8AC3E}">
        <p14:creationId xmlns:p14="http://schemas.microsoft.com/office/powerpoint/2010/main" val="4197166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xEl>
                                              <p:pRg st="10" end="10"/>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
                                            <p:txEl>
                                              <p:pRg st="11" end="11"/>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
                                            <p:txEl>
                                              <p:pRg st="16" end="16"/>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
                                            <p:txEl>
                                              <p:pRg st="17" end="17"/>
                                            </p:txEl>
                                          </p:spTgt>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
                                            <p:txEl>
                                              <p:pRg st="18" end="18"/>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
                                            <p:txEl>
                                              <p:pRg st="21" end="2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P spid="16" grpId="0"/>
      <p:bldP spid="18" grpId="0"/>
      <p:bldP spid="19"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F1F2DE19-9A48-4ABC-84F7-777ED2793AFE}"/>
              </a:ext>
            </a:extLst>
          </p:cNvPr>
          <p:cNvSpPr txBox="1"/>
          <p:nvPr/>
        </p:nvSpPr>
        <p:spPr>
          <a:xfrm>
            <a:off x="5409487" y="2775077"/>
            <a:ext cx="6467982" cy="3123932"/>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function </a:t>
            </a:r>
            <a:r>
              <a:rPr lang="en-US" dirty="0" err="1">
                <a:latin typeface="Consolas" panose="020B0609020204030204" pitchFamily="49" charset="0"/>
              </a:rPr>
              <a:t>display_sorted_filtered_data</a:t>
            </a:r>
            <a:r>
              <a:rPr lang="en-US" dirty="0">
                <a:latin typeface="Consolas" panose="020B0609020204030204" pitchFamily="49" charset="0"/>
              </a:rPr>
              <a:t>(</a:t>
            </a:r>
            <a:r>
              <a:rPr lang="en-US" dirty="0" err="1">
                <a:latin typeface="Consolas" panose="020B0609020204030204" pitchFamily="49" charset="0"/>
              </a:rPr>
              <a:t>url</a:t>
            </a:r>
            <a:r>
              <a:rPr lang="en-US" dirty="0">
                <a:latin typeface="Consolas" panose="020B0609020204030204" pitchFamily="49" charset="0"/>
              </a:rPr>
              <a:t>) {</a:t>
            </a:r>
          </a:p>
          <a:p>
            <a:r>
              <a:rPr lang="en-US" dirty="0">
                <a:latin typeface="Consolas" panose="020B0609020204030204" pitchFamily="49" charset="0"/>
              </a:rPr>
              <a:t>  h1 = </a:t>
            </a:r>
            <a:r>
              <a:rPr lang="en-US" dirty="0" err="1">
                <a:latin typeface="Consolas" panose="020B0609020204030204" pitchFamily="49" charset="0"/>
              </a:rPr>
              <a:t>launch_async</a:t>
            </a:r>
            <a:r>
              <a:rPr lang="en-US" dirty="0">
                <a:latin typeface="Consolas" panose="020B0609020204030204" pitchFamily="49" charset="0"/>
              </a:rPr>
              <a:t> </a:t>
            </a:r>
            <a:r>
              <a:rPr lang="en-US" dirty="0" err="1">
                <a:solidFill>
                  <a:srgbClr val="C00000"/>
                </a:solidFill>
                <a:latin typeface="Consolas" panose="020B0609020204030204" pitchFamily="49" charset="0"/>
              </a:rPr>
              <a:t>download_data</a:t>
            </a:r>
            <a:r>
              <a:rPr lang="en-US" dirty="0">
                <a:solidFill>
                  <a:srgbClr val="C00000"/>
                </a:solidFill>
                <a:latin typeface="Consolas" panose="020B0609020204030204" pitchFamily="49" charset="0"/>
              </a:rPr>
              <a:t>(</a:t>
            </a:r>
            <a:r>
              <a:rPr lang="en-US" dirty="0" err="1">
                <a:solidFill>
                  <a:srgbClr val="C00000"/>
                </a:solidFill>
                <a:latin typeface="Consolas" panose="020B0609020204030204" pitchFamily="49" charset="0"/>
              </a:rPr>
              <a:t>url</a:t>
            </a:r>
            <a:r>
              <a:rPr lang="en-US" dirty="0">
                <a:solidFill>
                  <a:srgbClr val="C00000"/>
                </a:solidFill>
                <a:latin typeface="Consolas" panose="020B0609020204030204" pitchFamily="49" charset="0"/>
              </a:rPr>
              <a:t>)</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downloaded_data</a:t>
            </a:r>
            <a:r>
              <a:rPr lang="en-US" dirty="0">
                <a:latin typeface="Consolas" panose="020B0609020204030204" pitchFamily="49" charset="0"/>
              </a:rPr>
              <a:t> = await h1;  </a:t>
            </a:r>
          </a:p>
          <a:p>
            <a:r>
              <a:rPr lang="en-US" sz="1050" dirty="0">
                <a:latin typeface="Consolas" panose="020B0609020204030204" pitchFamily="49" charset="0"/>
              </a:rPr>
              <a:t>           </a:t>
            </a:r>
          </a:p>
          <a:p>
            <a:r>
              <a:rPr lang="en-US" dirty="0">
                <a:latin typeface="Consolas" panose="020B0609020204030204" pitchFamily="49" charset="0"/>
              </a:rPr>
              <a:t>  h2 = </a:t>
            </a:r>
            <a:r>
              <a:rPr lang="en-US" dirty="0" err="1">
                <a:latin typeface="Consolas" panose="020B0609020204030204" pitchFamily="49" charset="0"/>
              </a:rPr>
              <a:t>launch_async</a:t>
            </a:r>
            <a:r>
              <a:rPr lang="en-US" dirty="0">
                <a:latin typeface="Consolas" panose="020B0609020204030204" pitchFamily="49" charset="0"/>
              </a:rPr>
              <a:t> </a:t>
            </a:r>
            <a:r>
              <a:rPr lang="en-US" dirty="0" err="1">
                <a:solidFill>
                  <a:srgbClr val="0070C0"/>
                </a:solidFill>
                <a:latin typeface="Consolas" panose="020B0609020204030204" pitchFamily="49" charset="0"/>
              </a:rPr>
              <a:t>filter_data</a:t>
            </a:r>
            <a:r>
              <a:rPr lang="en-US" dirty="0">
                <a:solidFill>
                  <a:srgbClr val="0070C0"/>
                </a:solidFill>
                <a:latin typeface="Consolas" panose="020B0609020204030204" pitchFamily="49" charset="0"/>
              </a:rPr>
              <a:t>(</a:t>
            </a:r>
            <a:r>
              <a:rPr lang="en-US" dirty="0" err="1">
                <a:solidFill>
                  <a:srgbClr val="0070C0"/>
                </a:solidFill>
                <a:latin typeface="Consolas" panose="020B0609020204030204" pitchFamily="49" charset="0"/>
              </a:rPr>
              <a:t>downloaded_data</a:t>
            </a:r>
            <a:r>
              <a:rPr lang="en-US" dirty="0">
                <a:solidFill>
                  <a:srgbClr val="0070C0"/>
                </a:solidFill>
                <a:latin typeface="Consolas" panose="020B0609020204030204" pitchFamily="49" charset="0"/>
              </a:rPr>
              <a:t>)</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filtered_data</a:t>
            </a:r>
            <a:r>
              <a:rPr lang="en-US" dirty="0">
                <a:latin typeface="Consolas" panose="020B0609020204030204" pitchFamily="49" charset="0"/>
              </a:rPr>
              <a:t> = await h2;</a:t>
            </a:r>
          </a:p>
          <a:p>
            <a:endParaRPr lang="en-US" sz="1050" dirty="0">
              <a:latin typeface="Consolas" panose="020B0609020204030204" pitchFamily="49" charset="0"/>
            </a:endParaRPr>
          </a:p>
          <a:p>
            <a:r>
              <a:rPr lang="en-US" dirty="0">
                <a:latin typeface="Consolas" panose="020B0609020204030204" pitchFamily="49" charset="0"/>
              </a:rPr>
              <a:t>  h3 = </a:t>
            </a:r>
            <a:r>
              <a:rPr lang="en-US" dirty="0" err="1">
                <a:latin typeface="Consolas" panose="020B0609020204030204" pitchFamily="49" charset="0"/>
              </a:rPr>
              <a:t>launch_async</a:t>
            </a:r>
            <a:r>
              <a:rPr lang="en-US" dirty="0">
                <a:latin typeface="Consolas" panose="020B0609020204030204" pitchFamily="49" charset="0"/>
              </a:rPr>
              <a:t> </a:t>
            </a:r>
            <a:r>
              <a:rPr lang="en-US" dirty="0" err="1">
                <a:solidFill>
                  <a:srgbClr val="00863D"/>
                </a:solidFill>
                <a:latin typeface="Consolas" panose="020B0609020204030204" pitchFamily="49" charset="0"/>
              </a:rPr>
              <a:t>sort_data</a:t>
            </a:r>
            <a:r>
              <a:rPr lang="en-US" dirty="0">
                <a:solidFill>
                  <a:srgbClr val="00863D"/>
                </a:solidFill>
                <a:latin typeface="Consolas" panose="020B0609020204030204" pitchFamily="49" charset="0"/>
              </a:rPr>
              <a:t>(</a:t>
            </a:r>
            <a:r>
              <a:rPr lang="en-US" dirty="0" err="1">
                <a:solidFill>
                  <a:srgbClr val="00863D"/>
                </a:solidFill>
                <a:latin typeface="Consolas" panose="020B0609020204030204" pitchFamily="49" charset="0"/>
              </a:rPr>
              <a:t>filtered_data</a:t>
            </a:r>
            <a:r>
              <a:rPr lang="en-US" dirty="0">
                <a:solidFill>
                  <a:srgbClr val="00863D"/>
                </a:solidFill>
                <a:latin typeface="Consolas" panose="020B0609020204030204" pitchFamily="49" charset="0"/>
              </a:rPr>
              <a:t>)</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sorted_data</a:t>
            </a:r>
            <a:r>
              <a:rPr lang="en-US" dirty="0">
                <a:latin typeface="Consolas" panose="020B0609020204030204" pitchFamily="49" charset="0"/>
              </a:rPr>
              <a:t> = await h3;</a:t>
            </a:r>
          </a:p>
          <a:p>
            <a:endParaRPr lang="en-US" sz="1050" dirty="0">
              <a:latin typeface="Consolas" panose="020B0609020204030204" pitchFamily="49" charset="0"/>
            </a:endParaRPr>
          </a:p>
          <a:p>
            <a:r>
              <a:rPr lang="en-US" dirty="0">
                <a:latin typeface="Consolas" panose="020B0609020204030204" pitchFamily="49" charset="0"/>
              </a:rPr>
              <a:t>  </a:t>
            </a:r>
            <a:r>
              <a:rPr lang="en-US" dirty="0" err="1">
                <a:solidFill>
                  <a:srgbClr val="7030A0"/>
                </a:solidFill>
                <a:latin typeface="Consolas" panose="020B0609020204030204" pitchFamily="49" charset="0"/>
              </a:rPr>
              <a:t>update_ui</a:t>
            </a:r>
            <a:r>
              <a:rPr lang="en-US" dirty="0">
                <a:solidFill>
                  <a:srgbClr val="7030A0"/>
                </a:solidFill>
                <a:latin typeface="Consolas" panose="020B0609020204030204" pitchFamily="49" charset="0"/>
              </a:rPr>
              <a:t>(</a:t>
            </a:r>
            <a:r>
              <a:rPr lang="en-US" dirty="0" err="1">
                <a:solidFill>
                  <a:srgbClr val="7030A0"/>
                </a:solidFill>
                <a:latin typeface="Consolas" panose="020B0609020204030204" pitchFamily="49" charset="0"/>
              </a:rPr>
              <a:t>sorted_data</a:t>
            </a:r>
            <a:r>
              <a:rPr lang="en-US" dirty="0">
                <a:solidFill>
                  <a:srgbClr val="7030A0"/>
                </a:solidFill>
                <a:latin typeface="Consolas" panose="020B0609020204030204" pitchFamily="49" charset="0"/>
              </a:rPr>
              <a:t>)</a:t>
            </a:r>
            <a:r>
              <a:rPr lang="en-US" dirty="0">
                <a:latin typeface="Consolas" panose="020B0609020204030204" pitchFamily="49" charset="0"/>
              </a:rPr>
              <a:t>;</a:t>
            </a:r>
          </a:p>
          <a:p>
            <a:r>
              <a:rPr lang="en-US" dirty="0">
                <a:latin typeface="Consolas" panose="020B0609020204030204" pitchFamily="49" charset="0"/>
              </a:rPr>
              <a:t>}</a:t>
            </a:r>
          </a:p>
        </p:txBody>
      </p:sp>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p:txBody>
          <a:bodyPr/>
          <a:lstStyle/>
          <a:p>
            <a:r>
              <a:rPr lang="en-US" dirty="0"/>
              <a:t>Async/Await Syntax for Chaining Operations</a:t>
            </a:r>
          </a:p>
        </p:txBody>
      </p:sp>
      <p:sp>
        <p:nvSpPr>
          <p:cNvPr id="11" name="TextBox 10">
            <a:extLst>
              <a:ext uri="{FF2B5EF4-FFF2-40B4-BE49-F238E27FC236}">
                <a16:creationId xmlns:a16="http://schemas.microsoft.com/office/drawing/2014/main" id="{E5C8A715-1F8C-4B86-9C6E-F79CC09E8A19}"/>
              </a:ext>
            </a:extLst>
          </p:cNvPr>
          <p:cNvSpPr txBox="1"/>
          <p:nvPr/>
        </p:nvSpPr>
        <p:spPr>
          <a:xfrm>
            <a:off x="857352" y="1002153"/>
            <a:ext cx="10477296" cy="400110"/>
          </a:xfrm>
          <a:prstGeom prst="rect">
            <a:avLst/>
          </a:prstGeom>
          <a:noFill/>
        </p:spPr>
        <p:txBody>
          <a:bodyPr wrap="square" rtlCol="0">
            <a:spAutoFit/>
          </a:bodyPr>
          <a:lstStyle/>
          <a:p>
            <a:pPr algn="ctr"/>
            <a:r>
              <a:rPr lang="en-US" sz="2000" dirty="0"/>
              <a:t>The </a:t>
            </a:r>
            <a:r>
              <a:rPr lang="en-US" sz="2000" dirty="0">
                <a:solidFill>
                  <a:srgbClr val="FF0000"/>
                </a:solidFill>
              </a:rPr>
              <a:t>Async</a:t>
            </a:r>
            <a:r>
              <a:rPr lang="en-US" sz="2000" dirty="0"/>
              <a:t>/</a:t>
            </a:r>
            <a:r>
              <a:rPr lang="en-US" sz="2000" dirty="0">
                <a:solidFill>
                  <a:srgbClr val="0070C0"/>
                </a:solidFill>
              </a:rPr>
              <a:t>Await</a:t>
            </a:r>
            <a:r>
              <a:rPr lang="en-US" sz="2000" dirty="0"/>
              <a:t> model is yet another approach for concurrent programming with easier syntax.</a:t>
            </a:r>
          </a:p>
        </p:txBody>
      </p:sp>
      <p:sp>
        <p:nvSpPr>
          <p:cNvPr id="7" name="TextBox 6">
            <a:extLst>
              <a:ext uri="{FF2B5EF4-FFF2-40B4-BE49-F238E27FC236}">
                <a16:creationId xmlns:a16="http://schemas.microsoft.com/office/drawing/2014/main" id="{C82780F8-D555-48C0-BB92-B8DCE1C6D9F1}"/>
              </a:ext>
            </a:extLst>
          </p:cNvPr>
          <p:cNvSpPr txBox="1"/>
          <p:nvPr/>
        </p:nvSpPr>
        <p:spPr>
          <a:xfrm>
            <a:off x="914400" y="1470870"/>
            <a:ext cx="10477296" cy="400110"/>
          </a:xfrm>
          <a:prstGeom prst="rect">
            <a:avLst/>
          </a:prstGeom>
          <a:noFill/>
        </p:spPr>
        <p:txBody>
          <a:bodyPr wrap="square" rtlCol="0">
            <a:spAutoFit/>
          </a:bodyPr>
          <a:lstStyle/>
          <a:p>
            <a:pPr algn="ctr"/>
            <a:r>
              <a:rPr lang="en-US" sz="2000" dirty="0"/>
              <a:t>When you use this paradigm, there are two phases for executing tasks.</a:t>
            </a:r>
          </a:p>
        </p:txBody>
      </p:sp>
      <p:sp>
        <p:nvSpPr>
          <p:cNvPr id="3" name="Rectangle 2">
            <a:extLst>
              <a:ext uri="{FF2B5EF4-FFF2-40B4-BE49-F238E27FC236}">
                <a16:creationId xmlns:a16="http://schemas.microsoft.com/office/drawing/2014/main" id="{C2B7E8CD-15DB-4FEA-B820-EC79BA40E4E2}"/>
              </a:ext>
            </a:extLst>
          </p:cNvPr>
          <p:cNvSpPr/>
          <p:nvPr/>
        </p:nvSpPr>
        <p:spPr>
          <a:xfrm>
            <a:off x="424601" y="2385385"/>
            <a:ext cx="4686094" cy="1853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40000"/>
                    <a:lumOff val="60000"/>
                  </a:schemeClr>
                </a:solidFill>
              </a:rPr>
              <a:t>Launch the Async Function</a:t>
            </a:r>
          </a:p>
          <a:p>
            <a:pPr algn="ctr"/>
            <a:endParaRPr lang="en-US" sz="2400" dirty="0">
              <a:solidFill>
                <a:schemeClr val="accent2">
                  <a:lumMod val="40000"/>
                  <a:lumOff val="60000"/>
                </a:schemeClr>
              </a:solidFill>
            </a:endParaRPr>
          </a:p>
          <a:p>
            <a:pPr algn="ctr"/>
            <a:r>
              <a:rPr lang="en-US" sz="2000" dirty="0"/>
              <a:t>You request execution of one or more functions in the background and obtain </a:t>
            </a:r>
            <a:r>
              <a:rPr lang="en-US" sz="2000" dirty="0">
                <a:solidFill>
                  <a:srgbClr val="E6CDFF"/>
                </a:solidFill>
              </a:rPr>
              <a:t>handle(s) </a:t>
            </a:r>
            <a:r>
              <a:rPr lang="en-US" sz="2000" dirty="0"/>
              <a:t>to the pending </a:t>
            </a:r>
            <a:r>
              <a:rPr lang="en-US" sz="2000" dirty="0">
                <a:solidFill>
                  <a:schemeClr val="accent2">
                    <a:lumMod val="40000"/>
                    <a:lumOff val="60000"/>
                  </a:schemeClr>
                </a:solidFill>
              </a:rPr>
              <a:t>task(s)</a:t>
            </a:r>
            <a:r>
              <a:rPr lang="en-US" sz="2000" dirty="0"/>
              <a:t>.</a:t>
            </a:r>
          </a:p>
        </p:txBody>
      </p:sp>
      <p:sp>
        <p:nvSpPr>
          <p:cNvPr id="9" name="Rectangle 8">
            <a:extLst>
              <a:ext uri="{FF2B5EF4-FFF2-40B4-BE49-F238E27FC236}">
                <a16:creationId xmlns:a16="http://schemas.microsoft.com/office/drawing/2014/main" id="{170A892E-AAFF-4BE0-B005-29EABEBDE166}"/>
              </a:ext>
            </a:extLst>
          </p:cNvPr>
          <p:cNvSpPr/>
          <p:nvPr/>
        </p:nvSpPr>
        <p:spPr>
          <a:xfrm>
            <a:off x="424601" y="4460505"/>
            <a:ext cx="4686094" cy="1853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32F4F1"/>
                </a:solidFill>
              </a:rPr>
              <a:t>Wait for Completion</a:t>
            </a:r>
          </a:p>
          <a:p>
            <a:pPr algn="ctr"/>
            <a:endParaRPr lang="en-US" sz="2400" dirty="0"/>
          </a:p>
          <a:p>
            <a:pPr algn="ctr"/>
            <a:r>
              <a:rPr lang="en-US" sz="2000" dirty="0"/>
              <a:t>You may optionally </a:t>
            </a:r>
            <a:r>
              <a:rPr lang="en-US" sz="2000" dirty="0">
                <a:solidFill>
                  <a:srgbClr val="32F4F1"/>
                </a:solidFill>
              </a:rPr>
              <a:t>wait </a:t>
            </a:r>
            <a:r>
              <a:rPr lang="en-US" sz="2000" dirty="0"/>
              <a:t>for your task(s) to complete their execution, and then obtain their </a:t>
            </a:r>
            <a:r>
              <a:rPr lang="en-US" sz="2000" dirty="0">
                <a:solidFill>
                  <a:schemeClr val="accent6">
                    <a:lumMod val="40000"/>
                    <a:lumOff val="60000"/>
                  </a:schemeClr>
                </a:solidFill>
              </a:rPr>
              <a:t>result</a:t>
            </a:r>
            <a:r>
              <a:rPr lang="en-US" sz="2000" dirty="0"/>
              <a:t>.</a:t>
            </a:r>
          </a:p>
        </p:txBody>
      </p:sp>
      <p:sp>
        <p:nvSpPr>
          <p:cNvPr id="38" name="TextBox 37">
            <a:extLst>
              <a:ext uri="{FF2B5EF4-FFF2-40B4-BE49-F238E27FC236}">
                <a16:creationId xmlns:a16="http://schemas.microsoft.com/office/drawing/2014/main" id="{47A1A5B7-E830-4E1C-A586-855739052EE3}"/>
              </a:ext>
            </a:extLst>
          </p:cNvPr>
          <p:cNvSpPr txBox="1"/>
          <p:nvPr/>
        </p:nvSpPr>
        <p:spPr>
          <a:xfrm>
            <a:off x="5409486" y="2775077"/>
            <a:ext cx="6467982" cy="3416320"/>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function </a:t>
            </a:r>
            <a:r>
              <a:rPr lang="en-US" dirty="0" err="1">
                <a:latin typeface="Consolas" panose="020B0609020204030204" pitchFamily="49" charset="0"/>
              </a:rPr>
              <a:t>display_sorted_filtered_data</a:t>
            </a:r>
            <a:r>
              <a:rPr lang="en-US" dirty="0">
                <a:latin typeface="Consolas" panose="020B0609020204030204" pitchFamily="49" charset="0"/>
              </a:rPr>
              <a:t>(</a:t>
            </a:r>
            <a:r>
              <a:rPr lang="en-US" dirty="0" err="1">
                <a:latin typeface="Consolas" panose="020B0609020204030204" pitchFamily="49" charset="0"/>
              </a:rPr>
              <a:t>url</a:t>
            </a:r>
            <a:r>
              <a:rPr lang="en-US" dirty="0">
                <a:latin typeface="Consolas" panose="020B0609020204030204" pitchFamily="49" charset="0"/>
              </a:rPr>
              <a:t>) {</a:t>
            </a:r>
          </a:p>
          <a:p>
            <a:r>
              <a:rPr lang="en-US" dirty="0">
                <a:solidFill>
                  <a:srgbClr val="00863D"/>
                </a:solidFill>
                <a:latin typeface="Consolas" panose="020B0609020204030204" pitchFamily="49" charset="0"/>
              </a:rPr>
              <a:t>  </a:t>
            </a:r>
            <a:r>
              <a:rPr lang="en-US" dirty="0">
                <a:latin typeface="Consolas" panose="020B0609020204030204" pitchFamily="49" charset="0"/>
              </a:rPr>
              <a:t>data</a:t>
            </a:r>
            <a:r>
              <a:rPr lang="en-US" dirty="0">
                <a:solidFill>
                  <a:srgbClr val="00863D"/>
                </a:solidFill>
                <a:latin typeface="Consolas" panose="020B0609020204030204" pitchFamily="49" charset="0"/>
              </a:rPr>
              <a:t> </a:t>
            </a:r>
            <a:r>
              <a:rPr lang="en-US" dirty="0">
                <a:latin typeface="Consolas" panose="020B0609020204030204" pitchFamily="49" charset="0"/>
              </a:rPr>
              <a:t>=</a:t>
            </a:r>
            <a:r>
              <a:rPr lang="en-US" dirty="0">
                <a:solidFill>
                  <a:srgbClr val="0070C0"/>
                </a:solidFill>
                <a:latin typeface="Consolas" panose="020B0609020204030204" pitchFamily="49" charset="0"/>
              </a:rPr>
              <a:t> </a:t>
            </a:r>
            <a:r>
              <a:rPr lang="en-US" dirty="0">
                <a:solidFill>
                  <a:srgbClr val="FF0000"/>
                </a:solidFill>
                <a:latin typeface="Consolas" panose="020B0609020204030204" pitchFamily="49" charset="0"/>
              </a:rPr>
              <a:t>await </a:t>
            </a:r>
            <a:r>
              <a:rPr lang="en-US" dirty="0" err="1">
                <a:solidFill>
                  <a:srgbClr val="FF0000"/>
                </a:solidFill>
                <a:latin typeface="Consolas" panose="020B0609020204030204" pitchFamily="49" charset="0"/>
              </a:rPr>
              <a:t>launch_async</a:t>
            </a:r>
            <a:r>
              <a:rPr lang="en-US" dirty="0">
                <a:solidFill>
                  <a:srgbClr val="FF0000"/>
                </a:solidFill>
                <a:latin typeface="Consolas" panose="020B0609020204030204" pitchFamily="49" charset="0"/>
              </a:rPr>
              <a:t> </a:t>
            </a:r>
            <a:r>
              <a:rPr lang="en-US" dirty="0" err="1">
                <a:solidFill>
                  <a:srgbClr val="C00000"/>
                </a:solidFill>
                <a:latin typeface="Consolas" panose="020B0609020204030204" pitchFamily="49" charset="0"/>
              </a:rPr>
              <a:t>download_data</a:t>
            </a:r>
            <a:r>
              <a:rPr lang="en-US" dirty="0">
                <a:solidFill>
                  <a:srgbClr val="C00000"/>
                </a:solidFill>
                <a:latin typeface="Consolas" panose="020B0609020204030204" pitchFamily="49" charset="0"/>
              </a:rPr>
              <a:t>(</a:t>
            </a:r>
            <a:r>
              <a:rPr lang="en-US" dirty="0" err="1">
                <a:solidFill>
                  <a:srgbClr val="C00000"/>
                </a:solidFill>
                <a:latin typeface="Consolas" panose="020B0609020204030204" pitchFamily="49" charset="0"/>
              </a:rPr>
              <a:t>url</a:t>
            </a:r>
            <a:r>
              <a:rPr lang="en-US" dirty="0">
                <a:solidFill>
                  <a:srgbClr val="C00000"/>
                </a:solidFill>
                <a:latin typeface="Consolas" panose="020B0609020204030204" pitchFamily="49" charset="0"/>
              </a:rPr>
              <a:t>)</a:t>
            </a:r>
            <a:r>
              <a:rPr lang="en-US" dirty="0">
                <a:latin typeface="Consolas" panose="020B0609020204030204" pitchFamily="49" charset="0"/>
              </a:rPr>
              <a:t>;</a:t>
            </a:r>
          </a:p>
          <a:p>
            <a:r>
              <a:rPr lang="en-US" dirty="0">
                <a:solidFill>
                  <a:srgbClr val="00863D"/>
                </a:solidFill>
                <a:latin typeface="Consolas" panose="020B0609020204030204" pitchFamily="49" charset="0"/>
              </a:rPr>
              <a:t>  </a:t>
            </a:r>
            <a:r>
              <a:rPr lang="en-US" dirty="0" err="1">
                <a:latin typeface="Consolas" panose="020B0609020204030204" pitchFamily="49" charset="0"/>
              </a:rPr>
              <a:t>fdata</a:t>
            </a:r>
            <a:r>
              <a:rPr lang="en-US" dirty="0">
                <a:latin typeface="Consolas" panose="020B0609020204030204" pitchFamily="49" charset="0"/>
              </a:rPr>
              <a:t> =</a:t>
            </a:r>
            <a:r>
              <a:rPr lang="en-US" dirty="0">
                <a:solidFill>
                  <a:srgbClr val="0070C0"/>
                </a:solidFill>
                <a:latin typeface="Consolas" panose="020B0609020204030204" pitchFamily="49" charset="0"/>
              </a:rPr>
              <a:t> </a:t>
            </a:r>
            <a:r>
              <a:rPr lang="en-US" dirty="0">
                <a:solidFill>
                  <a:srgbClr val="FF0000"/>
                </a:solidFill>
                <a:latin typeface="Consolas" panose="020B0609020204030204" pitchFamily="49" charset="0"/>
              </a:rPr>
              <a:t>await </a:t>
            </a:r>
            <a:r>
              <a:rPr lang="en-US" dirty="0" err="1">
                <a:solidFill>
                  <a:srgbClr val="FF0000"/>
                </a:solidFill>
                <a:latin typeface="Consolas" panose="020B0609020204030204" pitchFamily="49" charset="0"/>
              </a:rPr>
              <a:t>launch_async</a:t>
            </a:r>
            <a:r>
              <a:rPr lang="en-US" dirty="0">
                <a:solidFill>
                  <a:srgbClr val="FF0000"/>
                </a:solidFill>
                <a:latin typeface="Consolas" panose="020B0609020204030204" pitchFamily="49" charset="0"/>
              </a:rPr>
              <a:t> </a:t>
            </a:r>
            <a:r>
              <a:rPr lang="en-US" dirty="0" err="1">
                <a:solidFill>
                  <a:srgbClr val="0070C0"/>
                </a:solidFill>
                <a:latin typeface="Consolas" panose="020B0609020204030204" pitchFamily="49" charset="0"/>
              </a:rPr>
              <a:t>filter_data</a:t>
            </a:r>
            <a:r>
              <a:rPr lang="en-US" dirty="0">
                <a:solidFill>
                  <a:srgbClr val="0070C0"/>
                </a:solidFill>
                <a:latin typeface="Consolas" panose="020B0609020204030204" pitchFamily="49" charset="0"/>
              </a:rPr>
              <a:t>(data)</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sdata</a:t>
            </a:r>
            <a:r>
              <a:rPr lang="en-US" dirty="0">
                <a:latin typeface="Consolas" panose="020B0609020204030204" pitchFamily="49" charset="0"/>
              </a:rPr>
              <a:t> =</a:t>
            </a:r>
            <a:r>
              <a:rPr lang="en-US" dirty="0">
                <a:solidFill>
                  <a:srgbClr val="0070C0"/>
                </a:solidFill>
                <a:latin typeface="Consolas" panose="020B0609020204030204" pitchFamily="49" charset="0"/>
              </a:rPr>
              <a:t> </a:t>
            </a:r>
            <a:r>
              <a:rPr lang="en-US" dirty="0">
                <a:solidFill>
                  <a:srgbClr val="FF0000"/>
                </a:solidFill>
                <a:latin typeface="Consolas" panose="020B0609020204030204" pitchFamily="49" charset="0"/>
              </a:rPr>
              <a:t>await </a:t>
            </a:r>
            <a:r>
              <a:rPr lang="en-US" dirty="0" err="1">
                <a:solidFill>
                  <a:srgbClr val="FF0000"/>
                </a:solidFill>
                <a:latin typeface="Consolas" panose="020B0609020204030204" pitchFamily="49" charset="0"/>
              </a:rPr>
              <a:t>launch_async</a:t>
            </a:r>
            <a:r>
              <a:rPr lang="en-US" dirty="0">
                <a:solidFill>
                  <a:srgbClr val="FF0000"/>
                </a:solidFill>
                <a:latin typeface="Consolas" panose="020B0609020204030204" pitchFamily="49" charset="0"/>
              </a:rPr>
              <a:t> </a:t>
            </a:r>
            <a:r>
              <a:rPr lang="en-US" dirty="0" err="1">
                <a:solidFill>
                  <a:srgbClr val="00B050"/>
                </a:solidFill>
                <a:latin typeface="Consolas" panose="020B0609020204030204" pitchFamily="49" charset="0"/>
              </a:rPr>
              <a:t>sort_data</a:t>
            </a:r>
            <a:r>
              <a:rPr lang="en-US" dirty="0">
                <a:solidFill>
                  <a:srgbClr val="00B050"/>
                </a:solidFill>
                <a:latin typeface="Consolas" panose="020B0609020204030204" pitchFamily="49" charset="0"/>
              </a:rPr>
              <a:t>(</a:t>
            </a:r>
            <a:r>
              <a:rPr lang="en-US" dirty="0" err="1">
                <a:solidFill>
                  <a:srgbClr val="00B050"/>
                </a:solidFill>
                <a:latin typeface="Consolas" panose="020B0609020204030204" pitchFamily="49" charset="0"/>
              </a:rPr>
              <a:t>fdata</a:t>
            </a:r>
            <a:r>
              <a:rPr lang="en-US" dirty="0">
                <a:solidFill>
                  <a:srgbClr val="00B050"/>
                </a:solidFill>
                <a:latin typeface="Consolas" panose="020B0609020204030204" pitchFamily="49" charset="0"/>
              </a:rPr>
              <a:t>)</a:t>
            </a:r>
            <a:r>
              <a:rPr lang="en-US" dirty="0">
                <a:latin typeface="Consolas" panose="020B0609020204030204" pitchFamily="49" charset="0"/>
              </a:rPr>
              <a:t>;</a:t>
            </a:r>
            <a:r>
              <a:rPr lang="en-US" dirty="0">
                <a:solidFill>
                  <a:srgbClr val="C00000"/>
                </a:solidFill>
                <a:latin typeface="Consolas" panose="020B0609020204030204" pitchFamily="49" charset="0"/>
              </a:rPr>
              <a:t>       </a:t>
            </a:r>
          </a:p>
          <a:p>
            <a:r>
              <a:rPr lang="en-US" dirty="0">
                <a:latin typeface="Consolas" panose="020B0609020204030204" pitchFamily="49" charset="0"/>
              </a:rPr>
              <a:t>  </a:t>
            </a:r>
            <a:r>
              <a:rPr lang="en-US" dirty="0" err="1">
                <a:solidFill>
                  <a:srgbClr val="7030A0"/>
                </a:solidFill>
                <a:latin typeface="Consolas" panose="020B0609020204030204" pitchFamily="49" charset="0"/>
              </a:rPr>
              <a:t>update_ui</a:t>
            </a:r>
            <a:r>
              <a:rPr lang="en-US" dirty="0">
                <a:solidFill>
                  <a:srgbClr val="7030A0"/>
                </a:solidFill>
                <a:latin typeface="Consolas" panose="020B0609020204030204" pitchFamily="49" charset="0"/>
              </a:rPr>
              <a:t>(</a:t>
            </a:r>
            <a:r>
              <a:rPr lang="en-US" dirty="0" err="1">
                <a:solidFill>
                  <a:srgbClr val="7030A0"/>
                </a:solidFill>
                <a:latin typeface="Consolas" panose="020B0609020204030204" pitchFamily="49" charset="0"/>
              </a:rPr>
              <a:t>sdata</a:t>
            </a:r>
            <a:r>
              <a:rPr lang="en-US" dirty="0">
                <a:solidFill>
                  <a:srgbClr val="7030A0"/>
                </a:solidFill>
                <a:latin typeface="Consolas" panose="020B0609020204030204" pitchFamily="49" charset="0"/>
              </a:rPr>
              <a:t>)</a:t>
            </a:r>
            <a:r>
              <a:rPr lang="en-US" dirty="0">
                <a:latin typeface="Consolas" panose="020B0609020204030204" pitchFamily="49" charset="0"/>
              </a:rPr>
              <a:t>;</a:t>
            </a:r>
          </a:p>
          <a:p>
            <a:r>
              <a:rPr lang="en-US" dirty="0">
                <a:latin typeface="Consolas" panose="020B0609020204030204" pitchFamily="49" charset="0"/>
              </a:rPr>
              <a:t>}</a:t>
            </a:r>
          </a:p>
          <a:p>
            <a:br>
              <a:rPr lang="en-US" dirty="0">
                <a:latin typeface="Consolas" panose="020B0609020204030204" pitchFamily="49" charset="0"/>
              </a:rPr>
            </a:br>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p:txBody>
      </p:sp>
      <p:sp>
        <p:nvSpPr>
          <p:cNvPr id="39" name="Speech Bubble: Rectangle with Corners Rounded 38">
            <a:extLst>
              <a:ext uri="{FF2B5EF4-FFF2-40B4-BE49-F238E27FC236}">
                <a16:creationId xmlns:a16="http://schemas.microsoft.com/office/drawing/2014/main" id="{C7D3297E-6CBE-49D5-A437-D7242B684724}"/>
              </a:ext>
            </a:extLst>
          </p:cNvPr>
          <p:cNvSpPr/>
          <p:nvPr/>
        </p:nvSpPr>
        <p:spPr>
          <a:xfrm>
            <a:off x="6700406" y="1519763"/>
            <a:ext cx="2429741" cy="1067719"/>
          </a:xfrm>
          <a:prstGeom prst="wedgeRoundRectCallout">
            <a:avLst>
              <a:gd name="adj1" fmla="val -84280"/>
              <a:gd name="adj2" fmla="val 100858"/>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We can also leave out the handles, for even simpler syntax.</a:t>
            </a:r>
          </a:p>
        </p:txBody>
      </p:sp>
      <p:sp>
        <p:nvSpPr>
          <p:cNvPr id="41" name="Speech Bubble: Rectangle with Corners Rounded 40">
            <a:extLst>
              <a:ext uri="{FF2B5EF4-FFF2-40B4-BE49-F238E27FC236}">
                <a16:creationId xmlns:a16="http://schemas.microsoft.com/office/drawing/2014/main" id="{DB4BFBF9-1266-483E-AE57-FD64FD04C6E8}"/>
              </a:ext>
            </a:extLst>
          </p:cNvPr>
          <p:cNvSpPr/>
          <p:nvPr/>
        </p:nvSpPr>
        <p:spPr>
          <a:xfrm>
            <a:off x="8558591" y="5017097"/>
            <a:ext cx="3318877" cy="1067719"/>
          </a:xfrm>
          <a:prstGeom prst="wedgeRoundRectCallout">
            <a:avLst>
              <a:gd name="adj1" fmla="val -80710"/>
              <a:gd name="adj2" fmla="val -154232"/>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has the same semantics as Promises, but much more readable syntax.</a:t>
            </a:r>
          </a:p>
        </p:txBody>
      </p:sp>
      <p:sp>
        <p:nvSpPr>
          <p:cNvPr id="14" name="Speech Bubble: Rectangle with Corners Rounded 13">
            <a:extLst>
              <a:ext uri="{FF2B5EF4-FFF2-40B4-BE49-F238E27FC236}">
                <a16:creationId xmlns:a16="http://schemas.microsoft.com/office/drawing/2014/main" id="{3AA3349B-B55D-4AF7-B85C-66C74CD6B45A}"/>
              </a:ext>
            </a:extLst>
          </p:cNvPr>
          <p:cNvSpPr/>
          <p:nvPr/>
        </p:nvSpPr>
        <p:spPr>
          <a:xfrm>
            <a:off x="8229293" y="4708852"/>
            <a:ext cx="3890989" cy="1067719"/>
          </a:xfrm>
          <a:prstGeom prst="wedgeRoundRectCallout">
            <a:avLst>
              <a:gd name="adj1" fmla="val -51130"/>
              <a:gd name="adj2" fmla="val -146904"/>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Await suspends execution of our current function until the async task finishes and returns a result.</a:t>
            </a:r>
          </a:p>
        </p:txBody>
      </p:sp>
      <p:sp>
        <p:nvSpPr>
          <p:cNvPr id="42" name="Speech Bubble: Rectangle with Corners Rounded 41">
            <a:extLst>
              <a:ext uri="{FF2B5EF4-FFF2-40B4-BE49-F238E27FC236}">
                <a16:creationId xmlns:a16="http://schemas.microsoft.com/office/drawing/2014/main" id="{C9AA7AE0-84EA-4FAD-BE1E-A619AD8A12CA}"/>
              </a:ext>
            </a:extLst>
          </p:cNvPr>
          <p:cNvSpPr/>
          <p:nvPr/>
        </p:nvSpPr>
        <p:spPr>
          <a:xfrm>
            <a:off x="8764126" y="5574907"/>
            <a:ext cx="3318877" cy="1067719"/>
          </a:xfrm>
          <a:prstGeom prst="wedgeRoundRectCallout">
            <a:avLst>
              <a:gd name="adj1" fmla="val -49878"/>
              <a:gd name="adj2" fmla="val -120087"/>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 code looks synchronous, but in fact it's asynchronous!</a:t>
            </a:r>
          </a:p>
        </p:txBody>
      </p:sp>
      <p:sp>
        <p:nvSpPr>
          <p:cNvPr id="12" name="Speech Bubble: Rectangle with Corners Rounded 11">
            <a:extLst>
              <a:ext uri="{FF2B5EF4-FFF2-40B4-BE49-F238E27FC236}">
                <a16:creationId xmlns:a16="http://schemas.microsoft.com/office/drawing/2014/main" id="{0469DA3D-4074-40C0-8847-55B30EB6AD1E}"/>
              </a:ext>
            </a:extLst>
          </p:cNvPr>
          <p:cNvSpPr/>
          <p:nvPr/>
        </p:nvSpPr>
        <p:spPr>
          <a:xfrm>
            <a:off x="8966932" y="1498538"/>
            <a:ext cx="3073752" cy="1067719"/>
          </a:xfrm>
          <a:prstGeom prst="wedgeRoundRectCallout">
            <a:avLst>
              <a:gd name="adj1" fmla="val -84280"/>
              <a:gd name="adj2" fmla="val 100858"/>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launches the task(s) in the background.</a:t>
            </a:r>
          </a:p>
        </p:txBody>
      </p:sp>
      <p:sp>
        <p:nvSpPr>
          <p:cNvPr id="13" name="Speech Bubble: Rectangle with Corners Rounded 12">
            <a:extLst>
              <a:ext uri="{FF2B5EF4-FFF2-40B4-BE49-F238E27FC236}">
                <a16:creationId xmlns:a16="http://schemas.microsoft.com/office/drawing/2014/main" id="{B507A9DB-5E1A-4B3C-9150-5B02C7707D46}"/>
              </a:ext>
            </a:extLst>
          </p:cNvPr>
          <p:cNvSpPr/>
          <p:nvPr/>
        </p:nvSpPr>
        <p:spPr>
          <a:xfrm>
            <a:off x="8547488" y="3842797"/>
            <a:ext cx="3589142" cy="1067719"/>
          </a:xfrm>
          <a:prstGeom prst="wedgeRoundRectCallout">
            <a:avLst>
              <a:gd name="adj1" fmla="val -117325"/>
              <a:gd name="adj2" fmla="val -76835"/>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After launch, the current function continues running immediately.</a:t>
            </a:r>
          </a:p>
        </p:txBody>
      </p:sp>
      <p:sp>
        <p:nvSpPr>
          <p:cNvPr id="136" name="}">
            <a:extLst>
              <a:ext uri="{FF2B5EF4-FFF2-40B4-BE49-F238E27FC236}">
                <a16:creationId xmlns:a16="http://schemas.microsoft.com/office/drawing/2014/main" id="{2EEFD348-0606-47FC-873E-7147C46D7FA0}"/>
              </a:ext>
            </a:extLst>
          </p:cNvPr>
          <p:cNvSpPr>
            <a:spLocks noChangeShapeType="1"/>
          </p:cNvSpPr>
          <p:nvPr/>
        </p:nvSpPr>
        <p:spPr bwMode="auto">
          <a:xfrm>
            <a:off x="5263599" y="3235304"/>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137" name="}">
            <a:extLst>
              <a:ext uri="{FF2B5EF4-FFF2-40B4-BE49-F238E27FC236}">
                <a16:creationId xmlns:a16="http://schemas.microsoft.com/office/drawing/2014/main" id="{8C999E1F-BE88-44B5-8315-ACBC2E656A9B}"/>
              </a:ext>
            </a:extLst>
          </p:cNvPr>
          <p:cNvSpPr>
            <a:spLocks noChangeShapeType="1"/>
          </p:cNvSpPr>
          <p:nvPr/>
        </p:nvSpPr>
        <p:spPr bwMode="auto">
          <a:xfrm>
            <a:off x="5263599" y="3517526"/>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34" name="Speech Bubble: Rectangle with Corners Rounded 33">
            <a:extLst>
              <a:ext uri="{FF2B5EF4-FFF2-40B4-BE49-F238E27FC236}">
                <a16:creationId xmlns:a16="http://schemas.microsoft.com/office/drawing/2014/main" id="{89B14469-4D92-4CDA-A570-7B06FA927E5E}"/>
              </a:ext>
            </a:extLst>
          </p:cNvPr>
          <p:cNvSpPr/>
          <p:nvPr/>
        </p:nvSpPr>
        <p:spPr>
          <a:xfrm>
            <a:off x="5409485" y="5294421"/>
            <a:ext cx="2869011" cy="1067719"/>
          </a:xfrm>
          <a:prstGeom prst="wedgeRoundRectCallout">
            <a:avLst>
              <a:gd name="adj1" fmla="val -34370"/>
              <a:gd name="adj2" fmla="val -176672"/>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Once we get a result, the thread continues executing.</a:t>
            </a:r>
          </a:p>
        </p:txBody>
      </p:sp>
      <p:sp>
        <p:nvSpPr>
          <p:cNvPr id="138" name="}">
            <a:extLst>
              <a:ext uri="{FF2B5EF4-FFF2-40B4-BE49-F238E27FC236}">
                <a16:creationId xmlns:a16="http://schemas.microsoft.com/office/drawing/2014/main" id="{BEE91225-32EA-401A-A86E-B5DD2D18DBD8}"/>
              </a:ext>
            </a:extLst>
          </p:cNvPr>
          <p:cNvSpPr>
            <a:spLocks noChangeShapeType="1"/>
          </p:cNvSpPr>
          <p:nvPr/>
        </p:nvSpPr>
        <p:spPr bwMode="auto">
          <a:xfrm>
            <a:off x="5263599" y="3906992"/>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grpSp>
        <p:nvGrpSpPr>
          <p:cNvPr id="152" name="Group 151">
            <a:extLst>
              <a:ext uri="{FF2B5EF4-FFF2-40B4-BE49-F238E27FC236}">
                <a16:creationId xmlns:a16="http://schemas.microsoft.com/office/drawing/2014/main" id="{3B3908A5-AD70-47F0-AA6F-4BADA3351E6A}"/>
              </a:ext>
            </a:extLst>
          </p:cNvPr>
          <p:cNvGrpSpPr/>
          <p:nvPr/>
        </p:nvGrpSpPr>
        <p:grpSpPr>
          <a:xfrm>
            <a:off x="4623825" y="522833"/>
            <a:ext cx="6982233" cy="1574344"/>
            <a:chOff x="4623825" y="522833"/>
            <a:chExt cx="6982233" cy="1574344"/>
          </a:xfrm>
        </p:grpSpPr>
        <p:grpSp>
          <p:nvGrpSpPr>
            <p:cNvPr id="145" name="Group 144">
              <a:extLst>
                <a:ext uri="{FF2B5EF4-FFF2-40B4-BE49-F238E27FC236}">
                  <a16:creationId xmlns:a16="http://schemas.microsoft.com/office/drawing/2014/main" id="{FEE699D9-ADAD-400D-A237-5022B53E9B18}"/>
                </a:ext>
              </a:extLst>
            </p:cNvPr>
            <p:cNvGrpSpPr/>
            <p:nvPr/>
          </p:nvGrpSpPr>
          <p:grpSpPr>
            <a:xfrm>
              <a:off x="4623825" y="522833"/>
              <a:ext cx="6982233" cy="1574344"/>
              <a:chOff x="4623825" y="522833"/>
              <a:chExt cx="6982233" cy="1574344"/>
            </a:xfrm>
          </p:grpSpPr>
          <p:grpSp>
            <p:nvGrpSpPr>
              <p:cNvPr id="127" name="Group 126">
                <a:extLst>
                  <a:ext uri="{FF2B5EF4-FFF2-40B4-BE49-F238E27FC236}">
                    <a16:creationId xmlns:a16="http://schemas.microsoft.com/office/drawing/2014/main" id="{E2445103-19A0-4B81-994C-0DD573489204}"/>
                  </a:ext>
                </a:extLst>
              </p:cNvPr>
              <p:cNvGrpSpPr/>
              <p:nvPr/>
            </p:nvGrpSpPr>
            <p:grpSpPr>
              <a:xfrm>
                <a:off x="4623825" y="522833"/>
                <a:ext cx="6982233" cy="1574344"/>
                <a:chOff x="4704570" y="433619"/>
                <a:chExt cx="6982233" cy="1574344"/>
              </a:xfrm>
            </p:grpSpPr>
            <p:grpSp>
              <p:nvGrpSpPr>
                <p:cNvPr id="4" name="Group 3">
                  <a:extLst>
                    <a:ext uri="{FF2B5EF4-FFF2-40B4-BE49-F238E27FC236}">
                      <a16:creationId xmlns:a16="http://schemas.microsoft.com/office/drawing/2014/main" id="{BF6D5AEF-D0DA-46A5-8355-22E0A7923F64}"/>
                    </a:ext>
                  </a:extLst>
                </p:cNvPr>
                <p:cNvGrpSpPr/>
                <p:nvPr/>
              </p:nvGrpSpPr>
              <p:grpSpPr>
                <a:xfrm>
                  <a:off x="4704570" y="433619"/>
                  <a:ext cx="6982233" cy="1574344"/>
                  <a:chOff x="2621769" y="1412748"/>
                  <a:chExt cx="6982233" cy="1574344"/>
                </a:xfrm>
              </p:grpSpPr>
              <p:grpSp>
                <p:nvGrpSpPr>
                  <p:cNvPr id="52" name="Group 51">
                    <a:extLst>
                      <a:ext uri="{FF2B5EF4-FFF2-40B4-BE49-F238E27FC236}">
                        <a16:creationId xmlns:a16="http://schemas.microsoft.com/office/drawing/2014/main" id="{E13F63C7-55B8-48C5-9705-7070A7868D2D}"/>
                      </a:ext>
                    </a:extLst>
                  </p:cNvPr>
                  <p:cNvGrpSpPr/>
                  <p:nvPr/>
                </p:nvGrpSpPr>
                <p:grpSpPr>
                  <a:xfrm>
                    <a:off x="2621769" y="1412748"/>
                    <a:ext cx="6982233" cy="1574344"/>
                    <a:chOff x="3773003" y="8337071"/>
                    <a:chExt cx="6982233" cy="1574344"/>
                  </a:xfrm>
                </p:grpSpPr>
                <p:sp>
                  <p:nvSpPr>
                    <p:cNvPr id="53" name="Rectangle 52">
                      <a:extLst>
                        <a:ext uri="{FF2B5EF4-FFF2-40B4-BE49-F238E27FC236}">
                          <a16:creationId xmlns:a16="http://schemas.microsoft.com/office/drawing/2014/main" id="{9799EC74-4861-4DBF-9D97-304B5570E0F5}"/>
                        </a:ext>
                      </a:extLst>
                    </p:cNvPr>
                    <p:cNvSpPr/>
                    <p:nvPr/>
                  </p:nvSpPr>
                  <p:spPr>
                    <a:xfrm>
                      <a:off x="3808337" y="8366528"/>
                      <a:ext cx="6946899" cy="154488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54" name="Picture 53">
                      <a:extLst>
                        <a:ext uri="{FF2B5EF4-FFF2-40B4-BE49-F238E27FC236}">
                          <a16:creationId xmlns:a16="http://schemas.microsoft.com/office/drawing/2014/main" id="{1D183848-1715-432A-9B95-E22BCD044FF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3773003" y="8337071"/>
                      <a:ext cx="568256" cy="723086"/>
                    </a:xfrm>
                    <a:prstGeom prst="rect">
                      <a:avLst/>
                    </a:prstGeom>
                  </p:spPr>
                </p:pic>
                <p:cxnSp>
                  <p:nvCxnSpPr>
                    <p:cNvPr id="55" name="Straight Arrow Connector 54">
                      <a:extLst>
                        <a:ext uri="{FF2B5EF4-FFF2-40B4-BE49-F238E27FC236}">
                          <a16:creationId xmlns:a16="http://schemas.microsoft.com/office/drawing/2014/main" id="{D9651634-F25B-4828-A864-AC15815368D8}"/>
                        </a:ext>
                      </a:extLst>
                    </p:cNvPr>
                    <p:cNvCxnSpPr>
                      <a:cxnSpLocks/>
                    </p:cNvCxnSpPr>
                    <p:nvPr/>
                  </p:nvCxnSpPr>
                  <p:spPr>
                    <a:xfrm>
                      <a:off x="4094230" y="8791913"/>
                      <a:ext cx="6526539" cy="0"/>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C2E9EAB2-6B8B-4CD1-86F6-2B5086DF1269}"/>
                        </a:ext>
                      </a:extLst>
                    </p:cNvPr>
                    <p:cNvGrpSpPr/>
                    <p:nvPr/>
                  </p:nvGrpSpPr>
                  <p:grpSpPr>
                    <a:xfrm>
                      <a:off x="3773003" y="9120786"/>
                      <a:ext cx="6847766" cy="723086"/>
                      <a:chOff x="3773003" y="9120786"/>
                      <a:chExt cx="6847766" cy="723086"/>
                    </a:xfrm>
                  </p:grpSpPr>
                  <p:pic>
                    <p:nvPicPr>
                      <p:cNvPr id="57" name="Picture 56">
                        <a:extLst>
                          <a:ext uri="{FF2B5EF4-FFF2-40B4-BE49-F238E27FC236}">
                            <a16:creationId xmlns:a16="http://schemas.microsoft.com/office/drawing/2014/main" id="{78EC7DCD-4C08-4B48-8256-95E61314542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3773003" y="9120786"/>
                        <a:ext cx="568256" cy="723086"/>
                      </a:xfrm>
                      <a:prstGeom prst="rect">
                        <a:avLst/>
                      </a:prstGeom>
                    </p:spPr>
                  </p:pic>
                  <p:cxnSp>
                    <p:nvCxnSpPr>
                      <p:cNvPr id="58" name="Straight Arrow Connector 57">
                        <a:extLst>
                          <a:ext uri="{FF2B5EF4-FFF2-40B4-BE49-F238E27FC236}">
                            <a16:creationId xmlns:a16="http://schemas.microsoft.com/office/drawing/2014/main" id="{67F68200-6F68-4932-B215-1810785FDA99}"/>
                          </a:ext>
                        </a:extLst>
                      </p:cNvPr>
                      <p:cNvCxnSpPr>
                        <a:cxnSpLocks/>
                      </p:cNvCxnSpPr>
                      <p:nvPr/>
                    </p:nvCxnSpPr>
                    <p:spPr>
                      <a:xfrm>
                        <a:off x="4094230" y="9575628"/>
                        <a:ext cx="6526539" cy="0"/>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9" name="Group 58">
                    <a:extLst>
                      <a:ext uri="{FF2B5EF4-FFF2-40B4-BE49-F238E27FC236}">
                        <a16:creationId xmlns:a16="http://schemas.microsoft.com/office/drawing/2014/main" id="{DF9114DB-4350-491F-AC3A-62152444472D}"/>
                      </a:ext>
                    </a:extLst>
                  </p:cNvPr>
                  <p:cNvGrpSpPr/>
                  <p:nvPr/>
                </p:nvGrpSpPr>
                <p:grpSpPr>
                  <a:xfrm>
                    <a:off x="3298114" y="1698107"/>
                    <a:ext cx="6133024" cy="1069721"/>
                    <a:chOff x="3298114" y="1698107"/>
                    <a:chExt cx="6133024" cy="1069721"/>
                  </a:xfrm>
                </p:grpSpPr>
                <p:grpSp>
                  <p:nvGrpSpPr>
                    <p:cNvPr id="60" name="Group 59">
                      <a:extLst>
                        <a:ext uri="{FF2B5EF4-FFF2-40B4-BE49-F238E27FC236}">
                          <a16:creationId xmlns:a16="http://schemas.microsoft.com/office/drawing/2014/main" id="{9F2BBAEB-50C9-46A0-8D95-D3C0D026E045}"/>
                        </a:ext>
                      </a:extLst>
                    </p:cNvPr>
                    <p:cNvGrpSpPr/>
                    <p:nvPr/>
                  </p:nvGrpSpPr>
                  <p:grpSpPr>
                    <a:xfrm>
                      <a:off x="3298114" y="1698107"/>
                      <a:ext cx="6133024" cy="1069721"/>
                      <a:chOff x="3298114" y="1698107"/>
                      <a:chExt cx="6133024" cy="1069721"/>
                    </a:xfrm>
                  </p:grpSpPr>
                  <p:grpSp>
                    <p:nvGrpSpPr>
                      <p:cNvPr id="62" name="Group 61">
                        <a:extLst>
                          <a:ext uri="{FF2B5EF4-FFF2-40B4-BE49-F238E27FC236}">
                            <a16:creationId xmlns:a16="http://schemas.microsoft.com/office/drawing/2014/main" id="{222F676E-FA48-418A-8814-ED9CD77C0BB5}"/>
                          </a:ext>
                        </a:extLst>
                      </p:cNvPr>
                      <p:cNvGrpSpPr/>
                      <p:nvPr/>
                    </p:nvGrpSpPr>
                    <p:grpSpPr>
                      <a:xfrm>
                        <a:off x="3298114" y="1698107"/>
                        <a:ext cx="6133024" cy="1069721"/>
                        <a:chOff x="3211676" y="977449"/>
                        <a:chExt cx="6133024" cy="1069721"/>
                      </a:xfrm>
                    </p:grpSpPr>
                    <p:grpSp>
                      <p:nvGrpSpPr>
                        <p:cNvPr id="66" name="Group 65">
                          <a:extLst>
                            <a:ext uri="{FF2B5EF4-FFF2-40B4-BE49-F238E27FC236}">
                              <a16:creationId xmlns:a16="http://schemas.microsoft.com/office/drawing/2014/main" id="{E16F0444-43E5-4286-BBF9-BAD8EBBB6D49}"/>
                            </a:ext>
                          </a:extLst>
                        </p:cNvPr>
                        <p:cNvGrpSpPr/>
                        <p:nvPr/>
                      </p:nvGrpSpPr>
                      <p:grpSpPr>
                        <a:xfrm>
                          <a:off x="7159938" y="1710378"/>
                          <a:ext cx="2184762" cy="336792"/>
                          <a:chOff x="10364759" y="5098467"/>
                          <a:chExt cx="2184762" cy="336792"/>
                        </a:xfrm>
                      </p:grpSpPr>
                      <p:sp>
                        <p:nvSpPr>
                          <p:cNvPr id="79" name="Rectangle 78">
                            <a:extLst>
                              <a:ext uri="{FF2B5EF4-FFF2-40B4-BE49-F238E27FC236}">
                                <a16:creationId xmlns:a16="http://schemas.microsoft.com/office/drawing/2014/main" id="{0CD2CD0A-7924-4105-A833-134D821F1975}"/>
                              </a:ext>
                            </a:extLst>
                          </p:cNvPr>
                          <p:cNvSpPr/>
                          <p:nvPr/>
                        </p:nvSpPr>
                        <p:spPr>
                          <a:xfrm>
                            <a:off x="10364759" y="5098467"/>
                            <a:ext cx="273512" cy="331392"/>
                          </a:xfrm>
                          <a:prstGeom prst="rect">
                            <a:avLst/>
                          </a:prstGeom>
                          <a:solidFill>
                            <a:srgbClr val="7F7F7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A</a:t>
                            </a:r>
                          </a:p>
                        </p:txBody>
                      </p:sp>
                      <p:sp>
                        <p:nvSpPr>
                          <p:cNvPr id="81" name="Rectangle 80">
                            <a:extLst>
                              <a:ext uri="{FF2B5EF4-FFF2-40B4-BE49-F238E27FC236}">
                                <a16:creationId xmlns:a16="http://schemas.microsoft.com/office/drawing/2014/main" id="{7809CDCB-7BF1-4B17-9BBF-D96D667F889A}"/>
                              </a:ext>
                            </a:extLst>
                          </p:cNvPr>
                          <p:cNvSpPr/>
                          <p:nvPr/>
                        </p:nvSpPr>
                        <p:spPr>
                          <a:xfrm>
                            <a:off x="11834478" y="5103867"/>
                            <a:ext cx="715043" cy="331392"/>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PLOT</a:t>
                            </a:r>
                          </a:p>
                        </p:txBody>
                      </p:sp>
                    </p:grpSp>
                    <p:sp>
                      <p:nvSpPr>
                        <p:cNvPr id="67" name="Rectangle 66">
                          <a:extLst>
                            <a:ext uri="{FF2B5EF4-FFF2-40B4-BE49-F238E27FC236}">
                              <a16:creationId xmlns:a16="http://schemas.microsoft.com/office/drawing/2014/main" id="{6D87BDC8-6CC6-49F0-8EA0-EF41B4903CEC}"/>
                            </a:ext>
                          </a:extLst>
                        </p:cNvPr>
                        <p:cNvSpPr/>
                        <p:nvPr/>
                      </p:nvSpPr>
                      <p:spPr>
                        <a:xfrm>
                          <a:off x="3689476" y="978034"/>
                          <a:ext cx="1641922" cy="331392"/>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DOWNLOAD</a:t>
                          </a:r>
                        </a:p>
                      </p:txBody>
                    </p:sp>
                    <p:sp>
                      <p:nvSpPr>
                        <p:cNvPr id="68" name="Rectangle 67">
                          <a:extLst>
                            <a:ext uri="{FF2B5EF4-FFF2-40B4-BE49-F238E27FC236}">
                              <a16:creationId xmlns:a16="http://schemas.microsoft.com/office/drawing/2014/main" id="{2528FBE1-A357-4B0F-A1DC-B080CB1FA0CF}"/>
                            </a:ext>
                          </a:extLst>
                        </p:cNvPr>
                        <p:cNvSpPr/>
                        <p:nvPr/>
                      </p:nvSpPr>
                      <p:spPr>
                        <a:xfrm>
                          <a:off x="6105395" y="977449"/>
                          <a:ext cx="859419" cy="331392"/>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FILTER</a:t>
                          </a:r>
                        </a:p>
                      </p:txBody>
                    </p:sp>
                    <p:sp>
                      <p:nvSpPr>
                        <p:cNvPr id="69" name="Rectangle 68">
                          <a:extLst>
                            <a:ext uri="{FF2B5EF4-FFF2-40B4-BE49-F238E27FC236}">
                              <a16:creationId xmlns:a16="http://schemas.microsoft.com/office/drawing/2014/main" id="{F1F4BD8C-144B-49D7-9EF0-D51BBA6CD3C7}"/>
                            </a:ext>
                          </a:extLst>
                        </p:cNvPr>
                        <p:cNvSpPr/>
                        <p:nvPr/>
                      </p:nvSpPr>
                      <p:spPr>
                        <a:xfrm>
                          <a:off x="7677068" y="980740"/>
                          <a:ext cx="745632" cy="331392"/>
                        </a:xfrm>
                        <a:prstGeom prst="rect">
                          <a:avLst/>
                        </a:prstGeom>
                        <a:solidFill>
                          <a:srgbClr val="00863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SORT</a:t>
                          </a:r>
                        </a:p>
                      </p:txBody>
                    </p:sp>
                    <p:sp>
                      <p:nvSpPr>
                        <p:cNvPr id="70" name="Rectangle 69">
                          <a:extLst>
                            <a:ext uri="{FF2B5EF4-FFF2-40B4-BE49-F238E27FC236}">
                              <a16:creationId xmlns:a16="http://schemas.microsoft.com/office/drawing/2014/main" id="{DE6AD467-2938-432E-B92B-5B078C08B52A}"/>
                            </a:ext>
                          </a:extLst>
                        </p:cNvPr>
                        <p:cNvSpPr/>
                        <p:nvPr/>
                      </p:nvSpPr>
                      <p:spPr>
                        <a:xfrm>
                          <a:off x="3211676" y="1715778"/>
                          <a:ext cx="293873" cy="331392"/>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L</a:t>
                          </a:r>
                        </a:p>
                      </p:txBody>
                    </p:sp>
                    <p:cxnSp>
                      <p:nvCxnSpPr>
                        <p:cNvPr id="71" name="Straight Arrow Connector 70">
                          <a:extLst>
                            <a:ext uri="{FF2B5EF4-FFF2-40B4-BE49-F238E27FC236}">
                              <a16:creationId xmlns:a16="http://schemas.microsoft.com/office/drawing/2014/main" id="{BF00F3F5-B8E8-4812-9B39-4162FC7D106B}"/>
                            </a:ext>
                          </a:extLst>
                        </p:cNvPr>
                        <p:cNvCxnSpPr>
                          <a:cxnSpLocks/>
                          <a:stCxn id="70" idx="3"/>
                          <a:endCxn id="67" idx="1"/>
                        </p:cNvCxnSpPr>
                        <p:nvPr/>
                      </p:nvCxnSpPr>
                      <p:spPr>
                        <a:xfrm flipV="1">
                          <a:off x="3505549" y="1143730"/>
                          <a:ext cx="183927" cy="7377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CBD35294-CACF-4758-B075-13B20B137CD9}"/>
                            </a:ext>
                          </a:extLst>
                        </p:cNvPr>
                        <p:cNvCxnSpPr>
                          <a:cxnSpLocks/>
                        </p:cNvCxnSpPr>
                        <p:nvPr/>
                      </p:nvCxnSpPr>
                      <p:spPr>
                        <a:xfrm flipV="1">
                          <a:off x="7542601" y="1121381"/>
                          <a:ext cx="118784" cy="59477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43678733-7484-4595-82A3-05BEE2E67938}"/>
                            </a:ext>
                          </a:extLst>
                        </p:cNvPr>
                        <p:cNvSpPr/>
                        <p:nvPr/>
                      </p:nvSpPr>
                      <p:spPr>
                        <a:xfrm>
                          <a:off x="5349862" y="1715778"/>
                          <a:ext cx="271601" cy="331392"/>
                        </a:xfrm>
                        <a:prstGeom prst="rect">
                          <a:avLst/>
                        </a:prstGeom>
                        <a:solidFill>
                          <a:srgbClr val="7F7F7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a:t>
                          </a:r>
                        </a:p>
                      </p:txBody>
                    </p:sp>
                    <p:cxnSp>
                      <p:nvCxnSpPr>
                        <p:cNvPr id="74" name="Straight Arrow Connector 73">
                          <a:extLst>
                            <a:ext uri="{FF2B5EF4-FFF2-40B4-BE49-F238E27FC236}">
                              <a16:creationId xmlns:a16="http://schemas.microsoft.com/office/drawing/2014/main" id="{01C9C1CB-1041-403E-88A6-8DB9A911E5A0}"/>
                            </a:ext>
                          </a:extLst>
                        </p:cNvPr>
                        <p:cNvCxnSpPr>
                          <a:cxnSpLocks/>
                          <a:stCxn id="67" idx="3"/>
                          <a:endCxn id="73" idx="0"/>
                        </p:cNvCxnSpPr>
                        <p:nvPr/>
                      </p:nvCxnSpPr>
                      <p:spPr>
                        <a:xfrm>
                          <a:off x="5331398" y="1143730"/>
                          <a:ext cx="154265" cy="5720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FC4ED8BF-F3A3-4976-9019-2A0E1DB3AA50}"/>
                            </a:ext>
                          </a:extLst>
                        </p:cNvPr>
                        <p:cNvCxnSpPr>
                          <a:cxnSpLocks/>
                        </p:cNvCxnSpPr>
                        <p:nvPr/>
                      </p:nvCxnSpPr>
                      <p:spPr>
                        <a:xfrm flipV="1">
                          <a:off x="5903765" y="1284950"/>
                          <a:ext cx="228148" cy="613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09737287-8880-4AC0-9265-26C7F3217550}"/>
                            </a:ext>
                          </a:extLst>
                        </p:cNvPr>
                        <p:cNvCxnSpPr>
                          <a:cxnSpLocks/>
                          <a:endCxn id="79" idx="0"/>
                        </p:cNvCxnSpPr>
                        <p:nvPr/>
                      </p:nvCxnSpPr>
                      <p:spPr>
                        <a:xfrm>
                          <a:off x="6961300" y="1153030"/>
                          <a:ext cx="335394" cy="5573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65" name="Rectangle 64">
                        <a:extLst>
                          <a:ext uri="{FF2B5EF4-FFF2-40B4-BE49-F238E27FC236}">
                            <a16:creationId xmlns:a16="http://schemas.microsoft.com/office/drawing/2014/main" id="{FFA2A012-7E47-435B-9BD8-8FE98BACCD53}"/>
                          </a:ext>
                        </a:extLst>
                      </p:cNvPr>
                      <p:cNvSpPr/>
                      <p:nvPr/>
                    </p:nvSpPr>
                    <p:spPr>
                      <a:xfrm>
                        <a:off x="8441628" y="2436436"/>
                        <a:ext cx="273512" cy="331392"/>
                      </a:xfrm>
                      <a:prstGeom prst="rect">
                        <a:avLst/>
                      </a:prstGeom>
                      <a:solidFill>
                        <a:srgbClr val="7F7F7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A</a:t>
                        </a:r>
                      </a:p>
                    </p:txBody>
                  </p:sp>
                </p:grpSp>
                <p:cxnSp>
                  <p:nvCxnSpPr>
                    <p:cNvPr id="61" name="Straight Arrow Connector 60">
                      <a:extLst>
                        <a:ext uri="{FF2B5EF4-FFF2-40B4-BE49-F238E27FC236}">
                          <a16:creationId xmlns:a16="http://schemas.microsoft.com/office/drawing/2014/main" id="{2EF09B25-6F44-4BC6-94C8-5776387DFA3E}"/>
                        </a:ext>
                      </a:extLst>
                    </p:cNvPr>
                    <p:cNvCxnSpPr>
                      <a:cxnSpLocks/>
                      <a:stCxn id="69" idx="3"/>
                      <a:endCxn id="65" idx="0"/>
                    </p:cNvCxnSpPr>
                    <p:nvPr/>
                  </p:nvCxnSpPr>
                  <p:spPr>
                    <a:xfrm>
                      <a:off x="8509138" y="1867094"/>
                      <a:ext cx="69246" cy="5693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sp>
              <p:nvSpPr>
                <p:cNvPr id="120" name="TextBox 119">
                  <a:extLst>
                    <a:ext uri="{FF2B5EF4-FFF2-40B4-BE49-F238E27FC236}">
                      <a16:creationId xmlns:a16="http://schemas.microsoft.com/office/drawing/2014/main" id="{7F9DF0CA-B0F0-42D5-AA0F-25DE3B74F816}"/>
                    </a:ext>
                  </a:extLst>
                </p:cNvPr>
                <p:cNvSpPr txBox="1"/>
                <p:nvPr/>
              </p:nvSpPr>
              <p:spPr>
                <a:xfrm>
                  <a:off x="5642347" y="1364562"/>
                  <a:ext cx="1951175" cy="369332"/>
                </a:xfrm>
                <a:prstGeom prst="rect">
                  <a:avLst/>
                </a:prstGeom>
                <a:noFill/>
              </p:spPr>
              <p:txBody>
                <a:bodyPr wrap="none" rtlCol="0">
                  <a:spAutoFit/>
                </a:bodyPr>
                <a:lstStyle/>
                <a:p>
                  <a:r>
                    <a:rPr lang="en-US" dirty="0"/>
                    <a:t>&lt;function paused&gt;</a:t>
                  </a:r>
                </a:p>
              </p:txBody>
            </p:sp>
          </p:grpSp>
          <p:sp>
            <p:nvSpPr>
              <p:cNvPr id="144" name="Rectangle 143">
                <a:extLst>
                  <a:ext uri="{FF2B5EF4-FFF2-40B4-BE49-F238E27FC236}">
                    <a16:creationId xmlns:a16="http://schemas.microsoft.com/office/drawing/2014/main" id="{5BC621B5-8108-45AB-9E9B-EFC95EE9AE96}"/>
                  </a:ext>
                </a:extLst>
              </p:cNvPr>
              <p:cNvSpPr/>
              <p:nvPr/>
            </p:nvSpPr>
            <p:spPr>
              <a:xfrm>
                <a:off x="7726325" y="1546521"/>
                <a:ext cx="271601" cy="331392"/>
              </a:xfrm>
              <a:prstGeom prst="rect">
                <a:avLst/>
              </a:prstGeom>
              <a:solidFill>
                <a:srgbClr val="7F7F7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L</a:t>
                </a:r>
              </a:p>
            </p:txBody>
          </p:sp>
        </p:grpSp>
        <p:sp>
          <p:nvSpPr>
            <p:cNvPr id="149" name="Rectangle 148">
              <a:extLst>
                <a:ext uri="{FF2B5EF4-FFF2-40B4-BE49-F238E27FC236}">
                  <a16:creationId xmlns:a16="http://schemas.microsoft.com/office/drawing/2014/main" id="{42C97673-0E58-4766-BDC4-6731D01C4BAC}"/>
                </a:ext>
              </a:extLst>
            </p:cNvPr>
            <p:cNvSpPr/>
            <p:nvPr/>
          </p:nvSpPr>
          <p:spPr>
            <a:xfrm>
              <a:off x="9544411" y="1546521"/>
              <a:ext cx="271601" cy="331392"/>
            </a:xfrm>
            <a:prstGeom prst="rect">
              <a:avLst/>
            </a:prstGeom>
            <a:solidFill>
              <a:srgbClr val="7F7F7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L</a:t>
              </a:r>
            </a:p>
          </p:txBody>
        </p:sp>
      </p:grpSp>
      <p:sp>
        <p:nvSpPr>
          <p:cNvPr id="154" name="Speech Bubble: Rectangle with Corners Rounded 153">
            <a:extLst>
              <a:ext uri="{FF2B5EF4-FFF2-40B4-BE49-F238E27FC236}">
                <a16:creationId xmlns:a16="http://schemas.microsoft.com/office/drawing/2014/main" id="{24D768AF-C098-4E6C-A888-BE503D8DE6C9}"/>
              </a:ext>
            </a:extLst>
          </p:cNvPr>
          <p:cNvSpPr/>
          <p:nvPr/>
        </p:nvSpPr>
        <p:spPr>
          <a:xfrm>
            <a:off x="8106333" y="4608020"/>
            <a:ext cx="3589142" cy="1067719"/>
          </a:xfrm>
          <a:prstGeom prst="wedgeRoundRectCallout">
            <a:avLst>
              <a:gd name="adj1" fmla="val -83696"/>
              <a:gd name="adj2" fmla="val -82218"/>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provides the same semantics as our promise-based code!</a:t>
            </a:r>
          </a:p>
        </p:txBody>
      </p:sp>
    </p:spTree>
    <p:extLst>
      <p:ext uri="{BB962C8B-B14F-4D97-AF65-F5344CB8AC3E}">
        <p14:creationId xmlns:p14="http://schemas.microsoft.com/office/powerpoint/2010/main" val="2890042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down)">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36"/>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3"/>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2"/>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0">
                                            <p:txEl>
                                              <p:pRg st="2" end="2"/>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0">
                                            <p:txEl>
                                              <p:pRg st="3" end="3"/>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wipe(down)">
                                      <p:cBhvr>
                                        <p:cTn id="71" dur="500"/>
                                        <p:tgtEl>
                                          <p:spTgt spid="14"/>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wipe(down)">
                                      <p:cBhvr>
                                        <p:cTn id="76" dur="500"/>
                                        <p:tgtEl>
                                          <p:spTgt spid="34"/>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nodeType="clickEffect">
                                  <p:stCondLst>
                                    <p:cond delay="0"/>
                                  </p:stCondLst>
                                  <p:childTnLst>
                                    <p:set>
                                      <p:cBhvr>
                                        <p:cTn id="80" dur="1" fill="hold">
                                          <p:stCondLst>
                                            <p:cond delay="0"/>
                                          </p:stCondLst>
                                        </p:cTn>
                                        <p:tgtEl>
                                          <p:spTgt spid="137"/>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3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34"/>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14"/>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nodeType="clickEffect">
                                  <p:stCondLst>
                                    <p:cond delay="0"/>
                                  </p:stCondLst>
                                  <p:childTnLst>
                                    <p:set>
                                      <p:cBhvr>
                                        <p:cTn id="94" dur="1" fill="hold">
                                          <p:stCondLst>
                                            <p:cond delay="0"/>
                                          </p:stCondLst>
                                        </p:cTn>
                                        <p:tgtEl>
                                          <p:spTgt spid="138"/>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30">
                                            <p:txEl>
                                              <p:pRg st="4" end="4"/>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30">
                                            <p:txEl>
                                              <p:pRg st="5" end="5"/>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30">
                                            <p:txEl>
                                              <p:pRg st="7" end="7"/>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30">
                                            <p:txEl>
                                              <p:pRg st="8" end="8"/>
                                            </p:txEl>
                                          </p:spTgt>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30">
                                            <p:txEl>
                                              <p:pRg st="10" end="10"/>
                                            </p:tx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42"/>
                                        </p:tgtEl>
                                        <p:attrNameLst>
                                          <p:attrName>style.visibility</p:attrName>
                                        </p:attrNameLst>
                                      </p:cBhvr>
                                      <p:to>
                                        <p:strVal val="visible"/>
                                      </p:to>
                                    </p:set>
                                    <p:animEffect transition="in" filter="wipe(down)">
                                      <p:cBhvr>
                                        <p:cTn id="119" dur="500"/>
                                        <p:tgtEl>
                                          <p:spTgt spid="42"/>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nodeType="clickEffect">
                                  <p:stCondLst>
                                    <p:cond delay="0"/>
                                  </p:stCondLst>
                                  <p:childTnLst>
                                    <p:set>
                                      <p:cBhvr>
                                        <p:cTn id="123" dur="1" fill="hold">
                                          <p:stCondLst>
                                            <p:cond delay="0"/>
                                          </p:stCondLst>
                                        </p:cTn>
                                        <p:tgtEl>
                                          <p:spTgt spid="152"/>
                                        </p:tgtEl>
                                        <p:attrNameLst>
                                          <p:attrName>style.visibility</p:attrName>
                                        </p:attrNameLst>
                                      </p:cBhvr>
                                      <p:to>
                                        <p:strVal val="visible"/>
                                      </p:to>
                                    </p:set>
                                    <p:animEffect transition="in" filter="wipe(left)">
                                      <p:cBhvr>
                                        <p:cTn id="124" dur="500"/>
                                        <p:tgtEl>
                                          <p:spTgt spid="152"/>
                                        </p:tgtEl>
                                      </p:cBhvr>
                                    </p:animEffect>
                                  </p:childTnLst>
                                </p:cTn>
                              </p:par>
                            </p:childTnLst>
                          </p:cTn>
                        </p:par>
                      </p:childTnLst>
                    </p:cTn>
                  </p:par>
                  <p:par>
                    <p:cTn id="125" fill="hold">
                      <p:stCondLst>
                        <p:cond delay="indefinite"/>
                      </p:stCondLst>
                      <p:childTnLst>
                        <p:par>
                          <p:cTn id="126" fill="hold">
                            <p:stCondLst>
                              <p:cond delay="0"/>
                            </p:stCondLst>
                            <p:childTnLst>
                              <p:par>
                                <p:cTn id="127" presetID="1" presetClass="exit" presetSubtype="0" fill="hold" nodeType="clickEffect">
                                  <p:stCondLst>
                                    <p:cond delay="0"/>
                                  </p:stCondLst>
                                  <p:childTnLst>
                                    <p:set>
                                      <p:cBhvr>
                                        <p:cTn id="128" dur="1" fill="hold">
                                          <p:stCondLst>
                                            <p:cond delay="0"/>
                                          </p:stCondLst>
                                        </p:cTn>
                                        <p:tgtEl>
                                          <p:spTgt spid="152"/>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1" nodeType="clickEffect">
                                  <p:stCondLst>
                                    <p:cond delay="0"/>
                                  </p:stCondLst>
                                  <p:childTnLst>
                                    <p:set>
                                      <p:cBhvr>
                                        <p:cTn id="132" dur="1" fill="hold">
                                          <p:stCondLst>
                                            <p:cond delay="0"/>
                                          </p:stCondLst>
                                        </p:cTn>
                                        <p:tgtEl>
                                          <p:spTgt spid="42"/>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22" presetClass="entr" presetSubtype="4" fill="hold" grpId="0" nodeType="clickEffect">
                                  <p:stCondLst>
                                    <p:cond delay="0"/>
                                  </p:stCondLst>
                                  <p:childTnLst>
                                    <p:set>
                                      <p:cBhvr>
                                        <p:cTn id="136" dur="1" fill="hold">
                                          <p:stCondLst>
                                            <p:cond delay="0"/>
                                          </p:stCondLst>
                                        </p:cTn>
                                        <p:tgtEl>
                                          <p:spTgt spid="39"/>
                                        </p:tgtEl>
                                        <p:attrNameLst>
                                          <p:attrName>style.visibility</p:attrName>
                                        </p:attrNameLst>
                                      </p:cBhvr>
                                      <p:to>
                                        <p:strVal val="visible"/>
                                      </p:to>
                                    </p:set>
                                    <p:animEffect transition="in" filter="wipe(down)">
                                      <p:cBhvr>
                                        <p:cTn id="137" dur="500"/>
                                        <p:tgtEl>
                                          <p:spTgt spid="39"/>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1" fill="hold" grpId="0" nodeType="clickEffect">
                                  <p:stCondLst>
                                    <p:cond delay="0"/>
                                  </p:stCondLst>
                                  <p:childTnLst>
                                    <p:set>
                                      <p:cBhvr>
                                        <p:cTn id="141" dur="1" fill="hold">
                                          <p:stCondLst>
                                            <p:cond delay="0"/>
                                          </p:stCondLst>
                                        </p:cTn>
                                        <p:tgtEl>
                                          <p:spTgt spid="38"/>
                                        </p:tgtEl>
                                        <p:attrNameLst>
                                          <p:attrName>style.visibility</p:attrName>
                                        </p:attrNameLst>
                                      </p:cBhvr>
                                      <p:to>
                                        <p:strVal val="visible"/>
                                      </p:to>
                                    </p:set>
                                    <p:animEffect transition="in" filter="wipe(up)">
                                      <p:cBhvr>
                                        <p:cTn id="142" dur="500"/>
                                        <p:tgtEl>
                                          <p:spTgt spid="38"/>
                                        </p:tgtEl>
                                      </p:cBhvr>
                                    </p:animEffec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grpId="1" nodeType="clickEffect">
                                  <p:stCondLst>
                                    <p:cond delay="0"/>
                                  </p:stCondLst>
                                  <p:childTnLst>
                                    <p:set>
                                      <p:cBhvr>
                                        <p:cTn id="146" dur="1" fill="hold">
                                          <p:stCondLst>
                                            <p:cond delay="0"/>
                                          </p:stCondLst>
                                        </p:cTn>
                                        <p:tgtEl>
                                          <p:spTgt spid="39"/>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22" presetClass="entr" presetSubtype="4" fill="hold" grpId="0" nodeType="clickEffect">
                                  <p:stCondLst>
                                    <p:cond delay="0"/>
                                  </p:stCondLst>
                                  <p:childTnLst>
                                    <p:set>
                                      <p:cBhvr>
                                        <p:cTn id="150" dur="1" fill="hold">
                                          <p:stCondLst>
                                            <p:cond delay="0"/>
                                          </p:stCondLst>
                                        </p:cTn>
                                        <p:tgtEl>
                                          <p:spTgt spid="41"/>
                                        </p:tgtEl>
                                        <p:attrNameLst>
                                          <p:attrName>style.visibility</p:attrName>
                                        </p:attrNameLst>
                                      </p:cBhvr>
                                      <p:to>
                                        <p:strVal val="visible"/>
                                      </p:to>
                                    </p:set>
                                    <p:animEffect transition="in" filter="wipe(down)">
                                      <p:cBhvr>
                                        <p:cTn id="151" dur="500"/>
                                        <p:tgtEl>
                                          <p:spTgt spid="41"/>
                                        </p:tgtEl>
                                      </p:cBhvr>
                                    </p:animEffect>
                                  </p:childTnLst>
                                </p:cTn>
                              </p:par>
                              <p:par>
                                <p:cTn id="152" presetID="1" presetClass="exit" presetSubtype="0" fill="hold" grpId="1" nodeType="withEffect">
                                  <p:stCondLst>
                                    <p:cond delay="0"/>
                                  </p:stCondLst>
                                  <p:childTnLst>
                                    <p:set>
                                      <p:cBhvr>
                                        <p:cTn id="153" dur="1" fill="hold">
                                          <p:stCondLst>
                                            <p:cond delay="0"/>
                                          </p:stCondLst>
                                        </p:cTn>
                                        <p:tgtEl>
                                          <p:spTgt spid="41"/>
                                        </p:tgtEl>
                                        <p:attrNameLst>
                                          <p:attrName>style.visibility</p:attrName>
                                        </p:attrNameLst>
                                      </p:cBhvr>
                                      <p:to>
                                        <p:strVal val="hidden"/>
                                      </p:to>
                                    </p:set>
                                  </p:childTnLst>
                                </p:cTn>
                              </p:par>
                            </p:childTnLst>
                          </p:cTn>
                        </p:par>
                      </p:childTnLst>
                    </p:cTn>
                  </p:par>
                  <p:par>
                    <p:cTn id="154" fill="hold">
                      <p:stCondLst>
                        <p:cond delay="indefinite"/>
                      </p:stCondLst>
                      <p:childTnLst>
                        <p:par>
                          <p:cTn id="155" fill="hold">
                            <p:stCondLst>
                              <p:cond delay="0"/>
                            </p:stCondLst>
                            <p:childTnLst>
                              <p:par>
                                <p:cTn id="156" presetID="22" presetClass="entr" presetSubtype="4" fill="hold" grpId="0" nodeType="clickEffect">
                                  <p:stCondLst>
                                    <p:cond delay="0"/>
                                  </p:stCondLst>
                                  <p:childTnLst>
                                    <p:set>
                                      <p:cBhvr>
                                        <p:cTn id="157" dur="1" fill="hold">
                                          <p:stCondLst>
                                            <p:cond delay="0"/>
                                          </p:stCondLst>
                                        </p:cTn>
                                        <p:tgtEl>
                                          <p:spTgt spid="154"/>
                                        </p:tgtEl>
                                        <p:attrNameLst>
                                          <p:attrName>style.visibility</p:attrName>
                                        </p:attrNameLst>
                                      </p:cBhvr>
                                      <p:to>
                                        <p:strVal val="visible"/>
                                      </p:to>
                                    </p:set>
                                    <p:animEffect transition="in" filter="wipe(down)">
                                      <p:cBhvr>
                                        <p:cTn id="158" dur="500"/>
                                        <p:tgtEl>
                                          <p:spTgt spid="154"/>
                                        </p:tgtEl>
                                      </p:cBhvr>
                                    </p:animEffec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1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uiExpand="1" build="p" animBg="1"/>
      <p:bldP spid="11" grpId="0"/>
      <p:bldP spid="7" grpId="0"/>
      <p:bldP spid="3" grpId="0" animBg="1"/>
      <p:bldP spid="9" grpId="0" animBg="1"/>
      <p:bldP spid="38" grpId="0" animBg="1"/>
      <p:bldP spid="39" grpId="0" animBg="1"/>
      <p:bldP spid="39" grpId="1" animBg="1"/>
      <p:bldP spid="41" grpId="0" animBg="1"/>
      <p:bldP spid="41" grpId="1" animBg="1"/>
      <p:bldP spid="14" grpId="0" animBg="1"/>
      <p:bldP spid="14" grpId="1" animBg="1"/>
      <p:bldP spid="42" grpId="0" animBg="1"/>
      <p:bldP spid="42" grpId="1" animBg="1"/>
      <p:bldP spid="12" grpId="0" animBg="1"/>
      <p:bldP spid="12" grpId="1" animBg="1"/>
      <p:bldP spid="13" grpId="0" animBg="1"/>
      <p:bldP spid="13" grpId="1" animBg="1"/>
      <p:bldP spid="34" grpId="0" animBg="1"/>
      <p:bldP spid="34" grpId="1" animBg="1"/>
      <p:bldP spid="154" grpId="0" animBg="1"/>
      <p:bldP spid="154" grpId="1"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2E58232-FF8E-4183-9238-1750BB95DCE3}"/>
              </a:ext>
            </a:extLst>
          </p:cNvPr>
          <p:cNvSpPr txBox="1"/>
          <p:nvPr/>
        </p:nvSpPr>
        <p:spPr>
          <a:xfrm>
            <a:off x="5398201" y="3192612"/>
            <a:ext cx="6697843" cy="3139321"/>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async function run(data1, data2, data3) {</a:t>
            </a:r>
          </a:p>
          <a:p>
            <a:r>
              <a:rPr lang="en-US" dirty="0">
                <a:solidFill>
                  <a:srgbClr val="FF0000"/>
                </a:solidFill>
                <a:latin typeface="Consolas" panose="020B0609020204030204" pitchFamily="49" charset="0"/>
              </a:rPr>
              <a:t>  </a:t>
            </a:r>
            <a:r>
              <a:rPr lang="en-US" dirty="0">
                <a:solidFill>
                  <a:srgbClr val="C00000"/>
                </a:solidFill>
                <a:latin typeface="Consolas" panose="020B0609020204030204" pitchFamily="49" charset="0"/>
              </a:rPr>
              <a:t>h1</a:t>
            </a:r>
            <a:r>
              <a:rPr lang="en-US" dirty="0">
                <a:solidFill>
                  <a:srgbClr val="FF0000"/>
                </a:solidFill>
                <a:latin typeface="Consolas" panose="020B0609020204030204" pitchFamily="49" charset="0"/>
              </a:rPr>
              <a:t> = </a:t>
            </a:r>
            <a:r>
              <a:rPr lang="en-US" dirty="0" err="1">
                <a:solidFill>
                  <a:srgbClr val="FF0000"/>
                </a:solidFill>
                <a:latin typeface="Consolas" panose="020B0609020204030204" pitchFamily="49" charset="0"/>
              </a:rPr>
              <a:t>launch_async</a:t>
            </a:r>
            <a:r>
              <a:rPr lang="en-US" dirty="0">
                <a:solidFill>
                  <a:srgbClr val="FF0000"/>
                </a:solidFill>
                <a:latin typeface="Consolas" panose="020B0609020204030204" pitchFamily="49" charset="0"/>
              </a:rPr>
              <a:t> </a:t>
            </a:r>
            <a:r>
              <a:rPr lang="en-US" dirty="0">
                <a:solidFill>
                  <a:srgbClr val="C00000"/>
                </a:solidFill>
                <a:latin typeface="Consolas" panose="020B0609020204030204" pitchFamily="49" charset="0"/>
              </a:rPr>
              <a:t>task1(data1)</a:t>
            </a:r>
            <a:r>
              <a:rPr lang="en-US" dirty="0">
                <a:latin typeface="Consolas" panose="020B0609020204030204" pitchFamily="49" charset="0"/>
              </a:rPr>
              <a:t>;</a:t>
            </a:r>
          </a:p>
          <a:p>
            <a:r>
              <a:rPr lang="en-US" dirty="0">
                <a:solidFill>
                  <a:srgbClr val="FF0000"/>
                </a:solidFill>
                <a:latin typeface="Consolas" panose="020B0609020204030204" pitchFamily="49" charset="0"/>
              </a:rPr>
              <a:t> </a:t>
            </a:r>
            <a:r>
              <a:rPr lang="en-US" dirty="0">
                <a:solidFill>
                  <a:srgbClr val="7030A0"/>
                </a:solidFill>
                <a:latin typeface="Consolas" panose="020B0609020204030204" pitchFamily="49" charset="0"/>
              </a:rPr>
              <a:t> h2 </a:t>
            </a:r>
            <a:r>
              <a:rPr lang="en-US" dirty="0">
                <a:solidFill>
                  <a:srgbClr val="FF0000"/>
                </a:solidFill>
                <a:latin typeface="Consolas" panose="020B0609020204030204" pitchFamily="49" charset="0"/>
              </a:rPr>
              <a:t>= </a:t>
            </a:r>
            <a:r>
              <a:rPr lang="en-US" dirty="0" err="1">
                <a:solidFill>
                  <a:srgbClr val="FF0000"/>
                </a:solidFill>
                <a:latin typeface="Consolas" panose="020B0609020204030204" pitchFamily="49" charset="0"/>
              </a:rPr>
              <a:t>launch_async</a:t>
            </a:r>
            <a:r>
              <a:rPr lang="en-US" dirty="0">
                <a:solidFill>
                  <a:srgbClr val="FF0000"/>
                </a:solidFill>
                <a:latin typeface="Consolas" panose="020B0609020204030204" pitchFamily="49" charset="0"/>
              </a:rPr>
              <a:t> </a:t>
            </a:r>
            <a:r>
              <a:rPr lang="en-US" dirty="0">
                <a:solidFill>
                  <a:srgbClr val="7030A0"/>
                </a:solidFill>
                <a:latin typeface="Consolas" panose="020B0609020204030204" pitchFamily="49" charset="0"/>
              </a:rPr>
              <a:t>task2(data2)</a:t>
            </a:r>
            <a:r>
              <a:rPr lang="en-US" dirty="0">
                <a:latin typeface="Consolas" panose="020B0609020204030204" pitchFamily="49" charset="0"/>
              </a:rPr>
              <a:t>;</a:t>
            </a:r>
            <a:br>
              <a:rPr lang="en-US" dirty="0">
                <a:solidFill>
                  <a:srgbClr val="FF0000"/>
                </a:solidFill>
                <a:latin typeface="Consolas" panose="020B0609020204030204" pitchFamily="49" charset="0"/>
              </a:rPr>
            </a:br>
            <a:r>
              <a:rPr lang="en-US" dirty="0">
                <a:solidFill>
                  <a:srgbClr val="00B050"/>
                </a:solidFill>
                <a:latin typeface="Consolas" panose="020B0609020204030204" pitchFamily="49" charset="0"/>
              </a:rPr>
              <a:t>  h3 </a:t>
            </a:r>
            <a:r>
              <a:rPr lang="en-US" dirty="0">
                <a:solidFill>
                  <a:srgbClr val="FF0000"/>
                </a:solidFill>
                <a:latin typeface="Consolas" panose="020B0609020204030204" pitchFamily="49" charset="0"/>
              </a:rPr>
              <a:t>= </a:t>
            </a:r>
            <a:r>
              <a:rPr lang="en-US" dirty="0" err="1">
                <a:solidFill>
                  <a:srgbClr val="FF0000"/>
                </a:solidFill>
                <a:latin typeface="Consolas" panose="020B0609020204030204" pitchFamily="49" charset="0"/>
              </a:rPr>
              <a:t>launch_async</a:t>
            </a:r>
            <a:r>
              <a:rPr lang="en-US" dirty="0">
                <a:solidFill>
                  <a:srgbClr val="FF0000"/>
                </a:solidFill>
                <a:latin typeface="Consolas" panose="020B0609020204030204" pitchFamily="49" charset="0"/>
              </a:rPr>
              <a:t> </a:t>
            </a:r>
            <a:r>
              <a:rPr lang="en-US" dirty="0">
                <a:solidFill>
                  <a:srgbClr val="00B050"/>
                </a:solidFill>
                <a:latin typeface="Consolas" panose="020B0609020204030204" pitchFamily="49" charset="0"/>
              </a:rPr>
              <a:t>task3(data3)</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  ... // Do other stuff in the meanwhile...</a:t>
            </a:r>
          </a:p>
          <a:p>
            <a:endParaRPr lang="en-US" dirty="0">
              <a:latin typeface="Consolas" panose="020B0609020204030204" pitchFamily="49" charset="0"/>
            </a:endParaRPr>
          </a:p>
          <a:p>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await_all</a:t>
            </a:r>
            <a:r>
              <a:rPr lang="en-US" dirty="0">
                <a:solidFill>
                  <a:srgbClr val="0070C0"/>
                </a:solidFill>
                <a:latin typeface="Consolas" panose="020B0609020204030204" pitchFamily="49" charset="0"/>
              </a:rPr>
              <a:t> [</a:t>
            </a:r>
            <a:r>
              <a:rPr lang="en-US" dirty="0">
                <a:solidFill>
                  <a:srgbClr val="C00000"/>
                </a:solidFill>
                <a:latin typeface="Consolas" panose="020B0609020204030204" pitchFamily="49" charset="0"/>
              </a:rPr>
              <a:t>h1</a:t>
            </a:r>
            <a:r>
              <a:rPr lang="en-US" dirty="0">
                <a:solidFill>
                  <a:srgbClr val="0070C0"/>
                </a:solidFill>
                <a:latin typeface="Consolas" panose="020B0609020204030204" pitchFamily="49" charset="0"/>
              </a:rPr>
              <a:t>, </a:t>
            </a:r>
            <a:r>
              <a:rPr lang="en-US" dirty="0">
                <a:solidFill>
                  <a:srgbClr val="7030A0"/>
                </a:solidFill>
                <a:latin typeface="Consolas" panose="020B0609020204030204" pitchFamily="49" charset="0"/>
              </a:rPr>
              <a:t>h2</a:t>
            </a:r>
            <a:r>
              <a:rPr lang="en-US" dirty="0">
                <a:solidFill>
                  <a:srgbClr val="0070C0"/>
                </a:solidFill>
                <a:latin typeface="Consolas" panose="020B0609020204030204" pitchFamily="49" charset="0"/>
              </a:rPr>
              <a:t>, </a:t>
            </a:r>
            <a:r>
              <a:rPr lang="en-US" dirty="0">
                <a:solidFill>
                  <a:srgbClr val="00B050"/>
                </a:solidFill>
                <a:latin typeface="Consolas" panose="020B0609020204030204" pitchFamily="49" charset="0"/>
              </a:rPr>
              <a:t>h3</a:t>
            </a:r>
            <a:r>
              <a:rPr lang="en-US" dirty="0">
                <a:solidFill>
                  <a:srgbClr val="0070C0"/>
                </a:solidFill>
                <a:latin typeface="Consolas" panose="020B0609020204030204" pitchFamily="49" charset="0"/>
              </a:rPr>
              <a:t>]</a:t>
            </a:r>
            <a:r>
              <a:rPr lang="en-US" dirty="0">
                <a:latin typeface="Consolas" panose="020B0609020204030204" pitchFamily="49" charset="0"/>
              </a:rPr>
              <a:t>;</a:t>
            </a:r>
            <a:r>
              <a:rPr lang="en-US" dirty="0">
                <a:solidFill>
                  <a:srgbClr val="0070C0"/>
                </a:solidFill>
                <a:latin typeface="Consolas" panose="020B0609020204030204" pitchFamily="49" charset="0"/>
              </a:rPr>
              <a:t> </a:t>
            </a:r>
          </a:p>
          <a:p>
            <a:r>
              <a:rPr lang="en-US" dirty="0">
                <a:solidFill>
                  <a:srgbClr val="0070C0"/>
                </a:solidFill>
                <a:latin typeface="Consolas" panose="020B0609020204030204" pitchFamily="49" charset="0"/>
              </a:rPr>
              <a:t> </a:t>
            </a:r>
            <a:endParaRPr lang="en-US" dirty="0">
              <a:latin typeface="Consolas" panose="020B0609020204030204" pitchFamily="49" charset="0"/>
            </a:endParaRPr>
          </a:p>
          <a:p>
            <a:r>
              <a:rPr lang="en-US" dirty="0">
                <a:latin typeface="Consolas" panose="020B0609020204030204" pitchFamily="49" charset="0"/>
              </a:rPr>
              <a:t>  ... // Continue here once task1-task3 finish</a:t>
            </a:r>
          </a:p>
          <a:p>
            <a:r>
              <a:rPr lang="en-US" dirty="0">
                <a:latin typeface="Consolas" panose="020B0609020204030204" pitchFamily="49" charset="0"/>
              </a:rPr>
              <a:t>}</a:t>
            </a:r>
          </a:p>
        </p:txBody>
      </p:sp>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a:xfrm>
            <a:off x="611925" y="-76200"/>
            <a:ext cx="10363200" cy="1143000"/>
          </a:xfrm>
        </p:spPr>
        <p:txBody>
          <a:bodyPr/>
          <a:lstStyle/>
          <a:p>
            <a:r>
              <a:rPr lang="en-US" dirty="0"/>
              <a:t>Async/Await Syntax for Chaining Operations</a:t>
            </a:r>
          </a:p>
        </p:txBody>
      </p:sp>
      <p:sp>
        <p:nvSpPr>
          <p:cNvPr id="11" name="TextBox 10">
            <a:extLst>
              <a:ext uri="{FF2B5EF4-FFF2-40B4-BE49-F238E27FC236}">
                <a16:creationId xmlns:a16="http://schemas.microsoft.com/office/drawing/2014/main" id="{E5C8A715-1F8C-4B86-9C6E-F79CC09E8A19}"/>
              </a:ext>
            </a:extLst>
          </p:cNvPr>
          <p:cNvSpPr txBox="1"/>
          <p:nvPr/>
        </p:nvSpPr>
        <p:spPr>
          <a:xfrm>
            <a:off x="1919111" y="982091"/>
            <a:ext cx="9056014" cy="707886"/>
          </a:xfrm>
          <a:prstGeom prst="rect">
            <a:avLst/>
          </a:prstGeom>
          <a:noFill/>
        </p:spPr>
        <p:txBody>
          <a:bodyPr wrap="square" rtlCol="0">
            <a:spAutoFit/>
          </a:bodyPr>
          <a:lstStyle/>
          <a:p>
            <a:pPr algn="ctr"/>
            <a:r>
              <a:rPr lang="en-US" sz="2000" dirty="0"/>
              <a:t>Most languages also allow you to wait on multiple handles at the same time before proceeding, almost like a fork-join.</a:t>
            </a:r>
          </a:p>
        </p:txBody>
      </p:sp>
      <p:grpSp>
        <p:nvGrpSpPr>
          <p:cNvPr id="4" name="Group 3">
            <a:extLst>
              <a:ext uri="{FF2B5EF4-FFF2-40B4-BE49-F238E27FC236}">
                <a16:creationId xmlns:a16="http://schemas.microsoft.com/office/drawing/2014/main" id="{E1974E2F-044C-4954-8E1A-C4CDB327D587}"/>
              </a:ext>
            </a:extLst>
          </p:cNvPr>
          <p:cNvGrpSpPr/>
          <p:nvPr/>
        </p:nvGrpSpPr>
        <p:grpSpPr>
          <a:xfrm>
            <a:off x="424601" y="2385385"/>
            <a:ext cx="4686094" cy="3928370"/>
            <a:chOff x="424601" y="2385385"/>
            <a:chExt cx="4686094" cy="3928370"/>
          </a:xfrm>
        </p:grpSpPr>
        <p:sp>
          <p:nvSpPr>
            <p:cNvPr id="3" name="Rectangle 2">
              <a:extLst>
                <a:ext uri="{FF2B5EF4-FFF2-40B4-BE49-F238E27FC236}">
                  <a16:creationId xmlns:a16="http://schemas.microsoft.com/office/drawing/2014/main" id="{C2B7E8CD-15DB-4FEA-B820-EC79BA40E4E2}"/>
                </a:ext>
              </a:extLst>
            </p:cNvPr>
            <p:cNvSpPr/>
            <p:nvPr/>
          </p:nvSpPr>
          <p:spPr>
            <a:xfrm>
              <a:off x="424601" y="2385385"/>
              <a:ext cx="4686094" cy="1853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40000"/>
                      <a:lumOff val="60000"/>
                    </a:schemeClr>
                  </a:solidFill>
                </a:rPr>
                <a:t>Launch the Async Function</a:t>
              </a:r>
            </a:p>
            <a:p>
              <a:pPr algn="ctr"/>
              <a:endParaRPr lang="en-US" sz="2400" dirty="0">
                <a:solidFill>
                  <a:schemeClr val="accent2">
                    <a:lumMod val="40000"/>
                    <a:lumOff val="60000"/>
                  </a:schemeClr>
                </a:solidFill>
              </a:endParaRPr>
            </a:p>
            <a:p>
              <a:pPr algn="ctr"/>
              <a:r>
                <a:rPr lang="en-US" sz="2000" dirty="0"/>
                <a:t>You </a:t>
              </a:r>
              <a:r>
                <a:rPr lang="en-US" sz="2000" dirty="0">
                  <a:solidFill>
                    <a:schemeClr val="bg1"/>
                  </a:solidFill>
                </a:rPr>
                <a:t>request execution of a function in the background and obtain a handle to the pending task.</a:t>
              </a:r>
            </a:p>
          </p:txBody>
        </p:sp>
        <p:sp>
          <p:nvSpPr>
            <p:cNvPr id="9" name="Rectangle 8">
              <a:extLst>
                <a:ext uri="{FF2B5EF4-FFF2-40B4-BE49-F238E27FC236}">
                  <a16:creationId xmlns:a16="http://schemas.microsoft.com/office/drawing/2014/main" id="{170A892E-AAFF-4BE0-B005-29EABEBDE166}"/>
                </a:ext>
              </a:extLst>
            </p:cNvPr>
            <p:cNvSpPr/>
            <p:nvPr/>
          </p:nvSpPr>
          <p:spPr>
            <a:xfrm>
              <a:off x="424601" y="4460505"/>
              <a:ext cx="4686094" cy="1853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32F4F1"/>
                  </a:solidFill>
                </a:rPr>
                <a:t>Wait for Completion</a:t>
              </a:r>
            </a:p>
            <a:p>
              <a:pPr algn="ctr"/>
              <a:endParaRPr lang="en-US" sz="2400" dirty="0"/>
            </a:p>
            <a:p>
              <a:pPr algn="ctr"/>
              <a:r>
                <a:rPr lang="en-US" sz="2000" dirty="0"/>
                <a:t>You </a:t>
              </a:r>
              <a:r>
                <a:rPr lang="en-US" sz="2000" dirty="0">
                  <a:solidFill>
                    <a:schemeClr val="bg1"/>
                  </a:solidFill>
                </a:rPr>
                <a:t>may optionally wait for your launched task to complete its execution, and then obtain its result.</a:t>
              </a:r>
            </a:p>
          </p:txBody>
        </p:sp>
      </p:grpSp>
    </p:spTree>
    <p:extLst>
      <p:ext uri="{BB962C8B-B14F-4D97-AF65-F5344CB8AC3E}">
        <p14:creationId xmlns:p14="http://schemas.microsoft.com/office/powerpoint/2010/main" val="2388495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81" name="Text Box 13">
            <a:extLst>
              <a:ext uri="{FF2B5EF4-FFF2-40B4-BE49-F238E27FC236}">
                <a16:creationId xmlns:a16="http://schemas.microsoft.com/office/drawing/2014/main" id="{C468F087-B69E-439D-8214-85C406E15CA8}"/>
              </a:ext>
            </a:extLst>
          </p:cNvPr>
          <p:cNvSpPr txBox="1">
            <a:spLocks noChangeArrowheads="1"/>
          </p:cNvSpPr>
          <p:nvPr/>
        </p:nvSpPr>
        <p:spPr bwMode="auto">
          <a:xfrm>
            <a:off x="1523842" y="1089213"/>
            <a:ext cx="8960686"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2400" dirty="0">
                <a:cs typeface="Times New Roman" panose="02020603050405020304" pitchFamily="18" charset="0"/>
              </a:rPr>
              <a:t>Virtually all modern languages have some form of short-circuiting.</a:t>
            </a:r>
          </a:p>
        </p:txBody>
      </p:sp>
      <p:sp>
        <p:nvSpPr>
          <p:cNvPr id="32" name="Rectangle 2">
            <a:extLst>
              <a:ext uri="{FF2B5EF4-FFF2-40B4-BE49-F238E27FC236}">
                <a16:creationId xmlns:a16="http://schemas.microsoft.com/office/drawing/2014/main" id="{DAEBAE90-BE02-4ABB-B92B-1B443F9C12A0}"/>
              </a:ext>
            </a:extLst>
          </p:cNvPr>
          <p:cNvSpPr txBox="1">
            <a:spLocks noChangeArrowheads="1"/>
          </p:cNvSpPr>
          <p:nvPr/>
        </p:nvSpPr>
        <p:spPr>
          <a:xfrm>
            <a:off x="2117985" y="-194869"/>
            <a:ext cx="7772400" cy="1143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200" kern="1200">
                <a:solidFill>
                  <a:schemeClr val="tx1"/>
                </a:solidFill>
                <a:latin typeface="Corbel" panose="020B0503020204020204" pitchFamily="34" charset="0"/>
                <a:ea typeface="+mj-ea"/>
                <a:cs typeface="+mj-cs"/>
              </a:defRPr>
            </a:lvl1pPr>
          </a:lstStyle>
          <a:p>
            <a:r>
              <a:rPr lang="en-US" altLang="en-US"/>
              <a:t>Short Circuiting</a:t>
            </a:r>
            <a:endParaRPr lang="en-US" altLang="en-US" dirty="0"/>
          </a:p>
        </p:txBody>
      </p:sp>
      <p:sp>
        <p:nvSpPr>
          <p:cNvPr id="52" name="TextBox 51">
            <a:extLst>
              <a:ext uri="{FF2B5EF4-FFF2-40B4-BE49-F238E27FC236}">
                <a16:creationId xmlns:a16="http://schemas.microsoft.com/office/drawing/2014/main" id="{66F89C36-BE70-4CF5-80C5-3D3EDDB7F4AE}"/>
              </a:ext>
            </a:extLst>
          </p:cNvPr>
          <p:cNvSpPr txBox="1"/>
          <p:nvPr/>
        </p:nvSpPr>
        <p:spPr>
          <a:xfrm>
            <a:off x="2485391" y="2777908"/>
            <a:ext cx="7037588" cy="2862322"/>
          </a:xfrm>
          <a:prstGeom prst="rect">
            <a:avLst/>
          </a:prstGeom>
          <a:solidFill>
            <a:schemeClr val="accent6">
              <a:lumMod val="20000"/>
              <a:lumOff val="80000"/>
            </a:schemeClr>
          </a:solidFill>
          <a:ln>
            <a:solidFill>
              <a:schemeClr val="tx1"/>
            </a:solidFill>
          </a:ln>
        </p:spPr>
        <p:txBody>
          <a:bodyPr wrap="square">
            <a:spAutoFit/>
          </a:bodyPr>
          <a:lstStyle/>
          <a:p>
            <a:r>
              <a:rPr lang="en-US" dirty="0">
                <a:latin typeface="Consolas" panose="020B0609020204030204" pitchFamily="49" charset="0"/>
              </a:rPr>
              <a:t>// Kotlin</a:t>
            </a:r>
          </a:p>
          <a:p>
            <a:r>
              <a:rPr lang="en-US" dirty="0">
                <a:latin typeface="Consolas" panose="020B0609020204030204" pitchFamily="49" charset="0"/>
              </a:rPr>
              <a:t>fun main() {</a:t>
            </a:r>
          </a:p>
          <a:p>
            <a:r>
              <a:rPr lang="en-US" dirty="0">
                <a:latin typeface="Consolas" panose="020B0609020204030204" pitchFamily="49" charset="0"/>
              </a:rPr>
              <a:t>  </a:t>
            </a:r>
            <a:r>
              <a:rPr lang="en-US" dirty="0" err="1">
                <a:latin typeface="Consolas" panose="020B0609020204030204" pitchFamily="49" charset="0"/>
              </a:rPr>
              <a:t>val</a:t>
            </a:r>
            <a:r>
              <a:rPr lang="en-US" dirty="0">
                <a:latin typeface="Consolas" panose="020B0609020204030204" pitchFamily="49" charset="0"/>
              </a:rPr>
              <a:t> cute = true; </a:t>
            </a:r>
            <a:r>
              <a:rPr lang="en-US" dirty="0" err="1">
                <a:latin typeface="Consolas" panose="020B0609020204030204" pitchFamily="49" charset="0"/>
              </a:rPr>
              <a:t>val</a:t>
            </a:r>
            <a:r>
              <a:rPr lang="en-US" dirty="0">
                <a:latin typeface="Consolas" panose="020B0609020204030204" pitchFamily="49" charset="0"/>
              </a:rPr>
              <a:t> smart = false; </a:t>
            </a:r>
            <a:r>
              <a:rPr lang="en-US" dirty="0" err="1">
                <a:latin typeface="Consolas" panose="020B0609020204030204" pitchFamily="49" charset="0"/>
              </a:rPr>
              <a:t>val</a:t>
            </a:r>
            <a:r>
              <a:rPr lang="en-US" dirty="0">
                <a:latin typeface="Consolas" panose="020B0609020204030204" pitchFamily="49" charset="0"/>
              </a:rPr>
              <a:t> rich = true;</a:t>
            </a:r>
          </a:p>
          <a:p>
            <a:r>
              <a:rPr lang="en-US" dirty="0">
                <a:latin typeface="Consolas" panose="020B0609020204030204" pitchFamily="49" charset="0"/>
              </a:rPr>
              <a:t>    </a:t>
            </a:r>
          </a:p>
          <a:p>
            <a:r>
              <a:rPr lang="en-US" dirty="0">
                <a:latin typeface="Consolas" panose="020B0609020204030204" pitchFamily="49" charset="0"/>
              </a:rPr>
              <a:t>  if (cute == true </a:t>
            </a:r>
            <a:r>
              <a:rPr lang="en-US" dirty="0">
                <a:solidFill>
                  <a:srgbClr val="0070C0"/>
                </a:solidFill>
                <a:latin typeface="Consolas" panose="020B0609020204030204" pitchFamily="49" charset="0"/>
              </a:rPr>
              <a:t>|| </a:t>
            </a:r>
            <a:r>
              <a:rPr lang="en-US" dirty="0">
                <a:latin typeface="Consolas" panose="020B0609020204030204" pitchFamily="49" charset="0"/>
              </a:rPr>
              <a:t>smart == true </a:t>
            </a:r>
            <a:r>
              <a:rPr lang="en-US" dirty="0">
                <a:solidFill>
                  <a:srgbClr val="0070C0"/>
                </a:solidFill>
                <a:latin typeface="Consolas" panose="020B0609020204030204" pitchFamily="49" charset="0"/>
              </a:rPr>
              <a:t>||</a:t>
            </a:r>
            <a:r>
              <a:rPr lang="en-US" dirty="0">
                <a:latin typeface="Consolas" panose="020B0609020204030204" pitchFamily="49" charset="0"/>
              </a:rPr>
              <a:t> rich == true)</a:t>
            </a:r>
          </a:p>
          <a:p>
            <a:r>
              <a:rPr lang="en-US" dirty="0">
                <a:latin typeface="Consolas" panose="020B0609020204030204" pitchFamily="49" charset="0"/>
              </a:rPr>
              <a:t>     print("</a:t>
            </a:r>
            <a:r>
              <a:rPr lang="en-US" dirty="0">
                <a:solidFill>
                  <a:srgbClr val="0070C0"/>
                </a:solidFill>
                <a:latin typeface="Consolas" panose="020B0609020204030204" pitchFamily="49" charset="0"/>
              </a:rPr>
              <a:t>Only evaluates the first term</a:t>
            </a:r>
            <a:r>
              <a:rPr lang="en-US" dirty="0">
                <a:latin typeface="Consolas" panose="020B0609020204030204" pitchFamily="49" charset="0"/>
              </a:rPr>
              <a:t>\n");   </a:t>
            </a:r>
          </a:p>
          <a:p>
            <a:endParaRPr lang="en-US" dirty="0">
              <a:latin typeface="Consolas" panose="020B0609020204030204" pitchFamily="49" charset="0"/>
            </a:endParaRPr>
          </a:p>
          <a:p>
            <a:r>
              <a:rPr lang="en-US" dirty="0">
                <a:latin typeface="Consolas" panose="020B0609020204030204" pitchFamily="49" charset="0"/>
              </a:rPr>
              <a:t>  if (cute == true </a:t>
            </a:r>
            <a:r>
              <a:rPr lang="en-US" dirty="0">
                <a:solidFill>
                  <a:srgbClr val="FF0000"/>
                </a:solidFill>
                <a:latin typeface="Consolas" panose="020B0609020204030204" pitchFamily="49" charset="0"/>
              </a:rPr>
              <a:t>or</a:t>
            </a:r>
            <a:r>
              <a:rPr lang="en-US" dirty="0">
                <a:latin typeface="Consolas" panose="020B0609020204030204" pitchFamily="49" charset="0"/>
              </a:rPr>
              <a:t> smart == true </a:t>
            </a:r>
            <a:r>
              <a:rPr lang="en-US" dirty="0">
                <a:solidFill>
                  <a:srgbClr val="FF0000"/>
                </a:solidFill>
                <a:latin typeface="Consolas" panose="020B0609020204030204" pitchFamily="49" charset="0"/>
              </a:rPr>
              <a:t>or</a:t>
            </a:r>
            <a:r>
              <a:rPr lang="en-US" dirty="0">
                <a:latin typeface="Consolas" panose="020B0609020204030204" pitchFamily="49" charset="0"/>
              </a:rPr>
              <a:t> rich == true)</a:t>
            </a:r>
          </a:p>
          <a:p>
            <a:r>
              <a:rPr lang="en-US" dirty="0">
                <a:latin typeface="Consolas" panose="020B0609020204030204" pitchFamily="49" charset="0"/>
              </a:rPr>
              <a:t>     print("</a:t>
            </a:r>
            <a:r>
              <a:rPr lang="en-US" dirty="0">
                <a:solidFill>
                  <a:srgbClr val="FF0000"/>
                </a:solidFill>
                <a:latin typeface="Consolas" panose="020B0609020204030204" pitchFamily="49" charset="0"/>
              </a:rPr>
              <a:t>ALWAYS evaluates all three terms!</a:t>
            </a:r>
            <a:r>
              <a:rPr lang="en-US" dirty="0">
                <a:latin typeface="Consolas" panose="020B0609020204030204" pitchFamily="49" charset="0"/>
              </a:rPr>
              <a:t>\n");</a:t>
            </a:r>
          </a:p>
          <a:p>
            <a:r>
              <a:rPr lang="en-US" dirty="0">
                <a:latin typeface="Consolas" panose="020B0609020204030204" pitchFamily="49" charset="0"/>
              </a:rPr>
              <a:t>}</a:t>
            </a:r>
          </a:p>
        </p:txBody>
      </p:sp>
      <p:sp>
        <p:nvSpPr>
          <p:cNvPr id="34" name="Text Box 13">
            <a:extLst>
              <a:ext uri="{FF2B5EF4-FFF2-40B4-BE49-F238E27FC236}">
                <a16:creationId xmlns:a16="http://schemas.microsoft.com/office/drawing/2014/main" id="{E824C456-6ECA-42CF-915E-1689B73CE7D7}"/>
              </a:ext>
            </a:extLst>
          </p:cNvPr>
          <p:cNvSpPr txBox="1">
            <a:spLocks noChangeArrowheads="1"/>
          </p:cNvSpPr>
          <p:nvPr/>
        </p:nvSpPr>
        <p:spPr bwMode="auto">
          <a:xfrm>
            <a:off x="2301761" y="1663180"/>
            <a:ext cx="7404848"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2400" dirty="0">
                <a:cs typeface="Times New Roman" panose="02020603050405020304" pitchFamily="18" charset="0"/>
              </a:rPr>
              <a:t>And some even provide syntax for both options so you can choose to </a:t>
            </a:r>
            <a:r>
              <a:rPr lang="en-US" altLang="en-US" sz="2400" dirty="0">
                <a:solidFill>
                  <a:srgbClr val="0070C0"/>
                </a:solidFill>
                <a:cs typeface="Times New Roman" panose="02020603050405020304" pitchFamily="18" charset="0"/>
              </a:rPr>
              <a:t>use it </a:t>
            </a:r>
            <a:r>
              <a:rPr lang="en-US" altLang="en-US" sz="2400" dirty="0">
                <a:cs typeface="Times New Roman" panose="02020603050405020304" pitchFamily="18" charset="0"/>
              </a:rPr>
              <a:t>or </a:t>
            </a:r>
            <a:r>
              <a:rPr lang="en-US" altLang="en-US" sz="2400" dirty="0">
                <a:solidFill>
                  <a:srgbClr val="FF0000"/>
                </a:solidFill>
                <a:cs typeface="Times New Roman" panose="02020603050405020304" pitchFamily="18" charset="0"/>
              </a:rPr>
              <a:t>not</a:t>
            </a:r>
            <a:r>
              <a:rPr lang="en-US" altLang="en-US" sz="2400" dirty="0">
                <a:cs typeface="Times New Roman" panose="02020603050405020304" pitchFamily="18" charset="0"/>
              </a:rPr>
              <a:t>.</a:t>
            </a:r>
            <a:r>
              <a:rPr lang="en-US" altLang="en-US" sz="2400" dirty="0">
                <a:solidFill>
                  <a:srgbClr val="0070C0"/>
                </a:solidFill>
                <a:cs typeface="Times New Roman" panose="02020603050405020304" pitchFamily="18" charset="0"/>
              </a:rPr>
              <a:t> </a:t>
            </a:r>
            <a:endParaRPr lang="en-US" altLang="en-US" sz="2400" dirty="0">
              <a:cs typeface="Times New Roman" panose="02020603050405020304" pitchFamily="18" charset="0"/>
            </a:endParaRPr>
          </a:p>
        </p:txBody>
      </p:sp>
      <p:sp>
        <p:nvSpPr>
          <p:cNvPr id="53" name="Line 21">
            <a:extLst>
              <a:ext uri="{FF2B5EF4-FFF2-40B4-BE49-F238E27FC236}">
                <a16:creationId xmlns:a16="http://schemas.microsoft.com/office/drawing/2014/main" id="{2D26A50C-BF86-4EF3-93E2-EB1EC4CB7B31}"/>
              </a:ext>
            </a:extLst>
          </p:cNvPr>
          <p:cNvSpPr>
            <a:spLocks noChangeShapeType="1"/>
          </p:cNvSpPr>
          <p:nvPr/>
        </p:nvSpPr>
        <p:spPr bwMode="auto">
          <a:xfrm>
            <a:off x="2353158" y="4057236"/>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54" name="Line 21">
            <a:extLst>
              <a:ext uri="{FF2B5EF4-FFF2-40B4-BE49-F238E27FC236}">
                <a16:creationId xmlns:a16="http://schemas.microsoft.com/office/drawing/2014/main" id="{8EA1C59D-2A77-4EF5-AC51-EFE9D3DF8A69}"/>
              </a:ext>
            </a:extLst>
          </p:cNvPr>
          <p:cNvSpPr>
            <a:spLocks noChangeShapeType="1"/>
          </p:cNvSpPr>
          <p:nvPr/>
        </p:nvSpPr>
        <p:spPr bwMode="auto">
          <a:xfrm>
            <a:off x="3870664" y="3657600"/>
            <a:ext cx="263946" cy="303461"/>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56" name="Line 21">
            <a:extLst>
              <a:ext uri="{FF2B5EF4-FFF2-40B4-BE49-F238E27FC236}">
                <a16:creationId xmlns:a16="http://schemas.microsoft.com/office/drawing/2014/main" id="{E369AB32-56CE-4850-B1BF-6EA64DB8D58D}"/>
              </a:ext>
            </a:extLst>
          </p:cNvPr>
          <p:cNvSpPr>
            <a:spLocks noChangeShapeType="1"/>
          </p:cNvSpPr>
          <p:nvPr/>
        </p:nvSpPr>
        <p:spPr bwMode="auto">
          <a:xfrm>
            <a:off x="2727500" y="4342801"/>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nvGrpSpPr>
          <p:cNvPr id="57" name="Group 24">
            <a:extLst>
              <a:ext uri="{FF2B5EF4-FFF2-40B4-BE49-F238E27FC236}">
                <a16:creationId xmlns:a16="http://schemas.microsoft.com/office/drawing/2014/main" id="{C0739A4B-F56C-4449-8CFE-B79ABF9FD837}"/>
              </a:ext>
            </a:extLst>
          </p:cNvPr>
          <p:cNvGrpSpPr>
            <a:grpSpLocks/>
          </p:cNvGrpSpPr>
          <p:nvPr/>
        </p:nvGrpSpPr>
        <p:grpSpPr bwMode="auto">
          <a:xfrm>
            <a:off x="5259023" y="3951515"/>
            <a:ext cx="1798726" cy="238741"/>
            <a:chOff x="2208" y="1584"/>
            <a:chExt cx="2208" cy="336"/>
          </a:xfrm>
        </p:grpSpPr>
        <p:sp>
          <p:nvSpPr>
            <p:cNvPr id="58" name="Line 25">
              <a:extLst>
                <a:ext uri="{FF2B5EF4-FFF2-40B4-BE49-F238E27FC236}">
                  <a16:creationId xmlns:a16="http://schemas.microsoft.com/office/drawing/2014/main" id="{518E35CA-A736-4941-A0A9-9EAC1C6479E2}"/>
                </a:ext>
              </a:extLst>
            </p:cNvPr>
            <p:cNvSpPr>
              <a:spLocks noChangeShapeType="1"/>
            </p:cNvSpPr>
            <p:nvPr/>
          </p:nvSpPr>
          <p:spPr bwMode="auto">
            <a:xfrm>
              <a:off x="2208" y="1584"/>
              <a:ext cx="2208" cy="33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9" name="Line 26">
              <a:extLst>
                <a:ext uri="{FF2B5EF4-FFF2-40B4-BE49-F238E27FC236}">
                  <a16:creationId xmlns:a16="http://schemas.microsoft.com/office/drawing/2014/main" id="{512B8BA1-BB7C-4912-BAA3-19FF65EA167D}"/>
                </a:ext>
              </a:extLst>
            </p:cNvPr>
            <p:cNvSpPr>
              <a:spLocks noChangeShapeType="1"/>
            </p:cNvSpPr>
            <p:nvPr/>
          </p:nvSpPr>
          <p:spPr bwMode="auto">
            <a:xfrm flipV="1">
              <a:off x="2208" y="1584"/>
              <a:ext cx="2208" cy="28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grpSp>
        <p:nvGrpSpPr>
          <p:cNvPr id="60" name="Group 24">
            <a:extLst>
              <a:ext uri="{FF2B5EF4-FFF2-40B4-BE49-F238E27FC236}">
                <a16:creationId xmlns:a16="http://schemas.microsoft.com/office/drawing/2014/main" id="{69ED948B-C502-47F4-83EF-71B5399014D4}"/>
              </a:ext>
            </a:extLst>
          </p:cNvPr>
          <p:cNvGrpSpPr>
            <a:grpSpLocks/>
          </p:cNvGrpSpPr>
          <p:nvPr/>
        </p:nvGrpSpPr>
        <p:grpSpPr bwMode="auto">
          <a:xfrm>
            <a:off x="7382266" y="3961872"/>
            <a:ext cx="1646324" cy="238741"/>
            <a:chOff x="2208" y="1584"/>
            <a:chExt cx="2208" cy="336"/>
          </a:xfrm>
        </p:grpSpPr>
        <p:sp>
          <p:nvSpPr>
            <p:cNvPr id="61" name="Line 25">
              <a:extLst>
                <a:ext uri="{FF2B5EF4-FFF2-40B4-BE49-F238E27FC236}">
                  <a16:creationId xmlns:a16="http://schemas.microsoft.com/office/drawing/2014/main" id="{A8A07E7B-48AF-40BC-9896-064092501350}"/>
                </a:ext>
              </a:extLst>
            </p:cNvPr>
            <p:cNvSpPr>
              <a:spLocks noChangeShapeType="1"/>
            </p:cNvSpPr>
            <p:nvPr/>
          </p:nvSpPr>
          <p:spPr bwMode="auto">
            <a:xfrm>
              <a:off x="2208" y="1584"/>
              <a:ext cx="2208" cy="33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2" name="Line 26">
              <a:extLst>
                <a:ext uri="{FF2B5EF4-FFF2-40B4-BE49-F238E27FC236}">
                  <a16:creationId xmlns:a16="http://schemas.microsoft.com/office/drawing/2014/main" id="{29FA2990-B6DA-484A-862D-43390D0F3761}"/>
                </a:ext>
              </a:extLst>
            </p:cNvPr>
            <p:cNvSpPr>
              <a:spLocks noChangeShapeType="1"/>
            </p:cNvSpPr>
            <p:nvPr/>
          </p:nvSpPr>
          <p:spPr bwMode="auto">
            <a:xfrm flipV="1">
              <a:off x="2208" y="1584"/>
              <a:ext cx="2208" cy="28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sp>
        <p:nvSpPr>
          <p:cNvPr id="63" name="Line 21">
            <a:extLst>
              <a:ext uri="{FF2B5EF4-FFF2-40B4-BE49-F238E27FC236}">
                <a16:creationId xmlns:a16="http://schemas.microsoft.com/office/drawing/2014/main" id="{B612A565-AA92-4F9F-BD18-7D13AF5D77AA}"/>
              </a:ext>
            </a:extLst>
          </p:cNvPr>
          <p:cNvSpPr>
            <a:spLocks noChangeShapeType="1"/>
          </p:cNvSpPr>
          <p:nvPr/>
        </p:nvSpPr>
        <p:spPr bwMode="auto">
          <a:xfrm>
            <a:off x="2381271" y="4902094"/>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64" name="Line 21">
            <a:extLst>
              <a:ext uri="{FF2B5EF4-FFF2-40B4-BE49-F238E27FC236}">
                <a16:creationId xmlns:a16="http://schemas.microsoft.com/office/drawing/2014/main" id="{78B66B06-F6B2-4C2E-A621-B37A6BB6766A}"/>
              </a:ext>
            </a:extLst>
          </p:cNvPr>
          <p:cNvSpPr>
            <a:spLocks noChangeShapeType="1"/>
          </p:cNvSpPr>
          <p:nvPr/>
        </p:nvSpPr>
        <p:spPr bwMode="auto">
          <a:xfrm>
            <a:off x="3870664" y="4497184"/>
            <a:ext cx="263946" cy="303461"/>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65" name="Line 21">
            <a:extLst>
              <a:ext uri="{FF2B5EF4-FFF2-40B4-BE49-F238E27FC236}">
                <a16:creationId xmlns:a16="http://schemas.microsoft.com/office/drawing/2014/main" id="{EBDF7CC6-93AE-4743-9DCB-38C8861C414F}"/>
              </a:ext>
            </a:extLst>
          </p:cNvPr>
          <p:cNvSpPr>
            <a:spLocks noChangeShapeType="1"/>
          </p:cNvSpPr>
          <p:nvPr/>
        </p:nvSpPr>
        <p:spPr bwMode="auto">
          <a:xfrm>
            <a:off x="6004185" y="4507323"/>
            <a:ext cx="263946" cy="303461"/>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66" name="Line 21">
            <a:extLst>
              <a:ext uri="{FF2B5EF4-FFF2-40B4-BE49-F238E27FC236}">
                <a16:creationId xmlns:a16="http://schemas.microsoft.com/office/drawing/2014/main" id="{B3FF5D7E-A267-4420-AFC9-1339C04EAE4E}"/>
              </a:ext>
            </a:extLst>
          </p:cNvPr>
          <p:cNvSpPr>
            <a:spLocks noChangeShapeType="1"/>
          </p:cNvSpPr>
          <p:nvPr/>
        </p:nvSpPr>
        <p:spPr bwMode="auto">
          <a:xfrm>
            <a:off x="8003140" y="4499925"/>
            <a:ext cx="263946" cy="303461"/>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67" name="Line 21">
            <a:extLst>
              <a:ext uri="{FF2B5EF4-FFF2-40B4-BE49-F238E27FC236}">
                <a16:creationId xmlns:a16="http://schemas.microsoft.com/office/drawing/2014/main" id="{ABF3A744-9A7A-420F-BB7C-EF25B4AC3D49}"/>
              </a:ext>
            </a:extLst>
          </p:cNvPr>
          <p:cNvSpPr>
            <a:spLocks noChangeShapeType="1"/>
          </p:cNvSpPr>
          <p:nvPr/>
        </p:nvSpPr>
        <p:spPr bwMode="auto">
          <a:xfrm>
            <a:off x="2746571" y="5161026"/>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Tree>
    <p:extLst>
      <p:ext uri="{BB962C8B-B14F-4D97-AF65-F5344CB8AC3E}">
        <p14:creationId xmlns:p14="http://schemas.microsoft.com/office/powerpoint/2010/main" val="24471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5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2">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2">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2">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2">
                                            <p:txEl>
                                              <p:pRg st="7" end="7"/>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2">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53"/>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wipe(left)">
                                      <p:cBhvr>
                                        <p:cTn id="57" dur="500"/>
                                        <p:tgtEl>
                                          <p:spTgt spid="5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60"/>
                                        </p:tgtEl>
                                        <p:attrNameLst>
                                          <p:attrName>style.visibility</p:attrName>
                                        </p:attrNameLst>
                                      </p:cBhvr>
                                      <p:to>
                                        <p:strVal val="visible"/>
                                      </p:to>
                                    </p:set>
                                    <p:animEffect transition="in" filter="wipe(left)">
                                      <p:cBhvr>
                                        <p:cTn id="62" dur="500"/>
                                        <p:tgtEl>
                                          <p:spTgt spid="60"/>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54"/>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56"/>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63"/>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6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nodeType="clickEffect">
                                  <p:stCondLst>
                                    <p:cond delay="0"/>
                                  </p:stCondLst>
                                  <p:childTnLst>
                                    <p:set>
                                      <p:cBhvr>
                                        <p:cTn id="90" dur="1" fill="hold">
                                          <p:stCondLst>
                                            <p:cond delay="0"/>
                                          </p:stCondLst>
                                        </p:cTn>
                                        <p:tgtEl>
                                          <p:spTgt spid="64"/>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65"/>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nodeType="clickEffect">
                                  <p:stCondLst>
                                    <p:cond delay="0"/>
                                  </p:stCondLst>
                                  <p:childTnLst>
                                    <p:set>
                                      <p:cBhvr>
                                        <p:cTn id="98" dur="1" fill="hold">
                                          <p:stCondLst>
                                            <p:cond delay="0"/>
                                          </p:stCondLst>
                                        </p:cTn>
                                        <p:tgtEl>
                                          <p:spTgt spid="65"/>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66"/>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nodeType="clickEffect">
                                  <p:stCondLst>
                                    <p:cond delay="0"/>
                                  </p:stCondLst>
                                  <p:childTnLst>
                                    <p:set>
                                      <p:cBhvr>
                                        <p:cTn id="106" dur="1" fill="hold">
                                          <p:stCondLst>
                                            <p:cond delay="0"/>
                                          </p:stCondLst>
                                        </p:cTn>
                                        <p:tgtEl>
                                          <p:spTgt spid="66"/>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67"/>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nodeType="clickEffect">
                                  <p:stCondLst>
                                    <p:cond delay="0"/>
                                  </p:stCondLst>
                                  <p:childTnLst>
                                    <p:set>
                                      <p:cBhvr>
                                        <p:cTn id="114" dur="1" fill="hold">
                                          <p:stCondLst>
                                            <p:cond delay="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81" grpId="0"/>
      <p:bldP spid="52" grpId="0" uiExpand="1" build="p" animBg="1"/>
      <p:bldP spid="34"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a:xfrm>
            <a:off x="914400" y="-76200"/>
            <a:ext cx="10363200" cy="1143000"/>
          </a:xfrm>
        </p:spPr>
        <p:txBody>
          <a:bodyPr/>
          <a:lstStyle/>
          <a:p>
            <a:r>
              <a:rPr lang="en-US" dirty="0"/>
              <a:t>Models for Concurrency</a:t>
            </a:r>
          </a:p>
        </p:txBody>
      </p:sp>
      <p:sp>
        <p:nvSpPr>
          <p:cNvPr id="5" name="TextBox 4">
            <a:extLst>
              <a:ext uri="{FF2B5EF4-FFF2-40B4-BE49-F238E27FC236}">
                <a16:creationId xmlns:a16="http://schemas.microsoft.com/office/drawing/2014/main" id="{4C7C4F2A-AE7A-4B2A-AFD5-F858DD7292D8}"/>
              </a:ext>
            </a:extLst>
          </p:cNvPr>
          <p:cNvSpPr txBox="1"/>
          <p:nvPr/>
        </p:nvSpPr>
        <p:spPr>
          <a:xfrm>
            <a:off x="1684237" y="835967"/>
            <a:ext cx="8823526" cy="461665"/>
          </a:xfrm>
          <a:prstGeom prst="rect">
            <a:avLst/>
          </a:prstGeom>
          <a:noFill/>
        </p:spPr>
        <p:txBody>
          <a:bodyPr wrap="square" rtlCol="0">
            <a:spAutoFit/>
          </a:bodyPr>
          <a:lstStyle/>
          <a:p>
            <a:pPr algn="ctr"/>
            <a:r>
              <a:rPr lang="en-US" sz="2400" dirty="0"/>
              <a:t>There are two primary approaches for implementing concurrency:  </a:t>
            </a:r>
          </a:p>
        </p:txBody>
      </p:sp>
      <p:sp>
        <p:nvSpPr>
          <p:cNvPr id="6" name="Rectangle 5">
            <a:extLst>
              <a:ext uri="{FF2B5EF4-FFF2-40B4-BE49-F238E27FC236}">
                <a16:creationId xmlns:a16="http://schemas.microsoft.com/office/drawing/2014/main" id="{56195AA1-1A9F-4920-8507-68567CAD21AC}"/>
              </a:ext>
            </a:extLst>
          </p:cNvPr>
          <p:cNvSpPr/>
          <p:nvPr/>
        </p:nvSpPr>
        <p:spPr>
          <a:xfrm>
            <a:off x="127108" y="1533690"/>
            <a:ext cx="5884419" cy="2959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4">
                    <a:lumMod val="20000"/>
                    <a:lumOff val="80000"/>
                  </a:schemeClr>
                </a:solidFill>
              </a:rPr>
              <a:t>Threading Model</a:t>
            </a:r>
          </a:p>
          <a:p>
            <a:pPr algn="ctr"/>
            <a:endParaRPr lang="en-US" dirty="0"/>
          </a:p>
          <a:p>
            <a:pPr algn="ctr"/>
            <a:r>
              <a:rPr lang="en-US" sz="2000" dirty="0"/>
              <a:t>Your program creates multiple "threads" of execution that run concurrently (potentially in parallel). </a:t>
            </a:r>
          </a:p>
          <a:p>
            <a:pPr algn="ctr"/>
            <a:endParaRPr lang="en-US" sz="2000" dirty="0"/>
          </a:p>
          <a:p>
            <a:pPr algn="ctr"/>
            <a:r>
              <a:rPr lang="en-US" sz="2000" dirty="0"/>
              <a:t>The programmer explicitly </a:t>
            </a:r>
            <a:r>
              <a:rPr lang="en-US" sz="2000" dirty="0">
                <a:solidFill>
                  <a:schemeClr val="accent2">
                    <a:lumMod val="40000"/>
                    <a:lumOff val="60000"/>
                  </a:schemeClr>
                </a:solidFill>
              </a:rPr>
              <a:t>"launches"</a:t>
            </a:r>
            <a:r>
              <a:rPr lang="en-US" sz="2000" dirty="0"/>
              <a:t> one or more functions in their own threads, and the OS schedules their execution across available CPU cores.</a:t>
            </a:r>
          </a:p>
        </p:txBody>
      </p:sp>
      <p:sp>
        <p:nvSpPr>
          <p:cNvPr id="8" name="Rectangle 7">
            <a:extLst>
              <a:ext uri="{FF2B5EF4-FFF2-40B4-BE49-F238E27FC236}">
                <a16:creationId xmlns:a16="http://schemas.microsoft.com/office/drawing/2014/main" id="{8931B5EC-4305-4F41-8E35-34621A7E4006}"/>
              </a:ext>
            </a:extLst>
          </p:cNvPr>
          <p:cNvSpPr/>
          <p:nvPr/>
        </p:nvSpPr>
        <p:spPr>
          <a:xfrm>
            <a:off x="6177860" y="1528465"/>
            <a:ext cx="5884419" cy="2959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4">
                    <a:lumMod val="20000"/>
                    <a:lumOff val="80000"/>
                  </a:schemeClr>
                </a:solidFill>
              </a:rPr>
              <a:t>Event Driven Model</a:t>
            </a:r>
          </a:p>
          <a:p>
            <a:pPr algn="ctr"/>
            <a:endParaRPr lang="en-US" dirty="0"/>
          </a:p>
          <a:p>
            <a:pPr algn="ctr"/>
            <a:r>
              <a:rPr lang="en-US" sz="2000" dirty="0"/>
              <a:t>A program is a list of associations, each between an </a:t>
            </a:r>
            <a:r>
              <a:rPr lang="en-US" sz="2000" dirty="0">
                <a:solidFill>
                  <a:srgbClr val="E6CDFF"/>
                </a:solidFill>
              </a:rPr>
              <a:t>event</a:t>
            </a:r>
            <a:r>
              <a:rPr lang="en-US" sz="2000" dirty="0"/>
              <a:t> (e.g., the user clicked a UI button) and a </a:t>
            </a:r>
            <a:r>
              <a:rPr lang="en-US" sz="2000" dirty="0">
                <a:solidFill>
                  <a:srgbClr val="32F4F1"/>
                </a:solidFill>
              </a:rPr>
              <a:t>function f()</a:t>
            </a:r>
            <a:r>
              <a:rPr lang="en-US" sz="2000" dirty="0"/>
              <a:t> that must be called when that event occurs.</a:t>
            </a:r>
          </a:p>
          <a:p>
            <a:pPr algn="ctr"/>
            <a:endParaRPr lang="en-US" sz="2000" dirty="0"/>
          </a:p>
          <a:p>
            <a:pPr algn="ctr"/>
            <a:r>
              <a:rPr lang="en-US" sz="2000" dirty="0"/>
              <a:t>After initial </a:t>
            </a:r>
            <a:r>
              <a:rPr lang="en-US" sz="2000" dirty="0">
                <a:solidFill>
                  <a:schemeClr val="accent6">
                    <a:lumMod val="40000"/>
                    <a:lumOff val="60000"/>
                  </a:schemeClr>
                </a:solidFill>
              </a:rPr>
              <a:t>setup</a:t>
            </a:r>
            <a:r>
              <a:rPr lang="en-US" sz="2000" dirty="0"/>
              <a:t>, functions are run if/when a related event occurs that triggers the function's execution.</a:t>
            </a:r>
          </a:p>
        </p:txBody>
      </p:sp>
      <p:sp>
        <p:nvSpPr>
          <p:cNvPr id="10" name="TextBox 9">
            <a:extLst>
              <a:ext uri="{FF2B5EF4-FFF2-40B4-BE49-F238E27FC236}">
                <a16:creationId xmlns:a16="http://schemas.microsoft.com/office/drawing/2014/main" id="{C659917C-F85B-47B2-ADE9-F1D264422B3E}"/>
              </a:ext>
            </a:extLst>
          </p:cNvPr>
          <p:cNvSpPr txBox="1"/>
          <p:nvPr/>
        </p:nvSpPr>
        <p:spPr>
          <a:xfrm>
            <a:off x="127108" y="4554901"/>
            <a:ext cx="5884419" cy="2031325"/>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 Multi-threaded program (pseudocode)</a:t>
            </a:r>
          </a:p>
          <a:p>
            <a:r>
              <a:rPr lang="en-US" dirty="0">
                <a:latin typeface="Consolas" panose="020B0609020204030204" pitchFamily="49" charset="0"/>
              </a:rPr>
              <a:t>void </a:t>
            </a:r>
            <a:r>
              <a:rPr lang="en-US" dirty="0" err="1">
                <a:latin typeface="Consolas" panose="020B0609020204030204" pitchFamily="49" charset="0"/>
              </a:rPr>
              <a:t>handle_user_purchase</a:t>
            </a:r>
            <a:r>
              <a:rPr lang="en-US" dirty="0">
                <a:latin typeface="Consolas" panose="020B0609020204030204" pitchFamily="49" charset="0"/>
              </a:rPr>
              <a:t>(User u, Item </a:t>
            </a:r>
            <a:r>
              <a:rPr lang="en-US" dirty="0" err="1">
                <a:latin typeface="Consolas" panose="020B0609020204030204" pitchFamily="49" charset="0"/>
              </a:rPr>
              <a:t>i</a:t>
            </a:r>
            <a:r>
              <a:rPr lang="en-US" dirty="0">
                <a:latin typeface="Consolas" panose="020B0609020204030204" pitchFamily="49" charset="0"/>
              </a:rPr>
              <a:t>) {</a:t>
            </a:r>
          </a:p>
          <a:p>
            <a:r>
              <a:rPr lang="en-US" dirty="0">
                <a:latin typeface="Consolas" panose="020B0609020204030204" pitchFamily="49" charset="0"/>
              </a:rPr>
              <a:t>  if (</a:t>
            </a:r>
            <a:r>
              <a:rPr lang="en-US" dirty="0" err="1">
                <a:latin typeface="Consolas" panose="020B0609020204030204" pitchFamily="49" charset="0"/>
              </a:rPr>
              <a:t>bill_credit_card</a:t>
            </a:r>
            <a:r>
              <a:rPr lang="en-US" dirty="0">
                <a:latin typeface="Consolas" panose="020B0609020204030204" pitchFamily="49" charset="0"/>
              </a:rPr>
              <a:t>(u) == SUCCESS) {</a:t>
            </a:r>
          </a:p>
          <a:p>
            <a:r>
              <a:rPr lang="en-US" dirty="0">
                <a:latin typeface="Consolas" panose="020B0609020204030204" pitchFamily="49" charset="0"/>
              </a:rPr>
              <a:t>    </a:t>
            </a:r>
            <a:r>
              <a:rPr lang="en-US" dirty="0" err="1">
                <a:solidFill>
                  <a:srgbClr val="FF0000"/>
                </a:solidFill>
                <a:latin typeface="Consolas" panose="020B0609020204030204" pitchFamily="49" charset="0"/>
              </a:rPr>
              <a:t>create_thread</a:t>
            </a:r>
            <a:r>
              <a:rPr lang="en-US" dirty="0">
                <a:latin typeface="Consolas" panose="020B0609020204030204" pitchFamily="49" charset="0"/>
              </a:rPr>
              <a:t>(</a:t>
            </a:r>
            <a:r>
              <a:rPr lang="en-US" dirty="0" err="1">
                <a:latin typeface="Consolas" panose="020B0609020204030204" pitchFamily="49" charset="0"/>
              </a:rPr>
              <a:t>schedule_shipping</a:t>
            </a:r>
            <a:r>
              <a:rPr lang="en-US" dirty="0">
                <a:latin typeface="Consolas" panose="020B0609020204030204" pitchFamily="49" charset="0"/>
              </a:rPr>
              <a:t>(u, </a:t>
            </a:r>
            <a:r>
              <a:rPr lang="en-US" dirty="0" err="1">
                <a:latin typeface="Consolas" panose="020B0609020204030204" pitchFamily="49" charset="0"/>
              </a:rPr>
              <a:t>i</a:t>
            </a:r>
            <a:r>
              <a:rPr lang="en-US" dirty="0">
                <a:latin typeface="Consolas" panose="020B0609020204030204" pitchFamily="49" charset="0"/>
              </a:rPr>
              <a:t>));</a:t>
            </a:r>
          </a:p>
          <a:p>
            <a:r>
              <a:rPr lang="en-US" dirty="0">
                <a:latin typeface="Consolas" panose="020B0609020204030204" pitchFamily="49" charset="0"/>
              </a:rPr>
              <a:t>    </a:t>
            </a:r>
            <a:r>
              <a:rPr lang="en-US" dirty="0" err="1">
                <a:solidFill>
                  <a:srgbClr val="FF0000"/>
                </a:solidFill>
                <a:latin typeface="Consolas" panose="020B0609020204030204" pitchFamily="49" charset="0"/>
              </a:rPr>
              <a:t>create_thread</a:t>
            </a:r>
            <a:r>
              <a:rPr lang="en-US" dirty="0">
                <a:latin typeface="Consolas" panose="020B0609020204030204" pitchFamily="49" charset="0"/>
              </a:rPr>
              <a:t>(</a:t>
            </a:r>
            <a:r>
              <a:rPr lang="en-US" dirty="0" err="1">
                <a:latin typeface="Consolas" panose="020B0609020204030204" pitchFamily="49" charset="0"/>
              </a:rPr>
              <a:t>send_confirm_email</a:t>
            </a:r>
            <a:r>
              <a:rPr lang="en-US" dirty="0">
                <a:latin typeface="Consolas" panose="020B0609020204030204" pitchFamily="49" charset="0"/>
              </a:rPr>
              <a:t>(u, </a:t>
            </a:r>
            <a:r>
              <a:rPr lang="en-US" dirty="0" err="1">
                <a:latin typeface="Consolas" panose="020B0609020204030204" pitchFamily="49" charset="0"/>
              </a:rPr>
              <a:t>i</a:t>
            </a:r>
            <a:r>
              <a:rPr lang="en-US" dirty="0">
                <a:latin typeface="Consolas" panose="020B0609020204030204" pitchFamily="49" charset="0"/>
              </a:rPr>
              <a:t>));</a:t>
            </a:r>
          </a:p>
          <a:p>
            <a:r>
              <a:rPr lang="en-US" dirty="0">
                <a:latin typeface="Consolas" panose="020B0609020204030204" pitchFamily="49" charset="0"/>
              </a:rPr>
              <a:t>  }</a:t>
            </a:r>
          </a:p>
          <a:p>
            <a:r>
              <a:rPr lang="en-US" dirty="0">
                <a:latin typeface="Consolas" panose="020B0609020204030204" pitchFamily="49" charset="0"/>
              </a:rPr>
              <a:t>}</a:t>
            </a:r>
          </a:p>
        </p:txBody>
      </p:sp>
      <p:sp>
        <p:nvSpPr>
          <p:cNvPr id="9" name="TextBox 8">
            <a:extLst>
              <a:ext uri="{FF2B5EF4-FFF2-40B4-BE49-F238E27FC236}">
                <a16:creationId xmlns:a16="http://schemas.microsoft.com/office/drawing/2014/main" id="{ED876430-0916-4AAB-9D73-09AD737678D1}"/>
              </a:ext>
            </a:extLst>
          </p:cNvPr>
          <p:cNvSpPr txBox="1"/>
          <p:nvPr/>
        </p:nvSpPr>
        <p:spPr>
          <a:xfrm>
            <a:off x="6177859" y="4549676"/>
            <a:ext cx="5884419" cy="2031325"/>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 Event-driven program (pseudocode)</a:t>
            </a:r>
          </a:p>
          <a:p>
            <a:r>
              <a:rPr lang="en-US" dirty="0">
                <a:latin typeface="Consolas" panose="020B0609020204030204" pitchFamily="49" charset="0"/>
              </a:rPr>
              <a:t>function </a:t>
            </a:r>
            <a:r>
              <a:rPr lang="en-US" dirty="0" err="1">
                <a:solidFill>
                  <a:srgbClr val="0070C0"/>
                </a:solidFill>
                <a:latin typeface="Consolas" panose="020B0609020204030204" pitchFamily="49" charset="0"/>
              </a:rPr>
              <a:t>process_payment</a:t>
            </a:r>
            <a:r>
              <a:rPr lang="en-US" dirty="0">
                <a:solidFill>
                  <a:srgbClr val="0070C0"/>
                </a:solidFill>
                <a:latin typeface="Consolas" panose="020B0609020204030204" pitchFamily="49" charset="0"/>
              </a:rPr>
              <a:t>() </a:t>
            </a:r>
            <a:r>
              <a:rPr lang="en-US" dirty="0">
                <a:latin typeface="Consolas" panose="020B0609020204030204" pitchFamily="49" charset="0"/>
              </a:rPr>
              <a:t>{ ... }</a:t>
            </a:r>
          </a:p>
          <a:p>
            <a:endParaRPr lang="en-US" dirty="0">
              <a:latin typeface="Consolas" panose="020B0609020204030204" pitchFamily="49" charset="0"/>
            </a:endParaRPr>
          </a:p>
          <a:p>
            <a:r>
              <a:rPr lang="en-US" dirty="0">
                <a:latin typeface="Consolas" panose="020B0609020204030204" pitchFamily="49" charset="0"/>
              </a:rPr>
              <a:t>void </a:t>
            </a:r>
            <a:r>
              <a:rPr lang="en-US" dirty="0" err="1">
                <a:solidFill>
                  <a:srgbClr val="009644"/>
                </a:solidFill>
                <a:latin typeface="Consolas" panose="020B0609020204030204" pitchFamily="49" charset="0"/>
              </a:rPr>
              <a:t>setup_event_associations</a:t>
            </a:r>
            <a:r>
              <a:rPr lang="en-US" dirty="0">
                <a:solidFill>
                  <a:srgbClr val="009644"/>
                </a:solidFill>
                <a:latin typeface="Consolas" panose="020B0609020204030204" pitchFamily="49" charset="0"/>
              </a:rPr>
              <a:t>() </a:t>
            </a:r>
            <a:r>
              <a:rPr lang="en-US" dirty="0">
                <a:latin typeface="Consolas" panose="020B0609020204030204" pitchFamily="49" charset="0"/>
              </a:rPr>
              <a:t>{</a:t>
            </a:r>
          </a:p>
          <a:p>
            <a:r>
              <a:rPr lang="en-US" dirty="0">
                <a:latin typeface="Consolas" panose="020B0609020204030204" pitchFamily="49" charset="0"/>
              </a:rPr>
              <a:t> button = </a:t>
            </a:r>
            <a:r>
              <a:rPr lang="en-US" dirty="0" err="1">
                <a:latin typeface="Consolas" panose="020B0609020204030204" pitchFamily="49" charset="0"/>
              </a:rPr>
              <a:t>create_new_button</a:t>
            </a:r>
            <a:r>
              <a:rPr lang="en-US" dirty="0">
                <a:latin typeface="Consolas" panose="020B0609020204030204" pitchFamily="49" charset="0"/>
              </a:rPr>
              <a:t>("Pay Now!");</a:t>
            </a:r>
          </a:p>
          <a:p>
            <a:r>
              <a:rPr lang="en-US" dirty="0">
                <a:latin typeface="Consolas" panose="020B0609020204030204" pitchFamily="49" charset="0"/>
              </a:rPr>
              <a:t> </a:t>
            </a:r>
            <a:r>
              <a:rPr lang="en-US" dirty="0" err="1">
                <a:latin typeface="Consolas" panose="020B0609020204030204" pitchFamily="49" charset="0"/>
              </a:rPr>
              <a:t>button.set_func</a:t>
            </a:r>
            <a:r>
              <a:rPr lang="en-US" dirty="0">
                <a:latin typeface="Consolas" panose="020B0609020204030204" pitchFamily="49" charset="0"/>
              </a:rPr>
              <a:t>(</a:t>
            </a:r>
            <a:r>
              <a:rPr lang="en-US" dirty="0">
                <a:solidFill>
                  <a:srgbClr val="7030A0"/>
                </a:solidFill>
                <a:latin typeface="Consolas" panose="020B0609020204030204" pitchFamily="49" charset="0"/>
              </a:rPr>
              <a:t>ON_CLICK</a:t>
            </a:r>
            <a:r>
              <a:rPr lang="en-US" dirty="0">
                <a:latin typeface="Consolas" panose="020B0609020204030204" pitchFamily="49" charset="0"/>
              </a:rPr>
              <a:t>, </a:t>
            </a:r>
            <a:r>
              <a:rPr lang="en-US" dirty="0" err="1">
                <a:solidFill>
                  <a:srgbClr val="0070C0"/>
                </a:solidFill>
                <a:latin typeface="Consolas" panose="020B0609020204030204" pitchFamily="49" charset="0"/>
              </a:rPr>
              <a:t>process_payment</a:t>
            </a:r>
            <a:r>
              <a:rPr lang="en-US" dirty="0">
                <a:latin typeface="Consolas" panose="020B0609020204030204" pitchFamily="49" charset="0"/>
              </a:rPr>
              <a:t>);</a:t>
            </a:r>
          </a:p>
          <a:p>
            <a:r>
              <a:rPr lang="en-US" dirty="0">
                <a:latin typeface="Consolas" panose="020B0609020204030204" pitchFamily="49" charset="0"/>
              </a:rPr>
              <a:t>}</a:t>
            </a:r>
          </a:p>
        </p:txBody>
      </p:sp>
    </p:spTree>
    <p:extLst>
      <p:ext uri="{BB962C8B-B14F-4D97-AF65-F5344CB8AC3E}">
        <p14:creationId xmlns:p14="http://schemas.microsoft.com/office/powerpoint/2010/main" val="1198629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bg/>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uiExpand="1" build="p" animBg="1"/>
      <p:bldP spid="8" grpId="0" uiExpand="1" build="p" animBg="1"/>
      <p:bldP spid="10" grpId="0" animBg="1"/>
      <p:bldP spid="9"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a:xfrm>
            <a:off x="914400" y="-213118"/>
            <a:ext cx="10363200" cy="1143000"/>
          </a:xfrm>
        </p:spPr>
        <p:txBody>
          <a:bodyPr/>
          <a:lstStyle/>
          <a:p>
            <a:r>
              <a:rPr lang="en-US" dirty="0"/>
              <a:t>Event Loops, Callbacks and I/O: Example</a:t>
            </a:r>
          </a:p>
        </p:txBody>
      </p:sp>
      <p:sp>
        <p:nvSpPr>
          <p:cNvPr id="6" name="Rectangle 5">
            <a:extLst>
              <a:ext uri="{FF2B5EF4-FFF2-40B4-BE49-F238E27FC236}">
                <a16:creationId xmlns:a16="http://schemas.microsoft.com/office/drawing/2014/main" id="{0C50657E-27DB-4184-A461-78F29D0CC614}"/>
              </a:ext>
            </a:extLst>
          </p:cNvPr>
          <p:cNvSpPr/>
          <p:nvPr/>
        </p:nvSpPr>
        <p:spPr>
          <a:xfrm>
            <a:off x="249525" y="665021"/>
            <a:ext cx="7357095" cy="6045198"/>
          </a:xfrm>
          <a:prstGeom prst="rect">
            <a:avLst/>
          </a:prstGeom>
          <a:solidFill>
            <a:srgbClr val="F4F9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&lt;html&gt;&lt;body&gt;</a:t>
            </a:r>
          </a:p>
          <a:p>
            <a:r>
              <a:rPr lang="en-US" dirty="0">
                <a:solidFill>
                  <a:schemeClr val="tx1"/>
                </a:solidFill>
                <a:latin typeface="Consolas" panose="020B0609020204030204" pitchFamily="49" charset="0"/>
              </a:rPr>
              <a:t>&lt;div&gt;</a:t>
            </a:r>
            <a:r>
              <a:rPr lang="en-US" dirty="0">
                <a:solidFill>
                  <a:srgbClr val="00B050"/>
                </a:solidFill>
                <a:latin typeface="Consolas" panose="020B0609020204030204" pitchFamily="49" charset="0"/>
              </a:rPr>
              <a:t>The current weather is:</a:t>
            </a:r>
            <a:r>
              <a:rPr lang="en-US" dirty="0">
                <a:solidFill>
                  <a:schemeClr val="tx1"/>
                </a:solidFill>
                <a:latin typeface="Consolas" panose="020B0609020204030204" pitchFamily="49" charset="0"/>
              </a:rPr>
              <a:t>&lt;/div&gt;</a:t>
            </a:r>
          </a:p>
          <a:p>
            <a:r>
              <a:rPr lang="en-US" dirty="0">
                <a:solidFill>
                  <a:schemeClr val="tx1"/>
                </a:solidFill>
                <a:latin typeface="Consolas" panose="020B0609020204030204" pitchFamily="49" charset="0"/>
              </a:rPr>
              <a:t>&lt;div id="</a:t>
            </a:r>
            <a:r>
              <a:rPr lang="en-US" dirty="0">
                <a:solidFill>
                  <a:srgbClr val="7030A0"/>
                </a:solidFill>
                <a:latin typeface="Consolas" panose="020B0609020204030204" pitchFamily="49" charset="0"/>
              </a:rPr>
              <a:t>weather</a:t>
            </a:r>
            <a:r>
              <a:rPr lang="en-US" dirty="0">
                <a:solidFill>
                  <a:schemeClr val="tx1"/>
                </a:solidFill>
                <a:latin typeface="Consolas" panose="020B0609020204030204" pitchFamily="49" charset="0"/>
              </a:rPr>
              <a:t>"&gt;</a:t>
            </a:r>
            <a:r>
              <a:rPr lang="en-US" dirty="0">
                <a:solidFill>
                  <a:srgbClr val="00B050"/>
                </a:solidFill>
                <a:latin typeface="Consolas" panose="020B0609020204030204" pitchFamily="49" charset="0"/>
              </a:rPr>
              <a:t>No weather data</a:t>
            </a:r>
            <a:r>
              <a:rPr lang="en-US" dirty="0">
                <a:solidFill>
                  <a:schemeClr val="tx1"/>
                </a:solidFill>
                <a:latin typeface="Consolas" panose="020B0609020204030204" pitchFamily="49" charset="0"/>
              </a:rPr>
              <a:t>&lt;/div&gt;</a:t>
            </a:r>
          </a:p>
          <a:p>
            <a:endParaRPr lang="en-US" dirty="0">
              <a:solidFill>
                <a:schemeClr val="tx1"/>
              </a:solidFill>
              <a:latin typeface="Consolas" panose="020B0609020204030204" pitchFamily="49" charset="0"/>
            </a:endParaRPr>
          </a:p>
          <a:p>
            <a:r>
              <a:rPr lang="en-US" dirty="0">
                <a:solidFill>
                  <a:srgbClr val="0070C0"/>
                </a:solidFill>
                <a:latin typeface="Consolas" panose="020B0609020204030204" pitchFamily="49" charset="0"/>
              </a:rPr>
              <a:t>&lt;script&gt;</a:t>
            </a:r>
          </a:p>
          <a:p>
            <a:r>
              <a:rPr lang="en-US" dirty="0">
                <a:solidFill>
                  <a:srgbClr val="0070C0"/>
                </a:solidFill>
                <a:latin typeface="Consolas" panose="020B0609020204030204" pitchFamily="49" charset="0"/>
              </a:rPr>
              <a:t>function </a:t>
            </a:r>
            <a:r>
              <a:rPr lang="en-US" dirty="0" err="1">
                <a:solidFill>
                  <a:srgbClr val="0070C0"/>
                </a:solidFill>
                <a:latin typeface="Consolas" panose="020B0609020204030204" pitchFamily="49" charset="0"/>
              </a:rPr>
              <a:t>update_weather_text</a:t>
            </a:r>
            <a:r>
              <a:rPr lang="en-US" dirty="0">
                <a:solidFill>
                  <a:srgbClr val="0070C0"/>
                </a:solidFill>
                <a:latin typeface="Consolas" panose="020B0609020204030204" pitchFamily="49" charset="0"/>
              </a:rPr>
              <a:t>(txt) { ... }</a:t>
            </a:r>
          </a:p>
          <a:p>
            <a:endParaRPr lang="en-US" dirty="0">
              <a:solidFill>
                <a:srgbClr val="0070C0"/>
              </a:solidFill>
              <a:latin typeface="Consolas" panose="020B0609020204030204" pitchFamily="49" charset="0"/>
            </a:endParaRPr>
          </a:p>
          <a:p>
            <a:r>
              <a:rPr lang="en-US" dirty="0">
                <a:solidFill>
                  <a:srgbClr val="0070C0"/>
                </a:solidFill>
                <a:latin typeface="Consolas" panose="020B0609020204030204" pitchFamily="49" charset="0"/>
              </a:rPr>
              <a:t>function </a:t>
            </a:r>
            <a:r>
              <a:rPr lang="en-US" dirty="0" err="1">
                <a:solidFill>
                  <a:srgbClr val="FF0000"/>
                </a:solidFill>
                <a:latin typeface="Consolas" panose="020B0609020204030204" pitchFamily="49" charset="0"/>
              </a:rPr>
              <a:t>update_ui_when_data_arrives</a:t>
            </a:r>
            <a:r>
              <a:rPr lang="en-US" dirty="0">
                <a:solidFill>
                  <a:srgbClr val="0070C0"/>
                </a:solidFill>
                <a:latin typeface="Consolas" panose="020B0609020204030204" pitchFamily="49" charset="0"/>
              </a:rPr>
              <a:t>()</a:t>
            </a:r>
          </a:p>
          <a:p>
            <a:r>
              <a:rPr lang="en-US" dirty="0">
                <a:solidFill>
                  <a:srgbClr val="0070C0"/>
                </a:solidFill>
                <a:latin typeface="Consolas" panose="020B0609020204030204" pitchFamily="49" charset="0"/>
              </a:rPr>
              <a:t> { </a:t>
            </a:r>
            <a:r>
              <a:rPr lang="en-US" dirty="0" err="1">
                <a:solidFill>
                  <a:srgbClr val="0070C0"/>
                </a:solidFill>
                <a:latin typeface="Consolas" panose="020B0609020204030204" pitchFamily="49" charset="0"/>
              </a:rPr>
              <a:t>update_weather_text</a:t>
            </a:r>
            <a:r>
              <a:rPr lang="en-US" dirty="0">
                <a:solidFill>
                  <a:srgbClr val="0070C0"/>
                </a:solidFill>
                <a:latin typeface="Consolas" panose="020B0609020204030204" pitchFamily="49" charset="0"/>
              </a:rPr>
              <a:t>(</a:t>
            </a:r>
            <a:r>
              <a:rPr lang="en-US" dirty="0" err="1">
                <a:solidFill>
                  <a:schemeClr val="accent4">
                    <a:lumMod val="50000"/>
                  </a:schemeClr>
                </a:solidFill>
                <a:latin typeface="Consolas" panose="020B0609020204030204" pitchFamily="49" charset="0"/>
              </a:rPr>
              <a:t>this.responseText</a:t>
            </a:r>
            <a:r>
              <a:rPr lang="en-US" dirty="0">
                <a:solidFill>
                  <a:srgbClr val="0070C0"/>
                </a:solidFill>
                <a:latin typeface="Consolas" panose="020B0609020204030204" pitchFamily="49" charset="0"/>
              </a:rPr>
              <a:t>); }</a:t>
            </a:r>
          </a:p>
          <a:p>
            <a:endParaRPr lang="en-US" dirty="0">
              <a:solidFill>
                <a:srgbClr val="0070C0"/>
              </a:solidFill>
              <a:latin typeface="Consolas" panose="020B0609020204030204" pitchFamily="49" charset="0"/>
            </a:endParaRPr>
          </a:p>
          <a:p>
            <a:r>
              <a:rPr lang="en-US" dirty="0">
                <a:solidFill>
                  <a:srgbClr val="0070C0"/>
                </a:solidFill>
                <a:latin typeface="Consolas" panose="020B0609020204030204" pitchFamily="49" charset="0"/>
              </a:rPr>
              <a:t>function </a:t>
            </a:r>
            <a:r>
              <a:rPr lang="en-US" dirty="0" err="1">
                <a:solidFill>
                  <a:srgbClr val="0070C0"/>
                </a:solidFill>
                <a:latin typeface="Consolas" panose="020B0609020204030204" pitchFamily="49" charset="0"/>
              </a:rPr>
              <a:t>download_weather</a:t>
            </a:r>
            <a:r>
              <a:rPr lang="en-US" dirty="0">
                <a:solidFill>
                  <a:srgbClr val="0070C0"/>
                </a:solidFill>
                <a:latin typeface="Consolas" panose="020B0609020204030204" pitchFamily="49" charset="0"/>
              </a:rPr>
              <a:t>() {</a:t>
            </a:r>
          </a:p>
          <a:p>
            <a:r>
              <a:rPr lang="en-US" dirty="0">
                <a:solidFill>
                  <a:srgbClr val="0070C0"/>
                </a:solidFill>
                <a:latin typeface="Consolas" panose="020B0609020204030204" pitchFamily="49" charset="0"/>
              </a:rPr>
              <a:t>  var req = new </a:t>
            </a:r>
            <a:r>
              <a:rPr lang="en-US" dirty="0" err="1">
                <a:solidFill>
                  <a:srgbClr val="0070C0"/>
                </a:solidFill>
                <a:latin typeface="Consolas" panose="020B0609020204030204" pitchFamily="49" charset="0"/>
              </a:rPr>
              <a:t>XMLHttpRequest</a:t>
            </a:r>
            <a:r>
              <a:rPr lang="en-US" dirty="0">
                <a:solidFill>
                  <a:srgbClr val="0070C0"/>
                </a:solidFill>
                <a:latin typeface="Consolas" panose="020B0609020204030204" pitchFamily="49" charset="0"/>
              </a:rPr>
              <a:t>();</a:t>
            </a:r>
          </a:p>
          <a:p>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req.onreadystatechange</a:t>
            </a:r>
            <a:r>
              <a:rPr lang="en-US" dirty="0">
                <a:solidFill>
                  <a:srgbClr val="0070C0"/>
                </a:solidFill>
                <a:latin typeface="Consolas" panose="020B0609020204030204" pitchFamily="49" charset="0"/>
              </a:rPr>
              <a:t> = </a:t>
            </a:r>
            <a:r>
              <a:rPr lang="en-US" dirty="0" err="1">
                <a:solidFill>
                  <a:srgbClr val="FF0000"/>
                </a:solidFill>
                <a:latin typeface="Consolas" panose="020B0609020204030204" pitchFamily="49" charset="0"/>
              </a:rPr>
              <a:t>update_ui_when_data_arrives</a:t>
            </a:r>
            <a:r>
              <a:rPr lang="en-US" dirty="0">
                <a:solidFill>
                  <a:srgbClr val="0070C0"/>
                </a:solidFill>
                <a:latin typeface="Consolas" panose="020B0609020204030204" pitchFamily="49" charset="0"/>
              </a:rPr>
              <a:t>;</a:t>
            </a:r>
          </a:p>
          <a:p>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req.open</a:t>
            </a:r>
            <a:r>
              <a:rPr lang="en-US" dirty="0">
                <a:solidFill>
                  <a:srgbClr val="0070C0"/>
                </a:solidFill>
                <a:latin typeface="Consolas" panose="020B0609020204030204" pitchFamily="49" charset="0"/>
              </a:rPr>
              <a:t>("GET", "https://www.weather.com/...", true);</a:t>
            </a:r>
          </a:p>
          <a:p>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req.send</a:t>
            </a:r>
            <a:r>
              <a:rPr lang="en-US" dirty="0">
                <a:solidFill>
                  <a:srgbClr val="0070C0"/>
                </a:solidFill>
                <a:latin typeface="Consolas" panose="020B0609020204030204" pitchFamily="49" charset="0"/>
              </a:rPr>
              <a:t>();</a:t>
            </a:r>
          </a:p>
          <a:p>
            <a:r>
              <a:rPr lang="en-US" dirty="0">
                <a:solidFill>
                  <a:srgbClr val="0070C0"/>
                </a:solidFill>
                <a:latin typeface="Consolas" panose="020B0609020204030204" pitchFamily="49" charset="0"/>
              </a:rPr>
              <a:t>}</a:t>
            </a:r>
          </a:p>
          <a:p>
            <a:endParaRPr lang="en-US" dirty="0">
              <a:solidFill>
                <a:srgbClr val="0070C0"/>
              </a:solidFill>
              <a:latin typeface="Consolas" panose="020B0609020204030204" pitchFamily="49" charset="0"/>
            </a:endParaRPr>
          </a:p>
          <a:p>
            <a:r>
              <a:rPr lang="en-US" dirty="0" err="1">
                <a:solidFill>
                  <a:srgbClr val="0070C0"/>
                </a:solidFill>
                <a:latin typeface="Consolas" panose="020B0609020204030204" pitchFamily="49" charset="0"/>
              </a:rPr>
              <a:t>download_weather</a:t>
            </a:r>
            <a:r>
              <a:rPr lang="en-US" dirty="0">
                <a:solidFill>
                  <a:srgbClr val="0070C0"/>
                </a:solidFill>
                <a:latin typeface="Consolas" panose="020B0609020204030204" pitchFamily="49" charset="0"/>
              </a:rPr>
              <a:t>()</a:t>
            </a:r>
          </a:p>
          <a:p>
            <a:r>
              <a:rPr lang="en-US" dirty="0" err="1">
                <a:solidFill>
                  <a:srgbClr val="0070C0"/>
                </a:solidFill>
                <a:latin typeface="Consolas" panose="020B0609020204030204" pitchFamily="49" charset="0"/>
              </a:rPr>
              <a:t>update_weather_text</a:t>
            </a:r>
            <a:r>
              <a:rPr lang="en-US" dirty="0">
                <a:solidFill>
                  <a:srgbClr val="0070C0"/>
                </a:solidFill>
                <a:latin typeface="Consolas" panose="020B0609020204030204" pitchFamily="49" charset="0"/>
              </a:rPr>
              <a:t>("Retrieving weather...")</a:t>
            </a:r>
          </a:p>
          <a:p>
            <a:r>
              <a:rPr lang="en-US" dirty="0">
                <a:solidFill>
                  <a:srgbClr val="0070C0"/>
                </a:solidFill>
                <a:latin typeface="Consolas" panose="020B0609020204030204" pitchFamily="49" charset="0"/>
              </a:rPr>
              <a:t>&lt;/script&gt;</a:t>
            </a:r>
          </a:p>
          <a:p>
            <a:r>
              <a:rPr lang="en-US" dirty="0">
                <a:solidFill>
                  <a:schemeClr val="tx1"/>
                </a:solidFill>
                <a:latin typeface="Consolas" panose="020B0609020204030204" pitchFamily="49" charset="0"/>
              </a:rPr>
              <a:t>&lt;/body&gt;&lt;/html&gt;</a:t>
            </a:r>
          </a:p>
        </p:txBody>
      </p:sp>
      <p:grpSp>
        <p:nvGrpSpPr>
          <p:cNvPr id="5" name="Group 4">
            <a:extLst>
              <a:ext uri="{FF2B5EF4-FFF2-40B4-BE49-F238E27FC236}">
                <a16:creationId xmlns:a16="http://schemas.microsoft.com/office/drawing/2014/main" id="{E2D4EF29-DCFC-46B5-AE9B-DC85BF7F4CA5}"/>
              </a:ext>
            </a:extLst>
          </p:cNvPr>
          <p:cNvGrpSpPr/>
          <p:nvPr/>
        </p:nvGrpSpPr>
        <p:grpSpPr>
          <a:xfrm>
            <a:off x="7705545" y="633431"/>
            <a:ext cx="4486455" cy="2533923"/>
            <a:chOff x="7111986" y="2173706"/>
            <a:chExt cx="4486455" cy="2533923"/>
          </a:xfrm>
        </p:grpSpPr>
        <p:grpSp>
          <p:nvGrpSpPr>
            <p:cNvPr id="7" name="Group 6">
              <a:extLst>
                <a:ext uri="{FF2B5EF4-FFF2-40B4-BE49-F238E27FC236}">
                  <a16:creationId xmlns:a16="http://schemas.microsoft.com/office/drawing/2014/main" id="{D5E96446-1EAE-473A-B0F6-0AE9491E7C42}"/>
                </a:ext>
              </a:extLst>
            </p:cNvPr>
            <p:cNvGrpSpPr/>
            <p:nvPr/>
          </p:nvGrpSpPr>
          <p:grpSpPr>
            <a:xfrm>
              <a:off x="7111986" y="2173706"/>
              <a:ext cx="4486455" cy="2533923"/>
              <a:chOff x="7111987" y="2173706"/>
              <a:chExt cx="3903860" cy="2008769"/>
            </a:xfrm>
          </p:grpSpPr>
          <p:grpSp>
            <p:nvGrpSpPr>
              <p:cNvPr id="8" name="Group 7">
                <a:extLst>
                  <a:ext uri="{FF2B5EF4-FFF2-40B4-BE49-F238E27FC236}">
                    <a16:creationId xmlns:a16="http://schemas.microsoft.com/office/drawing/2014/main" id="{C6F191F9-AE65-4A70-9658-F16C5566CFBB}"/>
                  </a:ext>
                </a:extLst>
              </p:cNvPr>
              <p:cNvGrpSpPr/>
              <p:nvPr/>
            </p:nvGrpSpPr>
            <p:grpSpPr>
              <a:xfrm>
                <a:off x="7111987" y="2173706"/>
                <a:ext cx="3903860" cy="2008769"/>
                <a:chOff x="3319462" y="2754855"/>
                <a:chExt cx="3903860" cy="2008769"/>
              </a:xfrm>
            </p:grpSpPr>
            <p:pic>
              <p:nvPicPr>
                <p:cNvPr id="12" name="Picture 11">
                  <a:extLst>
                    <a:ext uri="{FF2B5EF4-FFF2-40B4-BE49-F238E27FC236}">
                      <a16:creationId xmlns:a16="http://schemas.microsoft.com/office/drawing/2014/main" id="{39598036-0C5A-438C-9855-9630B3B540BA}"/>
                    </a:ext>
                  </a:extLst>
                </p:cNvPr>
                <p:cNvPicPr>
                  <a:picLocks noChangeAspect="1"/>
                </p:cNvPicPr>
                <p:nvPr/>
              </p:nvPicPr>
              <p:blipFill rotWithShape="1">
                <a:blip r:embed="rId3"/>
                <a:srcRect b="41056"/>
                <a:stretch/>
              </p:blipFill>
              <p:spPr>
                <a:xfrm>
                  <a:off x="3319462" y="2754855"/>
                  <a:ext cx="3903860" cy="1720892"/>
                </a:xfrm>
                <a:prstGeom prst="rect">
                  <a:avLst/>
                </a:prstGeom>
              </p:spPr>
            </p:pic>
            <p:grpSp>
              <p:nvGrpSpPr>
                <p:cNvPr id="13" name="Group 12">
                  <a:extLst>
                    <a:ext uri="{FF2B5EF4-FFF2-40B4-BE49-F238E27FC236}">
                      <a16:creationId xmlns:a16="http://schemas.microsoft.com/office/drawing/2014/main" id="{EAA7C3BF-9F08-4524-A0C3-73525732E7B5}"/>
                    </a:ext>
                  </a:extLst>
                </p:cNvPr>
                <p:cNvGrpSpPr/>
                <p:nvPr/>
              </p:nvGrpSpPr>
              <p:grpSpPr>
                <a:xfrm>
                  <a:off x="3319462" y="4475747"/>
                  <a:ext cx="3903860" cy="287877"/>
                  <a:chOff x="7461972" y="4825757"/>
                  <a:chExt cx="3903860" cy="287877"/>
                </a:xfrm>
              </p:grpSpPr>
              <p:pic>
                <p:nvPicPr>
                  <p:cNvPr id="15" name="Picture 14">
                    <a:extLst>
                      <a:ext uri="{FF2B5EF4-FFF2-40B4-BE49-F238E27FC236}">
                        <a16:creationId xmlns:a16="http://schemas.microsoft.com/office/drawing/2014/main" id="{D270740C-8411-4F0A-A07D-9464A634A25A}"/>
                      </a:ext>
                    </a:extLst>
                  </p:cNvPr>
                  <p:cNvPicPr>
                    <a:picLocks noChangeAspect="1"/>
                  </p:cNvPicPr>
                  <p:nvPr/>
                </p:nvPicPr>
                <p:blipFill rotWithShape="1">
                  <a:blip r:embed="rId3"/>
                  <a:srcRect t="90139"/>
                  <a:stretch/>
                </p:blipFill>
                <p:spPr>
                  <a:xfrm>
                    <a:off x="7461972" y="4825757"/>
                    <a:ext cx="3903860" cy="287877"/>
                  </a:xfrm>
                  <a:prstGeom prst="rect">
                    <a:avLst/>
                  </a:prstGeom>
                </p:spPr>
              </p:pic>
              <p:sp>
                <p:nvSpPr>
                  <p:cNvPr id="16" name="Rectangle 15">
                    <a:extLst>
                      <a:ext uri="{FF2B5EF4-FFF2-40B4-BE49-F238E27FC236}">
                        <a16:creationId xmlns:a16="http://schemas.microsoft.com/office/drawing/2014/main" id="{C499B380-697F-4AE7-AC95-7D44341D438B}"/>
                      </a:ext>
                    </a:extLst>
                  </p:cNvPr>
                  <p:cNvSpPr/>
                  <p:nvPr/>
                </p:nvSpPr>
                <p:spPr>
                  <a:xfrm>
                    <a:off x="7691460" y="4904509"/>
                    <a:ext cx="1715047" cy="166255"/>
                  </a:xfrm>
                  <a:prstGeom prst="rect">
                    <a:avLst/>
                  </a:prstGeom>
                  <a:solidFill>
                    <a:srgbClr val="50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504F"/>
                      </a:solidFill>
                    </a:endParaRPr>
                  </a:p>
                </p:txBody>
              </p:sp>
              <p:sp>
                <p:nvSpPr>
                  <p:cNvPr id="17" name="Rectangle 16">
                    <a:extLst>
                      <a:ext uri="{FF2B5EF4-FFF2-40B4-BE49-F238E27FC236}">
                        <a16:creationId xmlns:a16="http://schemas.microsoft.com/office/drawing/2014/main" id="{5397CE4D-3C24-4584-861E-0F940727C4CA}"/>
                      </a:ext>
                    </a:extLst>
                  </p:cNvPr>
                  <p:cNvSpPr/>
                  <p:nvPr/>
                </p:nvSpPr>
                <p:spPr>
                  <a:xfrm>
                    <a:off x="9562553" y="4825757"/>
                    <a:ext cx="1715047" cy="166255"/>
                  </a:xfrm>
                  <a:prstGeom prst="rect">
                    <a:avLst/>
                  </a:prstGeom>
                  <a:solidFill>
                    <a:srgbClr val="50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50504F"/>
                      </a:solidFill>
                    </a:endParaRPr>
                  </a:p>
                </p:txBody>
              </p:sp>
            </p:grpSp>
          </p:grpSp>
          <p:sp>
            <p:nvSpPr>
              <p:cNvPr id="9" name="Rectangle 8">
                <a:extLst>
                  <a:ext uri="{FF2B5EF4-FFF2-40B4-BE49-F238E27FC236}">
                    <a16:creationId xmlns:a16="http://schemas.microsoft.com/office/drawing/2014/main" id="{4C51154C-5CD1-471F-8DA8-FBEC55EE001B}"/>
                  </a:ext>
                </a:extLst>
              </p:cNvPr>
              <p:cNvSpPr/>
              <p:nvPr/>
            </p:nvSpPr>
            <p:spPr>
              <a:xfrm>
                <a:off x="8779432" y="2320272"/>
                <a:ext cx="1550226" cy="129796"/>
              </a:xfrm>
              <a:prstGeom prst="rect">
                <a:avLst/>
              </a:prstGeom>
              <a:solidFill>
                <a:srgbClr val="2C29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50504F"/>
                  </a:solidFill>
                </a:endParaRPr>
              </a:p>
            </p:txBody>
          </p:sp>
          <p:sp>
            <p:nvSpPr>
              <p:cNvPr id="10" name="TextBox 9">
                <a:extLst>
                  <a:ext uri="{FF2B5EF4-FFF2-40B4-BE49-F238E27FC236}">
                    <a16:creationId xmlns:a16="http://schemas.microsoft.com/office/drawing/2014/main" id="{49D095B4-C72D-46E2-A3B4-2F35A27C6999}"/>
                  </a:ext>
                </a:extLst>
              </p:cNvPr>
              <p:cNvSpPr txBox="1"/>
              <p:nvPr/>
            </p:nvSpPr>
            <p:spPr>
              <a:xfrm>
                <a:off x="8697748" y="2267248"/>
                <a:ext cx="1378997" cy="243990"/>
              </a:xfrm>
              <a:prstGeom prst="rect">
                <a:avLst/>
              </a:prstGeom>
              <a:noFill/>
            </p:spPr>
            <p:txBody>
              <a:bodyPr wrap="none" rtlCol="0">
                <a:spAutoFit/>
              </a:bodyPr>
              <a:lstStyle/>
              <a:p>
                <a:r>
                  <a:rPr lang="en-US" sz="1400" dirty="0">
                    <a:solidFill>
                      <a:schemeClr val="bg2"/>
                    </a:solidFill>
                  </a:rPr>
                  <a:t>www.weather.com</a:t>
                </a:r>
              </a:p>
            </p:txBody>
          </p:sp>
        </p:grpSp>
        <p:pic>
          <p:nvPicPr>
            <p:cNvPr id="4" name="Picture 3">
              <a:extLst>
                <a:ext uri="{FF2B5EF4-FFF2-40B4-BE49-F238E27FC236}">
                  <a16:creationId xmlns:a16="http://schemas.microsoft.com/office/drawing/2014/main" id="{11333376-4D63-41B2-B3C0-DC6C8D6C3F3D}"/>
                </a:ext>
              </a:extLst>
            </p:cNvPr>
            <p:cNvPicPr>
              <a:picLocks noChangeAspect="1"/>
            </p:cNvPicPr>
            <p:nvPr/>
          </p:nvPicPr>
          <p:blipFill rotWithShape="1">
            <a:blip r:embed="rId4"/>
            <a:srcRect r="25525" b="28012"/>
            <a:stretch/>
          </p:blipFill>
          <p:spPr>
            <a:xfrm>
              <a:off x="7156908" y="2694881"/>
              <a:ext cx="4277531" cy="1974773"/>
            </a:xfrm>
            <a:prstGeom prst="rect">
              <a:avLst/>
            </a:prstGeom>
          </p:spPr>
        </p:pic>
      </p:grpSp>
      <p:pic>
        <p:nvPicPr>
          <p:cNvPr id="19" name="Picture 18">
            <a:extLst>
              <a:ext uri="{FF2B5EF4-FFF2-40B4-BE49-F238E27FC236}">
                <a16:creationId xmlns:a16="http://schemas.microsoft.com/office/drawing/2014/main" id="{C4C3B6EF-555B-41BB-9D6B-E5EBF1E7207B}"/>
              </a:ext>
            </a:extLst>
          </p:cNvPr>
          <p:cNvPicPr>
            <a:picLocks noChangeAspect="1"/>
          </p:cNvPicPr>
          <p:nvPr/>
        </p:nvPicPr>
        <p:blipFill>
          <a:blip r:embed="rId5"/>
          <a:stretch>
            <a:fillRect/>
          </a:stretch>
        </p:blipFill>
        <p:spPr>
          <a:xfrm>
            <a:off x="7773416" y="1529950"/>
            <a:ext cx="3076575" cy="552450"/>
          </a:xfrm>
          <a:prstGeom prst="rect">
            <a:avLst/>
          </a:prstGeom>
        </p:spPr>
      </p:pic>
      <p:pic>
        <p:nvPicPr>
          <p:cNvPr id="21" name="Picture 20">
            <a:extLst>
              <a:ext uri="{FF2B5EF4-FFF2-40B4-BE49-F238E27FC236}">
                <a16:creationId xmlns:a16="http://schemas.microsoft.com/office/drawing/2014/main" id="{10E79146-DCCC-4567-81C0-1750E08DF21E}"/>
              </a:ext>
            </a:extLst>
          </p:cNvPr>
          <p:cNvPicPr>
            <a:picLocks noChangeAspect="1"/>
          </p:cNvPicPr>
          <p:nvPr/>
        </p:nvPicPr>
        <p:blipFill>
          <a:blip r:embed="rId6"/>
          <a:stretch>
            <a:fillRect/>
          </a:stretch>
        </p:blipFill>
        <p:spPr>
          <a:xfrm>
            <a:off x="7773416" y="1522867"/>
            <a:ext cx="3076575" cy="619125"/>
          </a:xfrm>
          <a:prstGeom prst="rect">
            <a:avLst/>
          </a:prstGeom>
        </p:spPr>
      </p:pic>
      <p:sp>
        <p:nvSpPr>
          <p:cNvPr id="22" name="Line 21">
            <a:extLst>
              <a:ext uri="{FF2B5EF4-FFF2-40B4-BE49-F238E27FC236}">
                <a16:creationId xmlns:a16="http://schemas.microsoft.com/office/drawing/2014/main" id="{42668FDA-9994-4CBA-9630-48B2DE16D8DC}"/>
              </a:ext>
            </a:extLst>
          </p:cNvPr>
          <p:cNvSpPr>
            <a:spLocks noChangeShapeType="1"/>
          </p:cNvSpPr>
          <p:nvPr/>
        </p:nvSpPr>
        <p:spPr bwMode="auto">
          <a:xfrm>
            <a:off x="-107147" y="5625288"/>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23" name="Line 21">
            <a:extLst>
              <a:ext uri="{FF2B5EF4-FFF2-40B4-BE49-F238E27FC236}">
                <a16:creationId xmlns:a16="http://schemas.microsoft.com/office/drawing/2014/main" id="{A82CA958-02E6-42E1-BC04-024728524BFC}"/>
              </a:ext>
            </a:extLst>
          </p:cNvPr>
          <p:cNvSpPr>
            <a:spLocks noChangeShapeType="1"/>
          </p:cNvSpPr>
          <p:nvPr/>
        </p:nvSpPr>
        <p:spPr bwMode="auto">
          <a:xfrm>
            <a:off x="-83473" y="3682558"/>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24" name="Line 21">
            <a:extLst>
              <a:ext uri="{FF2B5EF4-FFF2-40B4-BE49-F238E27FC236}">
                <a16:creationId xmlns:a16="http://schemas.microsoft.com/office/drawing/2014/main" id="{1A04D919-F564-419B-B639-318D120EB1B7}"/>
              </a:ext>
            </a:extLst>
          </p:cNvPr>
          <p:cNvSpPr>
            <a:spLocks noChangeShapeType="1"/>
          </p:cNvSpPr>
          <p:nvPr/>
        </p:nvSpPr>
        <p:spPr bwMode="auto">
          <a:xfrm>
            <a:off x="117755" y="3968123"/>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25" name="Line 21">
            <a:extLst>
              <a:ext uri="{FF2B5EF4-FFF2-40B4-BE49-F238E27FC236}">
                <a16:creationId xmlns:a16="http://schemas.microsoft.com/office/drawing/2014/main" id="{2ECEB902-8240-43ED-A18E-86A5B6F7EC50}"/>
              </a:ext>
            </a:extLst>
          </p:cNvPr>
          <p:cNvSpPr>
            <a:spLocks noChangeShapeType="1"/>
          </p:cNvSpPr>
          <p:nvPr/>
        </p:nvSpPr>
        <p:spPr bwMode="auto">
          <a:xfrm>
            <a:off x="105918" y="4240372"/>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27" name="Line 21">
            <a:extLst>
              <a:ext uri="{FF2B5EF4-FFF2-40B4-BE49-F238E27FC236}">
                <a16:creationId xmlns:a16="http://schemas.microsoft.com/office/drawing/2014/main" id="{81E0B5B1-565C-4789-8759-279672687BEE}"/>
              </a:ext>
            </a:extLst>
          </p:cNvPr>
          <p:cNvSpPr>
            <a:spLocks noChangeShapeType="1"/>
          </p:cNvSpPr>
          <p:nvPr/>
        </p:nvSpPr>
        <p:spPr bwMode="auto">
          <a:xfrm>
            <a:off x="111836" y="4512621"/>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28" name="Line 21">
            <a:extLst>
              <a:ext uri="{FF2B5EF4-FFF2-40B4-BE49-F238E27FC236}">
                <a16:creationId xmlns:a16="http://schemas.microsoft.com/office/drawing/2014/main" id="{45AA3F49-3FC3-42BB-91F4-444497FA972F}"/>
              </a:ext>
            </a:extLst>
          </p:cNvPr>
          <p:cNvSpPr>
            <a:spLocks noChangeShapeType="1"/>
          </p:cNvSpPr>
          <p:nvPr/>
        </p:nvSpPr>
        <p:spPr bwMode="auto">
          <a:xfrm>
            <a:off x="108876" y="4780430"/>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29" name="Line 21">
            <a:extLst>
              <a:ext uri="{FF2B5EF4-FFF2-40B4-BE49-F238E27FC236}">
                <a16:creationId xmlns:a16="http://schemas.microsoft.com/office/drawing/2014/main" id="{49F06921-0F36-49F6-B13E-C2C83BBC221E}"/>
              </a:ext>
            </a:extLst>
          </p:cNvPr>
          <p:cNvSpPr>
            <a:spLocks noChangeShapeType="1"/>
          </p:cNvSpPr>
          <p:nvPr/>
        </p:nvSpPr>
        <p:spPr bwMode="auto">
          <a:xfrm>
            <a:off x="-102709" y="5878302"/>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30" name="Line 21">
            <a:extLst>
              <a:ext uri="{FF2B5EF4-FFF2-40B4-BE49-F238E27FC236}">
                <a16:creationId xmlns:a16="http://schemas.microsoft.com/office/drawing/2014/main" id="{448B3E76-509F-48A4-8CFF-35BB99AE8BE0}"/>
              </a:ext>
            </a:extLst>
          </p:cNvPr>
          <p:cNvSpPr>
            <a:spLocks noChangeShapeType="1"/>
          </p:cNvSpPr>
          <p:nvPr/>
        </p:nvSpPr>
        <p:spPr bwMode="auto">
          <a:xfrm>
            <a:off x="-121942" y="2858415"/>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31" name="Line 21">
            <a:extLst>
              <a:ext uri="{FF2B5EF4-FFF2-40B4-BE49-F238E27FC236}">
                <a16:creationId xmlns:a16="http://schemas.microsoft.com/office/drawing/2014/main" id="{AF16D22D-B0AA-4D46-B738-B3263E110C05}"/>
              </a:ext>
            </a:extLst>
          </p:cNvPr>
          <p:cNvSpPr>
            <a:spLocks noChangeShapeType="1"/>
          </p:cNvSpPr>
          <p:nvPr/>
        </p:nvSpPr>
        <p:spPr bwMode="auto">
          <a:xfrm>
            <a:off x="249525" y="3157286"/>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50" name="TextBox 49">
            <a:extLst>
              <a:ext uri="{FF2B5EF4-FFF2-40B4-BE49-F238E27FC236}">
                <a16:creationId xmlns:a16="http://schemas.microsoft.com/office/drawing/2014/main" id="{B539CA62-6528-4B8A-BD82-6F81A6CC95F0}"/>
              </a:ext>
            </a:extLst>
          </p:cNvPr>
          <p:cNvSpPr txBox="1"/>
          <p:nvPr/>
        </p:nvSpPr>
        <p:spPr>
          <a:xfrm>
            <a:off x="2084745" y="4601454"/>
            <a:ext cx="4791230" cy="369332"/>
          </a:xfrm>
          <a:prstGeom prst="rect">
            <a:avLst/>
          </a:prstGeom>
          <a:noFill/>
        </p:spPr>
        <p:txBody>
          <a:bodyPr wrap="square">
            <a:spAutoFit/>
          </a:bodyPr>
          <a:lstStyle/>
          <a:p>
            <a:r>
              <a:rPr lang="en-US" dirty="0">
                <a:solidFill>
                  <a:srgbClr val="0070C0"/>
                </a:solidFill>
                <a:latin typeface="Consolas" panose="020B0609020204030204" pitchFamily="49" charset="0"/>
              </a:rPr>
              <a:t>// starts execution in background</a:t>
            </a:r>
            <a:endParaRPr lang="en-US" dirty="0"/>
          </a:p>
        </p:txBody>
      </p:sp>
      <p:sp>
        <p:nvSpPr>
          <p:cNvPr id="45" name="Speech Bubble: Rectangle with Corners Rounded 44">
            <a:extLst>
              <a:ext uri="{FF2B5EF4-FFF2-40B4-BE49-F238E27FC236}">
                <a16:creationId xmlns:a16="http://schemas.microsoft.com/office/drawing/2014/main" id="{3D261307-9D47-4B2A-AE90-E723C7B2B2B6}"/>
              </a:ext>
            </a:extLst>
          </p:cNvPr>
          <p:cNvSpPr/>
          <p:nvPr/>
        </p:nvSpPr>
        <p:spPr>
          <a:xfrm>
            <a:off x="5836562" y="3164947"/>
            <a:ext cx="3025396" cy="1038461"/>
          </a:xfrm>
          <a:prstGeom prst="wedgeRoundRectCallout">
            <a:avLst>
              <a:gd name="adj1" fmla="val -85703"/>
              <a:gd name="adj2" fmla="val 53961"/>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is how we specify a </a:t>
            </a:r>
            <a:r>
              <a:rPr lang="en-US" sz="2000" dirty="0">
                <a:solidFill>
                  <a:schemeClr val="accent2">
                    <a:lumMod val="40000"/>
                    <a:lumOff val="60000"/>
                  </a:schemeClr>
                </a:solidFill>
                <a:latin typeface="Corbel" panose="020B0503020204020204" pitchFamily="34" charset="0"/>
              </a:rPr>
              <a:t>callback function</a:t>
            </a:r>
            <a:r>
              <a:rPr lang="en-US" sz="2000" dirty="0">
                <a:solidFill>
                  <a:schemeClr val="bg1"/>
                </a:solidFill>
                <a:latin typeface="Corbel" panose="020B0503020204020204" pitchFamily="34" charset="0"/>
              </a:rPr>
              <a:t>.</a:t>
            </a:r>
            <a:endParaRPr lang="en-US" sz="2000" dirty="0">
              <a:solidFill>
                <a:schemeClr val="accent2">
                  <a:lumMod val="20000"/>
                  <a:lumOff val="80000"/>
                </a:schemeClr>
              </a:solidFill>
              <a:latin typeface="Corbel" panose="020B0503020204020204" pitchFamily="34" charset="0"/>
            </a:endParaRPr>
          </a:p>
        </p:txBody>
      </p:sp>
      <p:sp>
        <p:nvSpPr>
          <p:cNvPr id="43" name="Speech Bubble: Rectangle with Corners Rounded 42">
            <a:extLst>
              <a:ext uri="{FF2B5EF4-FFF2-40B4-BE49-F238E27FC236}">
                <a16:creationId xmlns:a16="http://schemas.microsoft.com/office/drawing/2014/main" id="{DD995D46-3B7B-41C6-B269-F5E15319E41B}"/>
              </a:ext>
            </a:extLst>
          </p:cNvPr>
          <p:cNvSpPr/>
          <p:nvPr/>
        </p:nvSpPr>
        <p:spPr>
          <a:xfrm>
            <a:off x="6913830" y="2834872"/>
            <a:ext cx="3406524" cy="1038461"/>
          </a:xfrm>
          <a:prstGeom prst="wedgeRoundRectCallout">
            <a:avLst>
              <a:gd name="adj1" fmla="val -121422"/>
              <a:gd name="adj2" fmla="val 56786"/>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a:t>
            </a:r>
            <a:r>
              <a:rPr lang="en-US" sz="2000" dirty="0" err="1">
                <a:solidFill>
                  <a:srgbClr val="32F4F1"/>
                </a:solidFill>
                <a:latin typeface="Corbel" panose="020B0503020204020204" pitchFamily="34" charset="0"/>
              </a:rPr>
              <a:t>XMLHttpRequest</a:t>
            </a:r>
            <a:r>
              <a:rPr lang="en-US" sz="2000" dirty="0">
                <a:solidFill>
                  <a:schemeClr val="bg1"/>
                </a:solidFill>
                <a:latin typeface="Corbel" panose="020B0503020204020204" pitchFamily="34" charset="0"/>
              </a:rPr>
              <a:t> class is used to download internet data concurrently.</a:t>
            </a:r>
            <a:endParaRPr lang="en-US" sz="2000" dirty="0">
              <a:solidFill>
                <a:schemeClr val="accent2">
                  <a:lumMod val="20000"/>
                  <a:lumOff val="80000"/>
                </a:schemeClr>
              </a:solidFill>
              <a:latin typeface="Corbel" panose="020B0503020204020204" pitchFamily="34" charset="0"/>
            </a:endParaRPr>
          </a:p>
        </p:txBody>
      </p:sp>
      <p:pic>
        <p:nvPicPr>
          <p:cNvPr id="11" name="Picture 10" descr="A white clock with black hands&#10;&#10;Description automatically generated with low confidence">
            <a:extLst>
              <a:ext uri="{FF2B5EF4-FFF2-40B4-BE49-F238E27FC236}">
                <a16:creationId xmlns:a16="http://schemas.microsoft.com/office/drawing/2014/main" id="{B1FB820E-F97B-4197-AE39-DAA3258F75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13426" y="4523545"/>
            <a:ext cx="2070691" cy="2070691"/>
          </a:xfrm>
          <a:prstGeom prst="rect">
            <a:avLst/>
          </a:prstGeom>
        </p:spPr>
      </p:pic>
      <p:cxnSp>
        <p:nvCxnSpPr>
          <p:cNvPr id="55" name="Straight Arrow Connector 54">
            <a:extLst>
              <a:ext uri="{FF2B5EF4-FFF2-40B4-BE49-F238E27FC236}">
                <a16:creationId xmlns:a16="http://schemas.microsoft.com/office/drawing/2014/main" id="{94D5838A-94E1-4015-8F92-6B47941141EF}"/>
              </a:ext>
            </a:extLst>
          </p:cNvPr>
          <p:cNvCxnSpPr>
            <a:cxnSpLocks/>
          </p:cNvCxnSpPr>
          <p:nvPr/>
        </p:nvCxnSpPr>
        <p:spPr>
          <a:xfrm flipH="1" flipV="1">
            <a:off x="11324655" y="2552299"/>
            <a:ext cx="157503" cy="24063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Speech Bubble: Rectangle with Corners Rounded 55">
            <a:extLst>
              <a:ext uri="{FF2B5EF4-FFF2-40B4-BE49-F238E27FC236}">
                <a16:creationId xmlns:a16="http://schemas.microsoft.com/office/drawing/2014/main" id="{21A61841-7093-40CF-AC52-9229B2D6EE1C}"/>
              </a:ext>
            </a:extLst>
          </p:cNvPr>
          <p:cNvSpPr/>
          <p:nvPr/>
        </p:nvSpPr>
        <p:spPr>
          <a:xfrm>
            <a:off x="5379362" y="3618290"/>
            <a:ext cx="3025396" cy="1038461"/>
          </a:xfrm>
          <a:prstGeom prst="wedgeRoundRectCallout">
            <a:avLst>
              <a:gd name="adj1" fmla="val 41497"/>
              <a:gd name="adj2" fmla="val -111316"/>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Meanwhile, the user can interact with the page – clicking buttons, etc.</a:t>
            </a:r>
            <a:endParaRPr lang="en-US" sz="2000" dirty="0">
              <a:solidFill>
                <a:schemeClr val="accent2">
                  <a:lumMod val="20000"/>
                  <a:lumOff val="80000"/>
                </a:schemeClr>
              </a:solidFill>
              <a:latin typeface="Corbel" panose="020B0503020204020204" pitchFamily="34" charset="0"/>
            </a:endParaRPr>
          </a:p>
        </p:txBody>
      </p:sp>
      <p:sp>
        <p:nvSpPr>
          <p:cNvPr id="54" name="Speech Bubble: Rectangle with Corners Rounded 53">
            <a:extLst>
              <a:ext uri="{FF2B5EF4-FFF2-40B4-BE49-F238E27FC236}">
                <a16:creationId xmlns:a16="http://schemas.microsoft.com/office/drawing/2014/main" id="{5B8D071E-569A-4D3E-805F-A215A3F33F40}"/>
              </a:ext>
            </a:extLst>
          </p:cNvPr>
          <p:cNvSpPr/>
          <p:nvPr/>
        </p:nvSpPr>
        <p:spPr>
          <a:xfrm>
            <a:off x="6492991" y="4515138"/>
            <a:ext cx="3663206" cy="1038461"/>
          </a:xfrm>
          <a:prstGeom prst="wedgeRoundRectCallout">
            <a:avLst>
              <a:gd name="adj1" fmla="val -107523"/>
              <a:gd name="adj2" fmla="val -60932"/>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We must specify a callback function to call once the data has been downloaded.</a:t>
            </a:r>
            <a:endParaRPr lang="en-US" sz="2000" dirty="0">
              <a:solidFill>
                <a:schemeClr val="accent2">
                  <a:lumMod val="20000"/>
                  <a:lumOff val="80000"/>
                </a:schemeClr>
              </a:solidFill>
              <a:latin typeface="Corbel" panose="020B0503020204020204" pitchFamily="34" charset="0"/>
            </a:endParaRPr>
          </a:p>
        </p:txBody>
      </p:sp>
      <p:sp>
        <p:nvSpPr>
          <p:cNvPr id="37" name="Speech Bubble: Rectangle with Corners Rounded 36">
            <a:extLst>
              <a:ext uri="{FF2B5EF4-FFF2-40B4-BE49-F238E27FC236}">
                <a16:creationId xmlns:a16="http://schemas.microsoft.com/office/drawing/2014/main" id="{28620CF7-82DB-4198-832E-71F4CAF8EEB8}"/>
              </a:ext>
            </a:extLst>
          </p:cNvPr>
          <p:cNvSpPr/>
          <p:nvPr/>
        </p:nvSpPr>
        <p:spPr>
          <a:xfrm>
            <a:off x="523105" y="3899249"/>
            <a:ext cx="3025396" cy="1038461"/>
          </a:xfrm>
          <a:prstGeom prst="wedgeRoundRectCallout">
            <a:avLst>
              <a:gd name="adj1" fmla="val 41497"/>
              <a:gd name="adj2" fmla="val -111316"/>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That callback can update the page's text with the latest weather.</a:t>
            </a:r>
            <a:endParaRPr lang="en-US" sz="2000" dirty="0">
              <a:solidFill>
                <a:schemeClr val="accent2">
                  <a:lumMod val="20000"/>
                  <a:lumOff val="80000"/>
                </a:schemeClr>
              </a:solidFill>
              <a:latin typeface="Corbel" panose="020B0503020204020204" pitchFamily="34" charset="0"/>
            </a:endParaRPr>
          </a:p>
        </p:txBody>
      </p:sp>
    </p:spTree>
    <p:extLst>
      <p:ext uri="{BB962C8B-B14F-4D97-AF65-F5344CB8AC3E}">
        <p14:creationId xmlns:p14="http://schemas.microsoft.com/office/powerpoint/2010/main" val="3039195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19" end="1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20" end="2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xEl>
                                              <p:pRg st="10" end="1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xEl>
                                              <p:pRg st="11" end="11"/>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txEl>
                                              <p:pRg st="12" end="12"/>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
                                            <p:txEl>
                                              <p:pRg st="13" end="13"/>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
                                            <p:txEl>
                                              <p:pRg st="14" end="14"/>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
                                            <p:txEl>
                                              <p:pRg st="15" end="1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xEl>
                                              <p:pRg st="17" end="1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
                                            <p:txEl>
                                              <p:pRg st="18" end="1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wipe(down)">
                                      <p:cBhvr>
                                        <p:cTn id="63" dur="500"/>
                                        <p:tgtEl>
                                          <p:spTgt spid="43"/>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1" nodeType="clickEffect">
                                  <p:stCondLst>
                                    <p:cond delay="0"/>
                                  </p:stCondLst>
                                  <p:childTnLst>
                                    <p:set>
                                      <p:cBhvr>
                                        <p:cTn id="67" dur="1" fill="hold">
                                          <p:stCondLst>
                                            <p:cond delay="0"/>
                                          </p:stCondLst>
                                        </p:cTn>
                                        <p:tgtEl>
                                          <p:spTgt spid="43"/>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wipe(down)">
                                      <p:cBhvr>
                                        <p:cTn id="72" dur="500"/>
                                        <p:tgtEl>
                                          <p:spTgt spid="45"/>
                                        </p:tgtEl>
                                      </p:cBhvr>
                                    </p:animEffect>
                                  </p:childTnLst>
                                </p:cTn>
                              </p:par>
                              <p:par>
                                <p:cTn id="73" presetID="1" presetClass="exit" presetSubtype="0" fill="hold" grpId="1" nodeType="withEffect">
                                  <p:stCondLst>
                                    <p:cond delay="0"/>
                                  </p:stCondLst>
                                  <p:childTnLst>
                                    <p:set>
                                      <p:cBhvr>
                                        <p:cTn id="74" dur="1" fill="hold">
                                          <p:stCondLst>
                                            <p:cond delay="0"/>
                                          </p:stCondLst>
                                        </p:cTn>
                                        <p:tgtEl>
                                          <p:spTgt spid="45"/>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54"/>
                                        </p:tgtEl>
                                        <p:attrNameLst>
                                          <p:attrName>style.visibility</p:attrName>
                                        </p:attrNameLst>
                                      </p:cBhvr>
                                      <p:to>
                                        <p:strVal val="visible"/>
                                      </p:to>
                                    </p:set>
                                    <p:animEffect transition="in" filter="wipe(down)">
                                      <p:cBhvr>
                                        <p:cTn id="79" dur="500"/>
                                        <p:tgtEl>
                                          <p:spTgt spid="54"/>
                                        </p:tgtEl>
                                      </p:cBhvr>
                                    </p:animEffect>
                                  </p:childTnLst>
                                </p:cTn>
                              </p:par>
                            </p:childTnLst>
                          </p:cTn>
                        </p:par>
                      </p:childTnLst>
                    </p:cTn>
                  </p:par>
                  <p:par>
                    <p:cTn id="80" fill="hold">
                      <p:stCondLst>
                        <p:cond delay="indefinite"/>
                      </p:stCondLst>
                      <p:childTnLst>
                        <p:par>
                          <p:cTn id="81" fill="hold">
                            <p:stCondLst>
                              <p:cond delay="0"/>
                            </p:stCondLst>
                            <p:childTnLst>
                              <p:par>
                                <p:cTn id="82" presetID="42" presetClass="path" presetSubtype="0" accel="50000" decel="50000" fill="hold" grpId="2" nodeType="clickEffect">
                                  <p:stCondLst>
                                    <p:cond delay="0"/>
                                  </p:stCondLst>
                                  <p:childTnLst>
                                    <p:animMotion origin="layout" path="M -2.5E-6 2.22222E-6 L 0.05873 -0.21991 " pathEditMode="relative" rAng="0" ptsTypes="AA">
                                      <p:cBhvr>
                                        <p:cTn id="83" dur="2000" fill="hold"/>
                                        <p:tgtEl>
                                          <p:spTgt spid="54"/>
                                        </p:tgtEl>
                                        <p:attrNameLst>
                                          <p:attrName>ppt_x</p:attrName>
                                          <p:attrName>ppt_y</p:attrName>
                                        </p:attrNameLst>
                                      </p:cBhvr>
                                      <p:rCtr x="2930" y="-10995"/>
                                    </p:animMotion>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37"/>
                                        </p:tgtEl>
                                        <p:attrNameLst>
                                          <p:attrName>style.visibility</p:attrName>
                                        </p:attrNameLst>
                                      </p:cBhvr>
                                      <p:to>
                                        <p:strVal val="visible"/>
                                      </p:to>
                                    </p:set>
                                    <p:animEffect transition="in" filter="wipe(down)">
                                      <p:cBhvr>
                                        <p:cTn id="88" dur="500"/>
                                        <p:tgtEl>
                                          <p:spTgt spid="37"/>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37"/>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54"/>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22"/>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nodeType="clickEffect">
                                  <p:stCondLst>
                                    <p:cond delay="0"/>
                                  </p:stCondLst>
                                  <p:childTnLst>
                                    <p:set>
                                      <p:cBhvr>
                                        <p:cTn id="102" dur="1" fill="hold">
                                          <p:stCondLst>
                                            <p:cond delay="0"/>
                                          </p:stCondLst>
                                        </p:cTn>
                                        <p:tgtEl>
                                          <p:spTgt spid="22"/>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23"/>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nodeType="clickEffect">
                                  <p:stCondLst>
                                    <p:cond delay="0"/>
                                  </p:stCondLst>
                                  <p:childTnLst>
                                    <p:set>
                                      <p:cBhvr>
                                        <p:cTn id="110" dur="1" fill="hold">
                                          <p:stCondLst>
                                            <p:cond delay="0"/>
                                          </p:stCondLst>
                                        </p:cTn>
                                        <p:tgtEl>
                                          <p:spTgt spid="23"/>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24"/>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nodeType="clickEffect">
                                  <p:stCondLst>
                                    <p:cond delay="0"/>
                                  </p:stCondLst>
                                  <p:childTnLst>
                                    <p:set>
                                      <p:cBhvr>
                                        <p:cTn id="118" dur="1" fill="hold">
                                          <p:stCondLst>
                                            <p:cond delay="0"/>
                                          </p:stCondLst>
                                        </p:cTn>
                                        <p:tgtEl>
                                          <p:spTgt spid="24"/>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25"/>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nodeType="clickEffect">
                                  <p:stCondLst>
                                    <p:cond delay="0"/>
                                  </p:stCondLst>
                                  <p:childTnLst>
                                    <p:set>
                                      <p:cBhvr>
                                        <p:cTn id="126" dur="1" fill="hold">
                                          <p:stCondLst>
                                            <p:cond delay="0"/>
                                          </p:stCondLst>
                                        </p:cTn>
                                        <p:tgtEl>
                                          <p:spTgt spid="25"/>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27"/>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nodeType="clickEffect">
                                  <p:stCondLst>
                                    <p:cond delay="0"/>
                                  </p:stCondLst>
                                  <p:childTnLst>
                                    <p:set>
                                      <p:cBhvr>
                                        <p:cTn id="134" dur="1" fill="hold">
                                          <p:stCondLst>
                                            <p:cond delay="0"/>
                                          </p:stCondLst>
                                        </p:cTn>
                                        <p:tgtEl>
                                          <p:spTgt spid="27"/>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28"/>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22" presetClass="entr" presetSubtype="8" fill="hold" grpId="0" nodeType="clickEffect">
                                  <p:stCondLst>
                                    <p:cond delay="0"/>
                                  </p:stCondLst>
                                  <p:childTnLst>
                                    <p:set>
                                      <p:cBhvr>
                                        <p:cTn id="142" dur="1" fill="hold">
                                          <p:stCondLst>
                                            <p:cond delay="0"/>
                                          </p:stCondLst>
                                        </p:cTn>
                                        <p:tgtEl>
                                          <p:spTgt spid="50"/>
                                        </p:tgtEl>
                                        <p:attrNameLst>
                                          <p:attrName>style.visibility</p:attrName>
                                        </p:attrNameLst>
                                      </p:cBhvr>
                                      <p:to>
                                        <p:strVal val="visible"/>
                                      </p:to>
                                    </p:set>
                                    <p:animEffect transition="in" filter="wipe(left)">
                                      <p:cBhvr>
                                        <p:cTn id="143" dur="500"/>
                                        <p:tgtEl>
                                          <p:spTgt spid="50"/>
                                        </p:tgtEl>
                                      </p:cBhvr>
                                    </p:animEffect>
                                  </p:childTnLst>
                                </p:cTn>
                              </p:par>
                            </p:childTnLst>
                          </p:cTn>
                        </p:par>
                      </p:childTnLst>
                    </p:cTn>
                  </p:par>
                  <p:par>
                    <p:cTn id="144" fill="hold">
                      <p:stCondLst>
                        <p:cond delay="indefinite"/>
                      </p:stCondLst>
                      <p:childTnLst>
                        <p:par>
                          <p:cTn id="145" fill="hold">
                            <p:stCondLst>
                              <p:cond delay="0"/>
                            </p:stCondLst>
                            <p:childTnLst>
                              <p:par>
                                <p:cTn id="146" presetID="1" presetClass="exit" presetSubtype="0" fill="hold" nodeType="clickEffect">
                                  <p:stCondLst>
                                    <p:cond delay="0"/>
                                  </p:stCondLst>
                                  <p:childTnLst>
                                    <p:set>
                                      <p:cBhvr>
                                        <p:cTn id="147" dur="1" fill="hold">
                                          <p:stCondLst>
                                            <p:cond delay="0"/>
                                          </p:stCondLst>
                                        </p:cTn>
                                        <p:tgtEl>
                                          <p:spTgt spid="28"/>
                                        </p:tgtEl>
                                        <p:attrNameLst>
                                          <p:attrName>style.visibility</p:attrName>
                                        </p:attrNameLst>
                                      </p:cBhvr>
                                      <p:to>
                                        <p:strVal val="hidden"/>
                                      </p:to>
                                    </p:set>
                                  </p:childTnLst>
                                </p:cTn>
                              </p:par>
                            </p:childTnLst>
                          </p:cTn>
                        </p:par>
                      </p:childTnLst>
                    </p:cTn>
                  </p:par>
                  <p:par>
                    <p:cTn id="148" fill="hold">
                      <p:stCondLst>
                        <p:cond delay="indefinite"/>
                      </p:stCondLst>
                      <p:childTnLst>
                        <p:par>
                          <p:cTn id="149" fill="hold">
                            <p:stCondLst>
                              <p:cond delay="0"/>
                            </p:stCondLst>
                            <p:childTnLst>
                              <p:par>
                                <p:cTn id="150" presetID="1" presetClass="entr" presetSubtype="0" fill="hold" nodeType="clickEffect">
                                  <p:stCondLst>
                                    <p:cond delay="0"/>
                                  </p:stCondLst>
                                  <p:childTnLst>
                                    <p:set>
                                      <p:cBhvr>
                                        <p:cTn id="151" dur="1" fill="hold">
                                          <p:stCondLst>
                                            <p:cond delay="0"/>
                                          </p:stCondLst>
                                        </p:cTn>
                                        <p:tgtEl>
                                          <p:spTgt spid="29"/>
                                        </p:tgtEl>
                                        <p:attrNameLst>
                                          <p:attrName>style.visibility</p:attrName>
                                        </p:attrNameLst>
                                      </p:cBhvr>
                                      <p:to>
                                        <p:strVal val="visible"/>
                                      </p:to>
                                    </p:se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nodeType="clickEffect">
                                  <p:stCondLst>
                                    <p:cond delay="0"/>
                                  </p:stCondLst>
                                  <p:childTnLst>
                                    <p:set>
                                      <p:cBhvr>
                                        <p:cTn id="155" dur="1" fill="hold">
                                          <p:stCondLst>
                                            <p:cond delay="0"/>
                                          </p:stCondLst>
                                        </p:cTn>
                                        <p:tgtEl>
                                          <p:spTgt spid="19"/>
                                        </p:tgtEl>
                                        <p:attrNameLst>
                                          <p:attrName>style.visibility</p:attrName>
                                        </p:attrNameLst>
                                      </p:cBhvr>
                                      <p:to>
                                        <p:strVal val="visible"/>
                                      </p:to>
                                    </p:set>
                                    <p:animEffect transition="in" filter="wipe(left)">
                                      <p:cBhvr>
                                        <p:cTn id="156" dur="500"/>
                                        <p:tgtEl>
                                          <p:spTgt spid="19"/>
                                        </p:tgtEl>
                                      </p:cBhvr>
                                    </p:animEffect>
                                  </p:childTnLst>
                                </p:cTn>
                              </p:par>
                            </p:childTnLst>
                          </p:cTn>
                        </p:par>
                      </p:childTnLst>
                    </p:cTn>
                  </p:par>
                  <p:par>
                    <p:cTn id="157" fill="hold">
                      <p:stCondLst>
                        <p:cond delay="indefinite"/>
                      </p:stCondLst>
                      <p:childTnLst>
                        <p:par>
                          <p:cTn id="158" fill="hold">
                            <p:stCondLst>
                              <p:cond delay="0"/>
                            </p:stCondLst>
                            <p:childTnLst>
                              <p:par>
                                <p:cTn id="159" presetID="1" presetClass="exit" presetSubtype="0" fill="hold" nodeType="clickEffect">
                                  <p:stCondLst>
                                    <p:cond delay="0"/>
                                  </p:stCondLst>
                                  <p:childTnLst>
                                    <p:set>
                                      <p:cBhvr>
                                        <p:cTn id="160" dur="1" fill="hold">
                                          <p:stCondLst>
                                            <p:cond delay="0"/>
                                          </p:stCondLst>
                                        </p:cTn>
                                        <p:tgtEl>
                                          <p:spTgt spid="29"/>
                                        </p:tgtEl>
                                        <p:attrNameLst>
                                          <p:attrName>style.visibility</p:attrName>
                                        </p:attrNameLst>
                                      </p:cBhvr>
                                      <p:to>
                                        <p:strVal val="hidden"/>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nodeType="clickEffect">
                                  <p:stCondLst>
                                    <p:cond delay="0"/>
                                  </p:stCondLst>
                                  <p:childTnLst>
                                    <p:set>
                                      <p:cBhvr>
                                        <p:cTn id="164" dur="1" fill="hold">
                                          <p:stCondLst>
                                            <p:cond delay="0"/>
                                          </p:stCondLst>
                                        </p:cTn>
                                        <p:tgtEl>
                                          <p:spTgt spid="11"/>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22" presetClass="entr" presetSubtype="4" fill="hold" grpId="0" nodeType="clickEffect">
                                  <p:stCondLst>
                                    <p:cond delay="0"/>
                                  </p:stCondLst>
                                  <p:childTnLst>
                                    <p:set>
                                      <p:cBhvr>
                                        <p:cTn id="168" dur="1" fill="hold">
                                          <p:stCondLst>
                                            <p:cond delay="0"/>
                                          </p:stCondLst>
                                        </p:cTn>
                                        <p:tgtEl>
                                          <p:spTgt spid="56"/>
                                        </p:tgtEl>
                                        <p:attrNameLst>
                                          <p:attrName>style.visibility</p:attrName>
                                        </p:attrNameLst>
                                      </p:cBhvr>
                                      <p:to>
                                        <p:strVal val="visible"/>
                                      </p:to>
                                    </p:set>
                                    <p:animEffect transition="in" filter="wipe(down)">
                                      <p:cBhvr>
                                        <p:cTn id="169" dur="500"/>
                                        <p:tgtEl>
                                          <p:spTgt spid="56"/>
                                        </p:tgtEl>
                                      </p:cBhvr>
                                    </p:animEffect>
                                  </p:childTnLst>
                                </p:cTn>
                              </p:par>
                              <p:par>
                                <p:cTn id="170" presetID="1" presetClass="entr" presetSubtype="0" fill="hold" nodeType="withEffect">
                                  <p:stCondLst>
                                    <p:cond delay="0"/>
                                  </p:stCondLst>
                                  <p:childTnLst>
                                    <p:set>
                                      <p:cBhvr>
                                        <p:cTn id="171" dur="1" fill="hold">
                                          <p:stCondLst>
                                            <p:cond delay="0"/>
                                          </p:stCondLst>
                                        </p:cTn>
                                        <p:tgtEl>
                                          <p:spTgt spid="55"/>
                                        </p:tgtEl>
                                        <p:attrNameLst>
                                          <p:attrName>style.visibility</p:attrName>
                                        </p:attrNameLst>
                                      </p:cBhvr>
                                      <p:to>
                                        <p:strVal val="visible"/>
                                      </p:to>
                                    </p:set>
                                  </p:childTnLst>
                                </p:cTn>
                              </p:par>
                              <p:par>
                                <p:cTn id="172" presetID="0" presetClass="path" presetSubtype="0" accel="50000" decel="50000" fill="hold" nodeType="withEffect">
                                  <p:stCondLst>
                                    <p:cond delay="0"/>
                                  </p:stCondLst>
                                  <p:childTnLst>
                                    <p:animMotion origin="layout" path="M 0.00156 -0.00254 L -0.10443 -0.01041 L -0.07552 -0.13935 L -0.21029 -0.09305 L -0.15013 0.00533 L 0.00312 -0.14861 L 0.02604 -0.04676 L -0.24388 -0.10092 L -0.07956 0.03334 " pathEditMode="relative" ptsTypes="AAAAAAAAA">
                                      <p:cBhvr>
                                        <p:cTn id="173" dur="10000" fill="hold"/>
                                        <p:tgtEl>
                                          <p:spTgt spid="55"/>
                                        </p:tgtEl>
                                        <p:attrNameLst>
                                          <p:attrName>ppt_x</p:attrName>
                                          <p:attrName>ppt_y</p:attrName>
                                        </p:attrNameLst>
                                      </p:cBhvr>
                                    </p:animMotion>
                                  </p:childTnLst>
                                </p:cTn>
                              </p:par>
                            </p:childTnLst>
                          </p:cTn>
                        </p:par>
                        <p:par>
                          <p:cTn id="174" fill="hold">
                            <p:stCondLst>
                              <p:cond delay="10000"/>
                            </p:stCondLst>
                            <p:childTnLst>
                              <p:par>
                                <p:cTn id="175" presetID="1" presetClass="exit" presetSubtype="0" fill="hold" nodeType="afterEffect">
                                  <p:stCondLst>
                                    <p:cond delay="0"/>
                                  </p:stCondLst>
                                  <p:childTnLst>
                                    <p:set>
                                      <p:cBhvr>
                                        <p:cTn id="176" dur="1" fill="hold">
                                          <p:stCondLst>
                                            <p:cond delay="0"/>
                                          </p:stCondLst>
                                        </p:cTn>
                                        <p:tgtEl>
                                          <p:spTgt spid="11"/>
                                        </p:tgtEl>
                                        <p:attrNameLst>
                                          <p:attrName>style.visibility</p:attrName>
                                        </p:attrNameLst>
                                      </p:cBhvr>
                                      <p:to>
                                        <p:strVal val="hidden"/>
                                      </p:to>
                                    </p:set>
                                  </p:childTnLst>
                                </p:cTn>
                              </p:par>
                            </p:childTnLst>
                          </p:cTn>
                        </p:par>
                      </p:childTnLst>
                    </p:cTn>
                  </p:par>
                  <p:par>
                    <p:cTn id="177" fill="hold">
                      <p:stCondLst>
                        <p:cond delay="indefinite"/>
                      </p:stCondLst>
                      <p:childTnLst>
                        <p:par>
                          <p:cTn id="178" fill="hold">
                            <p:stCondLst>
                              <p:cond delay="0"/>
                            </p:stCondLst>
                            <p:childTnLst>
                              <p:par>
                                <p:cTn id="179" presetID="1" presetClass="exit" presetSubtype="0" fill="hold" grpId="1" nodeType="clickEffect">
                                  <p:stCondLst>
                                    <p:cond delay="0"/>
                                  </p:stCondLst>
                                  <p:childTnLst>
                                    <p:set>
                                      <p:cBhvr>
                                        <p:cTn id="180" dur="1" fill="hold">
                                          <p:stCondLst>
                                            <p:cond delay="0"/>
                                          </p:stCondLst>
                                        </p:cTn>
                                        <p:tgtEl>
                                          <p:spTgt spid="56"/>
                                        </p:tgtEl>
                                        <p:attrNameLst>
                                          <p:attrName>style.visibility</p:attrName>
                                        </p:attrNameLst>
                                      </p:cBhvr>
                                      <p:to>
                                        <p:strVal val="hidden"/>
                                      </p:to>
                                    </p:set>
                                  </p:childTnLst>
                                </p:cTn>
                              </p:par>
                            </p:childTnLst>
                          </p:cTn>
                        </p:par>
                      </p:childTnLst>
                    </p:cTn>
                  </p:par>
                  <p:par>
                    <p:cTn id="181" fill="hold">
                      <p:stCondLst>
                        <p:cond delay="indefinite"/>
                      </p:stCondLst>
                      <p:childTnLst>
                        <p:par>
                          <p:cTn id="182" fill="hold">
                            <p:stCondLst>
                              <p:cond delay="0"/>
                            </p:stCondLst>
                            <p:childTnLst>
                              <p:par>
                                <p:cTn id="183" presetID="1" presetClass="entr" presetSubtype="0" fill="hold" nodeType="clickEffect">
                                  <p:stCondLst>
                                    <p:cond delay="0"/>
                                  </p:stCondLst>
                                  <p:childTnLst>
                                    <p:set>
                                      <p:cBhvr>
                                        <p:cTn id="184" dur="1" fill="hold">
                                          <p:stCondLst>
                                            <p:cond delay="0"/>
                                          </p:stCondLst>
                                        </p:cTn>
                                        <p:tgtEl>
                                          <p:spTgt spid="30"/>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presetID="1" presetClass="exit" presetSubtype="0" fill="hold" nodeType="clickEffect">
                                  <p:stCondLst>
                                    <p:cond delay="0"/>
                                  </p:stCondLst>
                                  <p:childTnLst>
                                    <p:set>
                                      <p:cBhvr>
                                        <p:cTn id="188" dur="1" fill="hold">
                                          <p:stCondLst>
                                            <p:cond delay="0"/>
                                          </p:stCondLst>
                                        </p:cTn>
                                        <p:tgtEl>
                                          <p:spTgt spid="30"/>
                                        </p:tgtEl>
                                        <p:attrNameLst>
                                          <p:attrName>style.visibility</p:attrName>
                                        </p:attrNameLst>
                                      </p:cBhvr>
                                      <p:to>
                                        <p:strVal val="hidden"/>
                                      </p:to>
                                    </p:set>
                                  </p:childTnLst>
                                </p:cTn>
                              </p:par>
                            </p:childTnLst>
                          </p:cTn>
                        </p:par>
                      </p:childTnLst>
                    </p:cTn>
                  </p:par>
                  <p:par>
                    <p:cTn id="189" fill="hold">
                      <p:stCondLst>
                        <p:cond delay="indefinite"/>
                      </p:stCondLst>
                      <p:childTnLst>
                        <p:par>
                          <p:cTn id="190" fill="hold">
                            <p:stCondLst>
                              <p:cond delay="0"/>
                            </p:stCondLst>
                            <p:childTnLst>
                              <p:par>
                                <p:cTn id="191" presetID="1" presetClass="entr" presetSubtype="0" fill="hold" nodeType="clickEffect">
                                  <p:stCondLst>
                                    <p:cond delay="0"/>
                                  </p:stCondLst>
                                  <p:childTnLst>
                                    <p:set>
                                      <p:cBhvr>
                                        <p:cTn id="192" dur="1" fill="hold">
                                          <p:stCondLst>
                                            <p:cond delay="0"/>
                                          </p:stCondLst>
                                        </p:cTn>
                                        <p:tgtEl>
                                          <p:spTgt spid="31"/>
                                        </p:tgtEl>
                                        <p:attrNameLst>
                                          <p:attrName>style.visibility</p:attrName>
                                        </p:attrNameLst>
                                      </p:cBhvr>
                                      <p:to>
                                        <p:strVal val="visible"/>
                                      </p:to>
                                    </p:set>
                                  </p:childTnLst>
                                </p:cTn>
                              </p:par>
                            </p:childTnLst>
                          </p:cTn>
                        </p:par>
                      </p:childTnLst>
                    </p:cTn>
                  </p:par>
                  <p:par>
                    <p:cTn id="193" fill="hold">
                      <p:stCondLst>
                        <p:cond delay="indefinite"/>
                      </p:stCondLst>
                      <p:childTnLst>
                        <p:par>
                          <p:cTn id="194" fill="hold">
                            <p:stCondLst>
                              <p:cond delay="0"/>
                            </p:stCondLst>
                            <p:childTnLst>
                              <p:par>
                                <p:cTn id="195" presetID="22" presetClass="entr" presetSubtype="8" fill="hold" nodeType="clickEffect">
                                  <p:stCondLst>
                                    <p:cond delay="0"/>
                                  </p:stCondLst>
                                  <p:childTnLst>
                                    <p:set>
                                      <p:cBhvr>
                                        <p:cTn id="196" dur="1" fill="hold">
                                          <p:stCondLst>
                                            <p:cond delay="0"/>
                                          </p:stCondLst>
                                        </p:cTn>
                                        <p:tgtEl>
                                          <p:spTgt spid="21"/>
                                        </p:tgtEl>
                                        <p:attrNameLst>
                                          <p:attrName>style.visibility</p:attrName>
                                        </p:attrNameLst>
                                      </p:cBhvr>
                                      <p:to>
                                        <p:strVal val="visible"/>
                                      </p:to>
                                    </p:set>
                                    <p:animEffect transition="in" filter="wipe(left)">
                                      <p:cBhvr>
                                        <p:cTn id="197" dur="500"/>
                                        <p:tgtEl>
                                          <p:spTgt spid="21"/>
                                        </p:tgtEl>
                                      </p:cBhvr>
                                    </p:animEffect>
                                  </p:childTnLst>
                                </p:cTn>
                              </p:par>
                            </p:childTnLst>
                          </p:cTn>
                        </p:par>
                      </p:childTnLst>
                    </p:cTn>
                  </p:par>
                  <p:par>
                    <p:cTn id="198" fill="hold">
                      <p:stCondLst>
                        <p:cond delay="indefinite"/>
                      </p:stCondLst>
                      <p:childTnLst>
                        <p:par>
                          <p:cTn id="199" fill="hold">
                            <p:stCondLst>
                              <p:cond delay="0"/>
                            </p:stCondLst>
                            <p:childTnLst>
                              <p:par>
                                <p:cTn id="200" presetID="1" presetClass="exit" presetSubtype="0" fill="hold" nodeType="clickEffect">
                                  <p:stCondLst>
                                    <p:cond delay="0"/>
                                  </p:stCondLst>
                                  <p:childTnLst>
                                    <p:set>
                                      <p:cBhvr>
                                        <p:cTn id="201"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P spid="50" grpId="0"/>
      <p:bldP spid="45" grpId="0" animBg="1"/>
      <p:bldP spid="45" grpId="1" animBg="1"/>
      <p:bldP spid="43" grpId="0" animBg="1"/>
      <p:bldP spid="43" grpId="1" animBg="1"/>
      <p:bldP spid="56" grpId="0" animBg="1"/>
      <p:bldP spid="56" grpId="1" animBg="1"/>
      <p:bldP spid="54" grpId="0" animBg="1"/>
      <p:bldP spid="54" grpId="1" animBg="1"/>
      <p:bldP spid="54" grpId="2" animBg="1"/>
      <p:bldP spid="37" grpId="0" animBg="1"/>
      <p:bldP spid="37" grpId="1"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a:xfrm>
            <a:off x="914400" y="-213118"/>
            <a:ext cx="10363200" cy="1143000"/>
          </a:xfrm>
        </p:spPr>
        <p:txBody>
          <a:bodyPr/>
          <a:lstStyle/>
          <a:p>
            <a:r>
              <a:rPr lang="en-US" dirty="0"/>
              <a:t>Event Loops, Callbacks and I/O: Example</a:t>
            </a:r>
          </a:p>
        </p:txBody>
      </p:sp>
      <p:sp>
        <p:nvSpPr>
          <p:cNvPr id="6" name="Rectangle 5">
            <a:extLst>
              <a:ext uri="{FF2B5EF4-FFF2-40B4-BE49-F238E27FC236}">
                <a16:creationId xmlns:a16="http://schemas.microsoft.com/office/drawing/2014/main" id="{0C50657E-27DB-4184-A461-78F29D0CC614}"/>
              </a:ext>
            </a:extLst>
          </p:cNvPr>
          <p:cNvSpPr/>
          <p:nvPr/>
        </p:nvSpPr>
        <p:spPr>
          <a:xfrm>
            <a:off x="249525" y="665021"/>
            <a:ext cx="7357095" cy="6045198"/>
          </a:xfrm>
          <a:prstGeom prst="rect">
            <a:avLst/>
          </a:prstGeom>
          <a:solidFill>
            <a:srgbClr val="F4F9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&lt;html&gt;&lt;body&gt;</a:t>
            </a:r>
          </a:p>
          <a:p>
            <a:r>
              <a:rPr lang="en-US" dirty="0">
                <a:solidFill>
                  <a:schemeClr val="tx1"/>
                </a:solidFill>
                <a:latin typeface="Consolas" panose="020B0609020204030204" pitchFamily="49" charset="0"/>
              </a:rPr>
              <a:t>&lt;div&gt;</a:t>
            </a:r>
            <a:r>
              <a:rPr lang="en-US" dirty="0">
                <a:solidFill>
                  <a:srgbClr val="00B050"/>
                </a:solidFill>
                <a:latin typeface="Consolas" panose="020B0609020204030204" pitchFamily="49" charset="0"/>
              </a:rPr>
              <a:t>The current weather is:</a:t>
            </a:r>
            <a:r>
              <a:rPr lang="en-US" dirty="0">
                <a:solidFill>
                  <a:schemeClr val="tx1"/>
                </a:solidFill>
                <a:latin typeface="Consolas" panose="020B0609020204030204" pitchFamily="49" charset="0"/>
              </a:rPr>
              <a:t>&lt;/div&gt;</a:t>
            </a:r>
          </a:p>
          <a:p>
            <a:r>
              <a:rPr lang="en-US" dirty="0">
                <a:solidFill>
                  <a:schemeClr val="tx1"/>
                </a:solidFill>
                <a:latin typeface="Consolas" panose="020B0609020204030204" pitchFamily="49" charset="0"/>
              </a:rPr>
              <a:t>&lt;div id="</a:t>
            </a:r>
            <a:r>
              <a:rPr lang="en-US" dirty="0">
                <a:solidFill>
                  <a:srgbClr val="7030A0"/>
                </a:solidFill>
                <a:latin typeface="Consolas" panose="020B0609020204030204" pitchFamily="49" charset="0"/>
              </a:rPr>
              <a:t>weather</a:t>
            </a:r>
            <a:r>
              <a:rPr lang="en-US" dirty="0">
                <a:solidFill>
                  <a:schemeClr val="tx1"/>
                </a:solidFill>
                <a:latin typeface="Consolas" panose="020B0609020204030204" pitchFamily="49" charset="0"/>
              </a:rPr>
              <a:t>"&gt;</a:t>
            </a:r>
            <a:r>
              <a:rPr lang="en-US" dirty="0">
                <a:solidFill>
                  <a:srgbClr val="00B050"/>
                </a:solidFill>
                <a:latin typeface="Consolas" panose="020B0609020204030204" pitchFamily="49" charset="0"/>
              </a:rPr>
              <a:t>No weather data</a:t>
            </a:r>
            <a:r>
              <a:rPr lang="en-US" dirty="0">
                <a:solidFill>
                  <a:schemeClr val="tx1"/>
                </a:solidFill>
                <a:latin typeface="Consolas" panose="020B0609020204030204" pitchFamily="49" charset="0"/>
              </a:rPr>
              <a:t>&lt;/div&gt;</a:t>
            </a:r>
          </a:p>
          <a:p>
            <a:endParaRPr lang="en-US" dirty="0">
              <a:solidFill>
                <a:schemeClr val="tx1"/>
              </a:solidFill>
              <a:latin typeface="Consolas" panose="020B0609020204030204" pitchFamily="49" charset="0"/>
            </a:endParaRPr>
          </a:p>
          <a:p>
            <a:r>
              <a:rPr lang="en-US" dirty="0">
                <a:solidFill>
                  <a:srgbClr val="0070C0"/>
                </a:solidFill>
                <a:latin typeface="Consolas" panose="020B0609020204030204" pitchFamily="49" charset="0"/>
              </a:rPr>
              <a:t>&lt;script&gt;</a:t>
            </a:r>
          </a:p>
          <a:p>
            <a:endParaRPr lang="en-US" dirty="0">
              <a:solidFill>
                <a:srgbClr val="0070C0"/>
              </a:solidFill>
              <a:latin typeface="Consolas" panose="020B0609020204030204" pitchFamily="49" charset="0"/>
            </a:endParaRPr>
          </a:p>
          <a:p>
            <a:r>
              <a:rPr lang="en-US" dirty="0">
                <a:solidFill>
                  <a:srgbClr val="0070C0"/>
                </a:solidFill>
                <a:latin typeface="Consolas" panose="020B0609020204030204" pitchFamily="49" charset="0"/>
              </a:rPr>
              <a:t>function </a:t>
            </a:r>
            <a:r>
              <a:rPr lang="en-US" dirty="0" err="1">
                <a:solidFill>
                  <a:srgbClr val="FF0000"/>
                </a:solidFill>
                <a:latin typeface="Consolas" panose="020B0609020204030204" pitchFamily="49" charset="0"/>
              </a:rPr>
              <a:t>update_weather_in_ui</a:t>
            </a:r>
            <a:r>
              <a:rPr lang="en-US" dirty="0">
                <a:solidFill>
                  <a:srgbClr val="0070C0"/>
                </a:solidFill>
                <a:latin typeface="Consolas" panose="020B0609020204030204" pitchFamily="49" charset="0"/>
              </a:rPr>
              <a:t>()</a:t>
            </a:r>
          </a:p>
          <a:p>
            <a:r>
              <a:rPr lang="en-US" dirty="0">
                <a:solidFill>
                  <a:srgbClr val="0070C0"/>
                </a:solidFill>
                <a:latin typeface="Consolas" panose="020B0609020204030204" pitchFamily="49" charset="0"/>
              </a:rPr>
              <a:t> { /* code to update the weather field */ }</a:t>
            </a:r>
          </a:p>
          <a:p>
            <a:endParaRPr lang="en-US" dirty="0">
              <a:solidFill>
                <a:srgbClr val="0070C0"/>
              </a:solidFill>
              <a:latin typeface="Consolas" panose="020B0609020204030204" pitchFamily="49" charset="0"/>
            </a:endParaRPr>
          </a:p>
          <a:p>
            <a:r>
              <a:rPr lang="en-US" dirty="0">
                <a:solidFill>
                  <a:srgbClr val="0070C0"/>
                </a:solidFill>
                <a:latin typeface="Consolas" panose="020B0609020204030204" pitchFamily="49" charset="0"/>
              </a:rPr>
              <a:t>function </a:t>
            </a:r>
            <a:r>
              <a:rPr lang="en-US" dirty="0" err="1">
                <a:solidFill>
                  <a:srgbClr val="0070C0"/>
                </a:solidFill>
                <a:latin typeface="Consolas" panose="020B0609020204030204" pitchFamily="49" charset="0"/>
              </a:rPr>
              <a:t>download_weather</a:t>
            </a:r>
            <a:r>
              <a:rPr lang="en-US" dirty="0">
                <a:solidFill>
                  <a:srgbClr val="0070C0"/>
                </a:solidFill>
                <a:latin typeface="Consolas" panose="020B0609020204030204" pitchFamily="49" charset="0"/>
              </a:rPr>
              <a:t>() {</a:t>
            </a:r>
          </a:p>
          <a:p>
            <a:r>
              <a:rPr lang="en-US" dirty="0">
                <a:solidFill>
                  <a:srgbClr val="0070C0"/>
                </a:solidFill>
                <a:latin typeface="Consolas" panose="020B0609020204030204" pitchFamily="49" charset="0"/>
              </a:rPr>
              <a:t>  var req = new </a:t>
            </a:r>
            <a:r>
              <a:rPr lang="en-US" dirty="0" err="1">
                <a:solidFill>
                  <a:srgbClr val="0070C0"/>
                </a:solidFill>
                <a:latin typeface="Consolas" panose="020B0609020204030204" pitchFamily="49" charset="0"/>
              </a:rPr>
              <a:t>XMLHttpRequest</a:t>
            </a:r>
            <a:r>
              <a:rPr lang="en-US" dirty="0">
                <a:solidFill>
                  <a:srgbClr val="0070C0"/>
                </a:solidFill>
                <a:latin typeface="Consolas" panose="020B0609020204030204" pitchFamily="49" charset="0"/>
              </a:rPr>
              <a:t>();</a:t>
            </a:r>
          </a:p>
          <a:p>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req.onreadystatechange</a:t>
            </a:r>
            <a:r>
              <a:rPr lang="en-US" dirty="0">
                <a:solidFill>
                  <a:srgbClr val="0070C0"/>
                </a:solidFill>
                <a:latin typeface="Consolas" panose="020B0609020204030204" pitchFamily="49" charset="0"/>
              </a:rPr>
              <a:t> = </a:t>
            </a:r>
            <a:r>
              <a:rPr lang="en-US" dirty="0" err="1">
                <a:solidFill>
                  <a:srgbClr val="FF0000"/>
                </a:solidFill>
                <a:latin typeface="Consolas" panose="020B0609020204030204" pitchFamily="49" charset="0"/>
              </a:rPr>
              <a:t>update_weather_in_ui</a:t>
            </a:r>
            <a:r>
              <a:rPr lang="en-US" dirty="0">
                <a:solidFill>
                  <a:srgbClr val="0070C0"/>
                </a:solidFill>
                <a:latin typeface="Consolas" panose="020B0609020204030204" pitchFamily="49" charset="0"/>
              </a:rPr>
              <a:t>;</a:t>
            </a:r>
          </a:p>
          <a:p>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req.open</a:t>
            </a:r>
            <a:r>
              <a:rPr lang="en-US" dirty="0">
                <a:solidFill>
                  <a:srgbClr val="0070C0"/>
                </a:solidFill>
                <a:latin typeface="Consolas" panose="020B0609020204030204" pitchFamily="49" charset="0"/>
              </a:rPr>
              <a:t>("GET", "https://www.weather.com/...", true);</a:t>
            </a:r>
          </a:p>
          <a:p>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req.send</a:t>
            </a:r>
            <a:r>
              <a:rPr lang="en-US" dirty="0">
                <a:solidFill>
                  <a:srgbClr val="0070C0"/>
                </a:solidFill>
                <a:latin typeface="Consolas" panose="020B0609020204030204" pitchFamily="49" charset="0"/>
              </a:rPr>
              <a:t>();</a:t>
            </a:r>
          </a:p>
          <a:p>
            <a:r>
              <a:rPr lang="en-US" dirty="0">
                <a:solidFill>
                  <a:srgbClr val="0070C0"/>
                </a:solidFill>
                <a:latin typeface="Consolas" panose="020B0609020204030204" pitchFamily="49" charset="0"/>
              </a:rPr>
              <a:t>}</a:t>
            </a:r>
          </a:p>
          <a:p>
            <a:endParaRPr lang="en-US" dirty="0">
              <a:solidFill>
                <a:srgbClr val="0070C0"/>
              </a:solidFill>
              <a:latin typeface="Consolas" panose="020B0609020204030204" pitchFamily="49" charset="0"/>
            </a:endParaRPr>
          </a:p>
          <a:p>
            <a:r>
              <a:rPr lang="en-US" dirty="0" err="1">
                <a:solidFill>
                  <a:srgbClr val="0070C0"/>
                </a:solidFill>
                <a:latin typeface="Consolas" panose="020B0609020204030204" pitchFamily="49" charset="0"/>
              </a:rPr>
              <a:t>download_weather</a:t>
            </a:r>
            <a:r>
              <a:rPr lang="en-US" dirty="0">
                <a:solidFill>
                  <a:srgbClr val="0070C0"/>
                </a:solidFill>
                <a:latin typeface="Consolas" panose="020B0609020204030204" pitchFamily="49" charset="0"/>
              </a:rPr>
              <a:t>();</a:t>
            </a:r>
          </a:p>
          <a:p>
            <a:r>
              <a:rPr lang="en-US" dirty="0" err="1">
                <a:solidFill>
                  <a:srgbClr val="0070C0"/>
                </a:solidFill>
                <a:latin typeface="Consolas" panose="020B0609020204030204" pitchFamily="49" charset="0"/>
              </a:rPr>
              <a:t>set_background_color</a:t>
            </a:r>
            <a:r>
              <a:rPr lang="en-US" dirty="0">
                <a:solidFill>
                  <a:srgbClr val="0070C0"/>
                </a:solidFill>
                <a:latin typeface="Consolas" panose="020B0609020204030204" pitchFamily="49" charset="0"/>
              </a:rPr>
              <a:t>(BLUE);</a:t>
            </a:r>
          </a:p>
          <a:p>
            <a:r>
              <a:rPr lang="en-US" dirty="0">
                <a:solidFill>
                  <a:srgbClr val="0070C0"/>
                </a:solidFill>
                <a:latin typeface="Consolas" panose="020B0609020204030204" pitchFamily="49" charset="0"/>
              </a:rPr>
              <a:t> </a:t>
            </a:r>
          </a:p>
          <a:p>
            <a:r>
              <a:rPr lang="en-US" dirty="0">
                <a:solidFill>
                  <a:srgbClr val="0070C0"/>
                </a:solidFill>
                <a:latin typeface="Consolas" panose="020B0609020204030204" pitchFamily="49" charset="0"/>
              </a:rPr>
              <a:t>&lt;/script&gt;</a:t>
            </a:r>
          </a:p>
          <a:p>
            <a:r>
              <a:rPr lang="en-US" dirty="0">
                <a:solidFill>
                  <a:schemeClr val="tx1"/>
                </a:solidFill>
                <a:latin typeface="Consolas" panose="020B0609020204030204" pitchFamily="49" charset="0"/>
              </a:rPr>
              <a:t>&lt;/body&gt;&lt;/html&gt;</a:t>
            </a:r>
          </a:p>
        </p:txBody>
      </p:sp>
      <p:pic>
        <p:nvPicPr>
          <p:cNvPr id="11" name="Picture 10" descr="A white clock with black hands&#10;&#10;Description automatically generated with low confidence">
            <a:extLst>
              <a:ext uri="{FF2B5EF4-FFF2-40B4-BE49-F238E27FC236}">
                <a16:creationId xmlns:a16="http://schemas.microsoft.com/office/drawing/2014/main" id="{B1FB820E-F97B-4197-AE39-DAA3258F75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19563" y="39559"/>
            <a:ext cx="735851" cy="735851"/>
          </a:xfrm>
          <a:prstGeom prst="rect">
            <a:avLst/>
          </a:prstGeom>
        </p:spPr>
      </p:pic>
      <p:grpSp>
        <p:nvGrpSpPr>
          <p:cNvPr id="14" name="Group 13">
            <a:extLst>
              <a:ext uri="{FF2B5EF4-FFF2-40B4-BE49-F238E27FC236}">
                <a16:creationId xmlns:a16="http://schemas.microsoft.com/office/drawing/2014/main" id="{6837B1B8-AD5C-43CA-B946-A8C3F6493DCF}"/>
              </a:ext>
            </a:extLst>
          </p:cNvPr>
          <p:cNvGrpSpPr/>
          <p:nvPr/>
        </p:nvGrpSpPr>
        <p:grpSpPr>
          <a:xfrm>
            <a:off x="7705545" y="633431"/>
            <a:ext cx="4486455" cy="2533923"/>
            <a:chOff x="7705545" y="633431"/>
            <a:chExt cx="4486455" cy="2533923"/>
          </a:xfrm>
        </p:grpSpPr>
        <p:grpSp>
          <p:nvGrpSpPr>
            <p:cNvPr id="7" name="Group 6">
              <a:extLst>
                <a:ext uri="{FF2B5EF4-FFF2-40B4-BE49-F238E27FC236}">
                  <a16:creationId xmlns:a16="http://schemas.microsoft.com/office/drawing/2014/main" id="{D5E96446-1EAE-473A-B0F6-0AE9491E7C42}"/>
                </a:ext>
              </a:extLst>
            </p:cNvPr>
            <p:cNvGrpSpPr/>
            <p:nvPr/>
          </p:nvGrpSpPr>
          <p:grpSpPr>
            <a:xfrm>
              <a:off x="7705545" y="633431"/>
              <a:ext cx="4486455" cy="2533923"/>
              <a:chOff x="7111987" y="2173706"/>
              <a:chExt cx="3903860" cy="2008769"/>
            </a:xfrm>
          </p:grpSpPr>
          <p:grpSp>
            <p:nvGrpSpPr>
              <p:cNvPr id="8" name="Group 7">
                <a:extLst>
                  <a:ext uri="{FF2B5EF4-FFF2-40B4-BE49-F238E27FC236}">
                    <a16:creationId xmlns:a16="http://schemas.microsoft.com/office/drawing/2014/main" id="{C6F191F9-AE65-4A70-9658-F16C5566CFBB}"/>
                  </a:ext>
                </a:extLst>
              </p:cNvPr>
              <p:cNvGrpSpPr/>
              <p:nvPr/>
            </p:nvGrpSpPr>
            <p:grpSpPr>
              <a:xfrm>
                <a:off x="7111987" y="2173706"/>
                <a:ext cx="3903860" cy="2008769"/>
                <a:chOff x="3319462" y="2754855"/>
                <a:chExt cx="3903860" cy="2008769"/>
              </a:xfrm>
            </p:grpSpPr>
            <p:pic>
              <p:nvPicPr>
                <p:cNvPr id="12" name="Picture 11">
                  <a:extLst>
                    <a:ext uri="{FF2B5EF4-FFF2-40B4-BE49-F238E27FC236}">
                      <a16:creationId xmlns:a16="http://schemas.microsoft.com/office/drawing/2014/main" id="{39598036-0C5A-438C-9855-9630B3B540BA}"/>
                    </a:ext>
                  </a:extLst>
                </p:cNvPr>
                <p:cNvPicPr>
                  <a:picLocks noChangeAspect="1"/>
                </p:cNvPicPr>
                <p:nvPr/>
              </p:nvPicPr>
              <p:blipFill rotWithShape="1">
                <a:blip r:embed="rId4"/>
                <a:srcRect b="41056"/>
                <a:stretch/>
              </p:blipFill>
              <p:spPr>
                <a:xfrm>
                  <a:off x="3319462" y="2754855"/>
                  <a:ext cx="3903860" cy="1720892"/>
                </a:xfrm>
                <a:prstGeom prst="rect">
                  <a:avLst/>
                </a:prstGeom>
              </p:spPr>
            </p:pic>
            <p:grpSp>
              <p:nvGrpSpPr>
                <p:cNvPr id="13" name="Group 12">
                  <a:extLst>
                    <a:ext uri="{FF2B5EF4-FFF2-40B4-BE49-F238E27FC236}">
                      <a16:creationId xmlns:a16="http://schemas.microsoft.com/office/drawing/2014/main" id="{EAA7C3BF-9F08-4524-A0C3-73525732E7B5}"/>
                    </a:ext>
                  </a:extLst>
                </p:cNvPr>
                <p:cNvGrpSpPr/>
                <p:nvPr/>
              </p:nvGrpSpPr>
              <p:grpSpPr>
                <a:xfrm>
                  <a:off x="3319462" y="4475747"/>
                  <a:ext cx="3903860" cy="287877"/>
                  <a:chOff x="7461972" y="4825757"/>
                  <a:chExt cx="3903860" cy="287877"/>
                </a:xfrm>
              </p:grpSpPr>
              <p:pic>
                <p:nvPicPr>
                  <p:cNvPr id="15" name="Picture 14">
                    <a:extLst>
                      <a:ext uri="{FF2B5EF4-FFF2-40B4-BE49-F238E27FC236}">
                        <a16:creationId xmlns:a16="http://schemas.microsoft.com/office/drawing/2014/main" id="{D270740C-8411-4F0A-A07D-9464A634A25A}"/>
                      </a:ext>
                    </a:extLst>
                  </p:cNvPr>
                  <p:cNvPicPr>
                    <a:picLocks noChangeAspect="1"/>
                  </p:cNvPicPr>
                  <p:nvPr/>
                </p:nvPicPr>
                <p:blipFill rotWithShape="1">
                  <a:blip r:embed="rId4"/>
                  <a:srcRect t="90139"/>
                  <a:stretch/>
                </p:blipFill>
                <p:spPr>
                  <a:xfrm>
                    <a:off x="7461972" y="4825757"/>
                    <a:ext cx="3903860" cy="287877"/>
                  </a:xfrm>
                  <a:prstGeom prst="rect">
                    <a:avLst/>
                  </a:prstGeom>
                </p:spPr>
              </p:pic>
              <p:sp>
                <p:nvSpPr>
                  <p:cNvPr id="16" name="Rectangle 15">
                    <a:extLst>
                      <a:ext uri="{FF2B5EF4-FFF2-40B4-BE49-F238E27FC236}">
                        <a16:creationId xmlns:a16="http://schemas.microsoft.com/office/drawing/2014/main" id="{C499B380-697F-4AE7-AC95-7D44341D438B}"/>
                      </a:ext>
                    </a:extLst>
                  </p:cNvPr>
                  <p:cNvSpPr/>
                  <p:nvPr/>
                </p:nvSpPr>
                <p:spPr>
                  <a:xfrm>
                    <a:off x="7691460" y="4904509"/>
                    <a:ext cx="1715047" cy="166255"/>
                  </a:xfrm>
                  <a:prstGeom prst="rect">
                    <a:avLst/>
                  </a:prstGeom>
                  <a:solidFill>
                    <a:srgbClr val="50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504F"/>
                      </a:solidFill>
                    </a:endParaRPr>
                  </a:p>
                </p:txBody>
              </p:sp>
              <p:sp>
                <p:nvSpPr>
                  <p:cNvPr id="17" name="Rectangle 16">
                    <a:extLst>
                      <a:ext uri="{FF2B5EF4-FFF2-40B4-BE49-F238E27FC236}">
                        <a16:creationId xmlns:a16="http://schemas.microsoft.com/office/drawing/2014/main" id="{5397CE4D-3C24-4584-861E-0F940727C4CA}"/>
                      </a:ext>
                    </a:extLst>
                  </p:cNvPr>
                  <p:cNvSpPr/>
                  <p:nvPr/>
                </p:nvSpPr>
                <p:spPr>
                  <a:xfrm>
                    <a:off x="9562553" y="4825757"/>
                    <a:ext cx="1715047" cy="166255"/>
                  </a:xfrm>
                  <a:prstGeom prst="rect">
                    <a:avLst/>
                  </a:prstGeom>
                  <a:solidFill>
                    <a:srgbClr val="50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50504F"/>
                      </a:solidFill>
                    </a:endParaRPr>
                  </a:p>
                </p:txBody>
              </p:sp>
            </p:grpSp>
          </p:grpSp>
          <p:sp>
            <p:nvSpPr>
              <p:cNvPr id="9" name="Rectangle 8">
                <a:extLst>
                  <a:ext uri="{FF2B5EF4-FFF2-40B4-BE49-F238E27FC236}">
                    <a16:creationId xmlns:a16="http://schemas.microsoft.com/office/drawing/2014/main" id="{4C51154C-5CD1-471F-8DA8-FBEC55EE001B}"/>
                  </a:ext>
                </a:extLst>
              </p:cNvPr>
              <p:cNvSpPr/>
              <p:nvPr/>
            </p:nvSpPr>
            <p:spPr>
              <a:xfrm>
                <a:off x="8779432" y="2320272"/>
                <a:ext cx="1550226" cy="129796"/>
              </a:xfrm>
              <a:prstGeom prst="rect">
                <a:avLst/>
              </a:prstGeom>
              <a:solidFill>
                <a:srgbClr val="2C29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50504F"/>
                  </a:solidFill>
                </a:endParaRPr>
              </a:p>
            </p:txBody>
          </p:sp>
          <p:sp>
            <p:nvSpPr>
              <p:cNvPr id="10" name="TextBox 9">
                <a:extLst>
                  <a:ext uri="{FF2B5EF4-FFF2-40B4-BE49-F238E27FC236}">
                    <a16:creationId xmlns:a16="http://schemas.microsoft.com/office/drawing/2014/main" id="{49D095B4-C72D-46E2-A3B4-2F35A27C6999}"/>
                  </a:ext>
                </a:extLst>
              </p:cNvPr>
              <p:cNvSpPr txBox="1"/>
              <p:nvPr/>
            </p:nvSpPr>
            <p:spPr>
              <a:xfrm>
                <a:off x="8697748" y="2267248"/>
                <a:ext cx="1378997" cy="243990"/>
              </a:xfrm>
              <a:prstGeom prst="rect">
                <a:avLst/>
              </a:prstGeom>
              <a:noFill/>
            </p:spPr>
            <p:txBody>
              <a:bodyPr wrap="none" rtlCol="0">
                <a:spAutoFit/>
              </a:bodyPr>
              <a:lstStyle/>
              <a:p>
                <a:r>
                  <a:rPr lang="en-US" sz="1400" dirty="0">
                    <a:solidFill>
                      <a:schemeClr val="bg2"/>
                    </a:solidFill>
                  </a:rPr>
                  <a:t>www.weather.com</a:t>
                </a:r>
              </a:p>
            </p:txBody>
          </p:sp>
        </p:grpSp>
        <p:sp>
          <p:nvSpPr>
            <p:cNvPr id="3" name="Rectangle 2">
              <a:extLst>
                <a:ext uri="{FF2B5EF4-FFF2-40B4-BE49-F238E27FC236}">
                  <a16:creationId xmlns:a16="http://schemas.microsoft.com/office/drawing/2014/main" id="{F369785C-4B9E-4254-986D-A84EA157BE19}"/>
                </a:ext>
              </a:extLst>
            </p:cNvPr>
            <p:cNvSpPr/>
            <p:nvPr/>
          </p:nvSpPr>
          <p:spPr>
            <a:xfrm>
              <a:off x="7747269" y="1163782"/>
              <a:ext cx="4306186" cy="193688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9644"/>
                  </a:solidFill>
                </a:rPr>
                <a:t>The current weather is:</a:t>
              </a:r>
            </a:p>
            <a:p>
              <a:pPr algn="ctr"/>
              <a:r>
                <a:rPr lang="en-US" dirty="0">
                  <a:solidFill>
                    <a:srgbClr val="009644"/>
                  </a:solidFill>
                </a:rPr>
                <a:t>No weather data</a:t>
              </a:r>
            </a:p>
          </p:txBody>
        </p:sp>
      </p:grpSp>
      <p:sp>
        <p:nvSpPr>
          <p:cNvPr id="36" name="Speech Bubble: Rectangle with Corners Rounded 35">
            <a:extLst>
              <a:ext uri="{FF2B5EF4-FFF2-40B4-BE49-F238E27FC236}">
                <a16:creationId xmlns:a16="http://schemas.microsoft.com/office/drawing/2014/main" id="{243885D0-589A-4961-ADDB-4BB3F5EFA830}"/>
              </a:ext>
            </a:extLst>
          </p:cNvPr>
          <p:cNvSpPr/>
          <p:nvPr/>
        </p:nvSpPr>
        <p:spPr>
          <a:xfrm>
            <a:off x="4124866" y="5049979"/>
            <a:ext cx="3707674" cy="1143000"/>
          </a:xfrm>
          <a:prstGeom prst="wedgeRoundRectCallout">
            <a:avLst>
              <a:gd name="adj1" fmla="val -86830"/>
              <a:gd name="adj2" fmla="val -21773"/>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When the page is first loaded, all of the top-level statements are added to the run queue.</a:t>
            </a:r>
          </a:p>
        </p:txBody>
      </p:sp>
      <p:grpSp>
        <p:nvGrpSpPr>
          <p:cNvPr id="39" name="Group 38">
            <a:extLst>
              <a:ext uri="{FF2B5EF4-FFF2-40B4-BE49-F238E27FC236}">
                <a16:creationId xmlns:a16="http://schemas.microsoft.com/office/drawing/2014/main" id="{BD6A354F-A1C1-4A0B-AC4F-47D33C6F3598}"/>
              </a:ext>
            </a:extLst>
          </p:cNvPr>
          <p:cNvGrpSpPr/>
          <p:nvPr/>
        </p:nvGrpSpPr>
        <p:grpSpPr>
          <a:xfrm>
            <a:off x="8142101" y="3287002"/>
            <a:ext cx="3516521" cy="1391550"/>
            <a:chOff x="8485631" y="4039217"/>
            <a:chExt cx="3516521" cy="1391550"/>
          </a:xfrm>
        </p:grpSpPr>
        <p:sp>
          <p:nvSpPr>
            <p:cNvPr id="40" name="Rectangle 39">
              <a:extLst>
                <a:ext uri="{FF2B5EF4-FFF2-40B4-BE49-F238E27FC236}">
                  <a16:creationId xmlns:a16="http://schemas.microsoft.com/office/drawing/2014/main" id="{F935274B-1FB8-4583-B924-CFE94B8820CE}"/>
                </a:ext>
              </a:extLst>
            </p:cNvPr>
            <p:cNvSpPr/>
            <p:nvPr/>
          </p:nvSpPr>
          <p:spPr>
            <a:xfrm>
              <a:off x="8485631" y="4475482"/>
              <a:ext cx="3516521" cy="95528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endParaRPr>
            </a:p>
          </p:txBody>
        </p:sp>
        <p:sp>
          <p:nvSpPr>
            <p:cNvPr id="41" name="TextBox 40">
              <a:extLst>
                <a:ext uri="{FF2B5EF4-FFF2-40B4-BE49-F238E27FC236}">
                  <a16:creationId xmlns:a16="http://schemas.microsoft.com/office/drawing/2014/main" id="{3AB3785F-0225-469B-B558-D97A296676C6}"/>
                </a:ext>
              </a:extLst>
            </p:cNvPr>
            <p:cNvSpPr txBox="1"/>
            <p:nvPr/>
          </p:nvSpPr>
          <p:spPr>
            <a:xfrm>
              <a:off x="9522217" y="4039217"/>
              <a:ext cx="1523174" cy="369332"/>
            </a:xfrm>
            <a:prstGeom prst="rect">
              <a:avLst/>
            </a:prstGeom>
            <a:noFill/>
          </p:spPr>
          <p:txBody>
            <a:bodyPr wrap="none" rtlCol="0">
              <a:spAutoFit/>
            </a:bodyPr>
            <a:lstStyle/>
            <a:p>
              <a:r>
                <a:rPr lang="en-US" dirty="0" err="1"/>
                <a:t>objs_on_page</a:t>
              </a:r>
              <a:endParaRPr lang="en-US" dirty="0"/>
            </a:p>
          </p:txBody>
        </p:sp>
      </p:grpSp>
      <p:sp>
        <p:nvSpPr>
          <p:cNvPr id="42" name="Rectangle 41">
            <a:extLst>
              <a:ext uri="{FF2B5EF4-FFF2-40B4-BE49-F238E27FC236}">
                <a16:creationId xmlns:a16="http://schemas.microsoft.com/office/drawing/2014/main" id="{6861B99C-DD6E-4767-88E4-FA2CF448C3A7}"/>
              </a:ext>
            </a:extLst>
          </p:cNvPr>
          <p:cNvSpPr/>
          <p:nvPr/>
        </p:nvSpPr>
        <p:spPr>
          <a:xfrm>
            <a:off x="8216854" y="3777561"/>
            <a:ext cx="2454664" cy="81059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C00000"/>
                </a:solidFill>
              </a:rPr>
              <a:t>XTMLHttpRequest</a:t>
            </a:r>
            <a:endParaRPr lang="en-US" dirty="0">
              <a:solidFill>
                <a:srgbClr val="C00000"/>
              </a:solidFill>
            </a:endParaRPr>
          </a:p>
          <a:p>
            <a:pPr algn="ctr"/>
            <a:r>
              <a:rPr lang="en-US" dirty="0" err="1">
                <a:solidFill>
                  <a:schemeClr val="tx1"/>
                </a:solidFill>
              </a:rPr>
              <a:t>on_completion</a:t>
            </a:r>
            <a:r>
              <a:rPr lang="en-US" dirty="0">
                <a:solidFill>
                  <a:schemeClr val="tx1"/>
                </a:solidFill>
              </a:rPr>
              <a:t> = </a:t>
            </a:r>
            <a:r>
              <a:rPr lang="en-US" dirty="0" err="1">
                <a:solidFill>
                  <a:schemeClr val="tx1"/>
                </a:solidFill>
              </a:rPr>
              <a:t>update_weather_in_ui</a:t>
            </a:r>
            <a:r>
              <a:rPr lang="en-US" dirty="0">
                <a:solidFill>
                  <a:schemeClr val="tx1"/>
                </a:solidFill>
              </a:rPr>
              <a:t>()</a:t>
            </a:r>
          </a:p>
        </p:txBody>
      </p:sp>
      <p:grpSp>
        <p:nvGrpSpPr>
          <p:cNvPr id="46" name="Group 45">
            <a:extLst>
              <a:ext uri="{FF2B5EF4-FFF2-40B4-BE49-F238E27FC236}">
                <a16:creationId xmlns:a16="http://schemas.microsoft.com/office/drawing/2014/main" id="{A9A02C15-1522-49B2-8BA1-903D5E278514}"/>
              </a:ext>
            </a:extLst>
          </p:cNvPr>
          <p:cNvGrpSpPr/>
          <p:nvPr/>
        </p:nvGrpSpPr>
        <p:grpSpPr>
          <a:xfrm>
            <a:off x="8067135" y="4916240"/>
            <a:ext cx="3723012" cy="1725291"/>
            <a:chOff x="8485631" y="4080869"/>
            <a:chExt cx="3516521" cy="1725291"/>
          </a:xfrm>
        </p:grpSpPr>
        <p:sp>
          <p:nvSpPr>
            <p:cNvPr id="47" name="Rectangle 46">
              <a:extLst>
                <a:ext uri="{FF2B5EF4-FFF2-40B4-BE49-F238E27FC236}">
                  <a16:creationId xmlns:a16="http://schemas.microsoft.com/office/drawing/2014/main" id="{6FE91455-A27C-4397-8ECA-5F3CC3CB12E6}"/>
                </a:ext>
              </a:extLst>
            </p:cNvPr>
            <p:cNvSpPr/>
            <p:nvPr/>
          </p:nvSpPr>
          <p:spPr>
            <a:xfrm>
              <a:off x="8485631" y="4475482"/>
              <a:ext cx="3516521" cy="133067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endParaRPr>
            </a:p>
          </p:txBody>
        </p:sp>
        <p:sp>
          <p:nvSpPr>
            <p:cNvPr id="48" name="TextBox 47">
              <a:extLst>
                <a:ext uri="{FF2B5EF4-FFF2-40B4-BE49-F238E27FC236}">
                  <a16:creationId xmlns:a16="http://schemas.microsoft.com/office/drawing/2014/main" id="{35C3C56B-B474-44AD-8104-ECFBF5A0247C}"/>
                </a:ext>
              </a:extLst>
            </p:cNvPr>
            <p:cNvSpPr txBox="1"/>
            <p:nvPr/>
          </p:nvSpPr>
          <p:spPr>
            <a:xfrm>
              <a:off x="9630405" y="4080869"/>
              <a:ext cx="1207382" cy="369332"/>
            </a:xfrm>
            <a:prstGeom prst="rect">
              <a:avLst/>
            </a:prstGeom>
            <a:noFill/>
          </p:spPr>
          <p:txBody>
            <a:bodyPr wrap="none" rtlCol="0">
              <a:spAutoFit/>
            </a:bodyPr>
            <a:lstStyle/>
            <a:p>
              <a:r>
                <a:rPr lang="en-US" dirty="0" err="1"/>
                <a:t>run_queue</a:t>
              </a:r>
              <a:endParaRPr lang="en-US" dirty="0"/>
            </a:p>
          </p:txBody>
        </p:sp>
      </p:grpSp>
      <p:sp>
        <p:nvSpPr>
          <p:cNvPr id="49" name="Rectangle 48">
            <a:extLst>
              <a:ext uri="{FF2B5EF4-FFF2-40B4-BE49-F238E27FC236}">
                <a16:creationId xmlns:a16="http://schemas.microsoft.com/office/drawing/2014/main" id="{642961E3-E8FF-44EF-9C33-16ABC1F70D3A}"/>
              </a:ext>
            </a:extLst>
          </p:cNvPr>
          <p:cNvSpPr/>
          <p:nvPr/>
        </p:nvSpPr>
        <p:spPr>
          <a:xfrm>
            <a:off x="8122688" y="5439773"/>
            <a:ext cx="3603892" cy="28753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rgbClr val="0070C0"/>
                </a:solidFill>
                <a:latin typeface="Consolas" panose="020B0609020204030204" pitchFamily="49" charset="0"/>
              </a:rPr>
              <a:t>download_weather</a:t>
            </a:r>
            <a:r>
              <a:rPr lang="en-US" dirty="0">
                <a:solidFill>
                  <a:srgbClr val="0070C0"/>
                </a:solidFill>
                <a:latin typeface="Consolas" panose="020B0609020204030204" pitchFamily="49" charset="0"/>
              </a:rPr>
              <a:t>();</a:t>
            </a:r>
          </a:p>
        </p:txBody>
      </p:sp>
      <p:sp>
        <p:nvSpPr>
          <p:cNvPr id="51" name="Rectangle 50">
            <a:extLst>
              <a:ext uri="{FF2B5EF4-FFF2-40B4-BE49-F238E27FC236}">
                <a16:creationId xmlns:a16="http://schemas.microsoft.com/office/drawing/2014/main" id="{0B79BBD3-CA5C-416C-B0D8-AA1AE1090108}"/>
              </a:ext>
            </a:extLst>
          </p:cNvPr>
          <p:cNvSpPr/>
          <p:nvPr/>
        </p:nvSpPr>
        <p:spPr>
          <a:xfrm>
            <a:off x="8120706" y="5777874"/>
            <a:ext cx="3603892" cy="28753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rgbClr val="0070C0"/>
                </a:solidFill>
                <a:latin typeface="Consolas" panose="020B0609020204030204" pitchFamily="49" charset="0"/>
              </a:rPr>
              <a:t>set_background_color</a:t>
            </a:r>
            <a:r>
              <a:rPr lang="en-US" dirty="0">
                <a:solidFill>
                  <a:srgbClr val="0070C0"/>
                </a:solidFill>
                <a:latin typeface="Consolas" panose="020B0609020204030204" pitchFamily="49" charset="0"/>
              </a:rPr>
              <a:t>(BLUE);</a:t>
            </a:r>
          </a:p>
        </p:txBody>
      </p:sp>
      <p:sp>
        <p:nvSpPr>
          <p:cNvPr id="52" name="Rectangle 51">
            <a:extLst>
              <a:ext uri="{FF2B5EF4-FFF2-40B4-BE49-F238E27FC236}">
                <a16:creationId xmlns:a16="http://schemas.microsoft.com/office/drawing/2014/main" id="{30EAA3C5-BC41-4307-AB78-700D5B085B40}"/>
              </a:ext>
            </a:extLst>
          </p:cNvPr>
          <p:cNvSpPr/>
          <p:nvPr/>
        </p:nvSpPr>
        <p:spPr>
          <a:xfrm>
            <a:off x="8125019" y="5441649"/>
            <a:ext cx="3603892" cy="28753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rgbClr val="FF0000"/>
                </a:solidFill>
                <a:latin typeface="Consolas" panose="020B0609020204030204" pitchFamily="49" charset="0"/>
              </a:rPr>
              <a:t>update_weather_in_ui</a:t>
            </a:r>
            <a:r>
              <a:rPr lang="en-US" dirty="0">
                <a:solidFill>
                  <a:srgbClr val="FF0000"/>
                </a:solidFill>
                <a:latin typeface="Consolas" panose="020B0609020204030204" pitchFamily="49" charset="0"/>
              </a:rPr>
              <a:t>();</a:t>
            </a:r>
          </a:p>
        </p:txBody>
      </p:sp>
      <p:sp>
        <p:nvSpPr>
          <p:cNvPr id="53" name="Speech Bubble: Rectangle with Corners Rounded 52">
            <a:extLst>
              <a:ext uri="{FF2B5EF4-FFF2-40B4-BE49-F238E27FC236}">
                <a16:creationId xmlns:a16="http://schemas.microsoft.com/office/drawing/2014/main" id="{0B374AE7-BEDC-4FDC-9D9D-3AEC8A442D8C}"/>
              </a:ext>
            </a:extLst>
          </p:cNvPr>
          <p:cNvSpPr/>
          <p:nvPr/>
        </p:nvSpPr>
        <p:spPr>
          <a:xfrm>
            <a:off x="2831143" y="3647871"/>
            <a:ext cx="3707674" cy="1143000"/>
          </a:xfrm>
          <a:prstGeom prst="wedgeRoundRectCallout">
            <a:avLst>
              <a:gd name="adj1" fmla="val 95566"/>
              <a:gd name="adj2" fmla="val 113414"/>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We start by dequeuing the first function call and running it to completion.</a:t>
            </a:r>
          </a:p>
        </p:txBody>
      </p:sp>
      <p:sp>
        <p:nvSpPr>
          <p:cNvPr id="57" name="Line 21">
            <a:extLst>
              <a:ext uri="{FF2B5EF4-FFF2-40B4-BE49-F238E27FC236}">
                <a16:creationId xmlns:a16="http://schemas.microsoft.com/office/drawing/2014/main" id="{BA611DC7-099C-4DAE-AA00-237F2AE4489E}"/>
              </a:ext>
            </a:extLst>
          </p:cNvPr>
          <p:cNvSpPr>
            <a:spLocks noChangeShapeType="1"/>
          </p:cNvSpPr>
          <p:nvPr/>
        </p:nvSpPr>
        <p:spPr bwMode="auto">
          <a:xfrm>
            <a:off x="3569105" y="6445292"/>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58" name="Line 21">
            <a:extLst>
              <a:ext uri="{FF2B5EF4-FFF2-40B4-BE49-F238E27FC236}">
                <a16:creationId xmlns:a16="http://schemas.microsoft.com/office/drawing/2014/main" id="{BAA8ED4F-ECB6-457A-A8B0-AAD446C817B1}"/>
              </a:ext>
            </a:extLst>
          </p:cNvPr>
          <p:cNvSpPr>
            <a:spLocks noChangeShapeType="1"/>
          </p:cNvSpPr>
          <p:nvPr/>
        </p:nvSpPr>
        <p:spPr bwMode="auto">
          <a:xfrm>
            <a:off x="-74118" y="3414544"/>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59" name="Line 21">
            <a:extLst>
              <a:ext uri="{FF2B5EF4-FFF2-40B4-BE49-F238E27FC236}">
                <a16:creationId xmlns:a16="http://schemas.microsoft.com/office/drawing/2014/main" id="{0ACA27A8-EFC9-4A7E-8B19-9C96C3E5BFDF}"/>
              </a:ext>
            </a:extLst>
          </p:cNvPr>
          <p:cNvSpPr>
            <a:spLocks noChangeShapeType="1"/>
          </p:cNvSpPr>
          <p:nvPr/>
        </p:nvSpPr>
        <p:spPr bwMode="auto">
          <a:xfrm>
            <a:off x="108475" y="3696340"/>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60" name="Line 21">
            <a:extLst>
              <a:ext uri="{FF2B5EF4-FFF2-40B4-BE49-F238E27FC236}">
                <a16:creationId xmlns:a16="http://schemas.microsoft.com/office/drawing/2014/main" id="{E3BD92EC-89AB-4953-9D24-135DA9DFAC47}"/>
              </a:ext>
            </a:extLst>
          </p:cNvPr>
          <p:cNvSpPr>
            <a:spLocks noChangeShapeType="1"/>
          </p:cNvSpPr>
          <p:nvPr/>
        </p:nvSpPr>
        <p:spPr bwMode="auto">
          <a:xfrm>
            <a:off x="122853" y="3960883"/>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62" name="TextBox 61">
            <a:extLst>
              <a:ext uri="{FF2B5EF4-FFF2-40B4-BE49-F238E27FC236}">
                <a16:creationId xmlns:a16="http://schemas.microsoft.com/office/drawing/2014/main" id="{777C8F05-FCB4-49C2-8090-C05765962AEF}"/>
              </a:ext>
            </a:extLst>
          </p:cNvPr>
          <p:cNvSpPr txBox="1"/>
          <p:nvPr/>
        </p:nvSpPr>
        <p:spPr>
          <a:xfrm>
            <a:off x="2001618" y="4309220"/>
            <a:ext cx="4791230" cy="369332"/>
          </a:xfrm>
          <a:prstGeom prst="rect">
            <a:avLst/>
          </a:prstGeom>
          <a:noFill/>
        </p:spPr>
        <p:txBody>
          <a:bodyPr wrap="square">
            <a:spAutoFit/>
          </a:bodyPr>
          <a:lstStyle/>
          <a:p>
            <a:r>
              <a:rPr lang="en-US" dirty="0">
                <a:solidFill>
                  <a:srgbClr val="0070C0"/>
                </a:solidFill>
                <a:latin typeface="Consolas" panose="020B0609020204030204" pitchFamily="49" charset="0"/>
              </a:rPr>
              <a:t>// starts execution in background</a:t>
            </a:r>
            <a:endParaRPr lang="en-US" dirty="0"/>
          </a:p>
        </p:txBody>
      </p:sp>
      <p:sp>
        <p:nvSpPr>
          <p:cNvPr id="63" name="Speech Bubble: Rectangle with Corners Rounded 62">
            <a:extLst>
              <a:ext uri="{FF2B5EF4-FFF2-40B4-BE49-F238E27FC236}">
                <a16:creationId xmlns:a16="http://schemas.microsoft.com/office/drawing/2014/main" id="{14CF465F-BEF0-4E68-9A8E-D8B43B6C1DE4}"/>
              </a:ext>
            </a:extLst>
          </p:cNvPr>
          <p:cNvSpPr/>
          <p:nvPr/>
        </p:nvSpPr>
        <p:spPr>
          <a:xfrm>
            <a:off x="5297887" y="2436916"/>
            <a:ext cx="3707675" cy="1143000"/>
          </a:xfrm>
          <a:prstGeom prst="wedgeRoundRectCallout">
            <a:avLst>
              <a:gd name="adj1" fmla="val -71603"/>
              <a:gd name="adj2" fmla="val 76055"/>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Here we specify the callback function that should be called </a:t>
            </a:r>
            <a:r>
              <a:rPr lang="en-US" sz="2000"/>
              <a:t>once the download is done. </a:t>
            </a:r>
            <a:endParaRPr lang="en-US" sz="2000" dirty="0"/>
          </a:p>
        </p:txBody>
      </p:sp>
      <p:sp>
        <p:nvSpPr>
          <p:cNvPr id="65" name="Speech Bubble: Rectangle with Corners Rounded 64">
            <a:extLst>
              <a:ext uri="{FF2B5EF4-FFF2-40B4-BE49-F238E27FC236}">
                <a16:creationId xmlns:a16="http://schemas.microsoft.com/office/drawing/2014/main" id="{99E82D1A-819B-43C9-803F-8A8F20DB9F3F}"/>
              </a:ext>
            </a:extLst>
          </p:cNvPr>
          <p:cNvSpPr/>
          <p:nvPr/>
        </p:nvSpPr>
        <p:spPr>
          <a:xfrm>
            <a:off x="6078067" y="2720220"/>
            <a:ext cx="3707675" cy="1143000"/>
          </a:xfrm>
          <a:prstGeom prst="wedgeRoundRectCallout">
            <a:avLst>
              <a:gd name="adj1" fmla="val -71603"/>
              <a:gd name="adj2" fmla="val 76055"/>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Here we specify the URL of the data we want to retrieve.</a:t>
            </a:r>
          </a:p>
        </p:txBody>
      </p:sp>
      <p:sp>
        <p:nvSpPr>
          <p:cNvPr id="66" name="Line 21">
            <a:extLst>
              <a:ext uri="{FF2B5EF4-FFF2-40B4-BE49-F238E27FC236}">
                <a16:creationId xmlns:a16="http://schemas.microsoft.com/office/drawing/2014/main" id="{37C27BD1-3879-44EB-A5A1-49DA41F6F22E}"/>
              </a:ext>
            </a:extLst>
          </p:cNvPr>
          <p:cNvSpPr>
            <a:spLocks noChangeShapeType="1"/>
          </p:cNvSpPr>
          <p:nvPr/>
        </p:nvSpPr>
        <p:spPr bwMode="auto">
          <a:xfrm>
            <a:off x="108475" y="4255619"/>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67" name="Line 21">
            <a:extLst>
              <a:ext uri="{FF2B5EF4-FFF2-40B4-BE49-F238E27FC236}">
                <a16:creationId xmlns:a16="http://schemas.microsoft.com/office/drawing/2014/main" id="{7E000BC6-7238-4F2B-9671-BD7BE0E019D9}"/>
              </a:ext>
            </a:extLst>
          </p:cNvPr>
          <p:cNvSpPr>
            <a:spLocks noChangeShapeType="1"/>
          </p:cNvSpPr>
          <p:nvPr/>
        </p:nvSpPr>
        <p:spPr bwMode="auto">
          <a:xfrm>
            <a:off x="96973" y="4507223"/>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68" name="Speech Bubble: Rectangle with Corners Rounded 67">
            <a:extLst>
              <a:ext uri="{FF2B5EF4-FFF2-40B4-BE49-F238E27FC236}">
                <a16:creationId xmlns:a16="http://schemas.microsoft.com/office/drawing/2014/main" id="{64E03816-8473-4CE1-B124-461B86D8B259}"/>
              </a:ext>
            </a:extLst>
          </p:cNvPr>
          <p:cNvSpPr/>
          <p:nvPr/>
        </p:nvSpPr>
        <p:spPr>
          <a:xfrm>
            <a:off x="2994323" y="4916240"/>
            <a:ext cx="3707675" cy="1143000"/>
          </a:xfrm>
          <a:prstGeom prst="wedgeRoundRectCallout">
            <a:avLst>
              <a:gd name="adj1" fmla="val -94520"/>
              <a:gd name="adj2" fmla="val -74511"/>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This launches the web request in the background and registers it as a tracked object for the page.</a:t>
            </a:r>
          </a:p>
        </p:txBody>
      </p:sp>
      <p:sp>
        <p:nvSpPr>
          <p:cNvPr id="69" name="Line 21">
            <a:extLst>
              <a:ext uri="{FF2B5EF4-FFF2-40B4-BE49-F238E27FC236}">
                <a16:creationId xmlns:a16="http://schemas.microsoft.com/office/drawing/2014/main" id="{3A8109E3-F445-4FB5-8D25-8CC7F6453922}"/>
              </a:ext>
            </a:extLst>
          </p:cNvPr>
          <p:cNvSpPr>
            <a:spLocks noChangeShapeType="1"/>
          </p:cNvSpPr>
          <p:nvPr/>
        </p:nvSpPr>
        <p:spPr bwMode="auto">
          <a:xfrm>
            <a:off x="-74117" y="4797646"/>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70" name="Speech Bubble: Rectangle with Corners Rounded 69">
            <a:extLst>
              <a:ext uri="{FF2B5EF4-FFF2-40B4-BE49-F238E27FC236}">
                <a16:creationId xmlns:a16="http://schemas.microsoft.com/office/drawing/2014/main" id="{CC401B3A-7CC8-49A4-98CF-2F4EC4715200}"/>
              </a:ext>
            </a:extLst>
          </p:cNvPr>
          <p:cNvSpPr/>
          <p:nvPr/>
        </p:nvSpPr>
        <p:spPr>
          <a:xfrm>
            <a:off x="1913032" y="5004821"/>
            <a:ext cx="3150674" cy="869903"/>
          </a:xfrm>
          <a:prstGeom prst="wedgeRoundRectCallout">
            <a:avLst>
              <a:gd name="adj1" fmla="val -94520"/>
              <a:gd name="adj2" fmla="val -74511"/>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Our function continues running immediately...</a:t>
            </a:r>
          </a:p>
        </p:txBody>
      </p:sp>
      <p:sp>
        <p:nvSpPr>
          <p:cNvPr id="61" name="Speech Bubble: Rectangle with Corners Rounded 60">
            <a:extLst>
              <a:ext uri="{FF2B5EF4-FFF2-40B4-BE49-F238E27FC236}">
                <a16:creationId xmlns:a16="http://schemas.microsoft.com/office/drawing/2014/main" id="{AFE235E3-3E54-4A68-BC76-C48A1B65ABA7}"/>
              </a:ext>
            </a:extLst>
          </p:cNvPr>
          <p:cNvSpPr/>
          <p:nvPr/>
        </p:nvSpPr>
        <p:spPr>
          <a:xfrm>
            <a:off x="5226650" y="2208840"/>
            <a:ext cx="4052480" cy="1143000"/>
          </a:xfrm>
          <a:prstGeom prst="wedgeRoundRectCallout">
            <a:avLst>
              <a:gd name="adj1" fmla="val -71603"/>
              <a:gd name="adj2" fmla="val 76055"/>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This creates a new request object that will perform a background download of web data.</a:t>
            </a:r>
          </a:p>
        </p:txBody>
      </p:sp>
      <p:sp>
        <p:nvSpPr>
          <p:cNvPr id="71" name="Speech Bubble: Rectangle with Corners Rounded 70">
            <a:extLst>
              <a:ext uri="{FF2B5EF4-FFF2-40B4-BE49-F238E27FC236}">
                <a16:creationId xmlns:a16="http://schemas.microsoft.com/office/drawing/2014/main" id="{C85C308A-EF5B-40FA-ADDE-5F782375C5E9}"/>
              </a:ext>
            </a:extLst>
          </p:cNvPr>
          <p:cNvSpPr/>
          <p:nvPr/>
        </p:nvSpPr>
        <p:spPr>
          <a:xfrm>
            <a:off x="3174267" y="3642426"/>
            <a:ext cx="3451431" cy="1143000"/>
          </a:xfrm>
          <a:prstGeom prst="wedgeRoundRectCallout">
            <a:avLst>
              <a:gd name="adj1" fmla="val 95566"/>
              <a:gd name="adj2" fmla="val 113414"/>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We then dequeue the next function call and run it to completion.</a:t>
            </a:r>
          </a:p>
        </p:txBody>
      </p:sp>
      <p:sp>
        <p:nvSpPr>
          <p:cNvPr id="72" name="Line 21">
            <a:extLst>
              <a:ext uri="{FF2B5EF4-FFF2-40B4-BE49-F238E27FC236}">
                <a16:creationId xmlns:a16="http://schemas.microsoft.com/office/drawing/2014/main" id="{6FC3A83B-47C2-48A5-B910-01A2CA7EC846}"/>
              </a:ext>
            </a:extLst>
          </p:cNvPr>
          <p:cNvSpPr>
            <a:spLocks noChangeShapeType="1"/>
          </p:cNvSpPr>
          <p:nvPr/>
        </p:nvSpPr>
        <p:spPr bwMode="auto">
          <a:xfrm>
            <a:off x="3569105" y="6445292"/>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8" name="Rectangle 17">
            <a:extLst>
              <a:ext uri="{FF2B5EF4-FFF2-40B4-BE49-F238E27FC236}">
                <a16:creationId xmlns:a16="http://schemas.microsoft.com/office/drawing/2014/main" id="{B01A451D-D8C1-4175-8988-40E096C14431}"/>
              </a:ext>
            </a:extLst>
          </p:cNvPr>
          <p:cNvSpPr/>
          <p:nvPr/>
        </p:nvSpPr>
        <p:spPr>
          <a:xfrm>
            <a:off x="7753019" y="1147967"/>
            <a:ext cx="4306186" cy="1936886"/>
          </a:xfrm>
          <a:prstGeom prst="rect">
            <a:avLst/>
          </a:prstGeom>
          <a:solidFill>
            <a:srgbClr val="D7FD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9644"/>
                </a:solidFill>
              </a:rPr>
              <a:t>The current weather is:</a:t>
            </a:r>
          </a:p>
          <a:p>
            <a:pPr algn="ctr"/>
            <a:r>
              <a:rPr lang="en-US" dirty="0">
                <a:solidFill>
                  <a:srgbClr val="009644"/>
                </a:solidFill>
              </a:rPr>
              <a:t>No weather data</a:t>
            </a:r>
          </a:p>
        </p:txBody>
      </p:sp>
      <p:cxnSp>
        <p:nvCxnSpPr>
          <p:cNvPr id="55" name="Straight Arrow Connector 54">
            <a:extLst>
              <a:ext uri="{FF2B5EF4-FFF2-40B4-BE49-F238E27FC236}">
                <a16:creationId xmlns:a16="http://schemas.microsoft.com/office/drawing/2014/main" id="{94D5838A-94E1-4015-8F92-6B47941141EF}"/>
              </a:ext>
            </a:extLst>
          </p:cNvPr>
          <p:cNvCxnSpPr>
            <a:cxnSpLocks/>
          </p:cNvCxnSpPr>
          <p:nvPr/>
        </p:nvCxnSpPr>
        <p:spPr>
          <a:xfrm flipH="1" flipV="1">
            <a:off x="11277600" y="2586132"/>
            <a:ext cx="157503" cy="24063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Speech Bubble: Rectangle with Corners Rounded 73">
            <a:extLst>
              <a:ext uri="{FF2B5EF4-FFF2-40B4-BE49-F238E27FC236}">
                <a16:creationId xmlns:a16="http://schemas.microsoft.com/office/drawing/2014/main" id="{04EB0DD2-B635-4186-B2F5-C1F4EE9BA5F4}"/>
              </a:ext>
            </a:extLst>
          </p:cNvPr>
          <p:cNvSpPr/>
          <p:nvPr/>
        </p:nvSpPr>
        <p:spPr>
          <a:xfrm>
            <a:off x="3933645" y="2104430"/>
            <a:ext cx="3089957" cy="1143000"/>
          </a:xfrm>
          <a:prstGeom prst="wedgeRoundRectCallout">
            <a:avLst>
              <a:gd name="adj1" fmla="val 95566"/>
              <a:gd name="adj2" fmla="val 113414"/>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few seconds later, our web request finishes and the event triggers.</a:t>
            </a:r>
          </a:p>
        </p:txBody>
      </p:sp>
      <p:sp>
        <p:nvSpPr>
          <p:cNvPr id="75" name="Speech Bubble: Rectangle with Corners Rounded 74">
            <a:extLst>
              <a:ext uri="{FF2B5EF4-FFF2-40B4-BE49-F238E27FC236}">
                <a16:creationId xmlns:a16="http://schemas.microsoft.com/office/drawing/2014/main" id="{66BFF246-897B-426F-9086-47020F47C4B6}"/>
              </a:ext>
            </a:extLst>
          </p:cNvPr>
          <p:cNvSpPr/>
          <p:nvPr/>
        </p:nvSpPr>
        <p:spPr>
          <a:xfrm>
            <a:off x="8910770" y="2346515"/>
            <a:ext cx="3089957" cy="1143000"/>
          </a:xfrm>
          <a:prstGeom prst="wedgeRoundRectCallout">
            <a:avLst>
              <a:gd name="adj1" fmla="val -41091"/>
              <a:gd name="adj2" fmla="val 124735"/>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We then add our callback function to the run queue.</a:t>
            </a:r>
          </a:p>
        </p:txBody>
      </p:sp>
      <p:sp>
        <p:nvSpPr>
          <p:cNvPr id="76" name="Speech Bubble: Rectangle with Corners Rounded 75">
            <a:extLst>
              <a:ext uri="{FF2B5EF4-FFF2-40B4-BE49-F238E27FC236}">
                <a16:creationId xmlns:a16="http://schemas.microsoft.com/office/drawing/2014/main" id="{0B319C07-F517-44FC-86BE-043D542374C5}"/>
              </a:ext>
            </a:extLst>
          </p:cNvPr>
          <p:cNvSpPr/>
          <p:nvPr/>
        </p:nvSpPr>
        <p:spPr>
          <a:xfrm>
            <a:off x="3198812" y="3642426"/>
            <a:ext cx="3451431" cy="1143000"/>
          </a:xfrm>
          <a:prstGeom prst="wedgeRoundRectCallout">
            <a:avLst>
              <a:gd name="adj1" fmla="val 95566"/>
              <a:gd name="adj2" fmla="val 113414"/>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We then dequeue the next function call and run it to completion.</a:t>
            </a:r>
          </a:p>
        </p:txBody>
      </p:sp>
      <p:sp>
        <p:nvSpPr>
          <p:cNvPr id="77" name="Line 21">
            <a:extLst>
              <a:ext uri="{FF2B5EF4-FFF2-40B4-BE49-F238E27FC236}">
                <a16:creationId xmlns:a16="http://schemas.microsoft.com/office/drawing/2014/main" id="{FA8EE5C3-2D31-4238-8582-DE8CD4916B84}"/>
              </a:ext>
            </a:extLst>
          </p:cNvPr>
          <p:cNvSpPr>
            <a:spLocks noChangeShapeType="1"/>
          </p:cNvSpPr>
          <p:nvPr/>
        </p:nvSpPr>
        <p:spPr bwMode="auto">
          <a:xfrm>
            <a:off x="3576226" y="6443867"/>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78" name="Line 21">
            <a:extLst>
              <a:ext uri="{FF2B5EF4-FFF2-40B4-BE49-F238E27FC236}">
                <a16:creationId xmlns:a16="http://schemas.microsoft.com/office/drawing/2014/main" id="{0FA89921-2DDF-42EC-8CE4-4BA91F4F7908}"/>
              </a:ext>
            </a:extLst>
          </p:cNvPr>
          <p:cNvSpPr>
            <a:spLocks noChangeShapeType="1"/>
          </p:cNvSpPr>
          <p:nvPr/>
        </p:nvSpPr>
        <p:spPr bwMode="auto">
          <a:xfrm>
            <a:off x="-99890" y="2584017"/>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79" name="Line 21">
            <a:extLst>
              <a:ext uri="{FF2B5EF4-FFF2-40B4-BE49-F238E27FC236}">
                <a16:creationId xmlns:a16="http://schemas.microsoft.com/office/drawing/2014/main" id="{720C7878-3E2A-4C66-AE7A-87611A938910}"/>
              </a:ext>
            </a:extLst>
          </p:cNvPr>
          <p:cNvSpPr>
            <a:spLocks noChangeShapeType="1"/>
          </p:cNvSpPr>
          <p:nvPr/>
        </p:nvSpPr>
        <p:spPr bwMode="auto">
          <a:xfrm>
            <a:off x="300338" y="2860331"/>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80" name="Rectangle 79">
            <a:extLst>
              <a:ext uri="{FF2B5EF4-FFF2-40B4-BE49-F238E27FC236}">
                <a16:creationId xmlns:a16="http://schemas.microsoft.com/office/drawing/2014/main" id="{1CD6A667-242A-47AF-BF0C-D29AB0512B6E}"/>
              </a:ext>
            </a:extLst>
          </p:cNvPr>
          <p:cNvSpPr/>
          <p:nvPr/>
        </p:nvSpPr>
        <p:spPr>
          <a:xfrm>
            <a:off x="7760736" y="1153528"/>
            <a:ext cx="4306186" cy="1936886"/>
          </a:xfrm>
          <a:prstGeom prst="rect">
            <a:avLst/>
          </a:prstGeom>
          <a:solidFill>
            <a:srgbClr val="D7FD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9644"/>
                </a:solidFill>
              </a:rPr>
              <a:t>The current weather is:</a:t>
            </a:r>
          </a:p>
          <a:p>
            <a:pPr algn="ctr"/>
            <a:r>
              <a:rPr lang="en-US" dirty="0">
                <a:solidFill>
                  <a:srgbClr val="7030A0"/>
                </a:solidFill>
              </a:rPr>
              <a:t>72 and cloudy</a:t>
            </a:r>
          </a:p>
        </p:txBody>
      </p:sp>
    </p:spTree>
    <p:extLst>
      <p:ext uri="{BB962C8B-B14F-4D97-AF65-F5344CB8AC3E}">
        <p14:creationId xmlns:p14="http://schemas.microsoft.com/office/powerpoint/2010/main" val="54995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down)">
                                      <p:cBhvr>
                                        <p:cTn id="19" dur="500"/>
                                        <p:tgtEl>
                                          <p:spTgt spid="3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36"/>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wipe(down)">
                                      <p:cBhvr>
                                        <p:cTn id="42" dur="500"/>
                                        <p:tgtEl>
                                          <p:spTgt spid="53"/>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path" presetSubtype="0" accel="50000" decel="50000" fill="hold" grpId="1" nodeType="clickEffect">
                                  <p:stCondLst>
                                    <p:cond delay="0"/>
                                  </p:stCondLst>
                                  <p:childTnLst>
                                    <p:animMotion origin="layout" path="M -2.5E-6 -3.7037E-7 L -0.3414 0.12662 " pathEditMode="relative" rAng="0" ptsTypes="AA">
                                      <p:cBhvr>
                                        <p:cTn id="46" dur="2000" fill="hold"/>
                                        <p:tgtEl>
                                          <p:spTgt spid="49"/>
                                        </p:tgtEl>
                                        <p:attrNameLst>
                                          <p:attrName>ppt_x</p:attrName>
                                          <p:attrName>ppt_y</p:attrName>
                                        </p:attrNameLst>
                                      </p:cBhvr>
                                      <p:rCtr x="-17070" y="6319"/>
                                    </p:animMotion>
                                  </p:childTnLst>
                                </p:cTn>
                              </p:par>
                              <p:par>
                                <p:cTn id="47" presetID="42" presetClass="path" presetSubtype="0" accel="50000" decel="50000" fill="hold" grpId="1" nodeType="withEffect">
                                  <p:stCondLst>
                                    <p:cond delay="0"/>
                                  </p:stCondLst>
                                  <p:childTnLst>
                                    <p:animMotion origin="layout" path="M -2.08333E-6 4.07407E-6 L 0.00026 -0.0493 " pathEditMode="relative" rAng="0" ptsTypes="AA">
                                      <p:cBhvr>
                                        <p:cTn id="48" dur="2000" fill="hold"/>
                                        <p:tgtEl>
                                          <p:spTgt spid="51"/>
                                        </p:tgtEl>
                                        <p:attrNameLst>
                                          <p:attrName>ppt_x</p:attrName>
                                          <p:attrName>ppt_y</p:attrName>
                                        </p:attrNameLst>
                                      </p:cBhvr>
                                      <p:rCtr x="26" y="-2477"/>
                                    </p:animMotion>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53"/>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57"/>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5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58"/>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61"/>
                                        </p:tgtEl>
                                        <p:attrNameLst>
                                          <p:attrName>style.visibility</p:attrName>
                                        </p:attrNameLst>
                                      </p:cBhvr>
                                      <p:to>
                                        <p:strVal val="visible"/>
                                      </p:to>
                                    </p:set>
                                    <p:animEffect transition="in" filter="wipe(down)">
                                      <p:cBhvr>
                                        <p:cTn id="77" dur="500"/>
                                        <p:tgtEl>
                                          <p:spTgt spid="61"/>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xit" presetSubtype="0" fill="hold" grpId="1" nodeType="clickEffect">
                                  <p:stCondLst>
                                    <p:cond delay="0"/>
                                  </p:stCondLst>
                                  <p:childTnLst>
                                    <p:set>
                                      <p:cBhvr>
                                        <p:cTn id="81" dur="1" fill="hold">
                                          <p:stCondLst>
                                            <p:cond delay="0"/>
                                          </p:stCondLst>
                                        </p:cTn>
                                        <p:tgtEl>
                                          <p:spTgt spid="61"/>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 presetClass="exit" presetSubtype="0" fill="hold" nodeType="clickEffect">
                                  <p:stCondLst>
                                    <p:cond delay="0"/>
                                  </p:stCondLst>
                                  <p:childTnLst>
                                    <p:set>
                                      <p:cBhvr>
                                        <p:cTn id="85" dur="1" fill="hold">
                                          <p:stCondLst>
                                            <p:cond delay="0"/>
                                          </p:stCondLst>
                                        </p:cTn>
                                        <p:tgtEl>
                                          <p:spTgt spid="59"/>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60"/>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63"/>
                                        </p:tgtEl>
                                        <p:attrNameLst>
                                          <p:attrName>style.visibility</p:attrName>
                                        </p:attrNameLst>
                                      </p:cBhvr>
                                      <p:to>
                                        <p:strVal val="visible"/>
                                      </p:to>
                                    </p:set>
                                    <p:animEffect transition="in" filter="wipe(down)">
                                      <p:cBhvr>
                                        <p:cTn id="94" dur="500"/>
                                        <p:tgtEl>
                                          <p:spTgt spid="63"/>
                                        </p:tgtEl>
                                      </p:cBhvr>
                                    </p:animEffect>
                                  </p:childTnLst>
                                </p:cTn>
                              </p:par>
                            </p:childTnLst>
                          </p:cTn>
                        </p:par>
                      </p:childTnLst>
                    </p:cTn>
                  </p:par>
                  <p:par>
                    <p:cTn id="95" fill="hold">
                      <p:stCondLst>
                        <p:cond delay="indefinite"/>
                      </p:stCondLst>
                      <p:childTnLst>
                        <p:par>
                          <p:cTn id="96" fill="hold">
                            <p:stCondLst>
                              <p:cond delay="0"/>
                            </p:stCondLst>
                            <p:childTnLst>
                              <p:par>
                                <p:cTn id="97" presetID="42" presetClass="path" presetSubtype="0" accel="50000" decel="50000" fill="hold" grpId="2" nodeType="clickEffect">
                                  <p:stCondLst>
                                    <p:cond delay="0"/>
                                  </p:stCondLst>
                                  <p:childTnLst>
                                    <p:animMotion origin="layout" path="M 1.45833E-6 2.59259E-6 L -0.02943 -0.20672 " pathEditMode="relative" rAng="0" ptsTypes="AA">
                                      <p:cBhvr>
                                        <p:cTn id="98" dur="2000" fill="hold"/>
                                        <p:tgtEl>
                                          <p:spTgt spid="63"/>
                                        </p:tgtEl>
                                        <p:attrNameLst>
                                          <p:attrName>ppt_x</p:attrName>
                                          <p:attrName>ppt_y</p:attrName>
                                        </p:attrNameLst>
                                      </p:cBhvr>
                                      <p:rCtr x="-1471" y="-10347"/>
                                    </p:animMotion>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63"/>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nodeType="clickEffect">
                                  <p:stCondLst>
                                    <p:cond delay="0"/>
                                  </p:stCondLst>
                                  <p:childTnLst>
                                    <p:set>
                                      <p:cBhvr>
                                        <p:cTn id="106" dur="1" fill="hold">
                                          <p:stCondLst>
                                            <p:cond delay="0"/>
                                          </p:stCondLst>
                                        </p:cTn>
                                        <p:tgtEl>
                                          <p:spTgt spid="60"/>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66"/>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grpId="0" nodeType="clickEffect">
                                  <p:stCondLst>
                                    <p:cond delay="0"/>
                                  </p:stCondLst>
                                  <p:childTnLst>
                                    <p:set>
                                      <p:cBhvr>
                                        <p:cTn id="114" dur="1" fill="hold">
                                          <p:stCondLst>
                                            <p:cond delay="0"/>
                                          </p:stCondLst>
                                        </p:cTn>
                                        <p:tgtEl>
                                          <p:spTgt spid="65"/>
                                        </p:tgtEl>
                                        <p:attrNameLst>
                                          <p:attrName>style.visibility</p:attrName>
                                        </p:attrNameLst>
                                      </p:cBhvr>
                                      <p:to>
                                        <p:strVal val="visible"/>
                                      </p:to>
                                    </p:set>
                                    <p:animEffect transition="in" filter="wipe(down)">
                                      <p:cBhvr>
                                        <p:cTn id="115" dur="500"/>
                                        <p:tgtEl>
                                          <p:spTgt spid="65"/>
                                        </p:tgtEl>
                                      </p:cBhvr>
                                    </p:animEffect>
                                  </p:childTnLst>
                                </p:cTn>
                              </p:par>
                            </p:childTnLst>
                          </p:cTn>
                        </p:par>
                      </p:childTnLst>
                    </p:cTn>
                  </p:par>
                  <p:par>
                    <p:cTn id="116" fill="hold">
                      <p:stCondLst>
                        <p:cond delay="indefinite"/>
                      </p:stCondLst>
                      <p:childTnLst>
                        <p:par>
                          <p:cTn id="117" fill="hold">
                            <p:stCondLst>
                              <p:cond delay="0"/>
                            </p:stCondLst>
                            <p:childTnLst>
                              <p:par>
                                <p:cTn id="118" presetID="1" presetClass="exit" presetSubtype="0" fill="hold" grpId="1" nodeType="clickEffect">
                                  <p:stCondLst>
                                    <p:cond delay="0"/>
                                  </p:stCondLst>
                                  <p:childTnLst>
                                    <p:set>
                                      <p:cBhvr>
                                        <p:cTn id="119" dur="1" fill="hold">
                                          <p:stCondLst>
                                            <p:cond delay="0"/>
                                          </p:stCondLst>
                                        </p:cTn>
                                        <p:tgtEl>
                                          <p:spTgt spid="65"/>
                                        </p:tgtEl>
                                        <p:attrNameLst>
                                          <p:attrName>style.visibility</p:attrName>
                                        </p:attrNameLst>
                                      </p:cBhvr>
                                      <p:to>
                                        <p:strVal val="hidden"/>
                                      </p:to>
                                    </p:set>
                                  </p:childTnLst>
                                </p:cTn>
                              </p:par>
                            </p:childTnLst>
                          </p:cTn>
                        </p:par>
                      </p:childTnLst>
                    </p:cTn>
                  </p:par>
                  <p:par>
                    <p:cTn id="120" fill="hold">
                      <p:stCondLst>
                        <p:cond delay="indefinite"/>
                      </p:stCondLst>
                      <p:childTnLst>
                        <p:par>
                          <p:cTn id="121" fill="hold">
                            <p:stCondLst>
                              <p:cond delay="0"/>
                            </p:stCondLst>
                            <p:childTnLst>
                              <p:par>
                                <p:cTn id="122" presetID="1" presetClass="exit" presetSubtype="0" fill="hold" nodeType="clickEffect">
                                  <p:stCondLst>
                                    <p:cond delay="0"/>
                                  </p:stCondLst>
                                  <p:childTnLst>
                                    <p:set>
                                      <p:cBhvr>
                                        <p:cTn id="123" dur="1" fill="hold">
                                          <p:stCondLst>
                                            <p:cond delay="0"/>
                                          </p:stCondLst>
                                        </p:cTn>
                                        <p:tgtEl>
                                          <p:spTgt spid="66"/>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nodeType="clickEffect">
                                  <p:stCondLst>
                                    <p:cond delay="0"/>
                                  </p:stCondLst>
                                  <p:childTnLst>
                                    <p:set>
                                      <p:cBhvr>
                                        <p:cTn id="127" dur="1" fill="hold">
                                          <p:stCondLst>
                                            <p:cond delay="0"/>
                                          </p:stCondLst>
                                        </p:cTn>
                                        <p:tgtEl>
                                          <p:spTgt spid="67"/>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grpId="0" nodeType="clickEffect">
                                  <p:stCondLst>
                                    <p:cond delay="0"/>
                                  </p:stCondLst>
                                  <p:childTnLst>
                                    <p:set>
                                      <p:cBhvr>
                                        <p:cTn id="131" dur="1" fill="hold">
                                          <p:stCondLst>
                                            <p:cond delay="0"/>
                                          </p:stCondLst>
                                        </p:cTn>
                                        <p:tgtEl>
                                          <p:spTgt spid="68"/>
                                        </p:tgtEl>
                                        <p:attrNameLst>
                                          <p:attrName>style.visibility</p:attrName>
                                        </p:attrNameLst>
                                      </p:cBhvr>
                                      <p:to>
                                        <p:strVal val="visible"/>
                                      </p:to>
                                    </p:set>
                                    <p:animEffect transition="in" filter="wipe(down)">
                                      <p:cBhvr>
                                        <p:cTn id="132" dur="500"/>
                                        <p:tgtEl>
                                          <p:spTgt spid="68"/>
                                        </p:tgtEl>
                                      </p:cBhvr>
                                    </p:animEffec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42"/>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22" presetClass="entr" presetSubtype="8" fill="hold" grpId="0" nodeType="clickEffect">
                                  <p:stCondLst>
                                    <p:cond delay="0"/>
                                  </p:stCondLst>
                                  <p:childTnLst>
                                    <p:set>
                                      <p:cBhvr>
                                        <p:cTn id="140" dur="1" fill="hold">
                                          <p:stCondLst>
                                            <p:cond delay="0"/>
                                          </p:stCondLst>
                                        </p:cTn>
                                        <p:tgtEl>
                                          <p:spTgt spid="62"/>
                                        </p:tgtEl>
                                        <p:attrNameLst>
                                          <p:attrName>style.visibility</p:attrName>
                                        </p:attrNameLst>
                                      </p:cBhvr>
                                      <p:to>
                                        <p:strVal val="visible"/>
                                      </p:to>
                                    </p:set>
                                    <p:animEffect transition="in" filter="wipe(left)">
                                      <p:cBhvr>
                                        <p:cTn id="141" dur="500"/>
                                        <p:tgtEl>
                                          <p:spTgt spid="62"/>
                                        </p:tgtEl>
                                      </p:cBhvr>
                                    </p:animEffect>
                                  </p:childTnLst>
                                </p:cTn>
                              </p:par>
                            </p:childTnLst>
                          </p:cTn>
                        </p:par>
                      </p:childTnLst>
                    </p:cTn>
                  </p:par>
                  <p:par>
                    <p:cTn id="142" fill="hold">
                      <p:stCondLst>
                        <p:cond delay="indefinite"/>
                      </p:stCondLst>
                      <p:childTnLst>
                        <p:par>
                          <p:cTn id="143" fill="hold">
                            <p:stCondLst>
                              <p:cond delay="0"/>
                            </p:stCondLst>
                            <p:childTnLst>
                              <p:par>
                                <p:cTn id="144" presetID="1" presetClass="exit" presetSubtype="0" fill="hold" grpId="1" nodeType="clickEffect">
                                  <p:stCondLst>
                                    <p:cond delay="0"/>
                                  </p:stCondLst>
                                  <p:childTnLst>
                                    <p:set>
                                      <p:cBhvr>
                                        <p:cTn id="145" dur="1" fill="hold">
                                          <p:stCondLst>
                                            <p:cond delay="0"/>
                                          </p:stCondLst>
                                        </p:cTn>
                                        <p:tgtEl>
                                          <p:spTgt spid="68"/>
                                        </p:tgtEl>
                                        <p:attrNameLst>
                                          <p:attrName>style.visibility</p:attrName>
                                        </p:attrNameLst>
                                      </p:cBhvr>
                                      <p:to>
                                        <p:strVal val="hidden"/>
                                      </p:to>
                                    </p:set>
                                  </p:childTnLst>
                                </p:cTn>
                              </p:par>
                            </p:childTnLst>
                          </p:cTn>
                        </p:par>
                      </p:childTnLst>
                    </p:cTn>
                  </p:par>
                  <p:par>
                    <p:cTn id="146" fill="hold">
                      <p:stCondLst>
                        <p:cond delay="indefinite"/>
                      </p:stCondLst>
                      <p:childTnLst>
                        <p:par>
                          <p:cTn id="147" fill="hold">
                            <p:stCondLst>
                              <p:cond delay="0"/>
                            </p:stCondLst>
                            <p:childTnLst>
                              <p:par>
                                <p:cTn id="148" presetID="1" presetClass="exit" presetSubtype="0" fill="hold" nodeType="clickEffect">
                                  <p:stCondLst>
                                    <p:cond delay="0"/>
                                  </p:stCondLst>
                                  <p:childTnLst>
                                    <p:set>
                                      <p:cBhvr>
                                        <p:cTn id="149" dur="1" fill="hold">
                                          <p:stCondLst>
                                            <p:cond delay="0"/>
                                          </p:stCondLst>
                                        </p:cTn>
                                        <p:tgtEl>
                                          <p:spTgt spid="67"/>
                                        </p:tgtEl>
                                        <p:attrNameLst>
                                          <p:attrName>style.visibility</p:attrName>
                                        </p:attrNameLst>
                                      </p:cBhvr>
                                      <p:to>
                                        <p:strVal val="hidden"/>
                                      </p:to>
                                    </p:set>
                                  </p:childTnLst>
                                </p:cTn>
                              </p:par>
                            </p:childTnLst>
                          </p:cTn>
                        </p:par>
                      </p:childTnLst>
                    </p:cTn>
                  </p:par>
                  <p:par>
                    <p:cTn id="150" fill="hold">
                      <p:stCondLst>
                        <p:cond delay="indefinite"/>
                      </p:stCondLst>
                      <p:childTnLst>
                        <p:par>
                          <p:cTn id="151" fill="hold">
                            <p:stCondLst>
                              <p:cond delay="0"/>
                            </p:stCondLst>
                            <p:childTnLst>
                              <p:par>
                                <p:cTn id="152" presetID="1" presetClass="entr" presetSubtype="0" fill="hold" nodeType="clickEffect">
                                  <p:stCondLst>
                                    <p:cond delay="0"/>
                                  </p:stCondLst>
                                  <p:childTnLst>
                                    <p:set>
                                      <p:cBhvr>
                                        <p:cTn id="153" dur="1" fill="hold">
                                          <p:stCondLst>
                                            <p:cond delay="0"/>
                                          </p:stCondLst>
                                        </p:cTn>
                                        <p:tgtEl>
                                          <p:spTgt spid="69"/>
                                        </p:tgtEl>
                                        <p:attrNameLst>
                                          <p:attrName>style.visibility</p:attrName>
                                        </p:attrNameLst>
                                      </p:cBhvr>
                                      <p:to>
                                        <p:strVal val="visible"/>
                                      </p:to>
                                    </p:set>
                                  </p:childTnLst>
                                </p:cTn>
                              </p:par>
                            </p:childTnLst>
                          </p:cTn>
                        </p:par>
                      </p:childTnLst>
                    </p:cTn>
                  </p:par>
                  <p:par>
                    <p:cTn id="154" fill="hold">
                      <p:stCondLst>
                        <p:cond delay="indefinite"/>
                      </p:stCondLst>
                      <p:childTnLst>
                        <p:par>
                          <p:cTn id="155" fill="hold">
                            <p:stCondLst>
                              <p:cond delay="0"/>
                            </p:stCondLst>
                            <p:childTnLst>
                              <p:par>
                                <p:cTn id="156" presetID="22" presetClass="entr" presetSubtype="4" fill="hold" grpId="0" nodeType="clickEffect">
                                  <p:stCondLst>
                                    <p:cond delay="0"/>
                                  </p:stCondLst>
                                  <p:childTnLst>
                                    <p:set>
                                      <p:cBhvr>
                                        <p:cTn id="157" dur="1" fill="hold">
                                          <p:stCondLst>
                                            <p:cond delay="0"/>
                                          </p:stCondLst>
                                        </p:cTn>
                                        <p:tgtEl>
                                          <p:spTgt spid="70"/>
                                        </p:tgtEl>
                                        <p:attrNameLst>
                                          <p:attrName>style.visibility</p:attrName>
                                        </p:attrNameLst>
                                      </p:cBhvr>
                                      <p:to>
                                        <p:strVal val="visible"/>
                                      </p:to>
                                    </p:set>
                                    <p:animEffect transition="in" filter="wipe(down)">
                                      <p:cBhvr>
                                        <p:cTn id="158" dur="500"/>
                                        <p:tgtEl>
                                          <p:spTgt spid="70"/>
                                        </p:tgtEl>
                                      </p:cBhvr>
                                    </p:animEffec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70"/>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1" presetClass="exit" presetSubtype="0" fill="hold" nodeType="clickEffect">
                                  <p:stCondLst>
                                    <p:cond delay="0"/>
                                  </p:stCondLst>
                                  <p:childTnLst>
                                    <p:set>
                                      <p:cBhvr>
                                        <p:cTn id="166" dur="1" fill="hold">
                                          <p:stCondLst>
                                            <p:cond delay="0"/>
                                          </p:stCondLst>
                                        </p:cTn>
                                        <p:tgtEl>
                                          <p:spTgt spid="69"/>
                                        </p:tgtEl>
                                        <p:attrNameLst>
                                          <p:attrName>style.visibility</p:attrName>
                                        </p:attrNameLst>
                                      </p:cBhvr>
                                      <p:to>
                                        <p:strVal val="hidden"/>
                                      </p:to>
                                    </p:set>
                                  </p:childTnLst>
                                </p:cTn>
                              </p:par>
                            </p:childTnLst>
                          </p:cTn>
                        </p:par>
                      </p:childTnLst>
                    </p:cTn>
                  </p:par>
                  <p:par>
                    <p:cTn id="167" fill="hold">
                      <p:stCondLst>
                        <p:cond delay="indefinite"/>
                      </p:stCondLst>
                      <p:childTnLst>
                        <p:par>
                          <p:cTn id="168" fill="hold">
                            <p:stCondLst>
                              <p:cond delay="0"/>
                            </p:stCondLst>
                            <p:childTnLst>
                              <p:par>
                                <p:cTn id="169" presetID="10" presetClass="exit" presetSubtype="0" fill="hold" grpId="2" nodeType="clickEffect">
                                  <p:stCondLst>
                                    <p:cond delay="0"/>
                                  </p:stCondLst>
                                  <p:childTnLst>
                                    <p:animEffect transition="out" filter="fade">
                                      <p:cBhvr>
                                        <p:cTn id="170" dur="500"/>
                                        <p:tgtEl>
                                          <p:spTgt spid="49"/>
                                        </p:tgtEl>
                                      </p:cBhvr>
                                    </p:animEffect>
                                    <p:set>
                                      <p:cBhvr>
                                        <p:cTn id="171" dur="1" fill="hold">
                                          <p:stCondLst>
                                            <p:cond delay="499"/>
                                          </p:stCondLst>
                                        </p:cTn>
                                        <p:tgtEl>
                                          <p:spTgt spid="49"/>
                                        </p:tgtEl>
                                        <p:attrNameLst>
                                          <p:attrName>style.visibility</p:attrName>
                                        </p:attrNameLst>
                                      </p:cBhvr>
                                      <p:to>
                                        <p:strVal val="hidden"/>
                                      </p:to>
                                    </p:set>
                                  </p:childTnLst>
                                </p:cTn>
                              </p:par>
                            </p:childTnLst>
                          </p:cTn>
                        </p:par>
                      </p:childTnLst>
                    </p:cTn>
                  </p:par>
                  <p:par>
                    <p:cTn id="172" fill="hold">
                      <p:stCondLst>
                        <p:cond delay="indefinite"/>
                      </p:stCondLst>
                      <p:childTnLst>
                        <p:par>
                          <p:cTn id="173" fill="hold">
                            <p:stCondLst>
                              <p:cond delay="0"/>
                            </p:stCondLst>
                            <p:childTnLst>
                              <p:par>
                                <p:cTn id="174" presetID="22" presetClass="entr" presetSubtype="4" fill="hold" grpId="0" nodeType="clickEffect">
                                  <p:stCondLst>
                                    <p:cond delay="0"/>
                                  </p:stCondLst>
                                  <p:childTnLst>
                                    <p:set>
                                      <p:cBhvr>
                                        <p:cTn id="175" dur="1" fill="hold">
                                          <p:stCondLst>
                                            <p:cond delay="0"/>
                                          </p:stCondLst>
                                        </p:cTn>
                                        <p:tgtEl>
                                          <p:spTgt spid="71"/>
                                        </p:tgtEl>
                                        <p:attrNameLst>
                                          <p:attrName>style.visibility</p:attrName>
                                        </p:attrNameLst>
                                      </p:cBhvr>
                                      <p:to>
                                        <p:strVal val="visible"/>
                                      </p:to>
                                    </p:set>
                                    <p:animEffect transition="in" filter="wipe(down)">
                                      <p:cBhvr>
                                        <p:cTn id="176" dur="500"/>
                                        <p:tgtEl>
                                          <p:spTgt spid="71"/>
                                        </p:tgtEl>
                                      </p:cBhvr>
                                    </p:animEffect>
                                  </p:childTnLst>
                                </p:cTn>
                              </p:par>
                            </p:childTnLst>
                          </p:cTn>
                        </p:par>
                      </p:childTnLst>
                    </p:cTn>
                  </p:par>
                  <p:par>
                    <p:cTn id="177" fill="hold">
                      <p:stCondLst>
                        <p:cond delay="indefinite"/>
                      </p:stCondLst>
                      <p:childTnLst>
                        <p:par>
                          <p:cTn id="178" fill="hold">
                            <p:stCondLst>
                              <p:cond delay="0"/>
                            </p:stCondLst>
                            <p:childTnLst>
                              <p:par>
                                <p:cTn id="179" presetID="42" presetClass="path" presetSubtype="0" accel="50000" decel="50000" fill="hold" grpId="2" nodeType="clickEffect">
                                  <p:stCondLst>
                                    <p:cond delay="0"/>
                                  </p:stCondLst>
                                  <p:childTnLst>
                                    <p:animMotion origin="layout" path="M 0.00026 -0.04931 L -0.34153 0.07754 " pathEditMode="relative" rAng="0" ptsTypes="AA">
                                      <p:cBhvr>
                                        <p:cTn id="180" dur="2000" fill="hold"/>
                                        <p:tgtEl>
                                          <p:spTgt spid="51"/>
                                        </p:tgtEl>
                                        <p:attrNameLst>
                                          <p:attrName>ppt_x</p:attrName>
                                          <p:attrName>ppt_y</p:attrName>
                                        </p:attrNameLst>
                                      </p:cBhvr>
                                      <p:rCtr x="-17096" y="6343"/>
                                    </p:animMotion>
                                  </p:childTnLst>
                                </p:cTn>
                              </p:par>
                            </p:childTnLst>
                          </p:cTn>
                        </p:par>
                      </p:childTnLst>
                    </p:cTn>
                  </p:par>
                  <p:par>
                    <p:cTn id="181" fill="hold">
                      <p:stCondLst>
                        <p:cond delay="indefinite"/>
                      </p:stCondLst>
                      <p:childTnLst>
                        <p:par>
                          <p:cTn id="182" fill="hold">
                            <p:stCondLst>
                              <p:cond delay="0"/>
                            </p:stCondLst>
                            <p:childTnLst>
                              <p:par>
                                <p:cTn id="183" presetID="1" presetClass="exit" presetSubtype="0" fill="hold" grpId="1" nodeType="clickEffect">
                                  <p:stCondLst>
                                    <p:cond delay="0"/>
                                  </p:stCondLst>
                                  <p:childTnLst>
                                    <p:set>
                                      <p:cBhvr>
                                        <p:cTn id="184" dur="1" fill="hold">
                                          <p:stCondLst>
                                            <p:cond delay="0"/>
                                          </p:stCondLst>
                                        </p:cTn>
                                        <p:tgtEl>
                                          <p:spTgt spid="71"/>
                                        </p:tgtEl>
                                        <p:attrNameLst>
                                          <p:attrName>style.visibility</p:attrName>
                                        </p:attrNameLst>
                                      </p:cBhvr>
                                      <p:to>
                                        <p:strVal val="hidden"/>
                                      </p:to>
                                    </p:set>
                                  </p:childTnLst>
                                </p:cTn>
                              </p:par>
                            </p:childTnLst>
                          </p:cTn>
                        </p:par>
                      </p:childTnLst>
                    </p:cTn>
                  </p:par>
                  <p:par>
                    <p:cTn id="185" fill="hold">
                      <p:stCondLst>
                        <p:cond delay="indefinite"/>
                      </p:stCondLst>
                      <p:childTnLst>
                        <p:par>
                          <p:cTn id="186" fill="hold">
                            <p:stCondLst>
                              <p:cond delay="0"/>
                            </p:stCondLst>
                            <p:childTnLst>
                              <p:par>
                                <p:cTn id="187" presetID="1" presetClass="entr" presetSubtype="0" fill="hold" nodeType="clickEffect">
                                  <p:stCondLst>
                                    <p:cond delay="0"/>
                                  </p:stCondLst>
                                  <p:childTnLst>
                                    <p:set>
                                      <p:cBhvr>
                                        <p:cTn id="188" dur="1" fill="hold">
                                          <p:stCondLst>
                                            <p:cond delay="0"/>
                                          </p:stCondLst>
                                        </p:cTn>
                                        <p:tgtEl>
                                          <p:spTgt spid="72"/>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10" presetClass="entr" presetSubtype="0" fill="hold" grpId="0" nodeType="clickEffect">
                                  <p:stCondLst>
                                    <p:cond delay="0"/>
                                  </p:stCondLst>
                                  <p:childTnLst>
                                    <p:set>
                                      <p:cBhvr>
                                        <p:cTn id="192" dur="1" fill="hold">
                                          <p:stCondLst>
                                            <p:cond delay="0"/>
                                          </p:stCondLst>
                                        </p:cTn>
                                        <p:tgtEl>
                                          <p:spTgt spid="18"/>
                                        </p:tgtEl>
                                        <p:attrNameLst>
                                          <p:attrName>style.visibility</p:attrName>
                                        </p:attrNameLst>
                                      </p:cBhvr>
                                      <p:to>
                                        <p:strVal val="visible"/>
                                      </p:to>
                                    </p:set>
                                    <p:animEffect transition="in" filter="fade">
                                      <p:cBhvr>
                                        <p:cTn id="193" dur="500"/>
                                        <p:tgtEl>
                                          <p:spTgt spid="18"/>
                                        </p:tgtEl>
                                      </p:cBhvr>
                                    </p:animEffect>
                                  </p:childTnLst>
                                </p:cTn>
                              </p:par>
                            </p:childTnLst>
                          </p:cTn>
                        </p:par>
                      </p:childTnLst>
                    </p:cTn>
                  </p:par>
                  <p:par>
                    <p:cTn id="194" fill="hold">
                      <p:stCondLst>
                        <p:cond delay="indefinite"/>
                      </p:stCondLst>
                      <p:childTnLst>
                        <p:par>
                          <p:cTn id="195" fill="hold">
                            <p:stCondLst>
                              <p:cond delay="0"/>
                            </p:stCondLst>
                            <p:childTnLst>
                              <p:par>
                                <p:cTn id="196" presetID="1" presetClass="exit" presetSubtype="0" fill="hold" nodeType="clickEffect">
                                  <p:stCondLst>
                                    <p:cond delay="0"/>
                                  </p:stCondLst>
                                  <p:childTnLst>
                                    <p:set>
                                      <p:cBhvr>
                                        <p:cTn id="197" dur="1" fill="hold">
                                          <p:stCondLst>
                                            <p:cond delay="0"/>
                                          </p:stCondLst>
                                        </p:cTn>
                                        <p:tgtEl>
                                          <p:spTgt spid="72"/>
                                        </p:tgtEl>
                                        <p:attrNameLst>
                                          <p:attrName>style.visibility</p:attrName>
                                        </p:attrNameLst>
                                      </p:cBhvr>
                                      <p:to>
                                        <p:strVal val="hidden"/>
                                      </p:to>
                                    </p:set>
                                  </p:childTnLst>
                                </p:cTn>
                              </p:par>
                            </p:childTnLst>
                          </p:cTn>
                        </p:par>
                      </p:childTnLst>
                    </p:cTn>
                  </p:par>
                  <p:par>
                    <p:cTn id="198" fill="hold">
                      <p:stCondLst>
                        <p:cond delay="indefinite"/>
                      </p:stCondLst>
                      <p:childTnLst>
                        <p:par>
                          <p:cTn id="199" fill="hold">
                            <p:stCondLst>
                              <p:cond delay="0"/>
                            </p:stCondLst>
                            <p:childTnLst>
                              <p:par>
                                <p:cTn id="200" presetID="10" presetClass="exit" presetSubtype="0" fill="hold" grpId="3" nodeType="clickEffect">
                                  <p:stCondLst>
                                    <p:cond delay="0"/>
                                  </p:stCondLst>
                                  <p:childTnLst>
                                    <p:animEffect transition="out" filter="fade">
                                      <p:cBhvr>
                                        <p:cTn id="201" dur="500"/>
                                        <p:tgtEl>
                                          <p:spTgt spid="51"/>
                                        </p:tgtEl>
                                      </p:cBhvr>
                                    </p:animEffect>
                                    <p:set>
                                      <p:cBhvr>
                                        <p:cTn id="202" dur="1" fill="hold">
                                          <p:stCondLst>
                                            <p:cond delay="499"/>
                                          </p:stCondLst>
                                        </p:cTn>
                                        <p:tgtEl>
                                          <p:spTgt spid="51"/>
                                        </p:tgtEl>
                                        <p:attrNameLst>
                                          <p:attrName>style.visibility</p:attrName>
                                        </p:attrNameLst>
                                      </p:cBhvr>
                                      <p:to>
                                        <p:strVal val="hidden"/>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nodeType="clickEffect">
                                  <p:stCondLst>
                                    <p:cond delay="0"/>
                                  </p:stCondLst>
                                  <p:childTnLst>
                                    <p:set>
                                      <p:cBhvr>
                                        <p:cTn id="206" dur="1" fill="hold">
                                          <p:stCondLst>
                                            <p:cond delay="0"/>
                                          </p:stCondLst>
                                        </p:cTn>
                                        <p:tgtEl>
                                          <p:spTgt spid="11"/>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55"/>
                                        </p:tgtEl>
                                        <p:attrNameLst>
                                          <p:attrName>style.visibility</p:attrName>
                                        </p:attrNameLst>
                                      </p:cBhvr>
                                      <p:to>
                                        <p:strVal val="visible"/>
                                      </p:to>
                                    </p:set>
                                  </p:childTnLst>
                                </p:cTn>
                              </p:par>
                              <p:par>
                                <p:cTn id="209" presetID="0" presetClass="path" presetSubtype="0" accel="50000" decel="50000" fill="hold" nodeType="withEffect">
                                  <p:stCondLst>
                                    <p:cond delay="0"/>
                                  </p:stCondLst>
                                  <p:childTnLst>
                                    <p:animMotion origin="layout" path="M 0.00156 -0.00255 L -0.10443 -0.01042 L -0.07552 -0.13936 L -0.21029 -0.09306 L -0.15013 0.00532 L 0.00313 -0.14862 L 0.02604 -0.04676 L -0.24388 -0.10093 L -0.07956 0.03333 " pathEditMode="relative" rAng="0" ptsTypes="AAAAAAAAA">
                                      <p:cBhvr>
                                        <p:cTn id="210" dur="10000" fill="hold"/>
                                        <p:tgtEl>
                                          <p:spTgt spid="55"/>
                                        </p:tgtEl>
                                        <p:attrNameLst>
                                          <p:attrName>ppt_x</p:attrName>
                                          <p:attrName>ppt_y</p:attrName>
                                        </p:attrNameLst>
                                      </p:cBhvr>
                                      <p:rCtr x="-11055" y="-5509"/>
                                    </p:animMotion>
                                  </p:childTnLst>
                                </p:cTn>
                              </p:par>
                            </p:childTnLst>
                          </p:cTn>
                        </p:par>
                      </p:childTnLst>
                    </p:cTn>
                  </p:par>
                  <p:par>
                    <p:cTn id="211" fill="hold">
                      <p:stCondLst>
                        <p:cond delay="indefinite"/>
                      </p:stCondLst>
                      <p:childTnLst>
                        <p:par>
                          <p:cTn id="212" fill="hold">
                            <p:stCondLst>
                              <p:cond delay="0"/>
                            </p:stCondLst>
                            <p:childTnLst>
                              <p:par>
                                <p:cTn id="213" presetID="22" presetClass="entr" presetSubtype="4" fill="hold" grpId="0" nodeType="clickEffect">
                                  <p:stCondLst>
                                    <p:cond delay="0"/>
                                  </p:stCondLst>
                                  <p:childTnLst>
                                    <p:set>
                                      <p:cBhvr>
                                        <p:cTn id="214" dur="1" fill="hold">
                                          <p:stCondLst>
                                            <p:cond delay="0"/>
                                          </p:stCondLst>
                                        </p:cTn>
                                        <p:tgtEl>
                                          <p:spTgt spid="74"/>
                                        </p:tgtEl>
                                        <p:attrNameLst>
                                          <p:attrName>style.visibility</p:attrName>
                                        </p:attrNameLst>
                                      </p:cBhvr>
                                      <p:to>
                                        <p:strVal val="visible"/>
                                      </p:to>
                                    </p:set>
                                    <p:animEffect transition="in" filter="wipe(down)">
                                      <p:cBhvr>
                                        <p:cTn id="215" dur="500"/>
                                        <p:tgtEl>
                                          <p:spTgt spid="74"/>
                                        </p:tgtEl>
                                      </p:cBhvr>
                                    </p:animEffect>
                                  </p:childTnLst>
                                </p:cTn>
                              </p:par>
                            </p:childTnLst>
                          </p:cTn>
                        </p:par>
                      </p:childTnLst>
                    </p:cTn>
                  </p:par>
                  <p:par>
                    <p:cTn id="216" fill="hold">
                      <p:stCondLst>
                        <p:cond delay="indefinite"/>
                      </p:stCondLst>
                      <p:childTnLst>
                        <p:par>
                          <p:cTn id="217" fill="hold">
                            <p:stCondLst>
                              <p:cond delay="0"/>
                            </p:stCondLst>
                            <p:childTnLst>
                              <p:par>
                                <p:cTn id="218" presetID="26" presetClass="emph" presetSubtype="0" repeatCount="3000" fill="hold" grpId="1" nodeType="clickEffect">
                                  <p:stCondLst>
                                    <p:cond delay="0"/>
                                  </p:stCondLst>
                                  <p:childTnLst>
                                    <p:animEffect transition="out" filter="fade">
                                      <p:cBhvr>
                                        <p:cTn id="219" dur="500" tmFilter="0, 0; .2, .5; .8, .5; 1, 0"/>
                                        <p:tgtEl>
                                          <p:spTgt spid="42"/>
                                        </p:tgtEl>
                                      </p:cBhvr>
                                    </p:animEffect>
                                    <p:animScale>
                                      <p:cBhvr>
                                        <p:cTn id="220" dur="250" autoRev="1" fill="hold"/>
                                        <p:tgtEl>
                                          <p:spTgt spid="42"/>
                                        </p:tgtEl>
                                      </p:cBhvr>
                                      <p:by x="105000" y="105000"/>
                                    </p:animScale>
                                  </p:childTnLst>
                                </p:cTn>
                              </p:par>
                              <p:par>
                                <p:cTn id="221" presetID="10" presetClass="exit" presetSubtype="0" fill="hold" nodeType="withEffect">
                                  <p:stCondLst>
                                    <p:cond delay="0"/>
                                  </p:stCondLst>
                                  <p:childTnLst>
                                    <p:animEffect transition="out" filter="fade">
                                      <p:cBhvr>
                                        <p:cTn id="222" dur="500"/>
                                        <p:tgtEl>
                                          <p:spTgt spid="11"/>
                                        </p:tgtEl>
                                      </p:cBhvr>
                                    </p:animEffect>
                                    <p:set>
                                      <p:cBhvr>
                                        <p:cTn id="223" dur="1" fill="hold">
                                          <p:stCondLst>
                                            <p:cond delay="499"/>
                                          </p:stCondLst>
                                        </p:cTn>
                                        <p:tgtEl>
                                          <p:spTgt spid="11"/>
                                        </p:tgtEl>
                                        <p:attrNameLst>
                                          <p:attrName>style.visibility</p:attrName>
                                        </p:attrNameLst>
                                      </p:cBhvr>
                                      <p:to>
                                        <p:strVal val="hidden"/>
                                      </p:to>
                                    </p:set>
                                  </p:childTnLst>
                                </p:cTn>
                              </p:par>
                            </p:childTnLst>
                          </p:cTn>
                        </p:par>
                      </p:childTnLst>
                    </p:cTn>
                  </p:par>
                  <p:par>
                    <p:cTn id="224" fill="hold">
                      <p:stCondLst>
                        <p:cond delay="indefinite"/>
                      </p:stCondLst>
                      <p:childTnLst>
                        <p:par>
                          <p:cTn id="225" fill="hold">
                            <p:stCondLst>
                              <p:cond delay="0"/>
                            </p:stCondLst>
                            <p:childTnLst>
                              <p:par>
                                <p:cTn id="226" presetID="1" presetClass="exit" presetSubtype="0" fill="hold" grpId="1" nodeType="clickEffect">
                                  <p:stCondLst>
                                    <p:cond delay="0"/>
                                  </p:stCondLst>
                                  <p:childTnLst>
                                    <p:set>
                                      <p:cBhvr>
                                        <p:cTn id="227" dur="1" fill="hold">
                                          <p:stCondLst>
                                            <p:cond delay="0"/>
                                          </p:stCondLst>
                                        </p:cTn>
                                        <p:tgtEl>
                                          <p:spTgt spid="74"/>
                                        </p:tgtEl>
                                        <p:attrNameLst>
                                          <p:attrName>style.visibility</p:attrName>
                                        </p:attrNameLst>
                                      </p:cBhvr>
                                      <p:to>
                                        <p:strVal val="hidden"/>
                                      </p:to>
                                    </p:set>
                                  </p:childTnLst>
                                </p:cTn>
                              </p:par>
                            </p:childTnLst>
                          </p:cTn>
                        </p:par>
                      </p:childTnLst>
                    </p:cTn>
                  </p:par>
                  <p:par>
                    <p:cTn id="228" fill="hold">
                      <p:stCondLst>
                        <p:cond delay="indefinite"/>
                      </p:stCondLst>
                      <p:childTnLst>
                        <p:par>
                          <p:cTn id="229" fill="hold">
                            <p:stCondLst>
                              <p:cond delay="0"/>
                            </p:stCondLst>
                            <p:childTnLst>
                              <p:par>
                                <p:cTn id="230" presetID="22" presetClass="entr" presetSubtype="4" fill="hold" grpId="0" nodeType="clickEffect">
                                  <p:stCondLst>
                                    <p:cond delay="0"/>
                                  </p:stCondLst>
                                  <p:childTnLst>
                                    <p:set>
                                      <p:cBhvr>
                                        <p:cTn id="231" dur="1" fill="hold">
                                          <p:stCondLst>
                                            <p:cond delay="0"/>
                                          </p:stCondLst>
                                        </p:cTn>
                                        <p:tgtEl>
                                          <p:spTgt spid="75"/>
                                        </p:tgtEl>
                                        <p:attrNameLst>
                                          <p:attrName>style.visibility</p:attrName>
                                        </p:attrNameLst>
                                      </p:cBhvr>
                                      <p:to>
                                        <p:strVal val="visible"/>
                                      </p:to>
                                    </p:set>
                                    <p:animEffect transition="in" filter="wipe(down)">
                                      <p:cBhvr>
                                        <p:cTn id="232" dur="500"/>
                                        <p:tgtEl>
                                          <p:spTgt spid="75"/>
                                        </p:tgtEl>
                                      </p:cBhvr>
                                    </p:animEffect>
                                  </p:childTnLst>
                                </p:cTn>
                              </p:par>
                            </p:childTnLst>
                          </p:cTn>
                        </p:par>
                      </p:childTnLst>
                    </p:cTn>
                  </p:par>
                  <p:par>
                    <p:cTn id="233" fill="hold">
                      <p:stCondLst>
                        <p:cond delay="indefinite"/>
                      </p:stCondLst>
                      <p:childTnLst>
                        <p:par>
                          <p:cTn id="234" fill="hold">
                            <p:stCondLst>
                              <p:cond delay="0"/>
                            </p:stCondLst>
                            <p:childTnLst>
                              <p:par>
                                <p:cTn id="235" presetID="47" presetClass="entr" presetSubtype="0" fill="hold" grpId="0" nodeType="clickEffect">
                                  <p:stCondLst>
                                    <p:cond delay="0"/>
                                  </p:stCondLst>
                                  <p:childTnLst>
                                    <p:set>
                                      <p:cBhvr>
                                        <p:cTn id="236" dur="1" fill="hold">
                                          <p:stCondLst>
                                            <p:cond delay="0"/>
                                          </p:stCondLst>
                                        </p:cTn>
                                        <p:tgtEl>
                                          <p:spTgt spid="52"/>
                                        </p:tgtEl>
                                        <p:attrNameLst>
                                          <p:attrName>style.visibility</p:attrName>
                                        </p:attrNameLst>
                                      </p:cBhvr>
                                      <p:to>
                                        <p:strVal val="visible"/>
                                      </p:to>
                                    </p:set>
                                    <p:animEffect transition="in" filter="fade">
                                      <p:cBhvr>
                                        <p:cTn id="237" dur="1000"/>
                                        <p:tgtEl>
                                          <p:spTgt spid="52"/>
                                        </p:tgtEl>
                                      </p:cBhvr>
                                    </p:animEffect>
                                    <p:anim calcmode="lin" valueType="num">
                                      <p:cBhvr>
                                        <p:cTn id="238" dur="1000" fill="hold"/>
                                        <p:tgtEl>
                                          <p:spTgt spid="52"/>
                                        </p:tgtEl>
                                        <p:attrNameLst>
                                          <p:attrName>ppt_x</p:attrName>
                                        </p:attrNameLst>
                                      </p:cBhvr>
                                      <p:tavLst>
                                        <p:tav tm="0">
                                          <p:val>
                                            <p:strVal val="#ppt_x"/>
                                          </p:val>
                                        </p:tav>
                                        <p:tav tm="100000">
                                          <p:val>
                                            <p:strVal val="#ppt_x"/>
                                          </p:val>
                                        </p:tav>
                                      </p:tavLst>
                                    </p:anim>
                                    <p:anim calcmode="lin" valueType="num">
                                      <p:cBhvr>
                                        <p:cTn id="239"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240" fill="hold">
                      <p:stCondLst>
                        <p:cond delay="indefinite"/>
                      </p:stCondLst>
                      <p:childTnLst>
                        <p:par>
                          <p:cTn id="241" fill="hold">
                            <p:stCondLst>
                              <p:cond delay="0"/>
                            </p:stCondLst>
                            <p:childTnLst>
                              <p:par>
                                <p:cTn id="242" presetID="1" presetClass="exit" presetSubtype="0" fill="hold" grpId="1" nodeType="clickEffect">
                                  <p:stCondLst>
                                    <p:cond delay="0"/>
                                  </p:stCondLst>
                                  <p:childTnLst>
                                    <p:set>
                                      <p:cBhvr>
                                        <p:cTn id="243" dur="1" fill="hold">
                                          <p:stCondLst>
                                            <p:cond delay="0"/>
                                          </p:stCondLst>
                                        </p:cTn>
                                        <p:tgtEl>
                                          <p:spTgt spid="75"/>
                                        </p:tgtEl>
                                        <p:attrNameLst>
                                          <p:attrName>style.visibility</p:attrName>
                                        </p:attrNameLst>
                                      </p:cBhvr>
                                      <p:to>
                                        <p:strVal val="hidden"/>
                                      </p:to>
                                    </p:set>
                                  </p:childTnLst>
                                </p:cTn>
                              </p:par>
                            </p:childTnLst>
                          </p:cTn>
                        </p:par>
                      </p:childTnLst>
                    </p:cTn>
                  </p:par>
                  <p:par>
                    <p:cTn id="244" fill="hold">
                      <p:stCondLst>
                        <p:cond delay="indefinite"/>
                      </p:stCondLst>
                      <p:childTnLst>
                        <p:par>
                          <p:cTn id="245" fill="hold">
                            <p:stCondLst>
                              <p:cond delay="0"/>
                            </p:stCondLst>
                            <p:childTnLst>
                              <p:par>
                                <p:cTn id="246" presetID="22" presetClass="entr" presetSubtype="4" fill="hold" grpId="0" nodeType="clickEffect">
                                  <p:stCondLst>
                                    <p:cond delay="0"/>
                                  </p:stCondLst>
                                  <p:childTnLst>
                                    <p:set>
                                      <p:cBhvr>
                                        <p:cTn id="247" dur="1" fill="hold">
                                          <p:stCondLst>
                                            <p:cond delay="0"/>
                                          </p:stCondLst>
                                        </p:cTn>
                                        <p:tgtEl>
                                          <p:spTgt spid="76"/>
                                        </p:tgtEl>
                                        <p:attrNameLst>
                                          <p:attrName>style.visibility</p:attrName>
                                        </p:attrNameLst>
                                      </p:cBhvr>
                                      <p:to>
                                        <p:strVal val="visible"/>
                                      </p:to>
                                    </p:set>
                                    <p:animEffect transition="in" filter="wipe(down)">
                                      <p:cBhvr>
                                        <p:cTn id="248" dur="500"/>
                                        <p:tgtEl>
                                          <p:spTgt spid="76"/>
                                        </p:tgtEl>
                                      </p:cBhvr>
                                    </p:animEffect>
                                  </p:childTnLst>
                                </p:cTn>
                              </p:par>
                            </p:childTnLst>
                          </p:cTn>
                        </p:par>
                      </p:childTnLst>
                    </p:cTn>
                  </p:par>
                  <p:par>
                    <p:cTn id="249" fill="hold">
                      <p:stCondLst>
                        <p:cond delay="indefinite"/>
                      </p:stCondLst>
                      <p:childTnLst>
                        <p:par>
                          <p:cTn id="250" fill="hold">
                            <p:stCondLst>
                              <p:cond delay="0"/>
                            </p:stCondLst>
                            <p:childTnLst>
                              <p:par>
                                <p:cTn id="251" presetID="42" presetClass="path" presetSubtype="0" accel="50000" decel="50000" fill="hold" grpId="1" nodeType="clickEffect">
                                  <p:stCondLst>
                                    <p:cond delay="0"/>
                                  </p:stCondLst>
                                  <p:childTnLst>
                                    <p:animMotion origin="layout" path="M -2.70833E-6 -1.85185E-6 L -0.34245 0.12454 " pathEditMode="relative" rAng="0" ptsTypes="AA">
                                      <p:cBhvr>
                                        <p:cTn id="252" dur="2000" fill="hold"/>
                                        <p:tgtEl>
                                          <p:spTgt spid="52"/>
                                        </p:tgtEl>
                                        <p:attrNameLst>
                                          <p:attrName>ppt_x</p:attrName>
                                          <p:attrName>ppt_y</p:attrName>
                                        </p:attrNameLst>
                                      </p:cBhvr>
                                      <p:rCtr x="-17122" y="6227"/>
                                    </p:animMotion>
                                  </p:childTnLst>
                                </p:cTn>
                              </p:par>
                            </p:childTnLst>
                          </p:cTn>
                        </p:par>
                      </p:childTnLst>
                    </p:cTn>
                  </p:par>
                  <p:par>
                    <p:cTn id="253" fill="hold">
                      <p:stCondLst>
                        <p:cond delay="indefinite"/>
                      </p:stCondLst>
                      <p:childTnLst>
                        <p:par>
                          <p:cTn id="254" fill="hold">
                            <p:stCondLst>
                              <p:cond delay="0"/>
                            </p:stCondLst>
                            <p:childTnLst>
                              <p:par>
                                <p:cTn id="255" presetID="1" presetClass="exit" presetSubtype="0" fill="hold" grpId="1" nodeType="clickEffect">
                                  <p:stCondLst>
                                    <p:cond delay="0"/>
                                  </p:stCondLst>
                                  <p:childTnLst>
                                    <p:set>
                                      <p:cBhvr>
                                        <p:cTn id="256" dur="1" fill="hold">
                                          <p:stCondLst>
                                            <p:cond delay="0"/>
                                          </p:stCondLst>
                                        </p:cTn>
                                        <p:tgtEl>
                                          <p:spTgt spid="76"/>
                                        </p:tgtEl>
                                        <p:attrNameLst>
                                          <p:attrName>style.visibility</p:attrName>
                                        </p:attrNameLst>
                                      </p:cBhvr>
                                      <p:to>
                                        <p:strVal val="hidden"/>
                                      </p:to>
                                    </p:set>
                                  </p:childTnLst>
                                </p:cTn>
                              </p:par>
                            </p:childTnLst>
                          </p:cTn>
                        </p:par>
                      </p:childTnLst>
                    </p:cTn>
                  </p:par>
                  <p:par>
                    <p:cTn id="257" fill="hold">
                      <p:stCondLst>
                        <p:cond delay="indefinite"/>
                      </p:stCondLst>
                      <p:childTnLst>
                        <p:par>
                          <p:cTn id="258" fill="hold">
                            <p:stCondLst>
                              <p:cond delay="0"/>
                            </p:stCondLst>
                            <p:childTnLst>
                              <p:par>
                                <p:cTn id="259" presetID="1" presetClass="entr" presetSubtype="0" fill="hold" nodeType="clickEffect">
                                  <p:stCondLst>
                                    <p:cond delay="0"/>
                                  </p:stCondLst>
                                  <p:childTnLst>
                                    <p:set>
                                      <p:cBhvr>
                                        <p:cTn id="260" dur="1" fill="hold">
                                          <p:stCondLst>
                                            <p:cond delay="0"/>
                                          </p:stCondLst>
                                        </p:cTn>
                                        <p:tgtEl>
                                          <p:spTgt spid="77"/>
                                        </p:tgtEl>
                                        <p:attrNameLst>
                                          <p:attrName>style.visibility</p:attrName>
                                        </p:attrNameLst>
                                      </p:cBhvr>
                                      <p:to>
                                        <p:strVal val="visible"/>
                                      </p:to>
                                    </p:set>
                                  </p:childTnLst>
                                </p:cTn>
                              </p:par>
                            </p:childTnLst>
                          </p:cTn>
                        </p:par>
                      </p:childTnLst>
                    </p:cTn>
                  </p:par>
                  <p:par>
                    <p:cTn id="261" fill="hold">
                      <p:stCondLst>
                        <p:cond delay="indefinite"/>
                      </p:stCondLst>
                      <p:childTnLst>
                        <p:par>
                          <p:cTn id="262" fill="hold">
                            <p:stCondLst>
                              <p:cond delay="0"/>
                            </p:stCondLst>
                            <p:childTnLst>
                              <p:par>
                                <p:cTn id="263" presetID="1" presetClass="exit" presetSubtype="0" fill="hold" nodeType="clickEffect">
                                  <p:stCondLst>
                                    <p:cond delay="0"/>
                                  </p:stCondLst>
                                  <p:childTnLst>
                                    <p:set>
                                      <p:cBhvr>
                                        <p:cTn id="264" dur="1" fill="hold">
                                          <p:stCondLst>
                                            <p:cond delay="0"/>
                                          </p:stCondLst>
                                        </p:cTn>
                                        <p:tgtEl>
                                          <p:spTgt spid="77"/>
                                        </p:tgtEl>
                                        <p:attrNameLst>
                                          <p:attrName>style.visibility</p:attrName>
                                        </p:attrNameLst>
                                      </p:cBhvr>
                                      <p:to>
                                        <p:strVal val="hidden"/>
                                      </p:to>
                                    </p:set>
                                  </p:childTnLst>
                                </p:cTn>
                              </p:par>
                            </p:childTnLst>
                          </p:cTn>
                        </p:par>
                      </p:childTnLst>
                    </p:cTn>
                  </p:par>
                  <p:par>
                    <p:cTn id="265" fill="hold">
                      <p:stCondLst>
                        <p:cond delay="indefinite"/>
                      </p:stCondLst>
                      <p:childTnLst>
                        <p:par>
                          <p:cTn id="266" fill="hold">
                            <p:stCondLst>
                              <p:cond delay="0"/>
                            </p:stCondLst>
                            <p:childTnLst>
                              <p:par>
                                <p:cTn id="267" presetID="1" presetClass="entr" presetSubtype="0" fill="hold" nodeType="clickEffect">
                                  <p:stCondLst>
                                    <p:cond delay="0"/>
                                  </p:stCondLst>
                                  <p:childTnLst>
                                    <p:set>
                                      <p:cBhvr>
                                        <p:cTn id="268" dur="1" fill="hold">
                                          <p:stCondLst>
                                            <p:cond delay="0"/>
                                          </p:stCondLst>
                                        </p:cTn>
                                        <p:tgtEl>
                                          <p:spTgt spid="78"/>
                                        </p:tgtEl>
                                        <p:attrNameLst>
                                          <p:attrName>style.visibility</p:attrName>
                                        </p:attrNameLst>
                                      </p:cBhvr>
                                      <p:to>
                                        <p:strVal val="visible"/>
                                      </p:to>
                                    </p:set>
                                  </p:childTnLst>
                                </p:cTn>
                              </p:par>
                            </p:childTnLst>
                          </p:cTn>
                        </p:par>
                      </p:childTnLst>
                    </p:cTn>
                  </p:par>
                  <p:par>
                    <p:cTn id="269" fill="hold">
                      <p:stCondLst>
                        <p:cond delay="indefinite"/>
                      </p:stCondLst>
                      <p:childTnLst>
                        <p:par>
                          <p:cTn id="270" fill="hold">
                            <p:stCondLst>
                              <p:cond delay="0"/>
                            </p:stCondLst>
                            <p:childTnLst>
                              <p:par>
                                <p:cTn id="271" presetID="1" presetClass="exit" presetSubtype="0" fill="hold" nodeType="clickEffect">
                                  <p:stCondLst>
                                    <p:cond delay="0"/>
                                  </p:stCondLst>
                                  <p:childTnLst>
                                    <p:set>
                                      <p:cBhvr>
                                        <p:cTn id="272" dur="1" fill="hold">
                                          <p:stCondLst>
                                            <p:cond delay="0"/>
                                          </p:stCondLst>
                                        </p:cTn>
                                        <p:tgtEl>
                                          <p:spTgt spid="78"/>
                                        </p:tgtEl>
                                        <p:attrNameLst>
                                          <p:attrName>style.visibility</p:attrName>
                                        </p:attrNameLst>
                                      </p:cBhvr>
                                      <p:to>
                                        <p:strVal val="hidden"/>
                                      </p:to>
                                    </p:set>
                                  </p:childTnLst>
                                </p:cTn>
                              </p:par>
                            </p:childTnLst>
                          </p:cTn>
                        </p:par>
                      </p:childTnLst>
                    </p:cTn>
                  </p:par>
                  <p:par>
                    <p:cTn id="273" fill="hold">
                      <p:stCondLst>
                        <p:cond delay="indefinite"/>
                      </p:stCondLst>
                      <p:childTnLst>
                        <p:par>
                          <p:cTn id="274" fill="hold">
                            <p:stCondLst>
                              <p:cond delay="0"/>
                            </p:stCondLst>
                            <p:childTnLst>
                              <p:par>
                                <p:cTn id="275" presetID="1" presetClass="entr" presetSubtype="0" fill="hold" nodeType="clickEffect">
                                  <p:stCondLst>
                                    <p:cond delay="0"/>
                                  </p:stCondLst>
                                  <p:childTnLst>
                                    <p:set>
                                      <p:cBhvr>
                                        <p:cTn id="276" dur="1" fill="hold">
                                          <p:stCondLst>
                                            <p:cond delay="0"/>
                                          </p:stCondLst>
                                        </p:cTn>
                                        <p:tgtEl>
                                          <p:spTgt spid="79"/>
                                        </p:tgtEl>
                                        <p:attrNameLst>
                                          <p:attrName>style.visibility</p:attrName>
                                        </p:attrNameLst>
                                      </p:cBhvr>
                                      <p:to>
                                        <p:strVal val="visible"/>
                                      </p:to>
                                    </p:set>
                                  </p:childTnLst>
                                </p:cTn>
                              </p:par>
                            </p:childTnLst>
                          </p:cTn>
                        </p:par>
                      </p:childTnLst>
                    </p:cTn>
                  </p:par>
                  <p:par>
                    <p:cTn id="277" fill="hold">
                      <p:stCondLst>
                        <p:cond delay="indefinite"/>
                      </p:stCondLst>
                      <p:childTnLst>
                        <p:par>
                          <p:cTn id="278" fill="hold">
                            <p:stCondLst>
                              <p:cond delay="0"/>
                            </p:stCondLst>
                            <p:childTnLst>
                              <p:par>
                                <p:cTn id="279" presetID="10" presetClass="entr" presetSubtype="0" fill="hold" grpId="0" nodeType="clickEffect">
                                  <p:stCondLst>
                                    <p:cond delay="0"/>
                                  </p:stCondLst>
                                  <p:childTnLst>
                                    <p:set>
                                      <p:cBhvr>
                                        <p:cTn id="280" dur="1" fill="hold">
                                          <p:stCondLst>
                                            <p:cond delay="0"/>
                                          </p:stCondLst>
                                        </p:cTn>
                                        <p:tgtEl>
                                          <p:spTgt spid="80"/>
                                        </p:tgtEl>
                                        <p:attrNameLst>
                                          <p:attrName>style.visibility</p:attrName>
                                        </p:attrNameLst>
                                      </p:cBhvr>
                                      <p:to>
                                        <p:strVal val="visible"/>
                                      </p:to>
                                    </p:set>
                                    <p:animEffect transition="in" filter="fade">
                                      <p:cBhvr>
                                        <p:cTn id="281" dur="500"/>
                                        <p:tgtEl>
                                          <p:spTgt spid="80"/>
                                        </p:tgtEl>
                                      </p:cBhvr>
                                    </p:animEffect>
                                  </p:childTnLst>
                                </p:cTn>
                              </p:par>
                            </p:childTnLst>
                          </p:cTn>
                        </p:par>
                      </p:childTnLst>
                    </p:cTn>
                  </p:par>
                  <p:par>
                    <p:cTn id="282" fill="hold">
                      <p:stCondLst>
                        <p:cond delay="indefinite"/>
                      </p:stCondLst>
                      <p:childTnLst>
                        <p:par>
                          <p:cTn id="283" fill="hold">
                            <p:stCondLst>
                              <p:cond delay="0"/>
                            </p:stCondLst>
                            <p:childTnLst>
                              <p:par>
                                <p:cTn id="284" presetID="1" presetClass="exit" presetSubtype="0" fill="hold" nodeType="clickEffect">
                                  <p:stCondLst>
                                    <p:cond delay="0"/>
                                  </p:stCondLst>
                                  <p:childTnLst>
                                    <p:set>
                                      <p:cBhvr>
                                        <p:cTn id="285" dur="1" fill="hold">
                                          <p:stCondLst>
                                            <p:cond delay="0"/>
                                          </p:stCondLst>
                                        </p:cTn>
                                        <p:tgtEl>
                                          <p:spTgt spid="79"/>
                                        </p:tgtEl>
                                        <p:attrNameLst>
                                          <p:attrName>style.visibility</p:attrName>
                                        </p:attrNameLst>
                                      </p:cBhvr>
                                      <p:to>
                                        <p:strVal val="hidden"/>
                                      </p:to>
                                    </p:set>
                                  </p:childTnLst>
                                </p:cTn>
                              </p:par>
                            </p:childTnLst>
                          </p:cTn>
                        </p:par>
                      </p:childTnLst>
                    </p:cTn>
                  </p:par>
                  <p:par>
                    <p:cTn id="286" fill="hold">
                      <p:stCondLst>
                        <p:cond delay="indefinite"/>
                      </p:stCondLst>
                      <p:childTnLst>
                        <p:par>
                          <p:cTn id="287" fill="hold">
                            <p:stCondLst>
                              <p:cond delay="0"/>
                            </p:stCondLst>
                            <p:childTnLst>
                              <p:par>
                                <p:cTn id="288" presetID="10" presetClass="exit" presetSubtype="0" fill="hold" grpId="2" nodeType="clickEffect">
                                  <p:stCondLst>
                                    <p:cond delay="0"/>
                                  </p:stCondLst>
                                  <p:childTnLst>
                                    <p:animEffect transition="out" filter="fade">
                                      <p:cBhvr>
                                        <p:cTn id="289" dur="500"/>
                                        <p:tgtEl>
                                          <p:spTgt spid="52"/>
                                        </p:tgtEl>
                                      </p:cBhvr>
                                    </p:animEffect>
                                    <p:set>
                                      <p:cBhvr>
                                        <p:cTn id="290" dur="1" fill="hold">
                                          <p:stCondLst>
                                            <p:cond delay="499"/>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6" grpId="0" animBg="1"/>
      <p:bldP spid="36" grpId="1" animBg="1"/>
      <p:bldP spid="42" grpId="0" animBg="1"/>
      <p:bldP spid="42" grpId="1" animBg="1"/>
      <p:bldP spid="49" grpId="0" animBg="1"/>
      <p:bldP spid="49" grpId="1" animBg="1"/>
      <p:bldP spid="49" grpId="2" animBg="1"/>
      <p:bldP spid="51" grpId="0" animBg="1"/>
      <p:bldP spid="51" grpId="1" animBg="1"/>
      <p:bldP spid="51" grpId="2" animBg="1"/>
      <p:bldP spid="51" grpId="3" animBg="1"/>
      <p:bldP spid="52" grpId="0" animBg="1"/>
      <p:bldP spid="52" grpId="1" animBg="1"/>
      <p:bldP spid="52" grpId="2" animBg="1"/>
      <p:bldP spid="53" grpId="0" animBg="1"/>
      <p:bldP spid="53" grpId="1" animBg="1"/>
      <p:bldP spid="62" grpId="0"/>
      <p:bldP spid="63" grpId="0" animBg="1"/>
      <p:bldP spid="63" grpId="1" animBg="1"/>
      <p:bldP spid="63" grpId="2" animBg="1"/>
      <p:bldP spid="65" grpId="0" animBg="1"/>
      <p:bldP spid="65" grpId="1" animBg="1"/>
      <p:bldP spid="68" grpId="0" animBg="1"/>
      <p:bldP spid="68" grpId="1" animBg="1"/>
      <p:bldP spid="70" grpId="0" animBg="1"/>
      <p:bldP spid="70" grpId="1" animBg="1"/>
      <p:bldP spid="61" grpId="0" animBg="1"/>
      <p:bldP spid="61" grpId="1" animBg="1"/>
      <p:bldP spid="71" grpId="0" animBg="1"/>
      <p:bldP spid="71" grpId="1" animBg="1"/>
      <p:bldP spid="18" grpId="0" animBg="1"/>
      <p:bldP spid="74" grpId="0" animBg="1"/>
      <p:bldP spid="74" grpId="1" animBg="1"/>
      <p:bldP spid="75" grpId="0" animBg="1"/>
      <p:bldP spid="75" grpId="1" animBg="1"/>
      <p:bldP spid="76" grpId="0" animBg="1"/>
      <p:bldP spid="76" grpId="1" animBg="1"/>
      <p:bldP spid="80"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0DABD-7998-448A-AE8C-F169BE081D2F}"/>
              </a:ext>
            </a:extLst>
          </p:cNvPr>
          <p:cNvSpPr>
            <a:spLocks noGrp="1"/>
          </p:cNvSpPr>
          <p:nvPr>
            <p:ph type="title"/>
          </p:nvPr>
        </p:nvSpPr>
        <p:spPr>
          <a:xfrm>
            <a:off x="914400" y="-229527"/>
            <a:ext cx="10363200" cy="1143000"/>
          </a:xfrm>
        </p:spPr>
        <p:txBody>
          <a:bodyPr/>
          <a:lstStyle/>
          <a:p>
            <a:r>
              <a:rPr lang="en-US" dirty="0"/>
              <a:t>Event Loops and Sequences of Callbacks</a:t>
            </a:r>
          </a:p>
        </p:txBody>
      </p:sp>
      <p:sp>
        <p:nvSpPr>
          <p:cNvPr id="5" name="TextBox 4">
            <a:extLst>
              <a:ext uri="{FF2B5EF4-FFF2-40B4-BE49-F238E27FC236}">
                <a16:creationId xmlns:a16="http://schemas.microsoft.com/office/drawing/2014/main" id="{9356A3A2-D82B-4B6B-84AE-71B474EA987B}"/>
              </a:ext>
            </a:extLst>
          </p:cNvPr>
          <p:cNvSpPr txBox="1"/>
          <p:nvPr/>
        </p:nvSpPr>
        <p:spPr>
          <a:xfrm>
            <a:off x="7715722" y="918650"/>
            <a:ext cx="4235996" cy="707886"/>
          </a:xfrm>
          <a:prstGeom prst="rect">
            <a:avLst/>
          </a:prstGeom>
          <a:noFill/>
        </p:spPr>
        <p:txBody>
          <a:bodyPr wrap="square" rtlCol="0">
            <a:spAutoFit/>
          </a:bodyPr>
          <a:lstStyle/>
          <a:p>
            <a:pPr algn="ctr"/>
            <a:r>
              <a:rPr lang="en-US" sz="2000" dirty="0"/>
              <a:t>In this example, we saw how to run a long-running op in the background...</a:t>
            </a:r>
          </a:p>
        </p:txBody>
      </p:sp>
      <p:sp>
        <p:nvSpPr>
          <p:cNvPr id="10" name="TextBox 9">
            <a:extLst>
              <a:ext uri="{FF2B5EF4-FFF2-40B4-BE49-F238E27FC236}">
                <a16:creationId xmlns:a16="http://schemas.microsoft.com/office/drawing/2014/main" id="{4E78EAE3-885D-43A4-BC8D-39E3BD7F03C8}"/>
              </a:ext>
            </a:extLst>
          </p:cNvPr>
          <p:cNvSpPr txBox="1"/>
          <p:nvPr/>
        </p:nvSpPr>
        <p:spPr>
          <a:xfrm>
            <a:off x="7606620" y="2810807"/>
            <a:ext cx="4205766" cy="707886"/>
          </a:xfrm>
          <a:prstGeom prst="rect">
            <a:avLst/>
          </a:prstGeom>
          <a:noFill/>
        </p:spPr>
        <p:txBody>
          <a:bodyPr wrap="square" rtlCol="0">
            <a:spAutoFit/>
          </a:bodyPr>
          <a:lstStyle/>
          <a:p>
            <a:pPr algn="ctr"/>
            <a:r>
              <a:rPr lang="en-US" sz="2000" dirty="0"/>
              <a:t>While sometimes we'll just need to run a single background op...</a:t>
            </a:r>
          </a:p>
        </p:txBody>
      </p:sp>
      <p:sp>
        <p:nvSpPr>
          <p:cNvPr id="11" name="TextBox 10">
            <a:extLst>
              <a:ext uri="{FF2B5EF4-FFF2-40B4-BE49-F238E27FC236}">
                <a16:creationId xmlns:a16="http://schemas.microsoft.com/office/drawing/2014/main" id="{E4F48EC7-752F-4F49-A43B-CB68133B35AA}"/>
              </a:ext>
            </a:extLst>
          </p:cNvPr>
          <p:cNvSpPr txBox="1"/>
          <p:nvPr/>
        </p:nvSpPr>
        <p:spPr>
          <a:xfrm>
            <a:off x="7606620" y="1795303"/>
            <a:ext cx="4408220" cy="707886"/>
          </a:xfrm>
          <a:prstGeom prst="rect">
            <a:avLst/>
          </a:prstGeom>
          <a:noFill/>
        </p:spPr>
        <p:txBody>
          <a:bodyPr wrap="square" rtlCol="0">
            <a:spAutoFit/>
          </a:bodyPr>
          <a:lstStyle/>
          <a:p>
            <a:pPr algn="ctr"/>
            <a:r>
              <a:rPr lang="en-US" sz="2000" dirty="0"/>
              <a:t>And use a </a:t>
            </a:r>
            <a:r>
              <a:rPr lang="en-US" sz="2000" dirty="0">
                <a:solidFill>
                  <a:srgbClr val="FF0000"/>
                </a:solidFill>
              </a:rPr>
              <a:t>callback</a:t>
            </a:r>
            <a:r>
              <a:rPr lang="en-US" sz="2000" dirty="0"/>
              <a:t> upon completion to perform the next processing step.</a:t>
            </a:r>
          </a:p>
        </p:txBody>
      </p:sp>
      <p:sp>
        <p:nvSpPr>
          <p:cNvPr id="12" name="TextBox 11">
            <a:extLst>
              <a:ext uri="{FF2B5EF4-FFF2-40B4-BE49-F238E27FC236}">
                <a16:creationId xmlns:a16="http://schemas.microsoft.com/office/drawing/2014/main" id="{16D5856A-EB74-4A15-87AF-C9483674F206}"/>
              </a:ext>
            </a:extLst>
          </p:cNvPr>
          <p:cNvSpPr txBox="1"/>
          <p:nvPr/>
        </p:nvSpPr>
        <p:spPr>
          <a:xfrm>
            <a:off x="7606620" y="3687620"/>
            <a:ext cx="4205766" cy="1015663"/>
          </a:xfrm>
          <a:prstGeom prst="rect">
            <a:avLst/>
          </a:prstGeom>
          <a:noFill/>
        </p:spPr>
        <p:txBody>
          <a:bodyPr wrap="square" rtlCol="0">
            <a:spAutoFit/>
          </a:bodyPr>
          <a:lstStyle/>
          <a:p>
            <a:pPr algn="ctr"/>
            <a:r>
              <a:rPr lang="en-US" sz="2000" dirty="0"/>
              <a:t>In many cases, we want to chain multiple long-running background ops together into a pipeline.</a:t>
            </a:r>
          </a:p>
        </p:txBody>
      </p:sp>
      <p:sp>
        <p:nvSpPr>
          <p:cNvPr id="13" name="TextBox 12">
            <a:extLst>
              <a:ext uri="{FF2B5EF4-FFF2-40B4-BE49-F238E27FC236}">
                <a16:creationId xmlns:a16="http://schemas.microsoft.com/office/drawing/2014/main" id="{8216E0F2-FE93-4F69-B8E8-80514E9E865E}"/>
              </a:ext>
            </a:extLst>
          </p:cNvPr>
          <p:cNvSpPr txBox="1"/>
          <p:nvPr/>
        </p:nvSpPr>
        <p:spPr>
          <a:xfrm>
            <a:off x="7707847" y="4996244"/>
            <a:ext cx="4205766" cy="707886"/>
          </a:xfrm>
          <a:prstGeom prst="rect">
            <a:avLst/>
          </a:prstGeom>
          <a:noFill/>
        </p:spPr>
        <p:txBody>
          <a:bodyPr wrap="square" rtlCol="0">
            <a:spAutoFit/>
          </a:bodyPr>
          <a:lstStyle/>
          <a:p>
            <a:pPr algn="ctr"/>
            <a:r>
              <a:rPr lang="en-US" sz="2000" dirty="0"/>
              <a:t>This lets us accomplish more complex tasks in the background.</a:t>
            </a:r>
          </a:p>
        </p:txBody>
      </p:sp>
      <p:sp>
        <p:nvSpPr>
          <p:cNvPr id="14" name="Rectangle 13">
            <a:extLst>
              <a:ext uri="{FF2B5EF4-FFF2-40B4-BE49-F238E27FC236}">
                <a16:creationId xmlns:a16="http://schemas.microsoft.com/office/drawing/2014/main" id="{4D8E2ADC-8705-4328-9D66-F8453949A85B}"/>
              </a:ext>
            </a:extLst>
          </p:cNvPr>
          <p:cNvSpPr/>
          <p:nvPr/>
        </p:nvSpPr>
        <p:spPr>
          <a:xfrm>
            <a:off x="249525" y="665021"/>
            <a:ext cx="7357095" cy="6045198"/>
          </a:xfrm>
          <a:prstGeom prst="rect">
            <a:avLst/>
          </a:prstGeom>
          <a:solidFill>
            <a:srgbClr val="F4F9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&lt;html&gt;&lt;body&gt;</a:t>
            </a:r>
          </a:p>
          <a:p>
            <a:r>
              <a:rPr lang="en-US" dirty="0">
                <a:solidFill>
                  <a:schemeClr val="tx1"/>
                </a:solidFill>
                <a:latin typeface="Consolas" panose="020B0609020204030204" pitchFamily="49" charset="0"/>
              </a:rPr>
              <a:t>&lt;div&gt;</a:t>
            </a:r>
            <a:r>
              <a:rPr lang="en-US" dirty="0">
                <a:solidFill>
                  <a:srgbClr val="00B050"/>
                </a:solidFill>
                <a:latin typeface="Consolas" panose="020B0609020204030204" pitchFamily="49" charset="0"/>
              </a:rPr>
              <a:t>The current weather is:</a:t>
            </a:r>
            <a:r>
              <a:rPr lang="en-US" dirty="0">
                <a:solidFill>
                  <a:schemeClr val="tx1"/>
                </a:solidFill>
                <a:latin typeface="Consolas" panose="020B0609020204030204" pitchFamily="49" charset="0"/>
              </a:rPr>
              <a:t>&lt;/div&gt;</a:t>
            </a:r>
          </a:p>
          <a:p>
            <a:r>
              <a:rPr lang="en-US" dirty="0">
                <a:solidFill>
                  <a:schemeClr val="tx1"/>
                </a:solidFill>
                <a:latin typeface="Consolas" panose="020B0609020204030204" pitchFamily="49" charset="0"/>
              </a:rPr>
              <a:t>&lt;div id="</a:t>
            </a:r>
            <a:r>
              <a:rPr lang="en-US" dirty="0">
                <a:solidFill>
                  <a:srgbClr val="7030A0"/>
                </a:solidFill>
                <a:latin typeface="Consolas" panose="020B0609020204030204" pitchFamily="49" charset="0"/>
              </a:rPr>
              <a:t>weather</a:t>
            </a:r>
            <a:r>
              <a:rPr lang="en-US" dirty="0">
                <a:solidFill>
                  <a:schemeClr val="tx1"/>
                </a:solidFill>
                <a:latin typeface="Consolas" panose="020B0609020204030204" pitchFamily="49" charset="0"/>
              </a:rPr>
              <a:t>"&gt;</a:t>
            </a:r>
            <a:r>
              <a:rPr lang="en-US" dirty="0">
                <a:solidFill>
                  <a:srgbClr val="00B050"/>
                </a:solidFill>
                <a:latin typeface="Consolas" panose="020B0609020204030204" pitchFamily="49" charset="0"/>
              </a:rPr>
              <a:t>No weather data</a:t>
            </a:r>
            <a:r>
              <a:rPr lang="en-US" dirty="0">
                <a:solidFill>
                  <a:schemeClr val="tx1"/>
                </a:solidFill>
                <a:latin typeface="Consolas" panose="020B0609020204030204" pitchFamily="49" charset="0"/>
              </a:rPr>
              <a:t>&lt;/div&gt;</a:t>
            </a:r>
          </a:p>
          <a:p>
            <a:endParaRPr lang="en-US" dirty="0">
              <a:solidFill>
                <a:schemeClr val="tx1"/>
              </a:solidFill>
              <a:latin typeface="Consolas" panose="020B0609020204030204" pitchFamily="49" charset="0"/>
            </a:endParaRPr>
          </a:p>
          <a:p>
            <a:r>
              <a:rPr lang="en-US" dirty="0">
                <a:solidFill>
                  <a:srgbClr val="0070C0"/>
                </a:solidFill>
                <a:latin typeface="Consolas" panose="020B0609020204030204" pitchFamily="49" charset="0"/>
              </a:rPr>
              <a:t>&lt;script&gt;</a:t>
            </a:r>
          </a:p>
          <a:p>
            <a:endParaRPr lang="en-US" dirty="0">
              <a:solidFill>
                <a:srgbClr val="0070C0"/>
              </a:solidFill>
              <a:latin typeface="Consolas" panose="020B0609020204030204" pitchFamily="49" charset="0"/>
            </a:endParaRPr>
          </a:p>
          <a:p>
            <a:r>
              <a:rPr lang="en-US" dirty="0">
                <a:solidFill>
                  <a:srgbClr val="0070C0"/>
                </a:solidFill>
                <a:latin typeface="Consolas" panose="020B0609020204030204" pitchFamily="49" charset="0"/>
              </a:rPr>
              <a:t>function </a:t>
            </a:r>
            <a:r>
              <a:rPr lang="en-US" dirty="0" err="1">
                <a:solidFill>
                  <a:srgbClr val="FF0000"/>
                </a:solidFill>
                <a:latin typeface="Consolas" panose="020B0609020204030204" pitchFamily="49" charset="0"/>
              </a:rPr>
              <a:t>update_weather_in_ui</a:t>
            </a:r>
            <a:r>
              <a:rPr lang="en-US" dirty="0">
                <a:solidFill>
                  <a:srgbClr val="0070C0"/>
                </a:solidFill>
                <a:latin typeface="Consolas" panose="020B0609020204030204" pitchFamily="49" charset="0"/>
              </a:rPr>
              <a:t>()</a:t>
            </a:r>
          </a:p>
          <a:p>
            <a:r>
              <a:rPr lang="en-US" dirty="0">
                <a:solidFill>
                  <a:srgbClr val="0070C0"/>
                </a:solidFill>
                <a:latin typeface="Consolas" panose="020B0609020204030204" pitchFamily="49" charset="0"/>
              </a:rPr>
              <a:t> { /* code to update the weather field */ }</a:t>
            </a:r>
          </a:p>
          <a:p>
            <a:endParaRPr lang="en-US" dirty="0">
              <a:solidFill>
                <a:srgbClr val="0070C0"/>
              </a:solidFill>
              <a:latin typeface="Consolas" panose="020B0609020204030204" pitchFamily="49" charset="0"/>
            </a:endParaRPr>
          </a:p>
          <a:p>
            <a:r>
              <a:rPr lang="en-US" dirty="0">
                <a:solidFill>
                  <a:srgbClr val="0070C0"/>
                </a:solidFill>
                <a:latin typeface="Consolas" panose="020B0609020204030204" pitchFamily="49" charset="0"/>
              </a:rPr>
              <a:t>function </a:t>
            </a:r>
            <a:r>
              <a:rPr lang="en-US" dirty="0" err="1">
                <a:solidFill>
                  <a:srgbClr val="0070C0"/>
                </a:solidFill>
                <a:latin typeface="Consolas" panose="020B0609020204030204" pitchFamily="49" charset="0"/>
              </a:rPr>
              <a:t>download_weather</a:t>
            </a:r>
            <a:r>
              <a:rPr lang="en-US" dirty="0">
                <a:solidFill>
                  <a:srgbClr val="0070C0"/>
                </a:solidFill>
                <a:latin typeface="Consolas" panose="020B0609020204030204" pitchFamily="49" charset="0"/>
              </a:rPr>
              <a:t>() {</a:t>
            </a:r>
          </a:p>
          <a:p>
            <a:r>
              <a:rPr lang="en-US" dirty="0">
                <a:solidFill>
                  <a:srgbClr val="0070C0"/>
                </a:solidFill>
                <a:latin typeface="Consolas" panose="020B0609020204030204" pitchFamily="49" charset="0"/>
              </a:rPr>
              <a:t>  var req = new </a:t>
            </a:r>
            <a:r>
              <a:rPr lang="en-US" dirty="0" err="1">
                <a:solidFill>
                  <a:srgbClr val="0070C0"/>
                </a:solidFill>
                <a:latin typeface="Consolas" panose="020B0609020204030204" pitchFamily="49" charset="0"/>
              </a:rPr>
              <a:t>XMLHttpRequest</a:t>
            </a:r>
            <a:r>
              <a:rPr lang="en-US" dirty="0">
                <a:solidFill>
                  <a:srgbClr val="0070C0"/>
                </a:solidFill>
                <a:latin typeface="Consolas" panose="020B0609020204030204" pitchFamily="49" charset="0"/>
              </a:rPr>
              <a:t>();</a:t>
            </a:r>
          </a:p>
          <a:p>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req.onreadystatechange</a:t>
            </a:r>
            <a:r>
              <a:rPr lang="en-US" dirty="0">
                <a:solidFill>
                  <a:srgbClr val="0070C0"/>
                </a:solidFill>
                <a:latin typeface="Consolas" panose="020B0609020204030204" pitchFamily="49" charset="0"/>
              </a:rPr>
              <a:t> = </a:t>
            </a:r>
            <a:r>
              <a:rPr lang="en-US" dirty="0" err="1">
                <a:solidFill>
                  <a:srgbClr val="FF0000"/>
                </a:solidFill>
                <a:latin typeface="Consolas" panose="020B0609020204030204" pitchFamily="49" charset="0"/>
              </a:rPr>
              <a:t>update_weather_in_ui</a:t>
            </a:r>
            <a:r>
              <a:rPr lang="en-US" dirty="0">
                <a:solidFill>
                  <a:srgbClr val="0070C0"/>
                </a:solidFill>
                <a:latin typeface="Consolas" panose="020B0609020204030204" pitchFamily="49" charset="0"/>
              </a:rPr>
              <a:t>;</a:t>
            </a:r>
          </a:p>
          <a:p>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req.open</a:t>
            </a:r>
            <a:r>
              <a:rPr lang="en-US" dirty="0">
                <a:solidFill>
                  <a:srgbClr val="0070C0"/>
                </a:solidFill>
                <a:latin typeface="Consolas" panose="020B0609020204030204" pitchFamily="49" charset="0"/>
              </a:rPr>
              <a:t>("GET", "https://www.weather.com/...", true);</a:t>
            </a:r>
          </a:p>
          <a:p>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req.send</a:t>
            </a:r>
            <a:r>
              <a:rPr lang="en-US" dirty="0">
                <a:solidFill>
                  <a:srgbClr val="0070C0"/>
                </a:solidFill>
                <a:latin typeface="Consolas" panose="020B0609020204030204" pitchFamily="49" charset="0"/>
              </a:rPr>
              <a:t>();</a:t>
            </a:r>
          </a:p>
          <a:p>
            <a:r>
              <a:rPr lang="en-US" dirty="0">
                <a:solidFill>
                  <a:srgbClr val="0070C0"/>
                </a:solidFill>
                <a:latin typeface="Consolas" panose="020B0609020204030204" pitchFamily="49" charset="0"/>
              </a:rPr>
              <a:t>}</a:t>
            </a:r>
          </a:p>
          <a:p>
            <a:endParaRPr lang="en-US" dirty="0">
              <a:solidFill>
                <a:srgbClr val="0070C0"/>
              </a:solidFill>
              <a:latin typeface="Consolas" panose="020B0609020204030204" pitchFamily="49" charset="0"/>
            </a:endParaRPr>
          </a:p>
          <a:p>
            <a:r>
              <a:rPr lang="en-US" dirty="0" err="1">
                <a:solidFill>
                  <a:srgbClr val="0070C0"/>
                </a:solidFill>
                <a:latin typeface="Consolas" panose="020B0609020204030204" pitchFamily="49" charset="0"/>
              </a:rPr>
              <a:t>download_weather</a:t>
            </a:r>
            <a:r>
              <a:rPr lang="en-US" dirty="0">
                <a:solidFill>
                  <a:srgbClr val="0070C0"/>
                </a:solidFill>
                <a:latin typeface="Consolas" panose="020B0609020204030204" pitchFamily="49" charset="0"/>
              </a:rPr>
              <a:t>();</a:t>
            </a:r>
          </a:p>
          <a:p>
            <a:r>
              <a:rPr lang="en-US" dirty="0" err="1">
                <a:solidFill>
                  <a:srgbClr val="0070C0"/>
                </a:solidFill>
                <a:latin typeface="Consolas" panose="020B0609020204030204" pitchFamily="49" charset="0"/>
              </a:rPr>
              <a:t>set_background_color</a:t>
            </a:r>
            <a:r>
              <a:rPr lang="en-US" dirty="0">
                <a:solidFill>
                  <a:srgbClr val="0070C0"/>
                </a:solidFill>
                <a:latin typeface="Consolas" panose="020B0609020204030204" pitchFamily="49" charset="0"/>
              </a:rPr>
              <a:t>(BLUE);</a:t>
            </a:r>
          </a:p>
          <a:p>
            <a:r>
              <a:rPr lang="en-US" dirty="0">
                <a:solidFill>
                  <a:srgbClr val="0070C0"/>
                </a:solidFill>
                <a:latin typeface="Consolas" panose="020B0609020204030204" pitchFamily="49" charset="0"/>
              </a:rPr>
              <a:t> </a:t>
            </a:r>
          </a:p>
          <a:p>
            <a:r>
              <a:rPr lang="en-US" dirty="0">
                <a:solidFill>
                  <a:srgbClr val="0070C0"/>
                </a:solidFill>
                <a:latin typeface="Consolas" panose="020B0609020204030204" pitchFamily="49" charset="0"/>
              </a:rPr>
              <a:t>&lt;/script&gt;</a:t>
            </a:r>
          </a:p>
          <a:p>
            <a:r>
              <a:rPr lang="en-US" dirty="0">
                <a:solidFill>
                  <a:schemeClr val="tx1"/>
                </a:solidFill>
                <a:latin typeface="Consolas" panose="020B0609020204030204" pitchFamily="49" charset="0"/>
              </a:rPr>
              <a:t>&lt;/body&gt;&lt;/html&gt;</a:t>
            </a:r>
          </a:p>
        </p:txBody>
      </p:sp>
    </p:spTree>
    <p:extLst>
      <p:ext uri="{BB962C8B-B14F-4D97-AF65-F5344CB8AC3E}">
        <p14:creationId xmlns:p14="http://schemas.microsoft.com/office/powerpoint/2010/main" val="3494083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P spid="12"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25A84-4AE9-497A-9918-91B711BD49E8}"/>
              </a:ext>
            </a:extLst>
          </p:cNvPr>
          <p:cNvSpPr>
            <a:spLocks noGrp="1"/>
          </p:cNvSpPr>
          <p:nvPr>
            <p:ph type="title"/>
          </p:nvPr>
        </p:nvSpPr>
        <p:spPr>
          <a:xfrm>
            <a:off x="914400" y="-76200"/>
            <a:ext cx="10363200" cy="1143000"/>
          </a:xfrm>
        </p:spPr>
        <p:txBody>
          <a:bodyPr>
            <a:normAutofit/>
          </a:bodyPr>
          <a:lstStyle/>
          <a:p>
            <a:r>
              <a:rPr lang="en-US" sz="4000" dirty="0">
                <a:solidFill>
                  <a:schemeClr val="tx2"/>
                </a:solidFill>
                <a:latin typeface="Corbel" panose="020B0503020204020204" pitchFamily="34" charset="0"/>
              </a:rPr>
              <a:t>Unconditional Branching</a:t>
            </a:r>
            <a:r>
              <a:rPr lang="en-US" sz="4000" dirty="0"/>
              <a:t>: GOTO</a:t>
            </a:r>
          </a:p>
        </p:txBody>
      </p:sp>
      <p:sp>
        <p:nvSpPr>
          <p:cNvPr id="24" name="TextBox 23">
            <a:extLst>
              <a:ext uri="{FF2B5EF4-FFF2-40B4-BE49-F238E27FC236}">
                <a16:creationId xmlns:a16="http://schemas.microsoft.com/office/drawing/2014/main" id="{FE161A58-35F7-4298-862E-3D7DACCE397F}"/>
              </a:ext>
            </a:extLst>
          </p:cNvPr>
          <p:cNvSpPr txBox="1"/>
          <p:nvPr/>
        </p:nvSpPr>
        <p:spPr>
          <a:xfrm>
            <a:off x="984064" y="1066800"/>
            <a:ext cx="4151206" cy="3477875"/>
          </a:xfrm>
          <a:prstGeom prst="rect">
            <a:avLst/>
          </a:prstGeom>
          <a:solidFill>
            <a:schemeClr val="accent4">
              <a:lumMod val="20000"/>
              <a:lumOff val="80000"/>
            </a:schemeClr>
          </a:solidFill>
          <a:ln>
            <a:solidFill>
              <a:schemeClr val="tx1"/>
            </a:solidFill>
          </a:ln>
        </p:spPr>
        <p:txBody>
          <a:bodyPr wrap="square">
            <a:spAutoFit/>
          </a:bodyPr>
          <a:lstStyle/>
          <a:p>
            <a:r>
              <a:rPr lang="en-US" sz="2000" dirty="0">
                <a:latin typeface="Consolas" panose="020B0609020204030204" pitchFamily="49" charset="0"/>
              </a:rPr>
              <a:t>// C++ </a:t>
            </a:r>
            <a:r>
              <a:rPr lang="en-US" sz="2000" dirty="0" err="1">
                <a:latin typeface="Consolas" panose="020B0609020204030204" pitchFamily="49" charset="0"/>
              </a:rPr>
              <a:t>goto</a:t>
            </a:r>
            <a:r>
              <a:rPr lang="en-US" sz="2000" dirty="0">
                <a:latin typeface="Consolas" panose="020B0609020204030204" pitchFamily="49" charset="0"/>
              </a:rPr>
              <a:t> example using</a:t>
            </a:r>
          </a:p>
          <a:p>
            <a:r>
              <a:rPr lang="en-US" sz="2000" dirty="0">
                <a:latin typeface="Consolas" panose="020B0609020204030204" pitchFamily="49" charset="0"/>
              </a:rPr>
              <a:t>// string labels</a:t>
            </a:r>
          </a:p>
          <a:p>
            <a:r>
              <a:rPr lang="en-US" sz="2000" dirty="0">
                <a:latin typeface="Consolas" panose="020B0609020204030204" pitchFamily="49" charset="0"/>
              </a:rPr>
              <a:t>int main() {</a:t>
            </a:r>
          </a:p>
          <a:p>
            <a:r>
              <a:rPr lang="en-US" sz="2000" dirty="0">
                <a:latin typeface="Consolas" panose="020B0609020204030204" pitchFamily="49" charset="0"/>
              </a:rPr>
              <a:t>  for (int </a:t>
            </a:r>
            <a:r>
              <a:rPr lang="en-US" sz="2000" dirty="0" err="1">
                <a:latin typeface="Consolas" panose="020B0609020204030204" pitchFamily="49" charset="0"/>
              </a:rPr>
              <a:t>i</a:t>
            </a:r>
            <a:r>
              <a:rPr lang="en-US" sz="2000" dirty="0">
                <a:latin typeface="Consolas" panose="020B0609020204030204" pitchFamily="49" charset="0"/>
              </a:rPr>
              <a:t>=0;i&lt;10;++</a:t>
            </a:r>
            <a:r>
              <a:rPr lang="en-US" sz="2000" dirty="0" err="1">
                <a:latin typeface="Consolas" panose="020B0609020204030204" pitchFamily="49" charset="0"/>
              </a:rPr>
              <a:t>i</a:t>
            </a:r>
            <a:r>
              <a:rPr lang="en-US" sz="2000" dirty="0">
                <a:latin typeface="Consolas" panose="020B0609020204030204" pitchFamily="49" charset="0"/>
              </a:rPr>
              <a:t>) {</a:t>
            </a:r>
          </a:p>
          <a:p>
            <a:r>
              <a:rPr lang="en-US" sz="2000" dirty="0">
                <a:latin typeface="Consolas" panose="020B0609020204030204" pitchFamily="49" charset="0"/>
              </a:rPr>
              <a:t>    ...</a:t>
            </a:r>
          </a:p>
          <a:p>
            <a:r>
              <a:rPr lang="en-US" sz="2000" dirty="0">
                <a:latin typeface="Consolas" panose="020B0609020204030204" pitchFamily="49" charset="0"/>
              </a:rPr>
              <a:t>    if (foo(</a:t>
            </a:r>
            <a:r>
              <a:rPr lang="en-US" sz="2000" dirty="0" err="1">
                <a:latin typeface="Consolas" panose="020B0609020204030204" pitchFamily="49" charset="0"/>
              </a:rPr>
              <a:t>i</a:t>
            </a:r>
            <a:r>
              <a:rPr lang="en-US" sz="2000" dirty="0">
                <a:latin typeface="Consolas" panose="020B0609020204030204" pitchFamily="49" charset="0"/>
              </a:rPr>
              <a:t>)) </a:t>
            </a:r>
            <a:r>
              <a:rPr lang="en-US" sz="2000" dirty="0" err="1">
                <a:solidFill>
                  <a:srgbClr val="FF0000"/>
                </a:solidFill>
                <a:latin typeface="Consolas" panose="020B0609020204030204" pitchFamily="49" charset="0"/>
              </a:rPr>
              <a:t>goto</a:t>
            </a:r>
            <a:r>
              <a:rPr lang="en-US" sz="2000" dirty="0">
                <a:latin typeface="Consolas" panose="020B0609020204030204" pitchFamily="49" charset="0"/>
              </a:rPr>
              <a:t> </a:t>
            </a:r>
            <a:r>
              <a:rPr lang="en-US" sz="2000" dirty="0">
                <a:solidFill>
                  <a:srgbClr val="7030A0"/>
                </a:solidFill>
                <a:latin typeface="Consolas" panose="020B0609020204030204" pitchFamily="49" charset="0"/>
              </a:rPr>
              <a:t>done</a:t>
            </a:r>
            <a:r>
              <a:rPr lang="en-US" sz="2000" dirty="0">
                <a:latin typeface="Consolas" panose="020B0609020204030204" pitchFamily="49" charset="0"/>
              </a:rPr>
              <a:t>;</a:t>
            </a:r>
          </a:p>
          <a:p>
            <a:r>
              <a:rPr lang="en-US" sz="2000" dirty="0">
                <a:latin typeface="Consolas" panose="020B0609020204030204" pitchFamily="49" charset="0"/>
              </a:rPr>
              <a:t>    ...</a:t>
            </a:r>
          </a:p>
          <a:p>
            <a:r>
              <a:rPr lang="en-US" sz="2000" dirty="0">
                <a:latin typeface="Consolas" panose="020B0609020204030204" pitchFamily="49" charset="0"/>
              </a:rPr>
              <a:t>  }</a:t>
            </a:r>
          </a:p>
          <a:p>
            <a:r>
              <a:rPr lang="en-US" sz="2000" dirty="0">
                <a:solidFill>
                  <a:srgbClr val="7030A0"/>
                </a:solidFill>
                <a:latin typeface="Consolas" panose="020B0609020204030204" pitchFamily="49" charset="0"/>
              </a:rPr>
              <a:t>done:</a:t>
            </a:r>
          </a:p>
          <a:p>
            <a:r>
              <a:rPr lang="en-US" sz="2000" dirty="0">
                <a:latin typeface="Consolas" panose="020B0609020204030204" pitchFamily="49" charset="0"/>
              </a:rPr>
              <a:t>  ... </a:t>
            </a:r>
          </a:p>
          <a:p>
            <a:r>
              <a:rPr lang="en-US" sz="2000" dirty="0">
                <a:latin typeface="Consolas" panose="020B0609020204030204" pitchFamily="49" charset="0"/>
              </a:rPr>
              <a:t>}</a:t>
            </a:r>
            <a:endParaRPr lang="en-US" sz="2000" b="0" i="0" u="none" strike="noStrike" kern="1200" baseline="0" dirty="0">
              <a:latin typeface="Consolas" panose="020B0609020204030204" pitchFamily="49" charset="0"/>
            </a:endParaRPr>
          </a:p>
        </p:txBody>
      </p:sp>
      <p:sp>
        <p:nvSpPr>
          <p:cNvPr id="18" name="TextBox 17">
            <a:extLst>
              <a:ext uri="{FF2B5EF4-FFF2-40B4-BE49-F238E27FC236}">
                <a16:creationId xmlns:a16="http://schemas.microsoft.com/office/drawing/2014/main" id="{26919BF4-F07E-4FA6-A14D-E666BEF54EBA}"/>
              </a:ext>
            </a:extLst>
          </p:cNvPr>
          <p:cNvSpPr txBox="1"/>
          <p:nvPr/>
        </p:nvSpPr>
        <p:spPr>
          <a:xfrm>
            <a:off x="6406119" y="1707703"/>
            <a:ext cx="4623208" cy="830997"/>
          </a:xfrm>
          <a:prstGeom prst="rect">
            <a:avLst/>
          </a:prstGeom>
          <a:noFill/>
        </p:spPr>
        <p:txBody>
          <a:bodyPr wrap="square">
            <a:spAutoFit/>
          </a:bodyPr>
          <a:lstStyle/>
          <a:p>
            <a:pPr algn="ctr"/>
            <a:r>
              <a:rPr lang="en-US" sz="2400" dirty="0"/>
              <a:t>One of the earliest flow-control statements was GOTO.</a:t>
            </a:r>
          </a:p>
        </p:txBody>
      </p:sp>
      <p:sp>
        <p:nvSpPr>
          <p:cNvPr id="19" name="TextBox 18">
            <a:extLst>
              <a:ext uri="{FF2B5EF4-FFF2-40B4-BE49-F238E27FC236}">
                <a16:creationId xmlns:a16="http://schemas.microsoft.com/office/drawing/2014/main" id="{EC5003DC-3419-4DA4-9668-A9E2994C5798}"/>
              </a:ext>
            </a:extLst>
          </p:cNvPr>
          <p:cNvSpPr txBox="1"/>
          <p:nvPr/>
        </p:nvSpPr>
        <p:spPr>
          <a:xfrm>
            <a:off x="5204934" y="2950959"/>
            <a:ext cx="7025578" cy="830997"/>
          </a:xfrm>
          <a:prstGeom prst="rect">
            <a:avLst/>
          </a:prstGeom>
          <a:noFill/>
        </p:spPr>
        <p:txBody>
          <a:bodyPr wrap="square">
            <a:spAutoFit/>
          </a:bodyPr>
          <a:lstStyle/>
          <a:p>
            <a:pPr algn="ctr"/>
            <a:r>
              <a:rPr lang="en-US" sz="2400" dirty="0"/>
              <a:t>In early programming languages, you could assign names (aka </a:t>
            </a:r>
            <a:r>
              <a:rPr lang="en-US" sz="2400" dirty="0">
                <a:solidFill>
                  <a:srgbClr val="7030A0"/>
                </a:solidFill>
              </a:rPr>
              <a:t>labels</a:t>
            </a:r>
            <a:r>
              <a:rPr lang="en-US" sz="2400" dirty="0"/>
              <a:t>) to lines in your program.</a:t>
            </a:r>
          </a:p>
        </p:txBody>
      </p:sp>
      <p:sp>
        <p:nvSpPr>
          <p:cNvPr id="20" name="TextBox 19">
            <a:extLst>
              <a:ext uri="{FF2B5EF4-FFF2-40B4-BE49-F238E27FC236}">
                <a16:creationId xmlns:a16="http://schemas.microsoft.com/office/drawing/2014/main" id="{2C1AE2FE-6BED-4CBF-A6D4-89C6C0F3DAA7}"/>
              </a:ext>
            </a:extLst>
          </p:cNvPr>
          <p:cNvSpPr txBox="1"/>
          <p:nvPr/>
        </p:nvSpPr>
        <p:spPr>
          <a:xfrm>
            <a:off x="5592137" y="4366946"/>
            <a:ext cx="6251172" cy="830997"/>
          </a:xfrm>
          <a:prstGeom prst="rect">
            <a:avLst/>
          </a:prstGeom>
          <a:noFill/>
        </p:spPr>
        <p:txBody>
          <a:bodyPr wrap="square">
            <a:spAutoFit/>
          </a:bodyPr>
          <a:lstStyle/>
          <a:p>
            <a:pPr algn="ctr"/>
            <a:r>
              <a:rPr lang="en-US" sz="2400" dirty="0"/>
              <a:t>And then use the </a:t>
            </a:r>
            <a:r>
              <a:rPr lang="en-US" sz="2400" dirty="0">
                <a:solidFill>
                  <a:srgbClr val="FF0000"/>
                </a:solidFill>
              </a:rPr>
              <a:t>GOTO</a:t>
            </a:r>
            <a:r>
              <a:rPr lang="en-US" sz="2400" dirty="0"/>
              <a:t> statement to transfer control to a specific line based on its label.</a:t>
            </a:r>
          </a:p>
        </p:txBody>
      </p:sp>
      <p:sp>
        <p:nvSpPr>
          <p:cNvPr id="21" name="TextBox 20">
            <a:extLst>
              <a:ext uri="{FF2B5EF4-FFF2-40B4-BE49-F238E27FC236}">
                <a16:creationId xmlns:a16="http://schemas.microsoft.com/office/drawing/2014/main" id="{BBA82154-5958-4616-9A6E-F871C404EFB7}"/>
              </a:ext>
            </a:extLst>
          </p:cNvPr>
          <p:cNvSpPr txBox="1"/>
          <p:nvPr/>
        </p:nvSpPr>
        <p:spPr>
          <a:xfrm>
            <a:off x="984064" y="4845579"/>
            <a:ext cx="4151206" cy="1323439"/>
          </a:xfrm>
          <a:prstGeom prst="rect">
            <a:avLst/>
          </a:prstGeom>
          <a:solidFill>
            <a:schemeClr val="bg1">
              <a:lumMod val="95000"/>
            </a:schemeClr>
          </a:solidFill>
          <a:ln>
            <a:solidFill>
              <a:schemeClr val="tx1"/>
            </a:solidFill>
          </a:ln>
        </p:spPr>
        <p:txBody>
          <a:bodyPr wrap="square">
            <a:spAutoFit/>
          </a:bodyPr>
          <a:lstStyle/>
          <a:p>
            <a:r>
              <a:rPr lang="en-US" sz="2000" dirty="0">
                <a:solidFill>
                  <a:srgbClr val="7030A0"/>
                </a:solidFill>
                <a:latin typeface="Consolas" panose="020B0609020204030204" pitchFamily="49" charset="0"/>
              </a:rPr>
              <a:t>0 </a:t>
            </a:r>
            <a:r>
              <a:rPr lang="en-US" sz="2000" dirty="0">
                <a:latin typeface="Consolas" panose="020B0609020204030204" pitchFamily="49" charset="0"/>
              </a:rPr>
              <a:t> REM GOTO EXAMPLE IN BASIC</a:t>
            </a:r>
          </a:p>
          <a:p>
            <a:r>
              <a:rPr lang="en-US" sz="2000" dirty="0">
                <a:solidFill>
                  <a:srgbClr val="7030A0"/>
                </a:solidFill>
                <a:latin typeface="Consolas" panose="020B0609020204030204" pitchFamily="49" charset="0"/>
              </a:rPr>
              <a:t>1</a:t>
            </a:r>
            <a:r>
              <a:rPr lang="en-US" sz="2000" dirty="0">
                <a:latin typeface="Consolas" panose="020B0609020204030204" pitchFamily="49" charset="0"/>
              </a:rPr>
              <a:t>  REM USING NUMERIC LABELS</a:t>
            </a:r>
          </a:p>
          <a:p>
            <a:r>
              <a:rPr lang="en-US" sz="2000" dirty="0">
                <a:solidFill>
                  <a:srgbClr val="7030A0"/>
                </a:solidFill>
                <a:latin typeface="Consolas" panose="020B0609020204030204" pitchFamily="49" charset="0"/>
              </a:rPr>
              <a:t>10</a:t>
            </a:r>
            <a:r>
              <a:rPr lang="en-US" sz="2000" dirty="0">
                <a:latin typeface="Consolas" panose="020B0609020204030204" pitchFamily="49" charset="0"/>
              </a:rPr>
              <a:t> PRINT "HELLO WORLD"</a:t>
            </a:r>
          </a:p>
          <a:p>
            <a:r>
              <a:rPr lang="en-US" sz="2000" dirty="0">
                <a:solidFill>
                  <a:srgbClr val="7030A0"/>
                </a:solidFill>
                <a:latin typeface="Consolas" panose="020B0609020204030204" pitchFamily="49" charset="0"/>
              </a:rPr>
              <a:t>20 </a:t>
            </a:r>
            <a:r>
              <a:rPr lang="en-US" sz="2000" dirty="0">
                <a:solidFill>
                  <a:srgbClr val="FF0000"/>
                </a:solidFill>
                <a:latin typeface="Consolas" panose="020B0609020204030204" pitchFamily="49" charset="0"/>
              </a:rPr>
              <a:t>GOTO</a:t>
            </a:r>
            <a:r>
              <a:rPr lang="en-US" sz="2000" dirty="0">
                <a:latin typeface="Consolas" panose="020B0609020204030204" pitchFamily="49" charset="0"/>
              </a:rPr>
              <a:t> </a:t>
            </a:r>
            <a:r>
              <a:rPr lang="en-US" sz="2000" dirty="0">
                <a:solidFill>
                  <a:srgbClr val="7030A0"/>
                </a:solidFill>
                <a:latin typeface="Consolas" panose="020B0609020204030204" pitchFamily="49" charset="0"/>
              </a:rPr>
              <a:t>10</a:t>
            </a:r>
            <a:endParaRPr lang="en-US" sz="2000" b="0" i="0" u="none" strike="noStrike" kern="1200" baseline="0" dirty="0">
              <a:latin typeface="Consolas" panose="020B0609020204030204" pitchFamily="49" charset="0"/>
            </a:endParaRPr>
          </a:p>
        </p:txBody>
      </p:sp>
      <p:sp>
        <p:nvSpPr>
          <p:cNvPr id="33" name="Speech Bubble: Rectangle with Corners Rounded 32">
            <a:extLst>
              <a:ext uri="{FF2B5EF4-FFF2-40B4-BE49-F238E27FC236}">
                <a16:creationId xmlns:a16="http://schemas.microsoft.com/office/drawing/2014/main" id="{82EC6597-1171-49BD-8EF4-BD16F1462DD1}"/>
              </a:ext>
            </a:extLst>
          </p:cNvPr>
          <p:cNvSpPr/>
          <p:nvPr/>
        </p:nvSpPr>
        <p:spPr>
          <a:xfrm>
            <a:off x="3269065" y="3590583"/>
            <a:ext cx="1793053" cy="841849"/>
          </a:xfrm>
          <a:prstGeom prst="wedgeRoundRectCallout">
            <a:avLst>
              <a:gd name="adj1" fmla="val -129598"/>
              <a:gd name="adj2" fmla="val -33741"/>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A label might be a string...</a:t>
            </a:r>
          </a:p>
        </p:txBody>
      </p:sp>
      <p:sp>
        <p:nvSpPr>
          <p:cNvPr id="34" name="Speech Bubble: Rectangle with Corners Rounded 33">
            <a:extLst>
              <a:ext uri="{FF2B5EF4-FFF2-40B4-BE49-F238E27FC236}">
                <a16:creationId xmlns:a16="http://schemas.microsoft.com/office/drawing/2014/main" id="{EBD37DE7-E3D1-4872-9125-10CB1A3FCC18}"/>
              </a:ext>
            </a:extLst>
          </p:cNvPr>
          <p:cNvSpPr/>
          <p:nvPr/>
        </p:nvSpPr>
        <p:spPr>
          <a:xfrm>
            <a:off x="3132735" y="5880215"/>
            <a:ext cx="2065711" cy="977785"/>
          </a:xfrm>
          <a:prstGeom prst="wedgeRoundRectCallout">
            <a:avLst>
              <a:gd name="adj1" fmla="val -132936"/>
              <a:gd name="adj2" fmla="val -73312"/>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Or it might be numeric</a:t>
            </a:r>
          </a:p>
        </p:txBody>
      </p:sp>
    </p:spTree>
    <p:extLst>
      <p:ext uri="{BB962C8B-B14F-4D97-AF65-F5344CB8AC3E}">
        <p14:creationId xmlns:p14="http://schemas.microsoft.com/office/powerpoint/2010/main" val="797675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bg/>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bg/>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xEl>
                                              <p:pRg st="0" end="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xEl>
                                              <p:pRg st="1" end="1"/>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wipe(down)">
                                      <p:cBhvr>
                                        <p:cTn id="61" dur="500"/>
                                        <p:tgtEl>
                                          <p:spTgt spid="33"/>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wipe(down)">
                                      <p:cBhvr>
                                        <p:cTn id="66" dur="500"/>
                                        <p:tgtEl>
                                          <p:spTgt spid="34"/>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34"/>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p" animBg="1"/>
      <p:bldP spid="18" grpId="0"/>
      <p:bldP spid="19" grpId="0"/>
      <p:bldP spid="20" grpId="0"/>
      <p:bldP spid="21" grpId="0" uiExpand="1" build="p" animBg="1"/>
      <p:bldP spid="33" grpId="0" animBg="1"/>
      <p:bldP spid="33" grpId="1" animBg="1"/>
      <p:bldP spid="34" grpId="0" animBg="1"/>
      <p:bldP spid="34"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25A84-4AE9-497A-9918-91B711BD49E8}"/>
              </a:ext>
            </a:extLst>
          </p:cNvPr>
          <p:cNvSpPr>
            <a:spLocks noGrp="1"/>
          </p:cNvSpPr>
          <p:nvPr>
            <p:ph type="title"/>
          </p:nvPr>
        </p:nvSpPr>
        <p:spPr>
          <a:xfrm>
            <a:off x="914400" y="-76200"/>
            <a:ext cx="10363200" cy="1143000"/>
          </a:xfrm>
        </p:spPr>
        <p:txBody>
          <a:bodyPr>
            <a:normAutofit/>
          </a:bodyPr>
          <a:lstStyle/>
          <a:p>
            <a:r>
              <a:rPr lang="en-US" sz="4000" dirty="0">
                <a:solidFill>
                  <a:schemeClr val="tx2"/>
                </a:solidFill>
              </a:rPr>
              <a:t>Unconditional Branching: </a:t>
            </a:r>
            <a:r>
              <a:rPr lang="en-US" sz="4000" dirty="0" err="1">
                <a:solidFill>
                  <a:schemeClr val="tx2"/>
                </a:solidFill>
              </a:rPr>
              <a:t>Goto</a:t>
            </a:r>
            <a:endParaRPr lang="en-US" sz="4000" dirty="0"/>
          </a:p>
        </p:txBody>
      </p:sp>
      <p:sp>
        <p:nvSpPr>
          <p:cNvPr id="24" name="TextBox 23">
            <a:extLst>
              <a:ext uri="{FF2B5EF4-FFF2-40B4-BE49-F238E27FC236}">
                <a16:creationId xmlns:a16="http://schemas.microsoft.com/office/drawing/2014/main" id="{FE161A58-35F7-4298-862E-3D7DACCE397F}"/>
              </a:ext>
            </a:extLst>
          </p:cNvPr>
          <p:cNvSpPr txBox="1"/>
          <p:nvPr/>
        </p:nvSpPr>
        <p:spPr>
          <a:xfrm>
            <a:off x="472000" y="1226363"/>
            <a:ext cx="3528974" cy="4093428"/>
          </a:xfrm>
          <a:prstGeom prst="rect">
            <a:avLst/>
          </a:prstGeom>
          <a:solidFill>
            <a:schemeClr val="accent4">
              <a:lumMod val="20000"/>
              <a:lumOff val="80000"/>
            </a:schemeClr>
          </a:solidFill>
          <a:ln>
            <a:solidFill>
              <a:schemeClr val="tx1"/>
            </a:solidFill>
          </a:ln>
        </p:spPr>
        <p:txBody>
          <a:bodyPr wrap="square">
            <a:spAutoFit/>
          </a:bodyPr>
          <a:lstStyle/>
          <a:p>
            <a:r>
              <a:rPr lang="en-US" sz="2000" dirty="0">
                <a:latin typeface="Consolas" panose="020B0609020204030204" pitchFamily="49" charset="0"/>
              </a:rPr>
              <a:t>// C++ </a:t>
            </a:r>
            <a:r>
              <a:rPr lang="en-US" sz="2000" dirty="0" err="1">
                <a:latin typeface="Consolas" panose="020B0609020204030204" pitchFamily="49" charset="0"/>
              </a:rPr>
              <a:t>goto</a:t>
            </a:r>
            <a:r>
              <a:rPr lang="en-US" sz="2000" dirty="0">
                <a:latin typeface="Consolas" panose="020B0609020204030204" pitchFamily="49" charset="0"/>
              </a:rPr>
              <a:t> example</a:t>
            </a:r>
          </a:p>
          <a:p>
            <a:r>
              <a:rPr lang="en-US" sz="2000" dirty="0">
                <a:latin typeface="Consolas" panose="020B0609020204030204" pitchFamily="49" charset="0"/>
              </a:rPr>
              <a:t>int main() {</a:t>
            </a:r>
          </a:p>
          <a:p>
            <a:r>
              <a:rPr lang="en-US" sz="2000" dirty="0">
                <a:latin typeface="Consolas" panose="020B0609020204030204" pitchFamily="49" charset="0"/>
              </a:rPr>
              <a:t>  int </a:t>
            </a:r>
            <a:r>
              <a:rPr lang="en-US" sz="2000" dirty="0" err="1">
                <a:latin typeface="Consolas" panose="020B0609020204030204" pitchFamily="49" charset="0"/>
              </a:rPr>
              <a:t>i</a:t>
            </a:r>
            <a:r>
              <a:rPr lang="en-US" sz="2000" dirty="0">
                <a:latin typeface="Consolas" panose="020B0609020204030204" pitchFamily="49" charset="0"/>
              </a:rPr>
              <a:t>, j;</a:t>
            </a:r>
          </a:p>
          <a:p>
            <a:r>
              <a:rPr lang="en-US" sz="2000" dirty="0">
                <a:latin typeface="Consolas" panose="020B0609020204030204" pitchFamily="49" charset="0"/>
              </a:rPr>
              <a:t>  </a:t>
            </a:r>
            <a:r>
              <a:rPr lang="en-US" sz="2000" dirty="0" err="1">
                <a:latin typeface="Consolas" panose="020B0609020204030204" pitchFamily="49" charset="0"/>
              </a:rPr>
              <a:t>cin</a:t>
            </a:r>
            <a:r>
              <a:rPr lang="en-US" sz="2000" dirty="0">
                <a:latin typeface="Consolas" panose="020B0609020204030204" pitchFamily="49" charset="0"/>
              </a:rPr>
              <a:t> &gt;&gt; </a:t>
            </a:r>
            <a:r>
              <a:rPr lang="en-US" sz="2000" dirty="0" err="1">
                <a:latin typeface="Consolas" panose="020B0609020204030204" pitchFamily="49" charset="0"/>
              </a:rPr>
              <a:t>i</a:t>
            </a:r>
            <a:r>
              <a:rPr lang="en-US" sz="2000" dirty="0">
                <a:latin typeface="Consolas" panose="020B0609020204030204" pitchFamily="49" charset="0"/>
              </a:rPr>
              <a:t>;</a:t>
            </a:r>
          </a:p>
          <a:p>
            <a:r>
              <a:rPr lang="en-US" sz="2000" dirty="0">
                <a:latin typeface="Consolas" panose="020B0609020204030204" pitchFamily="49" charset="0"/>
              </a:rPr>
              <a:t>  if (</a:t>
            </a:r>
            <a:r>
              <a:rPr lang="en-US" sz="2000" dirty="0" err="1">
                <a:latin typeface="Consolas" panose="020B0609020204030204" pitchFamily="49" charset="0"/>
              </a:rPr>
              <a:t>i</a:t>
            </a:r>
            <a:r>
              <a:rPr lang="en-US" sz="2000" dirty="0">
                <a:latin typeface="Consolas" panose="020B0609020204030204" pitchFamily="49" charset="0"/>
              </a:rPr>
              <a:t> &gt; 10)</a:t>
            </a:r>
          </a:p>
          <a:p>
            <a:r>
              <a:rPr lang="en-US" sz="2000" dirty="0">
                <a:latin typeface="Consolas" panose="020B0609020204030204" pitchFamily="49" charset="0"/>
              </a:rPr>
              <a:t>    </a:t>
            </a:r>
            <a:r>
              <a:rPr lang="en-US" sz="2000" dirty="0" err="1">
                <a:latin typeface="Consolas" panose="020B0609020204030204" pitchFamily="49" charset="0"/>
              </a:rPr>
              <a:t>goto</a:t>
            </a:r>
            <a:r>
              <a:rPr lang="en-US" sz="2000" dirty="0">
                <a:latin typeface="Consolas" panose="020B0609020204030204" pitchFamily="49" charset="0"/>
              </a:rPr>
              <a:t> inside;</a:t>
            </a:r>
          </a:p>
          <a:p>
            <a:endParaRPr lang="en-US" sz="2000" dirty="0">
              <a:latin typeface="Consolas" panose="020B0609020204030204" pitchFamily="49" charset="0"/>
            </a:endParaRPr>
          </a:p>
          <a:p>
            <a:r>
              <a:rPr lang="en-US" sz="2000" dirty="0">
                <a:latin typeface="Consolas" panose="020B0609020204030204" pitchFamily="49" charset="0"/>
              </a:rPr>
              <a:t>  for(j=0;j&lt;20;++j) {</a:t>
            </a:r>
          </a:p>
          <a:p>
            <a:r>
              <a:rPr lang="en-US" sz="2000" dirty="0">
                <a:latin typeface="Consolas" panose="020B0609020204030204" pitchFamily="49" charset="0"/>
              </a:rPr>
              <a:t>    ...</a:t>
            </a:r>
          </a:p>
          <a:p>
            <a:r>
              <a:rPr lang="en-US" sz="2000" dirty="0">
                <a:latin typeface="Consolas" panose="020B0609020204030204" pitchFamily="49" charset="0"/>
              </a:rPr>
              <a:t>inside:</a:t>
            </a:r>
          </a:p>
          <a:p>
            <a:r>
              <a:rPr lang="en-US" sz="2000" dirty="0">
                <a:latin typeface="Consolas" panose="020B0609020204030204" pitchFamily="49" charset="0"/>
              </a:rPr>
              <a:t>    </a:t>
            </a:r>
            <a:r>
              <a:rPr lang="en-US" sz="2000" dirty="0" err="1">
                <a:latin typeface="Consolas" panose="020B0609020204030204" pitchFamily="49" charset="0"/>
              </a:rPr>
              <a:t>cout</a:t>
            </a:r>
            <a:r>
              <a:rPr lang="en-US" sz="2000" dirty="0">
                <a:latin typeface="Consolas" panose="020B0609020204030204" pitchFamily="49" charset="0"/>
              </a:rPr>
              <a:t> &lt;&lt; j &lt;&lt; </a:t>
            </a:r>
            <a:r>
              <a:rPr lang="en-US" sz="2000" dirty="0" err="1">
                <a:latin typeface="Consolas" panose="020B0609020204030204" pitchFamily="49" charset="0"/>
              </a:rPr>
              <a:t>endl</a:t>
            </a:r>
            <a:r>
              <a:rPr lang="en-US" sz="2000" dirty="0">
                <a:latin typeface="Consolas" panose="020B0609020204030204" pitchFamily="49" charset="0"/>
              </a:rPr>
              <a:t>;</a:t>
            </a:r>
          </a:p>
          <a:p>
            <a:r>
              <a:rPr lang="en-US" sz="2000" dirty="0">
                <a:latin typeface="Consolas" panose="020B0609020204030204" pitchFamily="49" charset="0"/>
              </a:rPr>
              <a:t>  }</a:t>
            </a:r>
          </a:p>
          <a:p>
            <a:r>
              <a:rPr lang="en-US" sz="2000" dirty="0">
                <a:latin typeface="Consolas" panose="020B0609020204030204" pitchFamily="49" charset="0"/>
              </a:rPr>
              <a:t>}</a:t>
            </a:r>
            <a:endParaRPr lang="en-US" sz="2000" b="0" i="0" u="none" strike="noStrike" kern="1200" baseline="0" dirty="0">
              <a:latin typeface="Consolas" panose="020B0609020204030204" pitchFamily="49" charset="0"/>
            </a:endParaRPr>
          </a:p>
        </p:txBody>
      </p:sp>
      <p:grpSp>
        <p:nvGrpSpPr>
          <p:cNvPr id="3" name="Group 2">
            <a:extLst>
              <a:ext uri="{FF2B5EF4-FFF2-40B4-BE49-F238E27FC236}">
                <a16:creationId xmlns:a16="http://schemas.microsoft.com/office/drawing/2014/main" id="{104E3772-9779-4B0F-938D-39AA26DA1224}"/>
              </a:ext>
            </a:extLst>
          </p:cNvPr>
          <p:cNvGrpSpPr/>
          <p:nvPr/>
        </p:nvGrpSpPr>
        <p:grpSpPr>
          <a:xfrm>
            <a:off x="4245120" y="1332401"/>
            <a:ext cx="7946880" cy="956292"/>
            <a:chOff x="794782" y="961943"/>
            <a:chExt cx="7946880" cy="956292"/>
          </a:xfrm>
        </p:grpSpPr>
        <p:sp>
          <p:nvSpPr>
            <p:cNvPr id="25" name="TextBox 24">
              <a:extLst>
                <a:ext uri="{FF2B5EF4-FFF2-40B4-BE49-F238E27FC236}">
                  <a16:creationId xmlns:a16="http://schemas.microsoft.com/office/drawing/2014/main" id="{7BAED2D5-1348-43F8-A98F-84C898405B37}"/>
                </a:ext>
              </a:extLst>
            </p:cNvPr>
            <p:cNvSpPr txBox="1"/>
            <p:nvPr/>
          </p:nvSpPr>
          <p:spPr>
            <a:xfrm>
              <a:off x="1557818" y="964128"/>
              <a:ext cx="7183844" cy="954107"/>
            </a:xfrm>
            <a:prstGeom prst="rect">
              <a:avLst/>
            </a:prstGeom>
            <a:noFill/>
          </p:spPr>
          <p:txBody>
            <a:bodyPr wrap="square" rtlCol="0">
              <a:spAutoFit/>
            </a:bodyPr>
            <a:lstStyle/>
            <a:p>
              <a:pPr algn="ctr"/>
              <a:r>
                <a:rPr lang="en-US" sz="2800" dirty="0"/>
                <a:t>Using GOTO statements is generally frowned upon in modern software engineering.  Why?</a:t>
              </a:r>
            </a:p>
          </p:txBody>
        </p:sp>
        <p:pic>
          <p:nvPicPr>
            <p:cNvPr id="17" name="Picture 16" descr="Shape&#10;&#10;Description automatically generated with low confidence">
              <a:extLst>
                <a:ext uri="{FF2B5EF4-FFF2-40B4-BE49-F238E27FC236}">
                  <a16:creationId xmlns:a16="http://schemas.microsoft.com/office/drawing/2014/main" id="{FA4D3BB0-7672-4D01-A3A6-79EEBC5A47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782" y="961943"/>
              <a:ext cx="836507" cy="836507"/>
            </a:xfrm>
            <a:prstGeom prst="rect">
              <a:avLst/>
            </a:prstGeom>
            <a:ln>
              <a:noFill/>
            </a:ln>
            <a:effectLst>
              <a:outerShdw blurRad="292100" dist="139700" dir="2700000" algn="tl" rotWithShape="0">
                <a:srgbClr val="333333">
                  <a:alpha val="65000"/>
                </a:srgbClr>
              </a:outerShdw>
            </a:effectLst>
          </p:spPr>
        </p:pic>
      </p:grpSp>
      <p:sp>
        <p:nvSpPr>
          <p:cNvPr id="23" name="Rectangle 22">
            <a:extLst>
              <a:ext uri="{FF2B5EF4-FFF2-40B4-BE49-F238E27FC236}">
                <a16:creationId xmlns:a16="http://schemas.microsoft.com/office/drawing/2014/main" id="{DF072DAE-8190-4B5E-B98D-5F66E7BE88F8}"/>
              </a:ext>
            </a:extLst>
          </p:cNvPr>
          <p:cNvSpPr/>
          <p:nvPr/>
        </p:nvSpPr>
        <p:spPr>
          <a:xfrm>
            <a:off x="5271727" y="2591109"/>
            <a:ext cx="5999146"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26" name="Rectangle 25">
            <a:extLst>
              <a:ext uri="{FF2B5EF4-FFF2-40B4-BE49-F238E27FC236}">
                <a16:creationId xmlns:a16="http://schemas.microsoft.com/office/drawing/2014/main" id="{AC8D13E1-AC4D-4A31-B6BD-2B8B85734139}"/>
              </a:ext>
            </a:extLst>
          </p:cNvPr>
          <p:cNvSpPr/>
          <p:nvPr/>
        </p:nvSpPr>
        <p:spPr>
          <a:xfrm>
            <a:off x="5270901" y="2592295"/>
            <a:ext cx="6001382"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C902608E-BB31-4978-A00C-E4A0241BB4C2}"/>
              </a:ext>
            </a:extLst>
          </p:cNvPr>
          <p:cNvPicPr>
            <a:picLocks noChangeAspect="1"/>
          </p:cNvPicPr>
          <p:nvPr/>
        </p:nvPicPr>
        <p:blipFill>
          <a:blip r:embed="rId4"/>
          <a:stretch>
            <a:fillRect/>
          </a:stretch>
        </p:blipFill>
        <p:spPr>
          <a:xfrm>
            <a:off x="5952200" y="2293119"/>
            <a:ext cx="4477656" cy="4507606"/>
          </a:xfrm>
          <a:prstGeom prst="rect">
            <a:avLst/>
          </a:prstGeom>
        </p:spPr>
      </p:pic>
      <p:pic>
        <p:nvPicPr>
          <p:cNvPr id="5" name="Picture 4">
            <a:extLst>
              <a:ext uri="{FF2B5EF4-FFF2-40B4-BE49-F238E27FC236}">
                <a16:creationId xmlns:a16="http://schemas.microsoft.com/office/drawing/2014/main" id="{FE5FF906-B820-4744-A162-81F640B0135A}"/>
              </a:ext>
            </a:extLst>
          </p:cNvPr>
          <p:cNvPicPr>
            <a:picLocks noChangeAspect="1"/>
          </p:cNvPicPr>
          <p:nvPr/>
        </p:nvPicPr>
        <p:blipFill rotWithShape="1">
          <a:blip r:embed="rId5"/>
          <a:srcRect b="57096"/>
          <a:stretch/>
        </p:blipFill>
        <p:spPr>
          <a:xfrm>
            <a:off x="4430709" y="2288693"/>
            <a:ext cx="7325387" cy="4512032"/>
          </a:xfrm>
          <a:prstGeom prst="rect">
            <a:avLst/>
          </a:prstGeom>
        </p:spPr>
      </p:pic>
      <p:sp>
        <p:nvSpPr>
          <p:cNvPr id="27" name="Rectangle 26">
            <a:extLst>
              <a:ext uri="{FF2B5EF4-FFF2-40B4-BE49-F238E27FC236}">
                <a16:creationId xmlns:a16="http://schemas.microsoft.com/office/drawing/2014/main" id="{ACB06D72-4D39-4113-9A66-D63E7025CA0A}"/>
              </a:ext>
            </a:extLst>
          </p:cNvPr>
          <p:cNvSpPr/>
          <p:nvPr/>
        </p:nvSpPr>
        <p:spPr>
          <a:xfrm>
            <a:off x="5196135" y="4882451"/>
            <a:ext cx="5871763" cy="508852"/>
          </a:xfrm>
          <a:prstGeom prst="rect">
            <a:avLst/>
          </a:prstGeom>
          <a:noFill/>
          <a:ln w="38100">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C591D296-A658-47ED-9C2A-2728AF4D409C}"/>
              </a:ext>
            </a:extLst>
          </p:cNvPr>
          <p:cNvGrpSpPr/>
          <p:nvPr/>
        </p:nvGrpSpPr>
        <p:grpSpPr>
          <a:xfrm>
            <a:off x="4758465" y="-69729"/>
            <a:ext cx="6338694" cy="2278491"/>
            <a:chOff x="2452677" y="134041"/>
            <a:chExt cx="6338694" cy="2278491"/>
          </a:xfrm>
        </p:grpSpPr>
        <p:grpSp>
          <p:nvGrpSpPr>
            <p:cNvPr id="29" name="Group 28">
              <a:extLst>
                <a:ext uri="{FF2B5EF4-FFF2-40B4-BE49-F238E27FC236}">
                  <a16:creationId xmlns:a16="http://schemas.microsoft.com/office/drawing/2014/main" id="{303B29C4-A610-4C57-B35C-16A6C99C1EDC}"/>
                </a:ext>
              </a:extLst>
            </p:cNvPr>
            <p:cNvGrpSpPr/>
            <p:nvPr/>
          </p:nvGrpSpPr>
          <p:grpSpPr>
            <a:xfrm>
              <a:off x="2452677" y="134041"/>
              <a:ext cx="6338694" cy="2278491"/>
              <a:chOff x="2452677" y="134041"/>
              <a:chExt cx="6338694" cy="2278491"/>
            </a:xfrm>
          </p:grpSpPr>
          <p:sp>
            <p:nvSpPr>
              <p:cNvPr id="31" name="Speech Bubble: Rectangle with Corners Rounded 30">
                <a:extLst>
                  <a:ext uri="{FF2B5EF4-FFF2-40B4-BE49-F238E27FC236}">
                    <a16:creationId xmlns:a16="http://schemas.microsoft.com/office/drawing/2014/main" id="{AFA98404-FF70-4742-9026-852F63392F6A}"/>
                  </a:ext>
                </a:extLst>
              </p:cNvPr>
              <p:cNvSpPr/>
              <p:nvPr/>
            </p:nvSpPr>
            <p:spPr>
              <a:xfrm>
                <a:off x="2727071" y="288711"/>
                <a:ext cx="6064300" cy="2123821"/>
              </a:xfrm>
              <a:prstGeom prst="wedgeRoundRectCallout">
                <a:avLst>
                  <a:gd name="adj1" fmla="val 77844"/>
                  <a:gd name="adj2" fmla="val -52312"/>
                  <a:gd name="adj3" fmla="val 16667"/>
                </a:avLst>
              </a:prstGeom>
              <a:solidFill>
                <a:srgbClr val="0C3E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pic>
            <p:nvPicPr>
              <p:cNvPr id="32" name="Picture 31">
                <a:extLst>
                  <a:ext uri="{FF2B5EF4-FFF2-40B4-BE49-F238E27FC236}">
                    <a16:creationId xmlns:a16="http://schemas.microsoft.com/office/drawing/2014/main" id="{A1FB955B-C23F-4507-8E49-F7F677AAA982}"/>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2452677" y="134041"/>
                <a:ext cx="1493019" cy="1159285"/>
              </a:xfrm>
              <a:prstGeom prst="rect">
                <a:avLst/>
              </a:prstGeom>
            </p:spPr>
          </p:pic>
        </p:grpSp>
        <p:sp>
          <p:nvSpPr>
            <p:cNvPr id="30" name="TextBox 29">
              <a:extLst>
                <a:ext uri="{FF2B5EF4-FFF2-40B4-BE49-F238E27FC236}">
                  <a16:creationId xmlns:a16="http://schemas.microsoft.com/office/drawing/2014/main" id="{6BC7E02D-4CC2-4200-99F3-96D1EE1DC380}"/>
                </a:ext>
              </a:extLst>
            </p:cNvPr>
            <p:cNvSpPr txBox="1"/>
            <p:nvPr/>
          </p:nvSpPr>
          <p:spPr>
            <a:xfrm>
              <a:off x="3444568" y="640195"/>
              <a:ext cx="5220006" cy="1754326"/>
            </a:xfrm>
            <a:prstGeom prst="rect">
              <a:avLst/>
            </a:prstGeom>
            <a:noFill/>
            <a:ln>
              <a:noFill/>
            </a:ln>
          </p:spPr>
          <p:txBody>
            <a:bodyPr wrap="square">
              <a:spAutoFit/>
            </a:bodyPr>
            <a:lstStyle/>
            <a:p>
              <a:pPr algn="ctr"/>
              <a:r>
                <a:rPr lang="en-US" sz="3600" dirty="0">
                  <a:solidFill>
                    <a:srgbClr val="FFE07D"/>
                  </a:solidFill>
                  <a:latin typeface="Caveat" pitchFamily="2" charset="0"/>
                </a:rPr>
                <a:t>The Linux Kernel written in C contains roughly 100,000 GOTO statements!</a:t>
              </a:r>
            </a:p>
          </p:txBody>
        </p:sp>
      </p:grpSp>
    </p:spTree>
    <p:extLst>
      <p:ext uri="{BB962C8B-B14F-4D97-AF65-F5344CB8AC3E}">
        <p14:creationId xmlns:p14="http://schemas.microsoft.com/office/powerpoint/2010/main" val="978139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22" presetClass="entr" presetSubtype="8"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90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23"/>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2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up)">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500" fill="hold"/>
                                        <p:tgtEl>
                                          <p:spTgt spid="5"/>
                                        </p:tgtEl>
                                        <p:attrNameLst>
                                          <p:attrName>ppt_x</p:attrName>
                                        </p:attrNameLst>
                                      </p:cBhvr>
                                      <p:tavLst>
                                        <p:tav tm="0">
                                          <p:val>
                                            <p:strVal val="#ppt_x"/>
                                          </p:val>
                                        </p:tav>
                                        <p:tav tm="100000">
                                          <p:val>
                                            <p:strVal val="#ppt_x"/>
                                          </p:val>
                                        </p:tav>
                                      </p:tavLst>
                                    </p:anim>
                                    <p:anim calcmode="lin" valueType="num">
                                      <p:cBhvr additive="base">
                                        <p:cTn id="3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up)">
                                      <p:cBhvr>
                                        <p:cTn id="39" dur="500"/>
                                        <p:tgtEl>
                                          <p:spTgt spid="2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wipe(down)">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3" grpId="0" animBg="1"/>
      <p:bldP spid="23" grpId="1" animBg="1"/>
      <p:bldP spid="26" grpId="0" animBg="1"/>
      <p:bldP spid="26" grpId="1" animBg="1"/>
      <p:bldP spid="2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1FAB7-55BE-4E47-9D37-A3057A83BF72}"/>
              </a:ext>
            </a:extLst>
          </p:cNvPr>
          <p:cNvSpPr>
            <a:spLocks noGrp="1"/>
          </p:cNvSpPr>
          <p:nvPr>
            <p:ph type="title"/>
          </p:nvPr>
        </p:nvSpPr>
        <p:spPr>
          <a:xfrm>
            <a:off x="914400" y="-237298"/>
            <a:ext cx="10363200" cy="1143000"/>
          </a:xfrm>
        </p:spPr>
        <p:txBody>
          <a:bodyPr/>
          <a:lstStyle/>
          <a:p>
            <a:r>
              <a:rPr lang="en-US" sz="3200" dirty="0">
                <a:solidFill>
                  <a:schemeClr val="tx2"/>
                </a:solidFill>
                <a:latin typeface="Corbel" panose="020B0503020204020204" pitchFamily="34" charset="0"/>
              </a:rPr>
              <a:t>Unconditional Branching: Break and Continue</a:t>
            </a:r>
            <a:endParaRPr lang="en-US" dirty="0"/>
          </a:p>
        </p:txBody>
      </p:sp>
      <p:sp>
        <p:nvSpPr>
          <p:cNvPr id="5" name="TextBox 4">
            <a:extLst>
              <a:ext uri="{FF2B5EF4-FFF2-40B4-BE49-F238E27FC236}">
                <a16:creationId xmlns:a16="http://schemas.microsoft.com/office/drawing/2014/main" id="{0FD7F458-ED8E-4BAA-B326-10E7A184E259}"/>
              </a:ext>
            </a:extLst>
          </p:cNvPr>
          <p:cNvSpPr txBox="1"/>
          <p:nvPr/>
        </p:nvSpPr>
        <p:spPr>
          <a:xfrm>
            <a:off x="1095375" y="3166979"/>
            <a:ext cx="4205288" cy="3139321"/>
          </a:xfrm>
          <a:prstGeom prst="rect">
            <a:avLst/>
          </a:prstGeom>
          <a:solidFill>
            <a:schemeClr val="accent4">
              <a:lumMod val="20000"/>
              <a:lumOff val="80000"/>
            </a:schemeClr>
          </a:solidFill>
          <a:ln>
            <a:solidFill>
              <a:schemeClr val="tx1"/>
            </a:solidFill>
          </a:ln>
        </p:spPr>
        <p:txBody>
          <a:bodyPr wrap="square" rtlCol="0">
            <a:spAutoFit/>
          </a:bodyPr>
          <a:lstStyle/>
          <a:p>
            <a:r>
              <a:rPr lang="en-US" dirty="0">
                <a:latin typeface="Consolas" panose="020B0609020204030204" pitchFamily="49" charset="0"/>
              </a:rPr>
              <a:t>int main() {</a:t>
            </a:r>
          </a:p>
          <a:p>
            <a:r>
              <a:rPr lang="en-US" dirty="0">
                <a:latin typeface="Consolas" panose="020B0609020204030204" pitchFamily="49" charset="0"/>
              </a:rPr>
              <a:t>  for (int </a:t>
            </a:r>
            <a:r>
              <a:rPr lang="en-US" dirty="0" err="1">
                <a:latin typeface="Consolas" panose="020B0609020204030204" pitchFamily="49" charset="0"/>
              </a:rPr>
              <a:t>i</a:t>
            </a:r>
            <a:r>
              <a:rPr lang="en-US" dirty="0">
                <a:latin typeface="Consolas" panose="020B0609020204030204" pitchFamily="49" charset="0"/>
              </a:rPr>
              <a:t>=0; </a:t>
            </a:r>
            <a:r>
              <a:rPr lang="en-US" dirty="0" err="1">
                <a:latin typeface="Consolas" panose="020B0609020204030204" pitchFamily="49" charset="0"/>
              </a:rPr>
              <a:t>i</a:t>
            </a:r>
            <a:r>
              <a:rPr lang="en-US" dirty="0">
                <a:latin typeface="Consolas" panose="020B0609020204030204" pitchFamily="49" charset="0"/>
              </a:rPr>
              <a:t>&lt;3; ++</a:t>
            </a:r>
            <a:r>
              <a:rPr lang="en-US" dirty="0" err="1">
                <a:latin typeface="Consolas" panose="020B0609020204030204" pitchFamily="49" charset="0"/>
              </a:rPr>
              <a:t>i</a:t>
            </a:r>
            <a:r>
              <a:rPr lang="en-US" dirty="0">
                <a:latin typeface="Consolas" panose="020B0609020204030204" pitchFamily="49" charset="0"/>
              </a:rPr>
              <a:t>) {</a:t>
            </a:r>
          </a:p>
          <a:p>
            <a:r>
              <a:rPr lang="en-US" dirty="0">
                <a:latin typeface="Consolas" panose="020B0609020204030204" pitchFamily="49" charset="0"/>
              </a:rPr>
              <a:t>    </a:t>
            </a:r>
            <a:r>
              <a:rPr lang="en-US" dirty="0">
                <a:solidFill>
                  <a:srgbClr val="0070C0"/>
                </a:solidFill>
                <a:latin typeface="Consolas" panose="020B0609020204030204" pitchFamily="49" charset="0"/>
              </a:rPr>
              <a:t>for (int j=0; j&lt;10; ++j) {</a:t>
            </a:r>
          </a:p>
          <a:p>
            <a:r>
              <a:rPr lang="en-US" dirty="0">
                <a:solidFill>
                  <a:srgbClr val="0070C0"/>
                </a:solidFill>
                <a:latin typeface="Consolas" panose="020B0609020204030204" pitchFamily="49" charset="0"/>
              </a:rPr>
              <a:t>      if (j == 0) </a:t>
            </a:r>
          </a:p>
          <a:p>
            <a:r>
              <a:rPr lang="en-US" dirty="0">
                <a:latin typeface="Consolas" panose="020B0609020204030204" pitchFamily="49" charset="0"/>
              </a:rPr>
              <a:t>        </a:t>
            </a:r>
            <a:r>
              <a:rPr lang="en-US" dirty="0">
                <a:solidFill>
                  <a:srgbClr val="FF0000"/>
                </a:solidFill>
                <a:latin typeface="Consolas" panose="020B0609020204030204" pitchFamily="49" charset="0"/>
              </a:rPr>
              <a:t>break</a:t>
            </a:r>
            <a:r>
              <a:rPr lang="en-US" dirty="0">
                <a:solidFill>
                  <a:srgbClr val="0070C0"/>
                </a:solidFill>
                <a:latin typeface="Consolas" panose="020B0609020204030204" pitchFamily="49" charset="0"/>
              </a:rPr>
              <a:t>;</a:t>
            </a:r>
          </a:p>
          <a:p>
            <a:endParaRPr lang="en-US" sz="1050" dirty="0">
              <a:solidFill>
                <a:srgbClr val="0070C0"/>
              </a:solidFill>
              <a:latin typeface="Consolas" panose="020B0609020204030204" pitchFamily="49" charset="0"/>
            </a:endParaRPr>
          </a:p>
          <a:p>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cout</a:t>
            </a:r>
            <a:r>
              <a:rPr lang="en-US" dirty="0">
                <a:solidFill>
                  <a:srgbClr val="0070C0"/>
                </a:solidFill>
                <a:latin typeface="Consolas" panose="020B0609020204030204" pitchFamily="49" charset="0"/>
              </a:rPr>
              <a:t> &lt;&lt; j &lt;&lt; </a:t>
            </a:r>
            <a:r>
              <a:rPr lang="en-US" dirty="0" err="1">
                <a:solidFill>
                  <a:srgbClr val="0070C0"/>
                </a:solidFill>
                <a:latin typeface="Consolas" panose="020B0609020204030204" pitchFamily="49" charset="0"/>
              </a:rPr>
              <a:t>endl</a:t>
            </a:r>
            <a:r>
              <a:rPr lang="en-US" dirty="0">
                <a:solidFill>
                  <a:srgbClr val="0070C0"/>
                </a:solidFill>
                <a:latin typeface="Consolas" panose="020B0609020204030204" pitchFamily="49" charset="0"/>
              </a:rPr>
              <a:t>;</a:t>
            </a:r>
          </a:p>
          <a:p>
            <a:r>
              <a:rPr lang="en-US" dirty="0">
                <a:solidFill>
                  <a:srgbClr val="0070C0"/>
                </a:solidFill>
                <a:latin typeface="Consolas" panose="020B0609020204030204" pitchFamily="49" charset="0"/>
              </a:rPr>
              <a:t>    }</a:t>
            </a:r>
          </a:p>
          <a:p>
            <a:r>
              <a:rPr lang="en-US" dirty="0">
                <a:solidFill>
                  <a:srgbClr val="7030A0"/>
                </a:solidFill>
                <a:latin typeface="Consolas" panose="020B0609020204030204" pitchFamily="49" charset="0"/>
              </a:rPr>
              <a:t>    </a:t>
            </a:r>
            <a:r>
              <a:rPr lang="en-US" dirty="0" err="1">
                <a:solidFill>
                  <a:srgbClr val="7030A0"/>
                </a:solidFill>
                <a:latin typeface="Consolas" panose="020B0609020204030204" pitchFamily="49" charset="0"/>
              </a:rPr>
              <a:t>cout</a:t>
            </a:r>
            <a:r>
              <a:rPr lang="en-US" dirty="0">
                <a:solidFill>
                  <a:srgbClr val="7030A0"/>
                </a:solidFill>
                <a:latin typeface="Consolas" panose="020B0609020204030204" pitchFamily="49" charset="0"/>
              </a:rPr>
              <a:t> &lt;&lt; </a:t>
            </a:r>
            <a:r>
              <a:rPr lang="en-US" dirty="0" err="1">
                <a:solidFill>
                  <a:srgbClr val="7030A0"/>
                </a:solidFill>
                <a:latin typeface="Consolas" panose="020B0609020204030204" pitchFamily="49" charset="0"/>
              </a:rPr>
              <a:t>i</a:t>
            </a:r>
            <a:r>
              <a:rPr lang="en-US" dirty="0">
                <a:solidFill>
                  <a:srgbClr val="7030A0"/>
                </a:solidFill>
                <a:latin typeface="Consolas" panose="020B0609020204030204" pitchFamily="49" charset="0"/>
              </a:rPr>
              <a:t> &lt;&lt; </a:t>
            </a:r>
            <a:r>
              <a:rPr lang="en-US" dirty="0" err="1">
                <a:solidFill>
                  <a:srgbClr val="7030A0"/>
                </a:solidFill>
                <a:latin typeface="Consolas" panose="020B0609020204030204" pitchFamily="49" charset="0"/>
              </a:rPr>
              <a:t>endl</a:t>
            </a:r>
            <a:r>
              <a:rPr lang="en-US" dirty="0">
                <a:solidFill>
                  <a:srgbClr val="7030A0"/>
                </a:solidFill>
                <a:latin typeface="Consolas" panose="020B0609020204030204" pitchFamily="49" charset="0"/>
              </a:rPr>
              <a:t>;</a:t>
            </a:r>
          </a:p>
          <a:p>
            <a:r>
              <a:rPr lang="en-US" dirty="0">
                <a:latin typeface="Consolas" panose="020B0609020204030204" pitchFamily="49" charset="0"/>
              </a:rPr>
              <a:t>  } </a:t>
            </a:r>
          </a:p>
          <a:p>
            <a:r>
              <a:rPr lang="en-US" dirty="0">
                <a:latin typeface="Consolas" panose="020B0609020204030204" pitchFamily="49" charset="0"/>
              </a:rPr>
              <a:t>}</a:t>
            </a:r>
          </a:p>
        </p:txBody>
      </p:sp>
      <p:sp>
        <p:nvSpPr>
          <p:cNvPr id="6" name="TextBox 5">
            <a:extLst>
              <a:ext uri="{FF2B5EF4-FFF2-40B4-BE49-F238E27FC236}">
                <a16:creationId xmlns:a16="http://schemas.microsoft.com/office/drawing/2014/main" id="{2BF995C2-701D-4034-96A2-62B480084A3E}"/>
              </a:ext>
            </a:extLst>
          </p:cNvPr>
          <p:cNvSpPr txBox="1"/>
          <p:nvPr/>
        </p:nvSpPr>
        <p:spPr>
          <a:xfrm>
            <a:off x="1208565" y="1979896"/>
            <a:ext cx="4092098" cy="1015663"/>
          </a:xfrm>
          <a:prstGeom prst="rect">
            <a:avLst/>
          </a:prstGeom>
          <a:noFill/>
        </p:spPr>
        <p:txBody>
          <a:bodyPr wrap="square" rtlCol="0">
            <a:spAutoFit/>
          </a:bodyPr>
          <a:lstStyle/>
          <a:p>
            <a:pPr algn="ctr"/>
            <a:r>
              <a:rPr lang="en-US" sz="2000" dirty="0"/>
              <a:t>The </a:t>
            </a:r>
            <a:r>
              <a:rPr lang="en-US" sz="2000" dirty="0">
                <a:solidFill>
                  <a:srgbClr val="FF0000"/>
                </a:solidFill>
              </a:rPr>
              <a:t>break</a:t>
            </a:r>
            <a:r>
              <a:rPr lang="en-US" sz="2000" dirty="0"/>
              <a:t> statement terminates the </a:t>
            </a:r>
            <a:r>
              <a:rPr lang="en-US" sz="2000" dirty="0">
                <a:solidFill>
                  <a:srgbClr val="0070C0"/>
                </a:solidFill>
              </a:rPr>
              <a:t>innermost loop </a:t>
            </a:r>
            <a:r>
              <a:rPr lang="en-US" sz="2000" dirty="0"/>
              <a:t>and execution jumps to the </a:t>
            </a:r>
            <a:r>
              <a:rPr lang="en-US" sz="2000" dirty="0">
                <a:solidFill>
                  <a:srgbClr val="7030A0"/>
                </a:solidFill>
              </a:rPr>
              <a:t>statement</a:t>
            </a:r>
            <a:r>
              <a:rPr lang="en-US" sz="2000" dirty="0"/>
              <a:t> following it.</a:t>
            </a:r>
          </a:p>
        </p:txBody>
      </p:sp>
      <p:cxnSp>
        <p:nvCxnSpPr>
          <p:cNvPr id="7" name="Connector: Elbow 6">
            <a:extLst>
              <a:ext uri="{FF2B5EF4-FFF2-40B4-BE49-F238E27FC236}">
                <a16:creationId xmlns:a16="http://schemas.microsoft.com/office/drawing/2014/main" id="{409B696E-03B4-4A8A-9847-99714951BCD8}"/>
              </a:ext>
            </a:extLst>
          </p:cNvPr>
          <p:cNvCxnSpPr>
            <a:cxnSpLocks/>
            <a:stCxn id="13" idx="2"/>
            <a:endCxn id="11" idx="1"/>
          </p:cNvCxnSpPr>
          <p:nvPr/>
        </p:nvCxnSpPr>
        <p:spPr>
          <a:xfrm rot="5400000">
            <a:off x="1631515" y="4572303"/>
            <a:ext cx="900683" cy="839477"/>
          </a:xfrm>
          <a:prstGeom prst="bentConnector4">
            <a:avLst>
              <a:gd name="adj1" fmla="val 21771"/>
              <a:gd name="adj2" fmla="val 12723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06213EE-F1AD-40EE-8CB3-16BF43C7CA5F}"/>
              </a:ext>
            </a:extLst>
          </p:cNvPr>
          <p:cNvSpPr txBox="1"/>
          <p:nvPr/>
        </p:nvSpPr>
        <p:spPr>
          <a:xfrm>
            <a:off x="1662117" y="5257717"/>
            <a:ext cx="231154" cy="369332"/>
          </a:xfrm>
          <a:prstGeom prst="rect">
            <a:avLst/>
          </a:prstGeom>
          <a:noFill/>
        </p:spPr>
        <p:txBody>
          <a:bodyPr wrap="none" rtlCol="0">
            <a:spAutoFit/>
          </a:bodyPr>
          <a:lstStyle/>
          <a:p>
            <a:r>
              <a:rPr lang="en-US" dirty="0"/>
              <a:t> </a:t>
            </a:r>
          </a:p>
        </p:txBody>
      </p:sp>
      <p:sp>
        <p:nvSpPr>
          <p:cNvPr id="13" name="TextBox 12">
            <a:extLst>
              <a:ext uri="{FF2B5EF4-FFF2-40B4-BE49-F238E27FC236}">
                <a16:creationId xmlns:a16="http://schemas.microsoft.com/office/drawing/2014/main" id="{E372AADD-5450-4226-914B-E1F203A9C0F5}"/>
              </a:ext>
            </a:extLst>
          </p:cNvPr>
          <p:cNvSpPr txBox="1"/>
          <p:nvPr/>
        </p:nvSpPr>
        <p:spPr>
          <a:xfrm>
            <a:off x="2386017" y="4172368"/>
            <a:ext cx="231154" cy="369332"/>
          </a:xfrm>
          <a:prstGeom prst="rect">
            <a:avLst/>
          </a:prstGeom>
          <a:noFill/>
        </p:spPr>
        <p:txBody>
          <a:bodyPr wrap="none" rtlCol="0">
            <a:spAutoFit/>
          </a:bodyPr>
          <a:lstStyle/>
          <a:p>
            <a:r>
              <a:rPr lang="en-US" dirty="0"/>
              <a:t> </a:t>
            </a:r>
          </a:p>
        </p:txBody>
      </p:sp>
      <p:sp>
        <p:nvSpPr>
          <p:cNvPr id="21" name="Arrow: Left 20">
            <a:extLst>
              <a:ext uri="{FF2B5EF4-FFF2-40B4-BE49-F238E27FC236}">
                <a16:creationId xmlns:a16="http://schemas.microsoft.com/office/drawing/2014/main" id="{46978563-246B-4D77-AF7B-64E59C856846}"/>
              </a:ext>
            </a:extLst>
          </p:cNvPr>
          <p:cNvSpPr/>
          <p:nvPr/>
        </p:nvSpPr>
        <p:spPr>
          <a:xfrm>
            <a:off x="4227821" y="4541700"/>
            <a:ext cx="1609725" cy="7620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Skipped</a:t>
            </a:r>
          </a:p>
        </p:txBody>
      </p:sp>
      <p:sp>
        <p:nvSpPr>
          <p:cNvPr id="22" name="Arrow: Left 21">
            <a:extLst>
              <a:ext uri="{FF2B5EF4-FFF2-40B4-BE49-F238E27FC236}">
                <a16:creationId xmlns:a16="http://schemas.microsoft.com/office/drawing/2014/main" id="{FCA2DDB6-067E-46CF-AAF3-BDF154F1B710}"/>
              </a:ext>
            </a:extLst>
          </p:cNvPr>
          <p:cNvSpPr/>
          <p:nvPr/>
        </p:nvSpPr>
        <p:spPr>
          <a:xfrm>
            <a:off x="4876159" y="3423158"/>
            <a:ext cx="2296805" cy="101566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 remaining iterations skipped!</a:t>
            </a:r>
          </a:p>
        </p:txBody>
      </p:sp>
      <p:sp>
        <p:nvSpPr>
          <p:cNvPr id="23" name="Line 21">
            <a:extLst>
              <a:ext uri="{FF2B5EF4-FFF2-40B4-BE49-F238E27FC236}">
                <a16:creationId xmlns:a16="http://schemas.microsoft.com/office/drawing/2014/main" id="{727CB1B2-619D-4266-9E9D-1A0D19096CD5}"/>
              </a:ext>
            </a:extLst>
          </p:cNvPr>
          <p:cNvSpPr>
            <a:spLocks noChangeShapeType="1"/>
          </p:cNvSpPr>
          <p:nvPr/>
        </p:nvSpPr>
        <p:spPr bwMode="auto">
          <a:xfrm>
            <a:off x="950296" y="3614907"/>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 name="Line 21">
            <a:extLst>
              <a:ext uri="{FF2B5EF4-FFF2-40B4-BE49-F238E27FC236}">
                <a16:creationId xmlns:a16="http://schemas.microsoft.com/office/drawing/2014/main" id="{62D6C7E2-6767-497F-989B-5E7E223EAF16}"/>
              </a:ext>
            </a:extLst>
          </p:cNvPr>
          <p:cNvSpPr>
            <a:spLocks noChangeShapeType="1"/>
          </p:cNvSpPr>
          <p:nvPr/>
        </p:nvSpPr>
        <p:spPr bwMode="auto">
          <a:xfrm>
            <a:off x="1204917" y="3895894"/>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5" name="Line 21">
            <a:extLst>
              <a:ext uri="{FF2B5EF4-FFF2-40B4-BE49-F238E27FC236}">
                <a16:creationId xmlns:a16="http://schemas.microsoft.com/office/drawing/2014/main" id="{714B01FB-F38F-435B-8A54-B511771FDC83}"/>
              </a:ext>
            </a:extLst>
          </p:cNvPr>
          <p:cNvSpPr>
            <a:spLocks noChangeShapeType="1"/>
          </p:cNvSpPr>
          <p:nvPr/>
        </p:nvSpPr>
        <p:spPr bwMode="auto">
          <a:xfrm>
            <a:off x="1436071" y="4177131"/>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6" name="Line 21">
            <a:extLst>
              <a:ext uri="{FF2B5EF4-FFF2-40B4-BE49-F238E27FC236}">
                <a16:creationId xmlns:a16="http://schemas.microsoft.com/office/drawing/2014/main" id="{74222B16-A804-430A-A083-5C629F9FA63A}"/>
              </a:ext>
            </a:extLst>
          </p:cNvPr>
          <p:cNvSpPr>
            <a:spLocks noChangeShapeType="1"/>
          </p:cNvSpPr>
          <p:nvPr/>
        </p:nvSpPr>
        <p:spPr bwMode="auto">
          <a:xfrm>
            <a:off x="1726584" y="4467643"/>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7" name="Line 21">
            <a:extLst>
              <a:ext uri="{FF2B5EF4-FFF2-40B4-BE49-F238E27FC236}">
                <a16:creationId xmlns:a16="http://schemas.microsoft.com/office/drawing/2014/main" id="{E809251A-3FA8-40C8-B381-C1AC302FAFE6}"/>
              </a:ext>
            </a:extLst>
          </p:cNvPr>
          <p:cNvSpPr>
            <a:spLocks noChangeShapeType="1"/>
          </p:cNvSpPr>
          <p:nvPr/>
        </p:nvSpPr>
        <p:spPr bwMode="auto">
          <a:xfrm>
            <a:off x="1207471" y="5446576"/>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8" name="Line 21">
            <a:extLst>
              <a:ext uri="{FF2B5EF4-FFF2-40B4-BE49-F238E27FC236}">
                <a16:creationId xmlns:a16="http://schemas.microsoft.com/office/drawing/2014/main" id="{C867F944-0F00-4382-936A-AA61C0BB9D04}"/>
              </a:ext>
            </a:extLst>
          </p:cNvPr>
          <p:cNvSpPr>
            <a:spLocks noChangeShapeType="1"/>
          </p:cNvSpPr>
          <p:nvPr/>
        </p:nvSpPr>
        <p:spPr bwMode="auto">
          <a:xfrm>
            <a:off x="3700463" y="3252787"/>
            <a:ext cx="312120" cy="286313"/>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grpSp>
        <p:nvGrpSpPr>
          <p:cNvPr id="36" name="Group 35">
            <a:extLst>
              <a:ext uri="{FF2B5EF4-FFF2-40B4-BE49-F238E27FC236}">
                <a16:creationId xmlns:a16="http://schemas.microsoft.com/office/drawing/2014/main" id="{D5376093-4FCE-4319-9518-6D11EF0D3CE3}"/>
              </a:ext>
            </a:extLst>
          </p:cNvPr>
          <p:cNvGrpSpPr/>
          <p:nvPr/>
        </p:nvGrpSpPr>
        <p:grpSpPr>
          <a:xfrm>
            <a:off x="1955184" y="762450"/>
            <a:ext cx="7893122" cy="931117"/>
            <a:chOff x="2351016" y="734938"/>
            <a:chExt cx="7893122" cy="931117"/>
          </a:xfrm>
        </p:grpSpPr>
        <p:sp>
          <p:nvSpPr>
            <p:cNvPr id="32" name="TextBox 31">
              <a:extLst>
                <a:ext uri="{FF2B5EF4-FFF2-40B4-BE49-F238E27FC236}">
                  <a16:creationId xmlns:a16="http://schemas.microsoft.com/office/drawing/2014/main" id="{94366E15-559F-41F1-8C50-769EC7ABB36B}"/>
                </a:ext>
              </a:extLst>
            </p:cNvPr>
            <p:cNvSpPr txBox="1"/>
            <p:nvPr/>
          </p:nvSpPr>
          <p:spPr>
            <a:xfrm>
              <a:off x="2351016" y="904762"/>
              <a:ext cx="7347089" cy="461665"/>
            </a:xfrm>
            <a:prstGeom prst="rect">
              <a:avLst/>
            </a:prstGeom>
            <a:noFill/>
          </p:spPr>
          <p:txBody>
            <a:bodyPr wrap="square" rtlCol="0">
              <a:spAutoFit/>
            </a:bodyPr>
            <a:lstStyle/>
            <a:p>
              <a:pPr algn="ctr"/>
              <a:r>
                <a:rPr lang="en-US" sz="2400" dirty="0"/>
                <a:t>As you hopefully remember from CS31...</a:t>
              </a:r>
            </a:p>
          </p:txBody>
        </p:sp>
        <p:pic>
          <p:nvPicPr>
            <p:cNvPr id="35" name="Picture 34">
              <a:extLst>
                <a:ext uri="{FF2B5EF4-FFF2-40B4-BE49-F238E27FC236}">
                  <a16:creationId xmlns:a16="http://schemas.microsoft.com/office/drawing/2014/main" id="{738BE57B-D7FD-4A55-B1DF-B20270BFD5F3}"/>
                </a:ext>
              </a:extLst>
            </p:cNvPr>
            <p:cNvPicPr>
              <a:picLocks noChangeAspect="1"/>
            </p:cNvPicPr>
            <p:nvPr/>
          </p:nvPicPr>
          <p:blipFill>
            <a:blip r:embed="rId2"/>
            <a:stretch>
              <a:fillRect/>
            </a:stretch>
          </p:blipFill>
          <p:spPr>
            <a:xfrm>
              <a:off x="8848161" y="734938"/>
              <a:ext cx="1395977" cy="9311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37" name="TextBox 36">
            <a:extLst>
              <a:ext uri="{FF2B5EF4-FFF2-40B4-BE49-F238E27FC236}">
                <a16:creationId xmlns:a16="http://schemas.microsoft.com/office/drawing/2014/main" id="{CBA6470B-71AD-4064-AB7B-6EF460C432E8}"/>
              </a:ext>
            </a:extLst>
          </p:cNvPr>
          <p:cNvSpPr txBox="1"/>
          <p:nvPr/>
        </p:nvSpPr>
        <p:spPr>
          <a:xfrm>
            <a:off x="6834744" y="1979896"/>
            <a:ext cx="4205288" cy="1015663"/>
          </a:xfrm>
          <a:prstGeom prst="rect">
            <a:avLst/>
          </a:prstGeom>
          <a:noFill/>
        </p:spPr>
        <p:txBody>
          <a:bodyPr wrap="square" rtlCol="0">
            <a:spAutoFit/>
          </a:bodyPr>
          <a:lstStyle/>
          <a:p>
            <a:pPr algn="ctr"/>
            <a:r>
              <a:rPr lang="en-US" sz="2000" dirty="0"/>
              <a:t>The </a:t>
            </a:r>
            <a:r>
              <a:rPr lang="en-US" sz="2000" dirty="0">
                <a:solidFill>
                  <a:srgbClr val="FF0000"/>
                </a:solidFill>
              </a:rPr>
              <a:t>continue</a:t>
            </a:r>
            <a:r>
              <a:rPr lang="en-US" sz="2000" dirty="0"/>
              <a:t> statement jumps to the top of the </a:t>
            </a:r>
            <a:r>
              <a:rPr lang="en-US" sz="2000" dirty="0">
                <a:solidFill>
                  <a:srgbClr val="0070C0"/>
                </a:solidFill>
              </a:rPr>
              <a:t>innermost loop </a:t>
            </a:r>
            <a:r>
              <a:rPr lang="en-US" sz="2000" dirty="0"/>
              <a:t>and advances to the next loop iteration. </a:t>
            </a:r>
          </a:p>
        </p:txBody>
      </p:sp>
      <p:sp>
        <p:nvSpPr>
          <p:cNvPr id="38" name="TextBox 37">
            <a:extLst>
              <a:ext uri="{FF2B5EF4-FFF2-40B4-BE49-F238E27FC236}">
                <a16:creationId xmlns:a16="http://schemas.microsoft.com/office/drawing/2014/main" id="{AFACD2E3-BD91-4811-BDC1-2D435D0BCC35}"/>
              </a:ext>
            </a:extLst>
          </p:cNvPr>
          <p:cNvSpPr txBox="1"/>
          <p:nvPr/>
        </p:nvSpPr>
        <p:spPr>
          <a:xfrm>
            <a:off x="6834744" y="3166979"/>
            <a:ext cx="4205288" cy="3139321"/>
          </a:xfrm>
          <a:prstGeom prst="rect">
            <a:avLst/>
          </a:prstGeom>
          <a:solidFill>
            <a:schemeClr val="accent4">
              <a:lumMod val="20000"/>
              <a:lumOff val="80000"/>
            </a:schemeClr>
          </a:solidFill>
          <a:ln>
            <a:solidFill>
              <a:schemeClr val="tx1"/>
            </a:solidFill>
          </a:ln>
        </p:spPr>
        <p:txBody>
          <a:bodyPr wrap="square" rtlCol="0">
            <a:spAutoFit/>
          </a:bodyPr>
          <a:lstStyle/>
          <a:p>
            <a:r>
              <a:rPr lang="en-US" dirty="0">
                <a:latin typeface="Consolas" panose="020B0609020204030204" pitchFamily="49" charset="0"/>
              </a:rPr>
              <a:t>int main() {</a:t>
            </a:r>
          </a:p>
          <a:p>
            <a:r>
              <a:rPr lang="en-US" dirty="0">
                <a:latin typeface="Consolas" panose="020B0609020204030204" pitchFamily="49" charset="0"/>
              </a:rPr>
              <a:t>  for (int </a:t>
            </a:r>
            <a:r>
              <a:rPr lang="en-US" dirty="0" err="1">
                <a:latin typeface="Consolas" panose="020B0609020204030204" pitchFamily="49" charset="0"/>
              </a:rPr>
              <a:t>i</a:t>
            </a:r>
            <a:r>
              <a:rPr lang="en-US" dirty="0">
                <a:latin typeface="Consolas" panose="020B0609020204030204" pitchFamily="49" charset="0"/>
              </a:rPr>
              <a:t>=0; </a:t>
            </a:r>
            <a:r>
              <a:rPr lang="en-US" dirty="0" err="1">
                <a:latin typeface="Consolas" panose="020B0609020204030204" pitchFamily="49" charset="0"/>
              </a:rPr>
              <a:t>i</a:t>
            </a:r>
            <a:r>
              <a:rPr lang="en-US" dirty="0">
                <a:latin typeface="Consolas" panose="020B0609020204030204" pitchFamily="49" charset="0"/>
              </a:rPr>
              <a:t>&lt;3; ++</a:t>
            </a:r>
            <a:r>
              <a:rPr lang="en-US" dirty="0" err="1">
                <a:latin typeface="Consolas" panose="020B0609020204030204" pitchFamily="49" charset="0"/>
              </a:rPr>
              <a:t>i</a:t>
            </a:r>
            <a:r>
              <a:rPr lang="en-US" dirty="0">
                <a:latin typeface="Consolas" panose="020B0609020204030204" pitchFamily="49" charset="0"/>
              </a:rPr>
              <a:t>) {</a:t>
            </a:r>
          </a:p>
          <a:p>
            <a:r>
              <a:rPr lang="en-US" dirty="0">
                <a:latin typeface="Consolas" panose="020B0609020204030204" pitchFamily="49" charset="0"/>
              </a:rPr>
              <a:t>    </a:t>
            </a:r>
            <a:r>
              <a:rPr lang="en-US" dirty="0">
                <a:solidFill>
                  <a:srgbClr val="0070C0"/>
                </a:solidFill>
                <a:latin typeface="Consolas" panose="020B0609020204030204" pitchFamily="49" charset="0"/>
              </a:rPr>
              <a:t>for (int j=0; j&lt;10; ++j) {</a:t>
            </a:r>
          </a:p>
          <a:p>
            <a:r>
              <a:rPr lang="en-US" dirty="0">
                <a:solidFill>
                  <a:srgbClr val="0070C0"/>
                </a:solidFill>
                <a:latin typeface="Consolas" panose="020B0609020204030204" pitchFamily="49" charset="0"/>
              </a:rPr>
              <a:t>      if (j == 0) </a:t>
            </a:r>
          </a:p>
          <a:p>
            <a:r>
              <a:rPr lang="en-US" dirty="0">
                <a:latin typeface="Consolas" panose="020B0609020204030204" pitchFamily="49" charset="0"/>
              </a:rPr>
              <a:t>        </a:t>
            </a:r>
            <a:r>
              <a:rPr lang="en-US" dirty="0">
                <a:solidFill>
                  <a:srgbClr val="FF0000"/>
                </a:solidFill>
                <a:latin typeface="Consolas" panose="020B0609020204030204" pitchFamily="49" charset="0"/>
              </a:rPr>
              <a:t>continue</a:t>
            </a:r>
            <a:r>
              <a:rPr lang="en-US" dirty="0">
                <a:latin typeface="Consolas" panose="020B0609020204030204" pitchFamily="49" charset="0"/>
              </a:rPr>
              <a:t>;</a:t>
            </a:r>
            <a:endParaRPr lang="en-US" dirty="0">
              <a:solidFill>
                <a:srgbClr val="0070C0"/>
              </a:solidFill>
              <a:latin typeface="Consolas" panose="020B0609020204030204" pitchFamily="49" charset="0"/>
            </a:endParaRPr>
          </a:p>
          <a:p>
            <a:endParaRPr lang="en-US" sz="1050" dirty="0">
              <a:solidFill>
                <a:srgbClr val="0070C0"/>
              </a:solidFill>
              <a:latin typeface="Consolas" panose="020B0609020204030204" pitchFamily="49" charset="0"/>
            </a:endParaRPr>
          </a:p>
          <a:p>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cout</a:t>
            </a:r>
            <a:r>
              <a:rPr lang="en-US" dirty="0">
                <a:solidFill>
                  <a:srgbClr val="0070C0"/>
                </a:solidFill>
                <a:latin typeface="Consolas" panose="020B0609020204030204" pitchFamily="49" charset="0"/>
              </a:rPr>
              <a:t> &lt;&lt; j &lt;&lt; </a:t>
            </a:r>
            <a:r>
              <a:rPr lang="en-US" dirty="0" err="1">
                <a:solidFill>
                  <a:srgbClr val="0070C0"/>
                </a:solidFill>
                <a:latin typeface="Consolas" panose="020B0609020204030204" pitchFamily="49" charset="0"/>
              </a:rPr>
              <a:t>endl</a:t>
            </a:r>
            <a:r>
              <a:rPr lang="en-US" dirty="0">
                <a:solidFill>
                  <a:srgbClr val="0070C0"/>
                </a:solidFill>
                <a:latin typeface="Consolas" panose="020B0609020204030204" pitchFamily="49" charset="0"/>
              </a:rPr>
              <a:t>;</a:t>
            </a:r>
          </a:p>
          <a:p>
            <a:r>
              <a:rPr lang="en-US" dirty="0">
                <a:solidFill>
                  <a:srgbClr val="0070C0"/>
                </a:solidFill>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a:t>
            </a:r>
            <a:r>
              <a:rPr lang="en-US" dirty="0" err="1">
                <a:latin typeface="Consolas" panose="020B0609020204030204" pitchFamily="49" charset="0"/>
              </a:rPr>
              <a:t>i</a:t>
            </a:r>
            <a:r>
              <a:rPr lang="en-US" dirty="0">
                <a:latin typeface="Consolas" panose="020B0609020204030204" pitchFamily="49" charset="0"/>
              </a:rPr>
              <a:t> &lt;&lt; </a:t>
            </a:r>
            <a:r>
              <a:rPr lang="en-US" dirty="0" err="1">
                <a:latin typeface="Consolas" panose="020B0609020204030204" pitchFamily="49" charset="0"/>
              </a:rPr>
              <a:t>endl</a:t>
            </a:r>
            <a:r>
              <a:rPr lang="en-US" dirty="0">
                <a:latin typeface="Consolas" panose="020B0609020204030204" pitchFamily="49" charset="0"/>
              </a:rPr>
              <a:t>;</a:t>
            </a:r>
          </a:p>
          <a:p>
            <a:r>
              <a:rPr lang="en-US" dirty="0">
                <a:latin typeface="Consolas" panose="020B0609020204030204" pitchFamily="49" charset="0"/>
              </a:rPr>
              <a:t>  } </a:t>
            </a:r>
          </a:p>
          <a:p>
            <a:r>
              <a:rPr lang="en-US" dirty="0">
                <a:latin typeface="Consolas" panose="020B0609020204030204" pitchFamily="49" charset="0"/>
              </a:rPr>
              <a:t>}</a:t>
            </a:r>
          </a:p>
        </p:txBody>
      </p:sp>
      <p:sp>
        <p:nvSpPr>
          <p:cNvPr id="45" name="Line 21">
            <a:extLst>
              <a:ext uri="{FF2B5EF4-FFF2-40B4-BE49-F238E27FC236}">
                <a16:creationId xmlns:a16="http://schemas.microsoft.com/office/drawing/2014/main" id="{4CCD7F9E-66DC-4CAC-A1D0-D9F020CFDA32}"/>
              </a:ext>
            </a:extLst>
          </p:cNvPr>
          <p:cNvSpPr>
            <a:spLocks noChangeShapeType="1"/>
          </p:cNvSpPr>
          <p:nvPr/>
        </p:nvSpPr>
        <p:spPr bwMode="auto">
          <a:xfrm>
            <a:off x="6679583" y="3624432"/>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6" name="Line 21">
            <a:extLst>
              <a:ext uri="{FF2B5EF4-FFF2-40B4-BE49-F238E27FC236}">
                <a16:creationId xmlns:a16="http://schemas.microsoft.com/office/drawing/2014/main" id="{2CDC5492-823C-41F3-B93A-1CFEA037184C}"/>
              </a:ext>
            </a:extLst>
          </p:cNvPr>
          <p:cNvSpPr>
            <a:spLocks noChangeShapeType="1"/>
          </p:cNvSpPr>
          <p:nvPr/>
        </p:nvSpPr>
        <p:spPr bwMode="auto">
          <a:xfrm>
            <a:off x="6934204" y="3905419"/>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7" name="Line 21">
            <a:extLst>
              <a:ext uri="{FF2B5EF4-FFF2-40B4-BE49-F238E27FC236}">
                <a16:creationId xmlns:a16="http://schemas.microsoft.com/office/drawing/2014/main" id="{00B27C7A-4E02-4273-A818-9FD23770DD93}"/>
              </a:ext>
            </a:extLst>
          </p:cNvPr>
          <p:cNvSpPr>
            <a:spLocks noChangeShapeType="1"/>
          </p:cNvSpPr>
          <p:nvPr/>
        </p:nvSpPr>
        <p:spPr bwMode="auto">
          <a:xfrm>
            <a:off x="7165358" y="4186656"/>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8" name="Line 21">
            <a:extLst>
              <a:ext uri="{FF2B5EF4-FFF2-40B4-BE49-F238E27FC236}">
                <a16:creationId xmlns:a16="http://schemas.microsoft.com/office/drawing/2014/main" id="{E3EBEDD4-B2E5-4FCE-A7CA-1A1F76B9C16F}"/>
              </a:ext>
            </a:extLst>
          </p:cNvPr>
          <p:cNvSpPr>
            <a:spLocks noChangeShapeType="1"/>
          </p:cNvSpPr>
          <p:nvPr/>
        </p:nvSpPr>
        <p:spPr bwMode="auto">
          <a:xfrm>
            <a:off x="7455871" y="4477168"/>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cxnSp>
        <p:nvCxnSpPr>
          <p:cNvPr id="50" name="Connector: Elbow 49">
            <a:extLst>
              <a:ext uri="{FF2B5EF4-FFF2-40B4-BE49-F238E27FC236}">
                <a16:creationId xmlns:a16="http://schemas.microsoft.com/office/drawing/2014/main" id="{78EF7F4C-6BA4-4DF0-85F8-7877AA47CDB9}"/>
              </a:ext>
            </a:extLst>
          </p:cNvPr>
          <p:cNvCxnSpPr>
            <a:cxnSpLocks/>
            <a:stCxn id="52" idx="2"/>
            <a:endCxn id="51" idx="2"/>
          </p:cNvCxnSpPr>
          <p:nvPr/>
        </p:nvCxnSpPr>
        <p:spPr>
          <a:xfrm rot="5400000" flipH="1" flipV="1">
            <a:off x="9011120" y="3441744"/>
            <a:ext cx="504160" cy="1728147"/>
          </a:xfrm>
          <a:prstGeom prst="bentConnector3">
            <a:avLst>
              <a:gd name="adj1" fmla="val -29284"/>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5D64B914-CD94-4ADD-9624-32E1267D118A}"/>
              </a:ext>
            </a:extLst>
          </p:cNvPr>
          <p:cNvSpPr txBox="1"/>
          <p:nvPr/>
        </p:nvSpPr>
        <p:spPr>
          <a:xfrm>
            <a:off x="10011697" y="3684406"/>
            <a:ext cx="231154" cy="369332"/>
          </a:xfrm>
          <a:prstGeom prst="rect">
            <a:avLst/>
          </a:prstGeom>
          <a:noFill/>
        </p:spPr>
        <p:txBody>
          <a:bodyPr wrap="none" rtlCol="0">
            <a:spAutoFit/>
          </a:bodyPr>
          <a:lstStyle/>
          <a:p>
            <a:r>
              <a:rPr lang="en-US" dirty="0"/>
              <a:t> </a:t>
            </a:r>
          </a:p>
        </p:txBody>
      </p:sp>
      <p:sp>
        <p:nvSpPr>
          <p:cNvPr id="52" name="TextBox 51">
            <a:extLst>
              <a:ext uri="{FF2B5EF4-FFF2-40B4-BE49-F238E27FC236}">
                <a16:creationId xmlns:a16="http://schemas.microsoft.com/office/drawing/2014/main" id="{82018BC9-6398-4DA7-BC17-060B218BB07F}"/>
              </a:ext>
            </a:extLst>
          </p:cNvPr>
          <p:cNvSpPr txBox="1"/>
          <p:nvPr/>
        </p:nvSpPr>
        <p:spPr>
          <a:xfrm>
            <a:off x="8283550" y="4188566"/>
            <a:ext cx="231154" cy="369332"/>
          </a:xfrm>
          <a:prstGeom prst="rect">
            <a:avLst/>
          </a:prstGeom>
          <a:noFill/>
        </p:spPr>
        <p:txBody>
          <a:bodyPr wrap="none" rtlCol="0">
            <a:spAutoFit/>
          </a:bodyPr>
          <a:lstStyle/>
          <a:p>
            <a:r>
              <a:rPr lang="en-US" dirty="0"/>
              <a:t> </a:t>
            </a:r>
          </a:p>
        </p:txBody>
      </p:sp>
      <p:sp>
        <p:nvSpPr>
          <p:cNvPr id="58" name="Arrow: Left 57">
            <a:extLst>
              <a:ext uri="{FF2B5EF4-FFF2-40B4-BE49-F238E27FC236}">
                <a16:creationId xmlns:a16="http://schemas.microsoft.com/office/drawing/2014/main" id="{1712FEDE-8CD8-4A85-8DD0-58384E9D4613}"/>
              </a:ext>
            </a:extLst>
          </p:cNvPr>
          <p:cNvSpPr/>
          <p:nvPr/>
        </p:nvSpPr>
        <p:spPr>
          <a:xfrm>
            <a:off x="9963510" y="4516388"/>
            <a:ext cx="1609725" cy="7620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Skipped</a:t>
            </a:r>
          </a:p>
        </p:txBody>
      </p:sp>
      <p:sp>
        <p:nvSpPr>
          <p:cNvPr id="59" name="Line 21">
            <a:extLst>
              <a:ext uri="{FF2B5EF4-FFF2-40B4-BE49-F238E27FC236}">
                <a16:creationId xmlns:a16="http://schemas.microsoft.com/office/drawing/2014/main" id="{1719C8ED-6781-475B-9FBB-EFF19E1B7B29}"/>
              </a:ext>
            </a:extLst>
          </p:cNvPr>
          <p:cNvSpPr>
            <a:spLocks noChangeShapeType="1"/>
          </p:cNvSpPr>
          <p:nvPr/>
        </p:nvSpPr>
        <p:spPr bwMode="auto">
          <a:xfrm>
            <a:off x="9793256" y="3539100"/>
            <a:ext cx="334017" cy="290368"/>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60" name="Arrow: Left 59">
            <a:extLst>
              <a:ext uri="{FF2B5EF4-FFF2-40B4-BE49-F238E27FC236}">
                <a16:creationId xmlns:a16="http://schemas.microsoft.com/office/drawing/2014/main" id="{E413DE35-3110-4017-B794-8E8106B5BEFA}"/>
              </a:ext>
            </a:extLst>
          </p:cNvPr>
          <p:cNvSpPr/>
          <p:nvPr/>
        </p:nvSpPr>
        <p:spPr>
          <a:xfrm>
            <a:off x="10345913" y="3415016"/>
            <a:ext cx="1804705" cy="101566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Continues the loop here!</a:t>
            </a:r>
          </a:p>
        </p:txBody>
      </p:sp>
      <p:sp>
        <p:nvSpPr>
          <p:cNvPr id="61" name="Line 21">
            <a:extLst>
              <a:ext uri="{FF2B5EF4-FFF2-40B4-BE49-F238E27FC236}">
                <a16:creationId xmlns:a16="http://schemas.microsoft.com/office/drawing/2014/main" id="{EC415809-0294-4228-91F8-92D89A75DC40}"/>
              </a:ext>
            </a:extLst>
          </p:cNvPr>
          <p:cNvSpPr>
            <a:spLocks noChangeShapeType="1"/>
          </p:cNvSpPr>
          <p:nvPr/>
        </p:nvSpPr>
        <p:spPr bwMode="auto">
          <a:xfrm>
            <a:off x="9031080" y="3539100"/>
            <a:ext cx="334017" cy="290368"/>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64" name="Line 21">
            <a:extLst>
              <a:ext uri="{FF2B5EF4-FFF2-40B4-BE49-F238E27FC236}">
                <a16:creationId xmlns:a16="http://schemas.microsoft.com/office/drawing/2014/main" id="{0819BACA-FD22-4809-BEFA-A761D18CE457}"/>
              </a:ext>
            </a:extLst>
          </p:cNvPr>
          <p:cNvSpPr>
            <a:spLocks noChangeShapeType="1"/>
          </p:cNvSpPr>
          <p:nvPr/>
        </p:nvSpPr>
        <p:spPr bwMode="auto">
          <a:xfrm>
            <a:off x="3072595" y="3280001"/>
            <a:ext cx="312120" cy="286313"/>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65" name="Line 21">
            <a:extLst>
              <a:ext uri="{FF2B5EF4-FFF2-40B4-BE49-F238E27FC236}">
                <a16:creationId xmlns:a16="http://schemas.microsoft.com/office/drawing/2014/main" id="{BC43C2FE-1F9A-4832-B408-456000A2085E}"/>
              </a:ext>
            </a:extLst>
          </p:cNvPr>
          <p:cNvSpPr>
            <a:spLocks noChangeShapeType="1"/>
          </p:cNvSpPr>
          <p:nvPr/>
        </p:nvSpPr>
        <p:spPr bwMode="auto">
          <a:xfrm>
            <a:off x="1204917" y="3910351"/>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66" name="Line 21">
            <a:extLst>
              <a:ext uri="{FF2B5EF4-FFF2-40B4-BE49-F238E27FC236}">
                <a16:creationId xmlns:a16="http://schemas.microsoft.com/office/drawing/2014/main" id="{BEB5E684-E0B2-44BA-9487-64AE805C660C}"/>
              </a:ext>
            </a:extLst>
          </p:cNvPr>
          <p:cNvSpPr>
            <a:spLocks noChangeShapeType="1"/>
          </p:cNvSpPr>
          <p:nvPr/>
        </p:nvSpPr>
        <p:spPr bwMode="auto">
          <a:xfrm>
            <a:off x="7172964" y="4186656"/>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67" name="TextBox 66">
            <a:extLst>
              <a:ext uri="{FF2B5EF4-FFF2-40B4-BE49-F238E27FC236}">
                <a16:creationId xmlns:a16="http://schemas.microsoft.com/office/drawing/2014/main" id="{8A15DB4D-4636-4024-ABF0-1E4542F9FF7A}"/>
              </a:ext>
            </a:extLst>
          </p:cNvPr>
          <p:cNvSpPr txBox="1"/>
          <p:nvPr/>
        </p:nvSpPr>
        <p:spPr>
          <a:xfrm>
            <a:off x="776290" y="6350168"/>
            <a:ext cx="10796946" cy="461665"/>
          </a:xfrm>
          <a:prstGeom prst="rect">
            <a:avLst/>
          </a:prstGeom>
          <a:noFill/>
        </p:spPr>
        <p:txBody>
          <a:bodyPr wrap="square" rtlCol="0">
            <a:spAutoFit/>
          </a:bodyPr>
          <a:lstStyle/>
          <a:p>
            <a:pPr algn="ctr"/>
            <a:r>
              <a:rPr lang="en-US" sz="2400" dirty="0"/>
              <a:t>But in modern languages, </a:t>
            </a:r>
            <a:r>
              <a:rPr lang="en-US" sz="2400" dirty="0">
                <a:solidFill>
                  <a:srgbClr val="FF0000"/>
                </a:solidFill>
              </a:rPr>
              <a:t>break</a:t>
            </a:r>
            <a:r>
              <a:rPr lang="en-US" sz="2400" dirty="0"/>
              <a:t> and </a:t>
            </a:r>
            <a:r>
              <a:rPr lang="en-US" sz="2400" dirty="0">
                <a:solidFill>
                  <a:srgbClr val="FF0000"/>
                </a:solidFill>
              </a:rPr>
              <a:t>continue</a:t>
            </a:r>
            <a:r>
              <a:rPr lang="en-US" sz="2400" dirty="0"/>
              <a:t> have evolved! Let's see how! </a:t>
            </a:r>
          </a:p>
        </p:txBody>
      </p:sp>
    </p:spTree>
    <p:extLst>
      <p:ext uri="{BB962C8B-B14F-4D97-AF65-F5344CB8AC3E}">
        <p14:creationId xmlns:p14="http://schemas.microsoft.com/office/powerpoint/2010/main" val="128420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2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2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right)">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right)">
                                      <p:cBhvr>
                                        <p:cTn id="52" dur="5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wipe(up)">
                                      <p:cBhvr>
                                        <p:cTn id="57" dur="500"/>
                                        <p:tgtEl>
                                          <p:spTgt spid="7"/>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26"/>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27"/>
                                        </p:tgtEl>
                                        <p:attrNameLst>
                                          <p:attrName>style.visibility</p:attrName>
                                        </p:attrNameLst>
                                      </p:cBhvr>
                                      <p:to>
                                        <p:strVal val="visible"/>
                                      </p:to>
                                    </p:set>
                                  </p:childTnLst>
                                </p:cTn>
                              </p:par>
                              <p:par>
                                <p:cTn id="66" presetID="10" presetClass="exit" presetSubtype="0" fill="hold" nodeType="withEffect">
                                  <p:stCondLst>
                                    <p:cond delay="0"/>
                                  </p:stCondLst>
                                  <p:childTnLst>
                                    <p:animEffect transition="out" filter="fade">
                                      <p:cBhvr>
                                        <p:cTn id="67" dur="500"/>
                                        <p:tgtEl>
                                          <p:spTgt spid="7"/>
                                        </p:tgtEl>
                                      </p:cBhvr>
                                    </p:animEffect>
                                    <p:set>
                                      <p:cBhvr>
                                        <p:cTn id="68" dur="1" fill="hold">
                                          <p:stCondLst>
                                            <p:cond delay="499"/>
                                          </p:stCondLst>
                                        </p:cTn>
                                        <p:tgtEl>
                                          <p:spTgt spid="7"/>
                                        </p:tgtEl>
                                        <p:attrNameLst>
                                          <p:attrName>style.visibility</p:attrName>
                                        </p:attrNameLst>
                                      </p:cBhvr>
                                      <p:to>
                                        <p:strVal val="hidden"/>
                                      </p:to>
                                    </p:set>
                                  </p:childTnLst>
                                </p:cTn>
                              </p:par>
                              <p:par>
                                <p:cTn id="69" presetID="10" presetClass="exit" presetSubtype="0" fill="hold" grpId="1" nodeType="withEffect">
                                  <p:stCondLst>
                                    <p:cond delay="0"/>
                                  </p:stCondLst>
                                  <p:childTnLst>
                                    <p:animEffect transition="out" filter="fade">
                                      <p:cBhvr>
                                        <p:cTn id="70" dur="500"/>
                                        <p:tgtEl>
                                          <p:spTgt spid="21"/>
                                        </p:tgtEl>
                                      </p:cBhvr>
                                    </p:animEffect>
                                    <p:set>
                                      <p:cBhvr>
                                        <p:cTn id="71" dur="1" fill="hold">
                                          <p:stCondLst>
                                            <p:cond delay="499"/>
                                          </p:stCondLst>
                                        </p:cTn>
                                        <p:tgtEl>
                                          <p:spTgt spid="21"/>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22"/>
                                        </p:tgtEl>
                                      </p:cBhvr>
                                    </p:animEffect>
                                    <p:set>
                                      <p:cBhvr>
                                        <p:cTn id="74" dur="1" fill="hold">
                                          <p:stCondLst>
                                            <p:cond delay="499"/>
                                          </p:stCondLst>
                                        </p:cTn>
                                        <p:tgtEl>
                                          <p:spTgt spid="22"/>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nodeType="clickEffect">
                                  <p:stCondLst>
                                    <p:cond delay="0"/>
                                  </p:stCondLst>
                                  <p:childTnLst>
                                    <p:set>
                                      <p:cBhvr>
                                        <p:cTn id="78" dur="1" fill="hold">
                                          <p:stCondLst>
                                            <p:cond delay="0"/>
                                          </p:stCondLst>
                                        </p:cTn>
                                        <p:tgtEl>
                                          <p:spTgt spid="27"/>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nodeType="clickEffect">
                                  <p:stCondLst>
                                    <p:cond delay="0"/>
                                  </p:stCondLst>
                                  <p:childTnLst>
                                    <p:set>
                                      <p:cBhvr>
                                        <p:cTn id="86" dur="1" fill="hold">
                                          <p:stCondLst>
                                            <p:cond delay="0"/>
                                          </p:stCondLst>
                                        </p:cTn>
                                        <p:tgtEl>
                                          <p:spTgt spid="28"/>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nodeType="clickEffect">
                                  <p:stCondLst>
                                    <p:cond delay="0"/>
                                  </p:stCondLst>
                                  <p:childTnLst>
                                    <p:set>
                                      <p:cBhvr>
                                        <p:cTn id="94" dur="1" fill="hold">
                                          <p:stCondLst>
                                            <p:cond delay="0"/>
                                          </p:stCondLst>
                                        </p:cTn>
                                        <p:tgtEl>
                                          <p:spTgt spid="64"/>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65"/>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nodeType="clickEffect">
                                  <p:stCondLst>
                                    <p:cond delay="0"/>
                                  </p:stCondLst>
                                  <p:childTnLst>
                                    <p:set>
                                      <p:cBhvr>
                                        <p:cTn id="102" dur="1" fill="hold">
                                          <p:stCondLst>
                                            <p:cond delay="0"/>
                                          </p:stCondLst>
                                        </p:cTn>
                                        <p:tgtEl>
                                          <p:spTgt spid="65"/>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7"/>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37"/>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38"/>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45"/>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nodeType="clickEffect">
                                  <p:stCondLst>
                                    <p:cond delay="0"/>
                                  </p:stCondLst>
                                  <p:childTnLst>
                                    <p:set>
                                      <p:cBhvr>
                                        <p:cTn id="122" dur="1" fill="hold">
                                          <p:stCondLst>
                                            <p:cond delay="0"/>
                                          </p:stCondLst>
                                        </p:cTn>
                                        <p:tgtEl>
                                          <p:spTgt spid="45"/>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46"/>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nodeType="clickEffect">
                                  <p:stCondLst>
                                    <p:cond delay="0"/>
                                  </p:stCondLst>
                                  <p:childTnLst>
                                    <p:set>
                                      <p:cBhvr>
                                        <p:cTn id="130" dur="1" fill="hold">
                                          <p:stCondLst>
                                            <p:cond delay="0"/>
                                          </p:stCondLst>
                                        </p:cTn>
                                        <p:tgtEl>
                                          <p:spTgt spid="46"/>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47"/>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nodeType="clickEffect">
                                  <p:stCondLst>
                                    <p:cond delay="0"/>
                                  </p:stCondLst>
                                  <p:childTnLst>
                                    <p:set>
                                      <p:cBhvr>
                                        <p:cTn id="138" dur="1" fill="hold">
                                          <p:stCondLst>
                                            <p:cond delay="0"/>
                                          </p:stCondLst>
                                        </p:cTn>
                                        <p:tgtEl>
                                          <p:spTgt spid="47"/>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48"/>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22" presetClass="entr" presetSubtype="2" fill="hold" grpId="0" nodeType="clickEffect">
                                  <p:stCondLst>
                                    <p:cond delay="0"/>
                                  </p:stCondLst>
                                  <p:childTnLst>
                                    <p:set>
                                      <p:cBhvr>
                                        <p:cTn id="146" dur="1" fill="hold">
                                          <p:stCondLst>
                                            <p:cond delay="0"/>
                                          </p:stCondLst>
                                        </p:cTn>
                                        <p:tgtEl>
                                          <p:spTgt spid="58"/>
                                        </p:tgtEl>
                                        <p:attrNameLst>
                                          <p:attrName>style.visibility</p:attrName>
                                        </p:attrNameLst>
                                      </p:cBhvr>
                                      <p:to>
                                        <p:strVal val="visible"/>
                                      </p:to>
                                    </p:set>
                                    <p:animEffect transition="in" filter="wipe(right)">
                                      <p:cBhvr>
                                        <p:cTn id="147" dur="500"/>
                                        <p:tgtEl>
                                          <p:spTgt spid="58"/>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2" fill="hold" grpId="0" nodeType="clickEffect">
                                  <p:stCondLst>
                                    <p:cond delay="0"/>
                                  </p:stCondLst>
                                  <p:childTnLst>
                                    <p:set>
                                      <p:cBhvr>
                                        <p:cTn id="151" dur="1" fill="hold">
                                          <p:stCondLst>
                                            <p:cond delay="0"/>
                                          </p:stCondLst>
                                        </p:cTn>
                                        <p:tgtEl>
                                          <p:spTgt spid="60"/>
                                        </p:tgtEl>
                                        <p:attrNameLst>
                                          <p:attrName>style.visibility</p:attrName>
                                        </p:attrNameLst>
                                      </p:cBhvr>
                                      <p:to>
                                        <p:strVal val="visible"/>
                                      </p:to>
                                    </p:set>
                                    <p:animEffect transition="in" filter="wipe(right)">
                                      <p:cBhvr>
                                        <p:cTn id="152" dur="500"/>
                                        <p:tgtEl>
                                          <p:spTgt spid="60"/>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8" fill="hold" nodeType="clickEffect">
                                  <p:stCondLst>
                                    <p:cond delay="0"/>
                                  </p:stCondLst>
                                  <p:childTnLst>
                                    <p:set>
                                      <p:cBhvr>
                                        <p:cTn id="156" dur="1" fill="hold">
                                          <p:stCondLst>
                                            <p:cond delay="0"/>
                                          </p:stCondLst>
                                        </p:cTn>
                                        <p:tgtEl>
                                          <p:spTgt spid="50"/>
                                        </p:tgtEl>
                                        <p:attrNameLst>
                                          <p:attrName>style.visibility</p:attrName>
                                        </p:attrNameLst>
                                      </p:cBhvr>
                                      <p:to>
                                        <p:strVal val="visible"/>
                                      </p:to>
                                    </p:set>
                                    <p:animEffect transition="in" filter="wipe(left)">
                                      <p:cBhvr>
                                        <p:cTn id="157" dur="500"/>
                                        <p:tgtEl>
                                          <p:spTgt spid="50"/>
                                        </p:tgtEl>
                                      </p:cBhvr>
                                    </p:animEffect>
                                  </p:childTnLst>
                                </p:cTn>
                              </p:par>
                            </p:childTnLst>
                          </p:cTn>
                        </p:par>
                      </p:childTnLst>
                    </p:cTn>
                  </p:par>
                  <p:par>
                    <p:cTn id="158" fill="hold">
                      <p:stCondLst>
                        <p:cond delay="indefinite"/>
                      </p:stCondLst>
                      <p:childTnLst>
                        <p:par>
                          <p:cTn id="159" fill="hold">
                            <p:stCondLst>
                              <p:cond delay="0"/>
                            </p:stCondLst>
                            <p:childTnLst>
                              <p:par>
                                <p:cTn id="160" presetID="1" presetClass="exit" presetSubtype="0" fill="hold" nodeType="clickEffect">
                                  <p:stCondLst>
                                    <p:cond delay="0"/>
                                  </p:stCondLst>
                                  <p:childTnLst>
                                    <p:set>
                                      <p:cBhvr>
                                        <p:cTn id="161" dur="1" fill="hold">
                                          <p:stCondLst>
                                            <p:cond delay="0"/>
                                          </p:stCondLst>
                                        </p:cTn>
                                        <p:tgtEl>
                                          <p:spTgt spid="48"/>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1" presetClass="entr" presetSubtype="0" fill="hold" nodeType="clickEffect">
                                  <p:stCondLst>
                                    <p:cond delay="0"/>
                                  </p:stCondLst>
                                  <p:childTnLst>
                                    <p:set>
                                      <p:cBhvr>
                                        <p:cTn id="165" dur="1" fill="hold">
                                          <p:stCondLst>
                                            <p:cond delay="0"/>
                                          </p:stCondLst>
                                        </p:cTn>
                                        <p:tgtEl>
                                          <p:spTgt spid="59"/>
                                        </p:tgtEl>
                                        <p:attrNameLst>
                                          <p:attrName>style.visibility</p:attrName>
                                        </p:attrNameLst>
                                      </p:cBhvr>
                                      <p:to>
                                        <p:strVal val="visible"/>
                                      </p:to>
                                    </p:set>
                                  </p:childTnLst>
                                </p:cTn>
                              </p:par>
                            </p:childTnLst>
                          </p:cTn>
                        </p:par>
                      </p:childTnLst>
                    </p:cTn>
                  </p:par>
                  <p:par>
                    <p:cTn id="166" fill="hold">
                      <p:stCondLst>
                        <p:cond delay="indefinite"/>
                      </p:stCondLst>
                      <p:childTnLst>
                        <p:par>
                          <p:cTn id="167" fill="hold">
                            <p:stCondLst>
                              <p:cond delay="0"/>
                            </p:stCondLst>
                            <p:childTnLst>
                              <p:par>
                                <p:cTn id="168" presetID="10" presetClass="exit" presetSubtype="0" fill="hold" grpId="1" nodeType="clickEffect">
                                  <p:stCondLst>
                                    <p:cond delay="0"/>
                                  </p:stCondLst>
                                  <p:childTnLst>
                                    <p:animEffect transition="out" filter="fade">
                                      <p:cBhvr>
                                        <p:cTn id="169" dur="500"/>
                                        <p:tgtEl>
                                          <p:spTgt spid="58"/>
                                        </p:tgtEl>
                                      </p:cBhvr>
                                    </p:animEffect>
                                    <p:set>
                                      <p:cBhvr>
                                        <p:cTn id="170" dur="1" fill="hold">
                                          <p:stCondLst>
                                            <p:cond delay="499"/>
                                          </p:stCondLst>
                                        </p:cTn>
                                        <p:tgtEl>
                                          <p:spTgt spid="58"/>
                                        </p:tgtEl>
                                        <p:attrNameLst>
                                          <p:attrName>style.visibility</p:attrName>
                                        </p:attrNameLst>
                                      </p:cBhvr>
                                      <p:to>
                                        <p:strVal val="hidden"/>
                                      </p:to>
                                    </p:set>
                                  </p:childTnLst>
                                </p:cTn>
                              </p:par>
                              <p:par>
                                <p:cTn id="171" presetID="10" presetClass="exit" presetSubtype="0" fill="hold" grpId="1" nodeType="withEffect">
                                  <p:stCondLst>
                                    <p:cond delay="0"/>
                                  </p:stCondLst>
                                  <p:childTnLst>
                                    <p:animEffect transition="out" filter="fade">
                                      <p:cBhvr>
                                        <p:cTn id="172" dur="500"/>
                                        <p:tgtEl>
                                          <p:spTgt spid="60"/>
                                        </p:tgtEl>
                                      </p:cBhvr>
                                    </p:animEffect>
                                    <p:set>
                                      <p:cBhvr>
                                        <p:cTn id="173" dur="1" fill="hold">
                                          <p:stCondLst>
                                            <p:cond delay="499"/>
                                          </p:stCondLst>
                                        </p:cTn>
                                        <p:tgtEl>
                                          <p:spTgt spid="60"/>
                                        </p:tgtEl>
                                        <p:attrNameLst>
                                          <p:attrName>style.visibility</p:attrName>
                                        </p:attrNameLst>
                                      </p:cBhvr>
                                      <p:to>
                                        <p:strVal val="hidden"/>
                                      </p:to>
                                    </p:set>
                                  </p:childTnLst>
                                </p:cTn>
                              </p:par>
                              <p:par>
                                <p:cTn id="174" presetID="10" presetClass="exit" presetSubtype="0" fill="hold" nodeType="withEffect">
                                  <p:stCondLst>
                                    <p:cond delay="0"/>
                                  </p:stCondLst>
                                  <p:childTnLst>
                                    <p:animEffect transition="out" filter="fade">
                                      <p:cBhvr>
                                        <p:cTn id="175" dur="500"/>
                                        <p:tgtEl>
                                          <p:spTgt spid="50"/>
                                        </p:tgtEl>
                                      </p:cBhvr>
                                    </p:animEffect>
                                    <p:set>
                                      <p:cBhvr>
                                        <p:cTn id="176" dur="1" fill="hold">
                                          <p:stCondLst>
                                            <p:cond delay="499"/>
                                          </p:stCondLst>
                                        </p:cTn>
                                        <p:tgtEl>
                                          <p:spTgt spid="50"/>
                                        </p:tgtEl>
                                        <p:attrNameLst>
                                          <p:attrName>style.visibility</p:attrName>
                                        </p:attrNameLst>
                                      </p:cBhvr>
                                      <p:to>
                                        <p:strVal val="hidden"/>
                                      </p:to>
                                    </p:set>
                                  </p:childTnLst>
                                </p:cTn>
                              </p:par>
                            </p:childTnLst>
                          </p:cTn>
                        </p:par>
                      </p:childTnLst>
                    </p:cTn>
                  </p:par>
                  <p:par>
                    <p:cTn id="177" fill="hold">
                      <p:stCondLst>
                        <p:cond delay="indefinite"/>
                      </p:stCondLst>
                      <p:childTnLst>
                        <p:par>
                          <p:cTn id="178" fill="hold">
                            <p:stCondLst>
                              <p:cond delay="0"/>
                            </p:stCondLst>
                            <p:childTnLst>
                              <p:par>
                                <p:cTn id="179" presetID="1" presetClass="exit" presetSubtype="0" fill="hold" nodeType="clickEffect">
                                  <p:stCondLst>
                                    <p:cond delay="0"/>
                                  </p:stCondLst>
                                  <p:childTnLst>
                                    <p:set>
                                      <p:cBhvr>
                                        <p:cTn id="180" dur="1" fill="hold">
                                          <p:stCondLst>
                                            <p:cond delay="0"/>
                                          </p:stCondLst>
                                        </p:cTn>
                                        <p:tgtEl>
                                          <p:spTgt spid="59"/>
                                        </p:tgtEl>
                                        <p:attrNameLst>
                                          <p:attrName>style.visibility</p:attrName>
                                        </p:attrNameLst>
                                      </p:cBhvr>
                                      <p:to>
                                        <p:strVal val="hidden"/>
                                      </p:to>
                                    </p:set>
                                  </p:childTnLst>
                                </p:cTn>
                              </p:par>
                            </p:childTnLst>
                          </p:cTn>
                        </p:par>
                      </p:childTnLst>
                    </p:cTn>
                  </p:par>
                  <p:par>
                    <p:cTn id="181" fill="hold">
                      <p:stCondLst>
                        <p:cond delay="indefinite"/>
                      </p:stCondLst>
                      <p:childTnLst>
                        <p:par>
                          <p:cTn id="182" fill="hold">
                            <p:stCondLst>
                              <p:cond delay="0"/>
                            </p:stCondLst>
                            <p:childTnLst>
                              <p:par>
                                <p:cTn id="183" presetID="1" presetClass="entr" presetSubtype="0" fill="hold" nodeType="clickEffect">
                                  <p:stCondLst>
                                    <p:cond delay="0"/>
                                  </p:stCondLst>
                                  <p:childTnLst>
                                    <p:set>
                                      <p:cBhvr>
                                        <p:cTn id="184" dur="1" fill="hold">
                                          <p:stCondLst>
                                            <p:cond delay="0"/>
                                          </p:stCondLst>
                                        </p:cTn>
                                        <p:tgtEl>
                                          <p:spTgt spid="61"/>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presetID="1" presetClass="exit" presetSubtype="0" fill="hold" nodeType="clickEffect">
                                  <p:stCondLst>
                                    <p:cond delay="0"/>
                                  </p:stCondLst>
                                  <p:childTnLst>
                                    <p:set>
                                      <p:cBhvr>
                                        <p:cTn id="188" dur="1" fill="hold">
                                          <p:stCondLst>
                                            <p:cond delay="0"/>
                                          </p:stCondLst>
                                        </p:cTn>
                                        <p:tgtEl>
                                          <p:spTgt spid="61"/>
                                        </p:tgtEl>
                                        <p:attrNameLst>
                                          <p:attrName>style.visibility</p:attrName>
                                        </p:attrNameLst>
                                      </p:cBhvr>
                                      <p:to>
                                        <p:strVal val="hidden"/>
                                      </p:to>
                                    </p:set>
                                  </p:childTnLst>
                                </p:cTn>
                              </p:par>
                            </p:childTnLst>
                          </p:cTn>
                        </p:par>
                      </p:childTnLst>
                    </p:cTn>
                  </p:par>
                  <p:par>
                    <p:cTn id="189" fill="hold">
                      <p:stCondLst>
                        <p:cond delay="indefinite"/>
                      </p:stCondLst>
                      <p:childTnLst>
                        <p:par>
                          <p:cTn id="190" fill="hold">
                            <p:stCondLst>
                              <p:cond delay="0"/>
                            </p:stCondLst>
                            <p:childTnLst>
                              <p:par>
                                <p:cTn id="191" presetID="1" presetClass="entr" presetSubtype="0" fill="hold" nodeType="clickEffect">
                                  <p:stCondLst>
                                    <p:cond delay="0"/>
                                  </p:stCondLst>
                                  <p:childTnLst>
                                    <p:set>
                                      <p:cBhvr>
                                        <p:cTn id="192" dur="1" fill="hold">
                                          <p:stCondLst>
                                            <p:cond delay="0"/>
                                          </p:stCondLst>
                                        </p:cTn>
                                        <p:tgtEl>
                                          <p:spTgt spid="66"/>
                                        </p:tgtEl>
                                        <p:attrNameLst>
                                          <p:attrName>style.visibility</p:attrName>
                                        </p:attrNameLst>
                                      </p:cBhvr>
                                      <p:to>
                                        <p:strVal val="visible"/>
                                      </p:to>
                                    </p:set>
                                  </p:childTnLst>
                                </p:cTn>
                              </p:par>
                            </p:childTnLst>
                          </p:cTn>
                        </p:par>
                      </p:childTnLst>
                    </p:cTn>
                  </p:par>
                  <p:par>
                    <p:cTn id="193" fill="hold">
                      <p:stCondLst>
                        <p:cond delay="indefinite"/>
                      </p:stCondLst>
                      <p:childTnLst>
                        <p:par>
                          <p:cTn id="194" fill="hold">
                            <p:stCondLst>
                              <p:cond delay="0"/>
                            </p:stCondLst>
                            <p:childTnLst>
                              <p:par>
                                <p:cTn id="195" presetID="1" presetClass="exit" presetSubtype="0" fill="hold" nodeType="clickEffect">
                                  <p:stCondLst>
                                    <p:cond delay="0"/>
                                  </p:stCondLst>
                                  <p:childTnLst>
                                    <p:set>
                                      <p:cBhvr>
                                        <p:cTn id="196" dur="1" fill="hold">
                                          <p:stCondLst>
                                            <p:cond delay="0"/>
                                          </p:stCondLst>
                                        </p:cTn>
                                        <p:tgtEl>
                                          <p:spTgt spid="66"/>
                                        </p:tgtEl>
                                        <p:attrNameLst>
                                          <p:attrName>style.visibility</p:attrName>
                                        </p:attrNameLst>
                                      </p:cBhvr>
                                      <p:to>
                                        <p:strVal val="hidden"/>
                                      </p:to>
                                    </p:set>
                                  </p:childTnLst>
                                </p:cTn>
                              </p:par>
                            </p:childTnLst>
                          </p:cTn>
                        </p:par>
                      </p:childTnLst>
                    </p:cTn>
                  </p:par>
                  <p:par>
                    <p:cTn id="197" fill="hold">
                      <p:stCondLst>
                        <p:cond delay="indefinite"/>
                      </p:stCondLst>
                      <p:childTnLst>
                        <p:par>
                          <p:cTn id="198" fill="hold">
                            <p:stCondLst>
                              <p:cond delay="0"/>
                            </p:stCondLst>
                            <p:childTnLst>
                              <p:par>
                                <p:cTn id="199" presetID="1" presetClass="entr" presetSubtype="0" fill="hold" nodeType="clickEffect">
                                  <p:stCondLst>
                                    <p:cond delay="0"/>
                                  </p:stCondLst>
                                  <p:childTnLst>
                                    <p:set>
                                      <p:cBhvr>
                                        <p:cTn id="200" dur="1" fill="hold">
                                          <p:stCondLst>
                                            <p:cond delay="0"/>
                                          </p:stCondLst>
                                        </p:cTn>
                                        <p:tgtEl>
                                          <p:spTgt spid="50"/>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ntr" presetSubtype="0" fill="hold" grpId="0" nodeType="clickEffect">
                                  <p:stCondLst>
                                    <p:cond delay="0"/>
                                  </p:stCondLst>
                                  <p:childTnLst>
                                    <p:set>
                                      <p:cBhvr>
                                        <p:cTn id="204"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21" grpId="0" animBg="1"/>
      <p:bldP spid="21" grpId="1" animBg="1"/>
      <p:bldP spid="22" grpId="0" animBg="1"/>
      <p:bldP spid="22" grpId="1" animBg="1"/>
      <p:bldP spid="37" grpId="0"/>
      <p:bldP spid="38" grpId="0" animBg="1"/>
      <p:bldP spid="58" grpId="0" animBg="1"/>
      <p:bldP spid="58" grpId="1" animBg="1"/>
      <p:bldP spid="60" grpId="0" animBg="1"/>
      <p:bldP spid="60" grpId="1" animBg="1"/>
      <p:bldP spid="6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2033047" y="-4627"/>
            <a:ext cx="8288518"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solidFill>
                  <a:schemeClr val="tx2"/>
                </a:solidFill>
                <a:latin typeface="Corbel" panose="020B0503020204020204" pitchFamily="34" charset="0"/>
              </a:rPr>
              <a:t>Expression Evaluation</a:t>
            </a:r>
          </a:p>
          <a:p>
            <a:pPr algn="ctr"/>
            <a:r>
              <a:rPr lang="en-US" sz="3200" dirty="0">
                <a:solidFill>
                  <a:srgbClr val="FF0000"/>
                </a:solidFill>
                <a:latin typeface="Corbel" panose="020B0503020204020204" pitchFamily="34" charset="0"/>
              </a:rPr>
              <a:t>What’s the big picture?</a:t>
            </a:r>
          </a:p>
        </p:txBody>
      </p:sp>
      <p:sp>
        <p:nvSpPr>
          <p:cNvPr id="9" name="Rectangle 8"/>
          <p:cNvSpPr/>
          <p:nvPr/>
        </p:nvSpPr>
        <p:spPr bwMode="auto">
          <a:xfrm>
            <a:off x="2674893" y="1267903"/>
            <a:ext cx="7346185" cy="4709035"/>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fontAlgn="base">
              <a:spcBef>
                <a:spcPct val="0"/>
              </a:spcBef>
              <a:spcAft>
                <a:spcPct val="0"/>
              </a:spcAft>
            </a:pPr>
            <a:endParaRPr lang="en-US" sz="2000" dirty="0">
              <a:latin typeface="Georgia" panose="02040502050405020303" pitchFamily="18" charset="0"/>
              <a:cs typeface="Times New Roman" pitchFamily="18" charset="0"/>
            </a:endParaRPr>
          </a:p>
        </p:txBody>
      </p:sp>
      <p:pic>
        <p:nvPicPr>
          <p:cNvPr id="5" name="Picture 4">
            <a:extLst>
              <a:ext uri="{FF2B5EF4-FFF2-40B4-BE49-F238E27FC236}">
                <a16:creationId xmlns:a16="http://schemas.microsoft.com/office/drawing/2014/main" id="{3948CD23-D98D-4623-8D03-138522E869A1}"/>
              </a:ext>
            </a:extLst>
          </p:cNvPr>
          <p:cNvPicPr>
            <a:picLocks noChangeAspect="1"/>
          </p:cNvPicPr>
          <p:nvPr/>
        </p:nvPicPr>
        <p:blipFill>
          <a:blip r:embed="rId3"/>
          <a:stretch>
            <a:fillRect/>
          </a:stretch>
        </p:blipFill>
        <p:spPr>
          <a:xfrm>
            <a:off x="1017238" y="1267902"/>
            <a:ext cx="1657656" cy="10642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3" name="TextBox 22">
            <a:extLst>
              <a:ext uri="{FF2B5EF4-FFF2-40B4-BE49-F238E27FC236}">
                <a16:creationId xmlns:a16="http://schemas.microsoft.com/office/drawing/2014/main" id="{F50DB0F5-F663-472A-A84F-E084186D7072}"/>
              </a:ext>
            </a:extLst>
          </p:cNvPr>
          <p:cNvSpPr txBox="1"/>
          <p:nvPr/>
        </p:nvSpPr>
        <p:spPr>
          <a:xfrm>
            <a:off x="2866330" y="1289385"/>
            <a:ext cx="7020432" cy="1200329"/>
          </a:xfrm>
          <a:prstGeom prst="rect">
            <a:avLst/>
          </a:prstGeom>
          <a:noFill/>
        </p:spPr>
        <p:txBody>
          <a:bodyPr wrap="square">
            <a:spAutoFit/>
          </a:bodyPr>
          <a:lstStyle/>
          <a:p>
            <a:pPr algn="ctr"/>
            <a:r>
              <a:rPr lang="en-US" sz="2400" dirty="0">
                <a:latin typeface="Corbel" panose="020B0503020204020204" pitchFamily="34" charset="0"/>
              </a:rPr>
              <a:t>Expressions like</a:t>
            </a:r>
          </a:p>
          <a:p>
            <a:pPr algn="ctr"/>
            <a:r>
              <a:rPr lang="en-US" sz="2400" dirty="0">
                <a:solidFill>
                  <a:srgbClr val="0070C0"/>
                </a:solidFill>
                <a:latin typeface="Corbel" panose="020B0503020204020204" pitchFamily="34" charset="0"/>
              </a:rPr>
              <a:t>f(x) + g(x)</a:t>
            </a:r>
          </a:p>
          <a:p>
            <a:pPr algn="ctr"/>
            <a:r>
              <a:rPr lang="en-US" sz="2400" dirty="0">
                <a:latin typeface="Corbel" panose="020B0503020204020204" pitchFamily="34" charset="0"/>
              </a:rPr>
              <a:t>are evaluated differently by different languages!</a:t>
            </a:r>
          </a:p>
        </p:txBody>
      </p:sp>
      <p:sp>
        <p:nvSpPr>
          <p:cNvPr id="13" name="TextBox 12">
            <a:extLst>
              <a:ext uri="{FF2B5EF4-FFF2-40B4-BE49-F238E27FC236}">
                <a16:creationId xmlns:a16="http://schemas.microsoft.com/office/drawing/2014/main" id="{22029EE2-9F0B-487E-A938-1378544B9CF4}"/>
              </a:ext>
            </a:extLst>
          </p:cNvPr>
          <p:cNvSpPr txBox="1"/>
          <p:nvPr/>
        </p:nvSpPr>
        <p:spPr>
          <a:xfrm>
            <a:off x="2869070" y="2764640"/>
            <a:ext cx="6949050" cy="830997"/>
          </a:xfrm>
          <a:prstGeom prst="rect">
            <a:avLst/>
          </a:prstGeom>
          <a:noFill/>
        </p:spPr>
        <p:txBody>
          <a:bodyPr wrap="square">
            <a:spAutoFit/>
          </a:bodyPr>
          <a:lstStyle/>
          <a:p>
            <a:pPr algn="ctr"/>
            <a:r>
              <a:rPr lang="en-US" sz="2400" dirty="0"/>
              <a:t>For example, does the language evaluate from right to left, left to right, or is there no specified order?</a:t>
            </a:r>
          </a:p>
        </p:txBody>
      </p:sp>
      <p:sp>
        <p:nvSpPr>
          <p:cNvPr id="10" name="TextBox 9">
            <a:extLst>
              <a:ext uri="{FF2B5EF4-FFF2-40B4-BE49-F238E27FC236}">
                <a16:creationId xmlns:a16="http://schemas.microsoft.com/office/drawing/2014/main" id="{E2A1E2DA-CD42-45F3-AB2A-0FB11B38BE0C}"/>
              </a:ext>
            </a:extLst>
          </p:cNvPr>
          <p:cNvSpPr txBox="1"/>
          <p:nvPr/>
        </p:nvSpPr>
        <p:spPr>
          <a:xfrm>
            <a:off x="2869070" y="3870563"/>
            <a:ext cx="7014952" cy="830997"/>
          </a:xfrm>
          <a:prstGeom prst="rect">
            <a:avLst/>
          </a:prstGeom>
          <a:noFill/>
        </p:spPr>
        <p:txBody>
          <a:bodyPr wrap="square">
            <a:spAutoFit/>
          </a:bodyPr>
          <a:lstStyle/>
          <a:p>
            <a:pPr algn="ctr"/>
            <a:r>
              <a:rPr lang="en-US" sz="2400" dirty="0"/>
              <a:t>If these function calls don't have side effects, then the order of execution doesn't matter.</a:t>
            </a:r>
          </a:p>
        </p:txBody>
      </p:sp>
      <p:sp>
        <p:nvSpPr>
          <p:cNvPr id="14" name="TextBox 13">
            <a:extLst>
              <a:ext uri="{FF2B5EF4-FFF2-40B4-BE49-F238E27FC236}">
                <a16:creationId xmlns:a16="http://schemas.microsoft.com/office/drawing/2014/main" id="{0451192E-C5AF-4D6D-8BD4-350004704E51}"/>
              </a:ext>
            </a:extLst>
          </p:cNvPr>
          <p:cNvSpPr txBox="1"/>
          <p:nvPr/>
        </p:nvSpPr>
        <p:spPr>
          <a:xfrm>
            <a:off x="2869070" y="4976487"/>
            <a:ext cx="7014952" cy="830997"/>
          </a:xfrm>
          <a:prstGeom prst="rect">
            <a:avLst/>
          </a:prstGeom>
          <a:noFill/>
        </p:spPr>
        <p:txBody>
          <a:bodyPr wrap="square">
            <a:spAutoFit/>
          </a:bodyPr>
          <a:lstStyle/>
          <a:p>
            <a:pPr algn="ctr"/>
            <a:r>
              <a:rPr lang="en-US" sz="2400" dirty="0"/>
              <a:t>But if these functions do have side effects, the order of evaluation of an expression must be considered!</a:t>
            </a:r>
          </a:p>
        </p:txBody>
      </p:sp>
    </p:spTree>
    <p:extLst>
      <p:ext uri="{BB962C8B-B14F-4D97-AF65-F5344CB8AC3E}">
        <p14:creationId xmlns:p14="http://schemas.microsoft.com/office/powerpoint/2010/main" val="386198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3" grpId="0"/>
      <p:bldP spid="10" grpId="0"/>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2033047" y="-187507"/>
            <a:ext cx="8288518"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solidFill>
                  <a:schemeClr val="tx2"/>
                </a:solidFill>
                <a:latin typeface="Corbel" panose="020B0503020204020204" pitchFamily="34" charset="0"/>
              </a:rPr>
              <a:t>Unconditional Branching: Break and Continue</a:t>
            </a:r>
            <a:endParaRPr lang="en-US" sz="3200" dirty="0">
              <a:solidFill>
                <a:srgbClr val="FF0000"/>
              </a:solidFill>
              <a:latin typeface="Corbel" panose="020B0503020204020204" pitchFamily="34" charset="0"/>
            </a:endParaRPr>
          </a:p>
        </p:txBody>
      </p:sp>
      <p:sp>
        <p:nvSpPr>
          <p:cNvPr id="5" name="TextBox 4">
            <a:extLst>
              <a:ext uri="{FF2B5EF4-FFF2-40B4-BE49-F238E27FC236}">
                <a16:creationId xmlns:a16="http://schemas.microsoft.com/office/drawing/2014/main" id="{5EF6DECC-C58E-4E40-8A82-0F8C186127B3}"/>
              </a:ext>
            </a:extLst>
          </p:cNvPr>
          <p:cNvSpPr txBox="1"/>
          <p:nvPr/>
        </p:nvSpPr>
        <p:spPr>
          <a:xfrm>
            <a:off x="934045" y="831314"/>
            <a:ext cx="4637837" cy="2862322"/>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 JavaScript </a:t>
            </a:r>
          </a:p>
          <a:p>
            <a:r>
              <a:rPr lang="en-US" dirty="0" err="1">
                <a:solidFill>
                  <a:srgbClr val="FF0000"/>
                </a:solidFill>
                <a:latin typeface="Consolas" panose="020B0609020204030204" pitchFamily="49" charset="0"/>
              </a:rPr>
              <a:t>outer_loop</a:t>
            </a:r>
            <a:r>
              <a:rPr lang="en-US" dirty="0">
                <a:solidFill>
                  <a:srgbClr val="FF0000"/>
                </a:solidFill>
                <a:latin typeface="Consolas" panose="020B0609020204030204" pitchFamily="49" charset="0"/>
              </a:rPr>
              <a:t>:</a:t>
            </a:r>
          </a:p>
          <a:p>
            <a:r>
              <a:rPr lang="en-US" dirty="0">
                <a:latin typeface="Consolas" panose="020B0609020204030204" pitchFamily="49" charset="0"/>
              </a:rPr>
              <a:t>for (</a:t>
            </a:r>
            <a:r>
              <a:rPr lang="en-US" dirty="0" err="1">
                <a:latin typeface="Consolas" panose="020B0609020204030204" pitchFamily="49" charset="0"/>
              </a:rPr>
              <a:t>i</a:t>
            </a:r>
            <a:r>
              <a:rPr lang="en-US" dirty="0">
                <a:latin typeface="Consolas" panose="020B0609020204030204" pitchFamily="49" charset="0"/>
              </a:rPr>
              <a:t> = 0; </a:t>
            </a:r>
            <a:r>
              <a:rPr lang="en-US" dirty="0" err="1">
                <a:latin typeface="Consolas" panose="020B0609020204030204" pitchFamily="49" charset="0"/>
              </a:rPr>
              <a:t>i</a:t>
            </a:r>
            <a:r>
              <a:rPr lang="en-US" dirty="0">
                <a:latin typeface="Consolas" panose="020B0609020204030204" pitchFamily="49" charset="0"/>
              </a:rPr>
              <a:t> &lt; 100000; </a:t>
            </a:r>
            <a:r>
              <a:rPr lang="en-US" dirty="0" err="1">
                <a:latin typeface="Consolas" panose="020B0609020204030204" pitchFamily="49" charset="0"/>
              </a:rPr>
              <a:t>i</a:t>
            </a:r>
            <a:r>
              <a:rPr lang="en-US" dirty="0">
                <a:latin typeface="Consolas" panose="020B0609020204030204" pitchFamily="49" charset="0"/>
              </a:rPr>
              <a:t>++) {</a:t>
            </a:r>
          </a:p>
          <a:p>
            <a:r>
              <a:rPr lang="en-US" dirty="0">
                <a:latin typeface="Consolas" panose="020B0609020204030204" pitchFamily="49" charset="0"/>
              </a:rPr>
              <a:t>  console.log("outer: " + </a:t>
            </a:r>
            <a:r>
              <a:rPr lang="en-US" dirty="0" err="1">
                <a:latin typeface="Consolas" panose="020B0609020204030204" pitchFamily="49" charset="0"/>
              </a:rPr>
              <a:t>i</a:t>
            </a:r>
            <a:r>
              <a:rPr lang="en-US" dirty="0">
                <a:latin typeface="Consolas" panose="020B0609020204030204" pitchFamily="49" charset="0"/>
              </a:rPr>
              <a:t>)</a:t>
            </a:r>
          </a:p>
          <a:p>
            <a:r>
              <a:rPr lang="en-US" dirty="0">
                <a:latin typeface="Consolas" panose="020B0609020204030204" pitchFamily="49" charset="0"/>
              </a:rPr>
              <a:t>  for (j = 0; j &lt; 100000; </a:t>
            </a:r>
            <a:r>
              <a:rPr lang="en-US" dirty="0" err="1">
                <a:latin typeface="Consolas" panose="020B0609020204030204" pitchFamily="49" charset="0"/>
              </a:rPr>
              <a:t>j++</a:t>
            </a:r>
            <a:r>
              <a:rPr lang="en-US" dirty="0">
                <a:latin typeface="Consolas" panose="020B0609020204030204" pitchFamily="49" charset="0"/>
              </a:rPr>
              <a:t>) {</a:t>
            </a:r>
          </a:p>
          <a:p>
            <a:r>
              <a:rPr lang="en-US" dirty="0">
                <a:latin typeface="Consolas" panose="020B0609020204030204" pitchFamily="49" charset="0"/>
              </a:rPr>
              <a:t>    console.log("inner: " + j)</a:t>
            </a:r>
          </a:p>
          <a:p>
            <a:r>
              <a:rPr lang="en-US" dirty="0">
                <a:latin typeface="Consolas" panose="020B0609020204030204" pitchFamily="49" charset="0"/>
              </a:rPr>
              <a:t>    if (j == 2) </a:t>
            </a:r>
            <a:r>
              <a:rPr lang="en-US" dirty="0">
                <a:solidFill>
                  <a:srgbClr val="0070C0"/>
                </a:solidFill>
                <a:latin typeface="Consolas" panose="020B0609020204030204" pitchFamily="49" charset="0"/>
              </a:rPr>
              <a:t>break</a:t>
            </a:r>
            <a:r>
              <a:rPr lang="en-US" dirty="0">
                <a:latin typeface="Consolas" panose="020B0609020204030204" pitchFamily="49" charset="0"/>
              </a:rPr>
              <a:t> </a:t>
            </a:r>
            <a:r>
              <a:rPr lang="en-US" dirty="0" err="1">
                <a:solidFill>
                  <a:srgbClr val="FF0000"/>
                </a:solidFill>
                <a:latin typeface="Consolas" panose="020B0609020204030204" pitchFamily="49" charset="0"/>
              </a:rPr>
              <a:t>outer_loop</a:t>
            </a:r>
            <a:r>
              <a:rPr lang="en-US" dirty="0">
                <a:latin typeface="Consolas" panose="020B0609020204030204" pitchFamily="49" charset="0"/>
              </a:rPr>
              <a:t>;</a:t>
            </a:r>
          </a:p>
          <a:p>
            <a:r>
              <a:rPr lang="en-US" dirty="0">
                <a:latin typeface="Consolas" panose="020B0609020204030204" pitchFamily="49" charset="0"/>
              </a:rPr>
              <a:t>  }</a:t>
            </a:r>
          </a:p>
          <a:p>
            <a:r>
              <a:rPr lang="en-US" dirty="0">
                <a:latin typeface="Consolas" panose="020B0609020204030204" pitchFamily="49" charset="0"/>
              </a:rPr>
              <a:t>}</a:t>
            </a:r>
          </a:p>
          <a:p>
            <a:r>
              <a:rPr lang="en-US" dirty="0">
                <a:latin typeface="Consolas" panose="020B0609020204030204" pitchFamily="49" charset="0"/>
              </a:rPr>
              <a:t>console.log("done!")</a:t>
            </a:r>
          </a:p>
        </p:txBody>
      </p:sp>
      <p:grpSp>
        <p:nvGrpSpPr>
          <p:cNvPr id="7" name="Group 6">
            <a:extLst>
              <a:ext uri="{FF2B5EF4-FFF2-40B4-BE49-F238E27FC236}">
                <a16:creationId xmlns:a16="http://schemas.microsoft.com/office/drawing/2014/main" id="{A4789535-E06B-4C14-A4B9-5C465058CBF5}"/>
              </a:ext>
            </a:extLst>
          </p:cNvPr>
          <p:cNvGrpSpPr/>
          <p:nvPr/>
        </p:nvGrpSpPr>
        <p:grpSpPr>
          <a:xfrm>
            <a:off x="6183471" y="804803"/>
            <a:ext cx="5183696" cy="830997"/>
            <a:chOff x="8121723" y="3793428"/>
            <a:chExt cx="5183696" cy="830997"/>
          </a:xfrm>
        </p:grpSpPr>
        <p:sp>
          <p:nvSpPr>
            <p:cNvPr id="9" name="TextBox 8">
              <a:extLst>
                <a:ext uri="{FF2B5EF4-FFF2-40B4-BE49-F238E27FC236}">
                  <a16:creationId xmlns:a16="http://schemas.microsoft.com/office/drawing/2014/main" id="{C41F6C59-CD70-4647-8215-80AF8FE15132}"/>
                </a:ext>
              </a:extLst>
            </p:cNvPr>
            <p:cNvSpPr txBox="1"/>
            <p:nvPr/>
          </p:nvSpPr>
          <p:spPr>
            <a:xfrm>
              <a:off x="8667582" y="3793428"/>
              <a:ext cx="4637837" cy="830997"/>
            </a:xfrm>
            <a:prstGeom prst="rect">
              <a:avLst/>
            </a:prstGeom>
            <a:noFill/>
          </p:spPr>
          <p:txBody>
            <a:bodyPr wrap="square" rtlCol="0">
              <a:spAutoFit/>
            </a:bodyPr>
            <a:lstStyle/>
            <a:p>
              <a:pPr algn="ctr"/>
              <a:r>
                <a:rPr lang="en-US" sz="2400" dirty="0"/>
                <a:t>Challenge: What output does this code produce? Why?</a:t>
              </a:r>
            </a:p>
          </p:txBody>
        </p:sp>
        <p:pic>
          <p:nvPicPr>
            <p:cNvPr id="10" name="Picture 9" descr="Shape&#10;&#10;Description automatically generated with low confidence">
              <a:extLst>
                <a:ext uri="{FF2B5EF4-FFF2-40B4-BE49-F238E27FC236}">
                  <a16:creationId xmlns:a16="http://schemas.microsoft.com/office/drawing/2014/main" id="{D7257941-0C04-437A-B437-7DF06669B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1723" y="3806316"/>
              <a:ext cx="662880" cy="662880"/>
            </a:xfrm>
            <a:prstGeom prst="rect">
              <a:avLst/>
            </a:prstGeom>
            <a:ln>
              <a:noFill/>
            </a:ln>
            <a:effectLst>
              <a:outerShdw blurRad="292100" dist="139700" dir="2700000" algn="tl" rotWithShape="0">
                <a:srgbClr val="333333">
                  <a:alpha val="65000"/>
                </a:srgbClr>
              </a:outerShdw>
            </a:effectLst>
          </p:spPr>
        </p:pic>
      </p:grpSp>
      <p:sp>
        <p:nvSpPr>
          <p:cNvPr id="11" name="Rectangle 10">
            <a:extLst>
              <a:ext uri="{FF2B5EF4-FFF2-40B4-BE49-F238E27FC236}">
                <a16:creationId xmlns:a16="http://schemas.microsoft.com/office/drawing/2014/main" id="{C5883293-5C1B-4C44-9740-CD84428B0492}"/>
              </a:ext>
            </a:extLst>
          </p:cNvPr>
          <p:cNvSpPr/>
          <p:nvPr/>
        </p:nvSpPr>
        <p:spPr>
          <a:xfrm>
            <a:off x="6579942" y="1853936"/>
            <a:ext cx="4229821"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12" name="Rectangle 11">
            <a:extLst>
              <a:ext uri="{FF2B5EF4-FFF2-40B4-BE49-F238E27FC236}">
                <a16:creationId xmlns:a16="http://schemas.microsoft.com/office/drawing/2014/main" id="{C0361B82-1188-4469-A87E-D72DB120E57F}"/>
              </a:ext>
            </a:extLst>
          </p:cNvPr>
          <p:cNvSpPr/>
          <p:nvPr/>
        </p:nvSpPr>
        <p:spPr>
          <a:xfrm>
            <a:off x="6579154" y="1862007"/>
            <a:ext cx="4231396"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Rectangle 5">
            <a:extLst>
              <a:ext uri="{FF2B5EF4-FFF2-40B4-BE49-F238E27FC236}">
                <a16:creationId xmlns:a16="http://schemas.microsoft.com/office/drawing/2014/main" id="{83CB1183-6B84-4776-AA60-5C29E22D800C}"/>
              </a:ext>
            </a:extLst>
          </p:cNvPr>
          <p:cNvSpPr/>
          <p:nvPr/>
        </p:nvSpPr>
        <p:spPr>
          <a:xfrm>
            <a:off x="6330080" y="1937856"/>
            <a:ext cx="4802694" cy="137828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outer: 0</a:t>
            </a:r>
          </a:p>
          <a:p>
            <a:r>
              <a:rPr lang="en-US" dirty="0">
                <a:solidFill>
                  <a:schemeClr val="tx1"/>
                </a:solidFill>
                <a:latin typeface="Consolas" panose="020B0609020204030204" pitchFamily="49" charset="0"/>
              </a:rPr>
              <a:t>inner: 0</a:t>
            </a:r>
          </a:p>
          <a:p>
            <a:r>
              <a:rPr lang="en-US" dirty="0">
                <a:solidFill>
                  <a:schemeClr val="tx1"/>
                </a:solidFill>
                <a:latin typeface="Consolas" panose="020B0609020204030204" pitchFamily="49" charset="0"/>
              </a:rPr>
              <a:t>inner: 1</a:t>
            </a:r>
          </a:p>
          <a:p>
            <a:r>
              <a:rPr lang="en-US" dirty="0">
                <a:solidFill>
                  <a:schemeClr val="tx1"/>
                </a:solidFill>
                <a:latin typeface="Consolas" panose="020B0609020204030204" pitchFamily="49" charset="0"/>
              </a:rPr>
              <a:t>inner: 2</a:t>
            </a:r>
          </a:p>
          <a:p>
            <a:r>
              <a:rPr lang="en-US" dirty="0">
                <a:solidFill>
                  <a:schemeClr val="tx1"/>
                </a:solidFill>
                <a:latin typeface="Consolas" panose="020B0609020204030204" pitchFamily="49" charset="0"/>
              </a:rPr>
              <a:t>done!</a:t>
            </a:r>
          </a:p>
        </p:txBody>
      </p:sp>
      <p:sp>
        <p:nvSpPr>
          <p:cNvPr id="16" name="Speech Bubble: Rectangle with Corners Rounded 15">
            <a:extLst>
              <a:ext uri="{FF2B5EF4-FFF2-40B4-BE49-F238E27FC236}">
                <a16:creationId xmlns:a16="http://schemas.microsoft.com/office/drawing/2014/main" id="{210325E5-F325-4AC7-8BA3-240CBCC33D47}"/>
              </a:ext>
            </a:extLst>
          </p:cNvPr>
          <p:cNvSpPr/>
          <p:nvPr/>
        </p:nvSpPr>
        <p:spPr>
          <a:xfrm>
            <a:off x="4706634" y="3096445"/>
            <a:ext cx="3246892" cy="662880"/>
          </a:xfrm>
          <a:prstGeom prst="wedgeRoundRectCallout">
            <a:avLst>
              <a:gd name="adj1" fmla="val -94264"/>
              <a:gd name="adj2" fmla="val -87879"/>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If you hit a </a:t>
            </a:r>
            <a:r>
              <a:rPr lang="en-US" sz="2000" dirty="0">
                <a:solidFill>
                  <a:srgbClr val="CCFFFF"/>
                </a:solidFill>
                <a:latin typeface="Corbel" panose="020B0503020204020204" pitchFamily="34" charset="0"/>
              </a:rPr>
              <a:t>labelled break</a:t>
            </a:r>
            <a:r>
              <a:rPr lang="en-US" sz="2000" dirty="0">
                <a:solidFill>
                  <a:schemeClr val="bg1"/>
                </a:solidFill>
                <a:latin typeface="Corbel" panose="020B0503020204020204" pitchFamily="34" charset="0"/>
              </a:rPr>
              <a:t>...</a:t>
            </a:r>
            <a:endParaRPr lang="en-US" sz="2000" dirty="0">
              <a:solidFill>
                <a:schemeClr val="accent2">
                  <a:lumMod val="20000"/>
                  <a:lumOff val="80000"/>
                </a:schemeClr>
              </a:solidFill>
              <a:latin typeface="Corbel" panose="020B0503020204020204" pitchFamily="34" charset="0"/>
            </a:endParaRPr>
          </a:p>
        </p:txBody>
      </p:sp>
      <p:sp>
        <p:nvSpPr>
          <p:cNvPr id="17" name="Speech Bubble: Rectangle with Corners Rounded 16">
            <a:extLst>
              <a:ext uri="{FF2B5EF4-FFF2-40B4-BE49-F238E27FC236}">
                <a16:creationId xmlns:a16="http://schemas.microsoft.com/office/drawing/2014/main" id="{8F362CBB-E06C-4C2D-8398-9973AEF3646F}"/>
              </a:ext>
            </a:extLst>
          </p:cNvPr>
          <p:cNvSpPr/>
          <p:nvPr/>
        </p:nvSpPr>
        <p:spPr>
          <a:xfrm>
            <a:off x="2936579" y="214395"/>
            <a:ext cx="3246892" cy="867453"/>
          </a:xfrm>
          <a:prstGeom prst="wedgeRoundRectCallout">
            <a:avLst>
              <a:gd name="adj1" fmla="val -96516"/>
              <a:gd name="adj2" fmla="val 94955"/>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 language finds the loop associated with the label.</a:t>
            </a:r>
            <a:endParaRPr lang="en-US" sz="2000" dirty="0">
              <a:solidFill>
                <a:schemeClr val="accent2">
                  <a:lumMod val="20000"/>
                  <a:lumOff val="80000"/>
                </a:schemeClr>
              </a:solidFill>
              <a:latin typeface="Corbel" panose="020B0503020204020204" pitchFamily="34" charset="0"/>
            </a:endParaRPr>
          </a:p>
        </p:txBody>
      </p:sp>
      <p:sp>
        <p:nvSpPr>
          <p:cNvPr id="19" name="TextBox 18">
            <a:extLst>
              <a:ext uri="{FF2B5EF4-FFF2-40B4-BE49-F238E27FC236}">
                <a16:creationId xmlns:a16="http://schemas.microsoft.com/office/drawing/2014/main" id="{0EF33AF2-3ED7-4407-94DA-3D44FCD4E3A5}"/>
              </a:ext>
            </a:extLst>
          </p:cNvPr>
          <p:cNvSpPr txBox="1"/>
          <p:nvPr/>
        </p:nvSpPr>
        <p:spPr>
          <a:xfrm>
            <a:off x="934045" y="3803387"/>
            <a:ext cx="4637837" cy="2585323"/>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 Kotlin</a:t>
            </a:r>
          </a:p>
          <a:p>
            <a:r>
              <a:rPr lang="en-US" dirty="0">
                <a:solidFill>
                  <a:srgbClr val="FF0000"/>
                </a:solidFill>
                <a:latin typeface="Consolas" panose="020B0609020204030204" pitchFamily="49" charset="0"/>
              </a:rPr>
              <a:t>outer@ </a:t>
            </a:r>
            <a:r>
              <a:rPr lang="en-US" dirty="0">
                <a:latin typeface="Consolas" panose="020B0609020204030204" pitchFamily="49" charset="0"/>
              </a:rPr>
              <a:t>for (</a:t>
            </a:r>
            <a:r>
              <a:rPr lang="en-US" dirty="0" err="1">
                <a:latin typeface="Consolas" panose="020B0609020204030204" pitchFamily="49" charset="0"/>
              </a:rPr>
              <a:t>i</a:t>
            </a:r>
            <a:r>
              <a:rPr lang="en-US" dirty="0">
                <a:latin typeface="Consolas" panose="020B0609020204030204" pitchFamily="49" charset="0"/>
              </a:rPr>
              <a:t> in 1..3) {</a:t>
            </a:r>
          </a:p>
          <a:p>
            <a:r>
              <a:rPr lang="en-US" dirty="0">
                <a:latin typeface="Consolas" panose="020B0609020204030204" pitchFamily="49" charset="0"/>
              </a:rPr>
              <a:t>  </a:t>
            </a:r>
            <a:r>
              <a:rPr lang="en-US" dirty="0" err="1">
                <a:latin typeface="Consolas" panose="020B0609020204030204" pitchFamily="49" charset="0"/>
              </a:rPr>
              <a:t>println</a:t>
            </a:r>
            <a:r>
              <a:rPr lang="en-US" dirty="0">
                <a:latin typeface="Consolas" panose="020B0609020204030204" pitchFamily="49" charset="0"/>
              </a:rPr>
              <a:t>("outer: $</a:t>
            </a:r>
            <a:r>
              <a:rPr lang="en-US" dirty="0" err="1">
                <a:latin typeface="Consolas" panose="020B0609020204030204" pitchFamily="49" charset="0"/>
              </a:rPr>
              <a:t>i</a:t>
            </a:r>
            <a:r>
              <a:rPr lang="en-US" dirty="0">
                <a:latin typeface="Consolas" panose="020B0609020204030204" pitchFamily="49" charset="0"/>
              </a:rPr>
              <a:t>") </a:t>
            </a:r>
          </a:p>
          <a:p>
            <a:r>
              <a:rPr lang="en-US" dirty="0">
                <a:solidFill>
                  <a:srgbClr val="FF0000"/>
                </a:solidFill>
                <a:latin typeface="Consolas" panose="020B0609020204030204" pitchFamily="49" charset="0"/>
              </a:rPr>
              <a:t>  inner@ </a:t>
            </a:r>
            <a:r>
              <a:rPr lang="en-US" dirty="0">
                <a:latin typeface="Consolas" panose="020B0609020204030204" pitchFamily="49" charset="0"/>
              </a:rPr>
              <a:t>for (j in 1..100) {</a:t>
            </a:r>
          </a:p>
          <a:p>
            <a:r>
              <a:rPr lang="en-US" dirty="0">
                <a:latin typeface="Consolas" panose="020B0609020204030204" pitchFamily="49" charset="0"/>
              </a:rPr>
              <a:t>    </a:t>
            </a:r>
            <a:r>
              <a:rPr lang="en-US" dirty="0" err="1">
                <a:latin typeface="Consolas" panose="020B0609020204030204" pitchFamily="49" charset="0"/>
              </a:rPr>
              <a:t>println</a:t>
            </a:r>
            <a:r>
              <a:rPr lang="en-US" dirty="0">
                <a:latin typeface="Consolas" panose="020B0609020204030204" pitchFamily="49" charset="0"/>
              </a:rPr>
              <a:t>("inner: $j") </a:t>
            </a:r>
          </a:p>
          <a:p>
            <a:r>
              <a:rPr lang="en-US" dirty="0">
                <a:latin typeface="Consolas" panose="020B0609020204030204" pitchFamily="49" charset="0"/>
              </a:rPr>
              <a:t>    if (j==1) </a:t>
            </a:r>
            <a:r>
              <a:rPr lang="en-US" dirty="0" err="1">
                <a:solidFill>
                  <a:srgbClr val="0070C0"/>
                </a:solidFill>
                <a:latin typeface="Consolas" panose="020B0609020204030204" pitchFamily="49" charset="0"/>
              </a:rPr>
              <a:t>continue</a:t>
            </a:r>
            <a:r>
              <a:rPr lang="en-US" dirty="0" err="1">
                <a:solidFill>
                  <a:srgbClr val="FF0000"/>
                </a:solidFill>
                <a:latin typeface="Consolas" panose="020B0609020204030204" pitchFamily="49" charset="0"/>
              </a:rPr>
              <a:t>@outer</a:t>
            </a:r>
            <a:endParaRPr lang="en-US" dirty="0">
              <a:solidFill>
                <a:srgbClr val="FF0000"/>
              </a:solidFill>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a:t>
            </a:r>
          </a:p>
          <a:p>
            <a:r>
              <a:rPr lang="en-US" dirty="0" err="1">
                <a:latin typeface="Consolas" panose="020B0609020204030204" pitchFamily="49" charset="0"/>
              </a:rPr>
              <a:t>println</a:t>
            </a:r>
            <a:r>
              <a:rPr lang="en-US" dirty="0">
                <a:latin typeface="Consolas" panose="020B0609020204030204" pitchFamily="49" charset="0"/>
              </a:rPr>
              <a:t>("done!")</a:t>
            </a:r>
          </a:p>
        </p:txBody>
      </p:sp>
      <p:grpSp>
        <p:nvGrpSpPr>
          <p:cNvPr id="20" name="Group 19">
            <a:extLst>
              <a:ext uri="{FF2B5EF4-FFF2-40B4-BE49-F238E27FC236}">
                <a16:creationId xmlns:a16="http://schemas.microsoft.com/office/drawing/2014/main" id="{91266BFF-AD48-4976-A975-66FBB3821554}"/>
              </a:ext>
            </a:extLst>
          </p:cNvPr>
          <p:cNvGrpSpPr/>
          <p:nvPr/>
        </p:nvGrpSpPr>
        <p:grpSpPr>
          <a:xfrm>
            <a:off x="6183471" y="3663574"/>
            <a:ext cx="5183696" cy="830997"/>
            <a:chOff x="8121723" y="3793428"/>
            <a:chExt cx="5183696" cy="830997"/>
          </a:xfrm>
        </p:grpSpPr>
        <p:sp>
          <p:nvSpPr>
            <p:cNvPr id="21" name="TextBox 20">
              <a:extLst>
                <a:ext uri="{FF2B5EF4-FFF2-40B4-BE49-F238E27FC236}">
                  <a16:creationId xmlns:a16="http://schemas.microsoft.com/office/drawing/2014/main" id="{57E0FAB7-F356-4E87-8DB6-527305175AFF}"/>
                </a:ext>
              </a:extLst>
            </p:cNvPr>
            <p:cNvSpPr txBox="1"/>
            <p:nvPr/>
          </p:nvSpPr>
          <p:spPr>
            <a:xfrm>
              <a:off x="8667582" y="3793428"/>
              <a:ext cx="4637837" cy="830997"/>
            </a:xfrm>
            <a:prstGeom prst="rect">
              <a:avLst/>
            </a:prstGeom>
            <a:noFill/>
          </p:spPr>
          <p:txBody>
            <a:bodyPr wrap="square" rtlCol="0">
              <a:spAutoFit/>
            </a:bodyPr>
            <a:lstStyle/>
            <a:p>
              <a:pPr algn="ctr"/>
              <a:r>
                <a:rPr lang="en-US" sz="2400" dirty="0"/>
                <a:t>Challenge: What output does this code produce? Why?</a:t>
              </a:r>
            </a:p>
          </p:txBody>
        </p:sp>
        <p:pic>
          <p:nvPicPr>
            <p:cNvPr id="22" name="Picture 21" descr="Shape&#10;&#10;Description automatically generated with low confidence">
              <a:extLst>
                <a:ext uri="{FF2B5EF4-FFF2-40B4-BE49-F238E27FC236}">
                  <a16:creationId xmlns:a16="http://schemas.microsoft.com/office/drawing/2014/main" id="{6959AB27-9944-4A13-9A0A-1BED0F15AE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1723" y="3806316"/>
              <a:ext cx="662880" cy="662880"/>
            </a:xfrm>
            <a:prstGeom prst="rect">
              <a:avLst/>
            </a:prstGeom>
            <a:ln>
              <a:noFill/>
            </a:ln>
            <a:effectLst>
              <a:outerShdw blurRad="292100" dist="139700" dir="2700000" algn="tl" rotWithShape="0">
                <a:srgbClr val="333333">
                  <a:alpha val="65000"/>
                </a:srgbClr>
              </a:outerShdw>
            </a:effectLst>
          </p:spPr>
        </p:pic>
      </p:grpSp>
      <p:sp>
        <p:nvSpPr>
          <p:cNvPr id="23" name="Rectangle 22">
            <a:extLst>
              <a:ext uri="{FF2B5EF4-FFF2-40B4-BE49-F238E27FC236}">
                <a16:creationId xmlns:a16="http://schemas.microsoft.com/office/drawing/2014/main" id="{5C02D93D-0F59-4039-91FF-4217D526CCB3}"/>
              </a:ext>
            </a:extLst>
          </p:cNvPr>
          <p:cNvSpPr/>
          <p:nvPr/>
        </p:nvSpPr>
        <p:spPr>
          <a:xfrm>
            <a:off x="6579942" y="4712707"/>
            <a:ext cx="4229821"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24" name="Rectangle 23">
            <a:extLst>
              <a:ext uri="{FF2B5EF4-FFF2-40B4-BE49-F238E27FC236}">
                <a16:creationId xmlns:a16="http://schemas.microsoft.com/office/drawing/2014/main" id="{FC54231F-BE0D-42D4-B14B-10049FC9A642}"/>
              </a:ext>
            </a:extLst>
          </p:cNvPr>
          <p:cNvSpPr/>
          <p:nvPr/>
        </p:nvSpPr>
        <p:spPr>
          <a:xfrm>
            <a:off x="6579154" y="4720778"/>
            <a:ext cx="4231396"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5" name="Rectangle 24">
            <a:extLst>
              <a:ext uri="{FF2B5EF4-FFF2-40B4-BE49-F238E27FC236}">
                <a16:creationId xmlns:a16="http://schemas.microsoft.com/office/drawing/2014/main" id="{5BE451D6-11D0-4719-8058-BE5417B8997B}"/>
              </a:ext>
            </a:extLst>
          </p:cNvPr>
          <p:cNvSpPr/>
          <p:nvPr/>
        </p:nvSpPr>
        <p:spPr>
          <a:xfrm>
            <a:off x="6330080" y="4562827"/>
            <a:ext cx="4802694" cy="197260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outer: 1</a:t>
            </a:r>
          </a:p>
          <a:p>
            <a:r>
              <a:rPr lang="en-US" dirty="0">
                <a:solidFill>
                  <a:schemeClr val="tx1"/>
                </a:solidFill>
                <a:latin typeface="Consolas" panose="020B0609020204030204" pitchFamily="49" charset="0"/>
              </a:rPr>
              <a:t>inner: 1</a:t>
            </a:r>
          </a:p>
          <a:p>
            <a:r>
              <a:rPr lang="en-US" dirty="0">
                <a:solidFill>
                  <a:schemeClr val="tx1"/>
                </a:solidFill>
                <a:latin typeface="Consolas" panose="020B0609020204030204" pitchFamily="49" charset="0"/>
              </a:rPr>
              <a:t>outer: 2</a:t>
            </a:r>
          </a:p>
          <a:p>
            <a:r>
              <a:rPr lang="en-US" dirty="0">
                <a:solidFill>
                  <a:schemeClr val="tx1"/>
                </a:solidFill>
                <a:latin typeface="Consolas" panose="020B0609020204030204" pitchFamily="49" charset="0"/>
              </a:rPr>
              <a:t>inner: 1</a:t>
            </a:r>
          </a:p>
          <a:p>
            <a:r>
              <a:rPr lang="en-US" dirty="0">
                <a:solidFill>
                  <a:schemeClr val="tx1"/>
                </a:solidFill>
                <a:latin typeface="Consolas" panose="020B0609020204030204" pitchFamily="49" charset="0"/>
              </a:rPr>
              <a:t>outer: 3</a:t>
            </a:r>
          </a:p>
          <a:p>
            <a:r>
              <a:rPr lang="en-US" dirty="0">
                <a:solidFill>
                  <a:schemeClr val="tx1"/>
                </a:solidFill>
                <a:latin typeface="Consolas" panose="020B0609020204030204" pitchFamily="49" charset="0"/>
              </a:rPr>
              <a:t>inner: 1</a:t>
            </a:r>
          </a:p>
          <a:p>
            <a:r>
              <a:rPr lang="en-US" dirty="0">
                <a:solidFill>
                  <a:schemeClr val="tx1"/>
                </a:solidFill>
                <a:latin typeface="Consolas" panose="020B0609020204030204" pitchFamily="49" charset="0"/>
              </a:rPr>
              <a:t>done!</a:t>
            </a:r>
          </a:p>
        </p:txBody>
      </p:sp>
      <p:sp>
        <p:nvSpPr>
          <p:cNvPr id="18" name="Speech Bubble: Rectangle with Corners Rounded 17">
            <a:extLst>
              <a:ext uri="{FF2B5EF4-FFF2-40B4-BE49-F238E27FC236}">
                <a16:creationId xmlns:a16="http://schemas.microsoft.com/office/drawing/2014/main" id="{55737FDF-95EF-448F-AC41-24EC0DFB5051}"/>
              </a:ext>
            </a:extLst>
          </p:cNvPr>
          <p:cNvSpPr/>
          <p:nvPr/>
        </p:nvSpPr>
        <p:spPr>
          <a:xfrm>
            <a:off x="49364" y="4393587"/>
            <a:ext cx="3806205" cy="1337069"/>
          </a:xfrm>
          <a:prstGeom prst="wedgeRoundRectCallout">
            <a:avLst>
              <a:gd name="adj1" fmla="val -24902"/>
              <a:gd name="adj2" fmla="val -113302"/>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And then exits every nested loop and continues running the line after the end of the labeled loop.</a:t>
            </a:r>
            <a:endParaRPr lang="en-US" sz="2000" dirty="0">
              <a:solidFill>
                <a:schemeClr val="accent2">
                  <a:lumMod val="20000"/>
                  <a:lumOff val="80000"/>
                </a:schemeClr>
              </a:solidFill>
              <a:latin typeface="Corbel" panose="020B0503020204020204" pitchFamily="34" charset="0"/>
            </a:endParaRPr>
          </a:p>
        </p:txBody>
      </p:sp>
      <p:sp>
        <p:nvSpPr>
          <p:cNvPr id="27" name="Speech Bubble: Rectangle with Corners Rounded 26">
            <a:extLst>
              <a:ext uri="{FF2B5EF4-FFF2-40B4-BE49-F238E27FC236}">
                <a16:creationId xmlns:a16="http://schemas.microsoft.com/office/drawing/2014/main" id="{A4312A31-7801-4309-91A4-52152F8F8B64}"/>
              </a:ext>
            </a:extLst>
          </p:cNvPr>
          <p:cNvSpPr/>
          <p:nvPr/>
        </p:nvSpPr>
        <p:spPr>
          <a:xfrm>
            <a:off x="4361330" y="5528551"/>
            <a:ext cx="2551533" cy="1034780"/>
          </a:xfrm>
          <a:prstGeom prst="wedgeRoundRectCallout">
            <a:avLst>
              <a:gd name="adj1" fmla="val -97991"/>
              <a:gd name="adj2" fmla="val -55360"/>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If you hit a </a:t>
            </a:r>
            <a:br>
              <a:rPr lang="en-US" sz="2000" dirty="0">
                <a:solidFill>
                  <a:schemeClr val="bg1"/>
                </a:solidFill>
                <a:latin typeface="Corbel" panose="020B0503020204020204" pitchFamily="34" charset="0"/>
              </a:rPr>
            </a:br>
            <a:r>
              <a:rPr lang="en-US" sz="2000" dirty="0">
                <a:solidFill>
                  <a:srgbClr val="CCFFFF"/>
                </a:solidFill>
                <a:latin typeface="Corbel" panose="020B0503020204020204" pitchFamily="34" charset="0"/>
              </a:rPr>
              <a:t>labelled continue</a:t>
            </a:r>
            <a:r>
              <a:rPr lang="en-US" sz="2000" dirty="0">
                <a:solidFill>
                  <a:schemeClr val="bg1"/>
                </a:solidFill>
                <a:latin typeface="Corbel" panose="020B0503020204020204" pitchFamily="34" charset="0"/>
              </a:rPr>
              <a:t>...</a:t>
            </a:r>
            <a:endParaRPr lang="en-US" sz="2000" dirty="0">
              <a:solidFill>
                <a:schemeClr val="accent2">
                  <a:lumMod val="20000"/>
                  <a:lumOff val="80000"/>
                </a:schemeClr>
              </a:solidFill>
              <a:latin typeface="Corbel" panose="020B0503020204020204" pitchFamily="34" charset="0"/>
            </a:endParaRPr>
          </a:p>
        </p:txBody>
      </p:sp>
      <p:sp>
        <p:nvSpPr>
          <p:cNvPr id="28" name="Speech Bubble: Rectangle with Corners Rounded 27">
            <a:extLst>
              <a:ext uri="{FF2B5EF4-FFF2-40B4-BE49-F238E27FC236}">
                <a16:creationId xmlns:a16="http://schemas.microsoft.com/office/drawing/2014/main" id="{69E916ED-AD60-41D7-91F3-662DCBB27248}"/>
              </a:ext>
            </a:extLst>
          </p:cNvPr>
          <p:cNvSpPr/>
          <p:nvPr/>
        </p:nvSpPr>
        <p:spPr>
          <a:xfrm>
            <a:off x="3482438" y="2902032"/>
            <a:ext cx="3246892" cy="867453"/>
          </a:xfrm>
          <a:prstGeom prst="wedgeRoundRectCallout">
            <a:avLst>
              <a:gd name="adj1" fmla="val -96516"/>
              <a:gd name="adj2" fmla="val 94955"/>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 language finds the loop associated with the label.</a:t>
            </a:r>
            <a:endParaRPr lang="en-US" sz="2000" dirty="0">
              <a:solidFill>
                <a:schemeClr val="accent2">
                  <a:lumMod val="20000"/>
                  <a:lumOff val="80000"/>
                </a:schemeClr>
              </a:solidFill>
              <a:latin typeface="Corbel" panose="020B0503020204020204" pitchFamily="34" charset="0"/>
            </a:endParaRPr>
          </a:p>
        </p:txBody>
      </p:sp>
      <p:sp>
        <p:nvSpPr>
          <p:cNvPr id="29" name="Speech Bubble: Rectangle with Corners Rounded 28">
            <a:extLst>
              <a:ext uri="{FF2B5EF4-FFF2-40B4-BE49-F238E27FC236}">
                <a16:creationId xmlns:a16="http://schemas.microsoft.com/office/drawing/2014/main" id="{E9E9F059-E059-44FF-84B3-07B63D0B5878}"/>
              </a:ext>
            </a:extLst>
          </p:cNvPr>
          <p:cNvSpPr/>
          <p:nvPr/>
        </p:nvSpPr>
        <p:spPr>
          <a:xfrm>
            <a:off x="5742253" y="3941094"/>
            <a:ext cx="4422546" cy="1337069"/>
          </a:xfrm>
          <a:prstGeom prst="wedgeRoundRectCallout">
            <a:avLst>
              <a:gd name="adj1" fmla="val -96589"/>
              <a:gd name="adj2" fmla="val -26859"/>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And then immediately breaks out of all inner loops and jumps to the labelled loop for the next iteration.</a:t>
            </a:r>
            <a:endParaRPr lang="en-US" sz="2000" dirty="0">
              <a:solidFill>
                <a:schemeClr val="accent2">
                  <a:lumMod val="20000"/>
                  <a:lumOff val="80000"/>
                </a:schemeClr>
              </a:solidFill>
              <a:latin typeface="Corbel" panose="020B0503020204020204" pitchFamily="34" charset="0"/>
            </a:endParaRPr>
          </a:p>
        </p:txBody>
      </p:sp>
      <p:grpSp>
        <p:nvGrpSpPr>
          <p:cNvPr id="30" name="Group 29">
            <a:extLst>
              <a:ext uri="{FF2B5EF4-FFF2-40B4-BE49-F238E27FC236}">
                <a16:creationId xmlns:a16="http://schemas.microsoft.com/office/drawing/2014/main" id="{02D53A93-72AD-4922-931D-0EF9A4FCA634}"/>
              </a:ext>
            </a:extLst>
          </p:cNvPr>
          <p:cNvGrpSpPr/>
          <p:nvPr/>
        </p:nvGrpSpPr>
        <p:grpSpPr>
          <a:xfrm>
            <a:off x="6295434" y="22601"/>
            <a:ext cx="5896566" cy="1928484"/>
            <a:chOff x="5774943" y="1867122"/>
            <a:chExt cx="5896566" cy="1928484"/>
          </a:xfrm>
        </p:grpSpPr>
        <p:grpSp>
          <p:nvGrpSpPr>
            <p:cNvPr id="31" name="Group 30">
              <a:extLst>
                <a:ext uri="{FF2B5EF4-FFF2-40B4-BE49-F238E27FC236}">
                  <a16:creationId xmlns:a16="http://schemas.microsoft.com/office/drawing/2014/main" id="{709EC1C0-8098-447A-A0A7-65ECD7D174CB}"/>
                </a:ext>
              </a:extLst>
            </p:cNvPr>
            <p:cNvGrpSpPr/>
            <p:nvPr/>
          </p:nvGrpSpPr>
          <p:grpSpPr>
            <a:xfrm>
              <a:off x="5774943" y="1867122"/>
              <a:ext cx="5896566" cy="1928484"/>
              <a:chOff x="6845352" y="4803764"/>
              <a:chExt cx="5896566" cy="1928484"/>
            </a:xfrm>
          </p:grpSpPr>
          <p:grpSp>
            <p:nvGrpSpPr>
              <p:cNvPr id="34" name="Group 33">
                <a:extLst>
                  <a:ext uri="{FF2B5EF4-FFF2-40B4-BE49-F238E27FC236}">
                    <a16:creationId xmlns:a16="http://schemas.microsoft.com/office/drawing/2014/main" id="{6EF19A24-E67E-4D99-8F45-599510831526}"/>
                  </a:ext>
                </a:extLst>
              </p:cNvPr>
              <p:cNvGrpSpPr/>
              <p:nvPr/>
            </p:nvGrpSpPr>
            <p:grpSpPr>
              <a:xfrm>
                <a:off x="6845352" y="4803764"/>
                <a:ext cx="5896566" cy="1928484"/>
                <a:chOff x="7083893" y="4426226"/>
                <a:chExt cx="5896566" cy="1928484"/>
              </a:xfrm>
            </p:grpSpPr>
            <p:sp>
              <p:nvSpPr>
                <p:cNvPr id="36" name="Rectangle: Rounded Corners 35">
                  <a:extLst>
                    <a:ext uri="{FF2B5EF4-FFF2-40B4-BE49-F238E27FC236}">
                      <a16:creationId xmlns:a16="http://schemas.microsoft.com/office/drawing/2014/main" id="{6F5A39D2-E4F4-4337-A4EB-26649355693F}"/>
                    </a:ext>
                  </a:extLst>
                </p:cNvPr>
                <p:cNvSpPr/>
                <p:nvPr/>
              </p:nvSpPr>
              <p:spPr>
                <a:xfrm>
                  <a:off x="7083893" y="4426226"/>
                  <a:ext cx="5896566" cy="19284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964F433-6E0F-41D2-A864-100B8B35C840}"/>
                    </a:ext>
                  </a:extLst>
                </p:cNvPr>
                <p:cNvSpPr txBox="1"/>
                <p:nvPr/>
              </p:nvSpPr>
              <p:spPr>
                <a:xfrm>
                  <a:off x="7947950" y="4442989"/>
                  <a:ext cx="2831224" cy="400110"/>
                </a:xfrm>
                <a:prstGeom prst="rect">
                  <a:avLst/>
                </a:prstGeom>
                <a:noFill/>
              </p:spPr>
              <p:txBody>
                <a:bodyPr wrap="none" rtlCol="0">
                  <a:spAutoFit/>
                </a:bodyPr>
                <a:lstStyle/>
                <a:p>
                  <a:r>
                    <a:rPr lang="en-US" sz="2000" dirty="0">
                      <a:solidFill>
                        <a:schemeClr val="bg1">
                          <a:lumMod val="50000"/>
                        </a:schemeClr>
                      </a:solidFill>
                      <a:latin typeface="Comic Sans MS" panose="030F0702030302020204" pitchFamily="66" charset="0"/>
                    </a:rPr>
                    <a:t>Academic Robot Says:</a:t>
                  </a:r>
                </a:p>
              </p:txBody>
            </p:sp>
          </p:grpSp>
          <p:sp>
            <p:nvSpPr>
              <p:cNvPr id="35" name="TextBox 34">
                <a:extLst>
                  <a:ext uri="{FF2B5EF4-FFF2-40B4-BE49-F238E27FC236}">
                    <a16:creationId xmlns:a16="http://schemas.microsoft.com/office/drawing/2014/main" id="{52E9F4DB-C2E0-4B3B-9602-1B07B7F0BC4C}"/>
                  </a:ext>
                </a:extLst>
              </p:cNvPr>
              <p:cNvSpPr txBox="1"/>
              <p:nvPr/>
            </p:nvSpPr>
            <p:spPr>
              <a:xfrm>
                <a:off x="6985982" y="5347081"/>
                <a:ext cx="5615305" cy="1200329"/>
              </a:xfrm>
              <a:prstGeom prst="rect">
                <a:avLst/>
              </a:prstGeom>
              <a:noFill/>
            </p:spPr>
            <p:txBody>
              <a:bodyPr wrap="square" rtlCol="0">
                <a:spAutoFit/>
              </a:bodyPr>
              <a:lstStyle/>
              <a:p>
                <a:pPr algn="ctr"/>
                <a:r>
                  <a:rPr lang="en-US" sz="2400" dirty="0">
                    <a:solidFill>
                      <a:schemeClr val="accent1">
                        <a:lumMod val="75000"/>
                      </a:schemeClr>
                    </a:solidFill>
                    <a:latin typeface="Comic Sans MS" panose="030F0702030302020204" pitchFamily="66" charset="0"/>
                  </a:rPr>
                  <a:t>      </a:t>
                </a:r>
                <a:r>
                  <a:rPr lang="en-US" sz="2400" dirty="0">
                    <a:latin typeface="Comic Sans MS" panose="030F0702030302020204" pitchFamily="66" charset="0"/>
                  </a:rPr>
                  <a:t>"</a:t>
                </a:r>
                <a:r>
                  <a:rPr lang="en-US" sz="2400" dirty="0"/>
                  <a:t>A growing number of  languages  including Java, JavaScript, Kotlin and PHP now have labelled breaks and continues!</a:t>
                </a:r>
                <a:r>
                  <a:rPr lang="en-US" sz="2400" dirty="0">
                    <a:latin typeface="Comic Sans MS" panose="030F0702030302020204" pitchFamily="66" charset="0"/>
                  </a:rPr>
                  <a:t>"</a:t>
                </a:r>
              </a:p>
            </p:txBody>
          </p:sp>
        </p:grpSp>
        <p:pic>
          <p:nvPicPr>
            <p:cNvPr id="33" name="Picture 32">
              <a:extLst>
                <a:ext uri="{FF2B5EF4-FFF2-40B4-BE49-F238E27FC236}">
                  <a16:creationId xmlns:a16="http://schemas.microsoft.com/office/drawing/2014/main" id="{6DD6A0BF-8E2F-48F7-9BA3-D93C6C1F95F3}"/>
                </a:ext>
              </a:extLst>
            </p:cNvPr>
            <p:cNvPicPr>
              <a:picLocks noChangeAspect="1"/>
            </p:cNvPicPr>
            <p:nvPr/>
          </p:nvPicPr>
          <p:blipFill rotWithShape="1">
            <a:blip r:embed="rId4"/>
            <a:srcRect l="23761" r="21167"/>
            <a:stretch/>
          </p:blipFill>
          <p:spPr>
            <a:xfrm>
              <a:off x="5963065" y="1932015"/>
              <a:ext cx="675935" cy="670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Tree>
    <p:extLst>
      <p:ext uri="{BB962C8B-B14F-4D97-AF65-F5344CB8AC3E}">
        <p14:creationId xmlns:p14="http://schemas.microsoft.com/office/powerpoint/2010/main" val="4288794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22" presetClass="entr" presetSubtype="8"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90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down)">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down)">
                                      <p:cBhvr>
                                        <p:cTn id="39" dur="5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wipe(down)">
                                      <p:cBhvr>
                                        <p:cTn id="44" dur="500"/>
                                        <p:tgtEl>
                                          <p:spTgt spid="18"/>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8"/>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6"/>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par>
                                <p:cTn id="65" presetID="22" presetClass="entr" presetSubtype="8"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wipe(left)">
                                      <p:cBhvr>
                                        <p:cTn id="67" dur="59000"/>
                                        <p:tgtEl>
                                          <p:spTgt spid="2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grpId="1" nodeType="clickEffect">
                                  <p:stCondLst>
                                    <p:cond delay="0"/>
                                  </p:stCondLst>
                                  <p:childTnLst>
                                    <p:animEffect transition="out" filter="fade">
                                      <p:cBhvr>
                                        <p:cTn id="71" dur="500"/>
                                        <p:tgtEl>
                                          <p:spTgt spid="23"/>
                                        </p:tgtEl>
                                      </p:cBhvr>
                                    </p:animEffect>
                                    <p:set>
                                      <p:cBhvr>
                                        <p:cTn id="72" dur="1" fill="hold">
                                          <p:stCondLst>
                                            <p:cond delay="499"/>
                                          </p:stCondLst>
                                        </p:cTn>
                                        <p:tgtEl>
                                          <p:spTgt spid="23"/>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24"/>
                                        </p:tgtEl>
                                      </p:cBhvr>
                                    </p:animEffect>
                                    <p:set>
                                      <p:cBhvr>
                                        <p:cTn id="75" dur="1" fill="hold">
                                          <p:stCondLst>
                                            <p:cond delay="499"/>
                                          </p:stCondLst>
                                        </p:cTn>
                                        <p:tgtEl>
                                          <p:spTgt spid="24"/>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25"/>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wipe(down)">
                                      <p:cBhvr>
                                        <p:cTn id="84" dur="500"/>
                                        <p:tgtEl>
                                          <p:spTgt spid="27"/>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28"/>
                                        </p:tgtEl>
                                        <p:attrNameLst>
                                          <p:attrName>style.visibility</p:attrName>
                                        </p:attrNameLst>
                                      </p:cBhvr>
                                      <p:to>
                                        <p:strVal val="visible"/>
                                      </p:to>
                                    </p:set>
                                    <p:animEffect transition="in" filter="wipe(down)">
                                      <p:cBhvr>
                                        <p:cTn id="89" dur="500"/>
                                        <p:tgtEl>
                                          <p:spTgt spid="28"/>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wipe(down)">
                                      <p:cBhvr>
                                        <p:cTn id="94" dur="500"/>
                                        <p:tgtEl>
                                          <p:spTgt spid="29"/>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29"/>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27"/>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28"/>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2" presetClass="entr" presetSubtype="2" fill="hold" nodeType="clickEffect">
                                  <p:stCondLst>
                                    <p:cond delay="0"/>
                                  </p:stCondLst>
                                  <p:childTnLst>
                                    <p:set>
                                      <p:cBhvr>
                                        <p:cTn id="106" dur="1" fill="hold">
                                          <p:stCondLst>
                                            <p:cond delay="0"/>
                                          </p:stCondLst>
                                        </p:cTn>
                                        <p:tgtEl>
                                          <p:spTgt spid="30"/>
                                        </p:tgtEl>
                                        <p:attrNameLst>
                                          <p:attrName>style.visibility</p:attrName>
                                        </p:attrNameLst>
                                      </p:cBhvr>
                                      <p:to>
                                        <p:strVal val="visible"/>
                                      </p:to>
                                    </p:set>
                                    <p:anim calcmode="lin" valueType="num">
                                      <p:cBhvr additive="base">
                                        <p:cTn id="107" dur="500" fill="hold"/>
                                        <p:tgtEl>
                                          <p:spTgt spid="30"/>
                                        </p:tgtEl>
                                        <p:attrNameLst>
                                          <p:attrName>ppt_x</p:attrName>
                                        </p:attrNameLst>
                                      </p:cBhvr>
                                      <p:tavLst>
                                        <p:tav tm="0">
                                          <p:val>
                                            <p:strVal val="1+#ppt_w/2"/>
                                          </p:val>
                                        </p:tav>
                                        <p:tav tm="100000">
                                          <p:val>
                                            <p:strVal val="#ppt_x"/>
                                          </p:val>
                                        </p:tav>
                                      </p:tavLst>
                                    </p:anim>
                                    <p:anim calcmode="lin" valueType="num">
                                      <p:cBhvr additive="base">
                                        <p:cTn id="108"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xit" presetSubtype="2" fill="hold" nodeType="clickEffect">
                                  <p:stCondLst>
                                    <p:cond delay="0"/>
                                  </p:stCondLst>
                                  <p:childTnLst>
                                    <p:anim calcmode="lin" valueType="num">
                                      <p:cBhvr additive="base">
                                        <p:cTn id="112" dur="500"/>
                                        <p:tgtEl>
                                          <p:spTgt spid="30"/>
                                        </p:tgtEl>
                                        <p:attrNameLst>
                                          <p:attrName>ppt_x</p:attrName>
                                        </p:attrNameLst>
                                      </p:cBhvr>
                                      <p:tavLst>
                                        <p:tav tm="0">
                                          <p:val>
                                            <p:strVal val="ppt_x"/>
                                          </p:val>
                                        </p:tav>
                                        <p:tav tm="100000">
                                          <p:val>
                                            <p:strVal val="1+ppt_w/2"/>
                                          </p:val>
                                        </p:tav>
                                      </p:tavLst>
                                    </p:anim>
                                    <p:anim calcmode="lin" valueType="num">
                                      <p:cBhvr additive="base">
                                        <p:cTn id="113" dur="500"/>
                                        <p:tgtEl>
                                          <p:spTgt spid="30"/>
                                        </p:tgtEl>
                                        <p:attrNameLst>
                                          <p:attrName>ppt_y</p:attrName>
                                        </p:attrNameLst>
                                      </p:cBhvr>
                                      <p:tavLst>
                                        <p:tav tm="0">
                                          <p:val>
                                            <p:strVal val="ppt_y"/>
                                          </p:val>
                                        </p:tav>
                                        <p:tav tm="100000">
                                          <p:val>
                                            <p:strVal val="ppt_y"/>
                                          </p:val>
                                        </p:tav>
                                      </p:tavLst>
                                    </p:anim>
                                    <p:set>
                                      <p:cBhvr>
                                        <p:cTn id="114"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1" grpId="1" animBg="1"/>
      <p:bldP spid="12" grpId="0" animBg="1"/>
      <p:bldP spid="12" grpId="1" animBg="1"/>
      <p:bldP spid="6" grpId="0" animBg="1"/>
      <p:bldP spid="16" grpId="0" animBg="1"/>
      <p:bldP spid="16" grpId="1" animBg="1"/>
      <p:bldP spid="17" grpId="0" animBg="1"/>
      <p:bldP spid="17" grpId="1" animBg="1"/>
      <p:bldP spid="19" grpId="0" animBg="1"/>
      <p:bldP spid="23" grpId="0" animBg="1"/>
      <p:bldP spid="23" grpId="1" animBg="1"/>
      <p:bldP spid="24" grpId="0" animBg="1"/>
      <p:bldP spid="24" grpId="1" animBg="1"/>
      <p:bldP spid="25" grpId="0" animBg="1"/>
      <p:bldP spid="18" grpId="0" animBg="1"/>
      <p:bldP spid="18" grpId="1" animBg="1"/>
      <p:bldP spid="27" grpId="0" animBg="1"/>
      <p:bldP spid="27" grpId="1" animBg="1"/>
      <p:bldP spid="28" grpId="0" animBg="1"/>
      <p:bldP spid="28" grpId="1" animBg="1"/>
      <p:bldP spid="29" grpId="0" animBg="1"/>
      <p:bldP spid="29"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25A84-4AE9-497A-9918-91B711BD49E8}"/>
              </a:ext>
            </a:extLst>
          </p:cNvPr>
          <p:cNvSpPr>
            <a:spLocks noGrp="1"/>
          </p:cNvSpPr>
          <p:nvPr>
            <p:ph type="title"/>
          </p:nvPr>
        </p:nvSpPr>
        <p:spPr/>
        <p:txBody>
          <a:bodyPr/>
          <a:lstStyle/>
          <a:p>
            <a:r>
              <a:rPr lang="en-US" dirty="0"/>
              <a:t>Conditionals</a:t>
            </a:r>
          </a:p>
        </p:txBody>
      </p:sp>
      <p:pic>
        <p:nvPicPr>
          <p:cNvPr id="10" name="Picture 9">
            <a:extLst>
              <a:ext uri="{FF2B5EF4-FFF2-40B4-BE49-F238E27FC236}">
                <a16:creationId xmlns:a16="http://schemas.microsoft.com/office/drawing/2014/main" id="{3E748D69-8C04-4E88-A565-FDD1544B5B6E}"/>
              </a:ext>
            </a:extLst>
          </p:cNvPr>
          <p:cNvPicPr>
            <a:picLocks noChangeAspect="1"/>
          </p:cNvPicPr>
          <p:nvPr/>
        </p:nvPicPr>
        <p:blipFill>
          <a:blip r:embed="rId2"/>
          <a:stretch>
            <a:fillRect/>
          </a:stretch>
        </p:blipFill>
        <p:spPr>
          <a:xfrm>
            <a:off x="3348037" y="1371600"/>
            <a:ext cx="5495925" cy="4114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245514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25A84-4AE9-497A-9918-91B711BD49E8}"/>
              </a:ext>
            </a:extLst>
          </p:cNvPr>
          <p:cNvSpPr>
            <a:spLocks noGrp="1"/>
          </p:cNvSpPr>
          <p:nvPr>
            <p:ph type="title"/>
          </p:nvPr>
        </p:nvSpPr>
        <p:spPr>
          <a:xfrm>
            <a:off x="914400" y="-148936"/>
            <a:ext cx="10363200" cy="1143000"/>
          </a:xfrm>
        </p:spPr>
        <p:txBody>
          <a:bodyPr>
            <a:normAutofit/>
          </a:bodyPr>
          <a:lstStyle/>
          <a:p>
            <a:r>
              <a:rPr lang="en-US" sz="4000" dirty="0"/>
              <a:t>Conditionals: If Statements</a:t>
            </a:r>
          </a:p>
        </p:txBody>
      </p:sp>
      <p:sp>
        <p:nvSpPr>
          <p:cNvPr id="33" name="TextBox 32">
            <a:extLst>
              <a:ext uri="{FF2B5EF4-FFF2-40B4-BE49-F238E27FC236}">
                <a16:creationId xmlns:a16="http://schemas.microsoft.com/office/drawing/2014/main" id="{C55CDEFF-BE22-4593-83BC-669E7E1B68C2}"/>
              </a:ext>
            </a:extLst>
          </p:cNvPr>
          <p:cNvSpPr txBox="1"/>
          <p:nvPr/>
        </p:nvSpPr>
        <p:spPr>
          <a:xfrm>
            <a:off x="1015014" y="1596924"/>
            <a:ext cx="10161972" cy="400110"/>
          </a:xfrm>
          <a:prstGeom prst="rect">
            <a:avLst/>
          </a:prstGeom>
          <a:noFill/>
        </p:spPr>
        <p:txBody>
          <a:bodyPr wrap="square">
            <a:spAutoFit/>
          </a:bodyPr>
          <a:lstStyle/>
          <a:p>
            <a:pPr algn="ctr"/>
            <a:r>
              <a:rPr lang="en-US" sz="2000" dirty="0"/>
              <a:t>So where did the first if statement come from?</a:t>
            </a:r>
            <a:endParaRPr lang="en-US" sz="2000" dirty="0">
              <a:solidFill>
                <a:srgbClr val="0070C0"/>
              </a:solidFill>
            </a:endParaRPr>
          </a:p>
        </p:txBody>
      </p:sp>
      <p:sp>
        <p:nvSpPr>
          <p:cNvPr id="35" name="TextBox 34">
            <a:extLst>
              <a:ext uri="{FF2B5EF4-FFF2-40B4-BE49-F238E27FC236}">
                <a16:creationId xmlns:a16="http://schemas.microsoft.com/office/drawing/2014/main" id="{F66F4EFA-63A8-4D36-87C7-9A7A1E0FDC54}"/>
              </a:ext>
            </a:extLst>
          </p:cNvPr>
          <p:cNvSpPr txBox="1"/>
          <p:nvPr/>
        </p:nvSpPr>
        <p:spPr>
          <a:xfrm>
            <a:off x="745724" y="966291"/>
            <a:ext cx="10531876" cy="400110"/>
          </a:xfrm>
          <a:prstGeom prst="rect">
            <a:avLst/>
          </a:prstGeom>
          <a:noFill/>
        </p:spPr>
        <p:txBody>
          <a:bodyPr wrap="square">
            <a:spAutoFit/>
          </a:bodyPr>
          <a:lstStyle/>
          <a:p>
            <a:pPr algn="ctr"/>
            <a:r>
              <a:rPr lang="en-US" sz="2000" dirty="0"/>
              <a:t>We all know and love </a:t>
            </a:r>
            <a:r>
              <a:rPr lang="en-US" sz="2000" dirty="0">
                <a:solidFill>
                  <a:srgbClr val="FF0000"/>
                </a:solidFill>
              </a:rPr>
              <a:t>if statements</a:t>
            </a:r>
            <a:r>
              <a:rPr lang="en-US" sz="2000" dirty="0"/>
              <a:t>...</a:t>
            </a:r>
            <a:endParaRPr lang="en-US" sz="2000" dirty="0">
              <a:solidFill>
                <a:srgbClr val="0070C0"/>
              </a:solidFill>
            </a:endParaRPr>
          </a:p>
        </p:txBody>
      </p:sp>
      <p:pic>
        <p:nvPicPr>
          <p:cNvPr id="66" name="Picture 65">
            <a:extLst>
              <a:ext uri="{FF2B5EF4-FFF2-40B4-BE49-F238E27FC236}">
                <a16:creationId xmlns:a16="http://schemas.microsoft.com/office/drawing/2014/main" id="{879F1666-7E4B-4D13-B0CE-D586122FB04A}"/>
              </a:ext>
            </a:extLst>
          </p:cNvPr>
          <p:cNvPicPr>
            <a:picLocks noChangeAspect="1"/>
          </p:cNvPicPr>
          <p:nvPr/>
        </p:nvPicPr>
        <p:blipFill>
          <a:blip r:embed="rId3"/>
          <a:stretch>
            <a:fillRect/>
          </a:stretch>
        </p:blipFill>
        <p:spPr>
          <a:xfrm>
            <a:off x="8842160" y="1493364"/>
            <a:ext cx="1165730" cy="6072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7" name="TextBox 66">
            <a:extLst>
              <a:ext uri="{FF2B5EF4-FFF2-40B4-BE49-F238E27FC236}">
                <a16:creationId xmlns:a16="http://schemas.microsoft.com/office/drawing/2014/main" id="{A78165AA-DE99-4033-8C82-5A9917712538}"/>
              </a:ext>
            </a:extLst>
          </p:cNvPr>
          <p:cNvSpPr txBox="1"/>
          <p:nvPr/>
        </p:nvSpPr>
        <p:spPr>
          <a:xfrm>
            <a:off x="1015014" y="2331117"/>
            <a:ext cx="10161972" cy="400110"/>
          </a:xfrm>
          <a:prstGeom prst="rect">
            <a:avLst/>
          </a:prstGeom>
          <a:noFill/>
        </p:spPr>
        <p:txBody>
          <a:bodyPr wrap="square">
            <a:spAutoFit/>
          </a:bodyPr>
          <a:lstStyle/>
          <a:p>
            <a:pPr algn="ctr"/>
            <a:r>
              <a:rPr lang="en-US" sz="2000" dirty="0"/>
              <a:t>Let's see how it worked!</a:t>
            </a:r>
            <a:endParaRPr lang="en-US" sz="2000" dirty="0">
              <a:solidFill>
                <a:srgbClr val="0070C0"/>
              </a:solidFill>
            </a:endParaRPr>
          </a:p>
        </p:txBody>
      </p:sp>
      <p:sp>
        <p:nvSpPr>
          <p:cNvPr id="69" name="TextBox 68">
            <a:extLst>
              <a:ext uri="{FF2B5EF4-FFF2-40B4-BE49-F238E27FC236}">
                <a16:creationId xmlns:a16="http://schemas.microsoft.com/office/drawing/2014/main" id="{A1F3C793-913C-4CF1-AB06-C6E9861FF599}"/>
              </a:ext>
            </a:extLst>
          </p:cNvPr>
          <p:cNvSpPr txBox="1"/>
          <p:nvPr/>
        </p:nvSpPr>
        <p:spPr>
          <a:xfrm>
            <a:off x="3221265" y="2898985"/>
            <a:ext cx="5749470" cy="3416320"/>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     WRITE (*,*) 'Enter a # :'</a:t>
            </a:r>
          </a:p>
          <a:p>
            <a:r>
              <a:rPr lang="en-US" dirty="0">
                <a:latin typeface="Consolas" panose="020B0609020204030204" pitchFamily="49" charset="0"/>
              </a:rPr>
              <a:t>     READ (*,*) n </a:t>
            </a:r>
          </a:p>
          <a:p>
            <a:r>
              <a:rPr lang="en-US" dirty="0">
                <a:latin typeface="Consolas" panose="020B0609020204030204" pitchFamily="49" charset="0"/>
              </a:rPr>
              <a:t>     </a:t>
            </a:r>
            <a:r>
              <a:rPr lang="en-US" dirty="0">
                <a:solidFill>
                  <a:srgbClr val="FF0000"/>
                </a:solidFill>
                <a:latin typeface="Consolas" panose="020B0609020204030204" pitchFamily="49" charset="0"/>
              </a:rPr>
              <a:t>IF </a:t>
            </a:r>
            <a:r>
              <a:rPr lang="en-US" dirty="0">
                <a:latin typeface="Consolas" panose="020B0609020204030204" pitchFamily="49" charset="0"/>
              </a:rPr>
              <a:t>( </a:t>
            </a:r>
            <a:r>
              <a:rPr lang="en-US" dirty="0">
                <a:solidFill>
                  <a:srgbClr val="C00000"/>
                </a:solidFill>
                <a:latin typeface="Consolas" panose="020B0609020204030204" pitchFamily="49" charset="0"/>
              </a:rPr>
              <a:t>n</a:t>
            </a:r>
            <a:r>
              <a:rPr lang="en-US" dirty="0">
                <a:latin typeface="Consolas" panose="020B0609020204030204" pitchFamily="49" charset="0"/>
              </a:rPr>
              <a:t> ) </a:t>
            </a:r>
            <a:r>
              <a:rPr lang="en-US" dirty="0">
                <a:solidFill>
                  <a:srgbClr val="00B0F0"/>
                </a:solidFill>
                <a:latin typeface="Consolas" panose="020B0609020204030204" pitchFamily="49" charset="0"/>
              </a:rPr>
              <a:t>10</a:t>
            </a:r>
            <a:r>
              <a:rPr lang="en-US" dirty="0">
                <a:latin typeface="Consolas" panose="020B0609020204030204" pitchFamily="49" charset="0"/>
              </a:rPr>
              <a:t>, </a:t>
            </a:r>
            <a:r>
              <a:rPr lang="en-US" dirty="0">
                <a:solidFill>
                  <a:srgbClr val="00B050"/>
                </a:solidFill>
                <a:latin typeface="Consolas" panose="020B0609020204030204" pitchFamily="49" charset="0"/>
              </a:rPr>
              <a:t>100</a:t>
            </a:r>
            <a:r>
              <a:rPr lang="en-US" dirty="0">
                <a:latin typeface="Consolas" panose="020B0609020204030204" pitchFamily="49" charset="0"/>
              </a:rPr>
              <a:t>, </a:t>
            </a:r>
            <a:r>
              <a:rPr lang="en-US" dirty="0">
                <a:solidFill>
                  <a:srgbClr val="7030A0"/>
                </a:solidFill>
                <a:latin typeface="Consolas" panose="020B0609020204030204" pitchFamily="49" charset="0"/>
              </a:rPr>
              <a:t>2000</a:t>
            </a:r>
          </a:p>
          <a:p>
            <a:r>
              <a:rPr lang="en-US" dirty="0">
                <a:latin typeface="Consolas" panose="020B0609020204030204" pitchFamily="49" charset="0"/>
              </a:rPr>
              <a:t>     ... </a:t>
            </a:r>
          </a:p>
          <a:p>
            <a:r>
              <a:rPr lang="en-US" dirty="0">
                <a:solidFill>
                  <a:srgbClr val="00B0F0"/>
                </a:solidFill>
                <a:latin typeface="Consolas" panose="020B0609020204030204" pitchFamily="49" charset="0"/>
              </a:rPr>
              <a:t>10</a:t>
            </a:r>
            <a:r>
              <a:rPr lang="en-US" dirty="0">
                <a:latin typeface="Consolas" panose="020B0609020204030204" pitchFamily="49" charset="0"/>
              </a:rPr>
              <a:t>   WRITE (*,*) 'n is less than zero'</a:t>
            </a:r>
          </a:p>
          <a:p>
            <a:r>
              <a:rPr lang="en-US" dirty="0">
                <a:latin typeface="Consolas" panose="020B0609020204030204" pitchFamily="49" charset="0"/>
              </a:rPr>
              <a:t>     ...</a:t>
            </a:r>
          </a:p>
          <a:p>
            <a:r>
              <a:rPr lang="en-US" dirty="0">
                <a:latin typeface="Consolas" panose="020B0609020204030204" pitchFamily="49" charset="0"/>
              </a:rPr>
              <a:t>     ... </a:t>
            </a:r>
          </a:p>
          <a:p>
            <a:r>
              <a:rPr lang="en-US" dirty="0">
                <a:solidFill>
                  <a:srgbClr val="00B050"/>
                </a:solidFill>
                <a:latin typeface="Consolas" panose="020B0609020204030204" pitchFamily="49" charset="0"/>
              </a:rPr>
              <a:t>100</a:t>
            </a:r>
            <a:r>
              <a:rPr lang="en-US" dirty="0">
                <a:latin typeface="Consolas" panose="020B0609020204030204" pitchFamily="49" charset="0"/>
              </a:rPr>
              <a:t>  WRITE (*,*) 'n is equal to zero'</a:t>
            </a:r>
          </a:p>
          <a:p>
            <a:r>
              <a:rPr lang="en-US" dirty="0">
                <a:latin typeface="Consolas" panose="020B0609020204030204" pitchFamily="49" charset="0"/>
              </a:rPr>
              <a:t>     ...</a:t>
            </a:r>
          </a:p>
          <a:p>
            <a:r>
              <a:rPr lang="en-US" dirty="0">
                <a:latin typeface="Consolas" panose="020B0609020204030204" pitchFamily="49" charset="0"/>
              </a:rPr>
              <a:t>     ... </a:t>
            </a:r>
          </a:p>
          <a:p>
            <a:r>
              <a:rPr lang="en-US" dirty="0">
                <a:solidFill>
                  <a:srgbClr val="7030A0"/>
                </a:solidFill>
                <a:latin typeface="Consolas" panose="020B0609020204030204" pitchFamily="49" charset="0"/>
              </a:rPr>
              <a:t>2000</a:t>
            </a:r>
            <a:r>
              <a:rPr lang="en-US" dirty="0">
                <a:latin typeface="Consolas" panose="020B0609020204030204" pitchFamily="49" charset="0"/>
              </a:rPr>
              <a:t> WRITE (*,*) n is greater than zero'</a:t>
            </a:r>
            <a:br>
              <a:rPr lang="en-US" dirty="0">
                <a:latin typeface="Consolas" panose="020B0609020204030204" pitchFamily="49" charset="0"/>
              </a:rPr>
            </a:br>
            <a:r>
              <a:rPr lang="en-US" dirty="0">
                <a:latin typeface="Consolas" panose="020B0609020204030204" pitchFamily="49" charset="0"/>
              </a:rPr>
              <a:t>     ...</a:t>
            </a:r>
          </a:p>
        </p:txBody>
      </p:sp>
      <p:sp>
        <p:nvSpPr>
          <p:cNvPr id="70" name="Speech Bubble: Rectangle with Corners Rounded 69">
            <a:extLst>
              <a:ext uri="{FF2B5EF4-FFF2-40B4-BE49-F238E27FC236}">
                <a16:creationId xmlns:a16="http://schemas.microsoft.com/office/drawing/2014/main" id="{3044DFBA-2ED4-4F58-BF9B-7B72539EB240}"/>
              </a:ext>
            </a:extLst>
          </p:cNvPr>
          <p:cNvSpPr/>
          <p:nvPr/>
        </p:nvSpPr>
        <p:spPr>
          <a:xfrm>
            <a:off x="62144" y="1096693"/>
            <a:ext cx="3426781" cy="1689710"/>
          </a:xfrm>
          <a:prstGeom prst="wedgeRoundRectCallout">
            <a:avLst>
              <a:gd name="adj1" fmla="val 46092"/>
              <a:gd name="adj2" fmla="val 124704"/>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In Fortran, you could place </a:t>
            </a:r>
            <a:r>
              <a:rPr lang="en-US" sz="2000" dirty="0">
                <a:solidFill>
                  <a:srgbClr val="CCFFFF"/>
                </a:solidFill>
                <a:latin typeface="Corbel" panose="020B0503020204020204" pitchFamily="34" charset="0"/>
              </a:rPr>
              <a:t>line numbers </a:t>
            </a:r>
            <a:r>
              <a:rPr lang="en-US" sz="2000" dirty="0">
                <a:solidFill>
                  <a:schemeClr val="bg1"/>
                </a:solidFill>
                <a:latin typeface="Corbel" panose="020B0503020204020204" pitchFamily="34" charset="0"/>
              </a:rPr>
              <a:t>in front of statements to identify those lines, and jump to them.</a:t>
            </a:r>
          </a:p>
        </p:txBody>
      </p:sp>
      <p:sp>
        <p:nvSpPr>
          <p:cNvPr id="72" name="Speech Bubble: Rectangle with Corners Rounded 71">
            <a:extLst>
              <a:ext uri="{FF2B5EF4-FFF2-40B4-BE49-F238E27FC236}">
                <a16:creationId xmlns:a16="http://schemas.microsoft.com/office/drawing/2014/main" id="{951746C2-ECE0-490E-86AC-DC6AA6AA820D}"/>
              </a:ext>
            </a:extLst>
          </p:cNvPr>
          <p:cNvSpPr/>
          <p:nvPr/>
        </p:nvSpPr>
        <p:spPr>
          <a:xfrm>
            <a:off x="4182862" y="1544713"/>
            <a:ext cx="3426781" cy="977785"/>
          </a:xfrm>
          <a:prstGeom prst="wedgeRoundRectCallout">
            <a:avLst>
              <a:gd name="adj1" fmla="val -51058"/>
              <a:gd name="adj2" fmla="val 151500"/>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When a Fortran program reached an </a:t>
            </a:r>
            <a:r>
              <a:rPr lang="en-US" sz="2000" dirty="0">
                <a:solidFill>
                  <a:schemeClr val="accent2">
                    <a:lumMod val="40000"/>
                    <a:lumOff val="60000"/>
                  </a:schemeClr>
                </a:solidFill>
                <a:latin typeface="Corbel" panose="020B0503020204020204" pitchFamily="34" charset="0"/>
              </a:rPr>
              <a:t>IF statement</a:t>
            </a:r>
            <a:r>
              <a:rPr lang="en-US" sz="2000" dirty="0">
                <a:solidFill>
                  <a:schemeClr val="bg1"/>
                </a:solidFill>
                <a:latin typeface="Corbel" panose="020B0503020204020204" pitchFamily="34" charset="0"/>
              </a:rPr>
              <a:t>...</a:t>
            </a:r>
          </a:p>
        </p:txBody>
      </p:sp>
      <p:sp>
        <p:nvSpPr>
          <p:cNvPr id="73" name="Line 21">
            <a:extLst>
              <a:ext uri="{FF2B5EF4-FFF2-40B4-BE49-F238E27FC236}">
                <a16:creationId xmlns:a16="http://schemas.microsoft.com/office/drawing/2014/main" id="{0A121E4E-1EB3-4C7E-8FD1-6D37D7843086}"/>
              </a:ext>
            </a:extLst>
          </p:cNvPr>
          <p:cNvSpPr>
            <a:spLocks noChangeShapeType="1"/>
          </p:cNvSpPr>
          <p:nvPr/>
        </p:nvSpPr>
        <p:spPr bwMode="auto">
          <a:xfrm>
            <a:off x="3486211" y="3614945"/>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74" name="Speech Bubble: Rectangle with Corners Rounded 73">
            <a:extLst>
              <a:ext uri="{FF2B5EF4-FFF2-40B4-BE49-F238E27FC236}">
                <a16:creationId xmlns:a16="http://schemas.microsoft.com/office/drawing/2014/main" id="{86D84EA1-EE04-4052-A7CE-CA85F05E27A3}"/>
              </a:ext>
            </a:extLst>
          </p:cNvPr>
          <p:cNvSpPr/>
          <p:nvPr/>
        </p:nvSpPr>
        <p:spPr>
          <a:xfrm>
            <a:off x="4894555" y="4591234"/>
            <a:ext cx="3426781" cy="977785"/>
          </a:xfrm>
          <a:prstGeom prst="wedgeRoundRectCallout">
            <a:avLst>
              <a:gd name="adj1" fmla="val -57794"/>
              <a:gd name="adj2" fmla="val -135408"/>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It would evaluate the </a:t>
            </a:r>
            <a:r>
              <a:rPr lang="en-US" sz="2000" dirty="0">
                <a:solidFill>
                  <a:schemeClr val="accent2">
                    <a:lumMod val="40000"/>
                    <a:lumOff val="60000"/>
                  </a:schemeClr>
                </a:solidFill>
                <a:latin typeface="Corbel" panose="020B0503020204020204" pitchFamily="34" charset="0"/>
              </a:rPr>
              <a:t>expression</a:t>
            </a:r>
            <a:r>
              <a:rPr lang="en-US" sz="2000" dirty="0">
                <a:solidFill>
                  <a:schemeClr val="bg1"/>
                </a:solidFill>
                <a:latin typeface="Corbel" panose="020B0503020204020204" pitchFamily="34" charset="0"/>
              </a:rPr>
              <a:t> between the parentheses...</a:t>
            </a:r>
          </a:p>
        </p:txBody>
      </p:sp>
      <p:sp>
        <p:nvSpPr>
          <p:cNvPr id="75" name="Speech Bubble: Rectangle with Corners Rounded 74">
            <a:extLst>
              <a:ext uri="{FF2B5EF4-FFF2-40B4-BE49-F238E27FC236}">
                <a16:creationId xmlns:a16="http://schemas.microsoft.com/office/drawing/2014/main" id="{CBBD9B1D-7071-446D-AC47-BB1FB251EF54}"/>
              </a:ext>
            </a:extLst>
          </p:cNvPr>
          <p:cNvSpPr/>
          <p:nvPr/>
        </p:nvSpPr>
        <p:spPr>
          <a:xfrm>
            <a:off x="1879079" y="869954"/>
            <a:ext cx="3654696" cy="1489611"/>
          </a:xfrm>
          <a:prstGeom prst="wedgeRoundRectCallout">
            <a:avLst>
              <a:gd name="adj1" fmla="val 41314"/>
              <a:gd name="adj2" fmla="val 129203"/>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If the expression's value was </a:t>
            </a:r>
            <a:r>
              <a:rPr lang="en-US" sz="2000" dirty="0">
                <a:solidFill>
                  <a:schemeClr val="accent2">
                    <a:lumMod val="40000"/>
                    <a:lumOff val="60000"/>
                  </a:schemeClr>
                </a:solidFill>
                <a:latin typeface="Corbel" panose="020B0503020204020204" pitchFamily="34" charset="0"/>
              </a:rPr>
              <a:t>negative</a:t>
            </a:r>
            <a:r>
              <a:rPr lang="en-US" sz="2000" dirty="0">
                <a:solidFill>
                  <a:schemeClr val="bg1"/>
                </a:solidFill>
                <a:latin typeface="Corbel" panose="020B0503020204020204" pitchFamily="34" charset="0"/>
              </a:rPr>
              <a:t>, the IF would transfer control to the </a:t>
            </a:r>
            <a:r>
              <a:rPr lang="en-US" sz="2000" dirty="0">
                <a:solidFill>
                  <a:srgbClr val="CCFFFF"/>
                </a:solidFill>
                <a:latin typeface="Corbel" panose="020B0503020204020204" pitchFamily="34" charset="0"/>
              </a:rPr>
              <a:t>first line number</a:t>
            </a:r>
            <a:r>
              <a:rPr lang="en-US" sz="2000" dirty="0">
                <a:solidFill>
                  <a:schemeClr val="bg1"/>
                </a:solidFill>
                <a:latin typeface="Corbel" panose="020B0503020204020204" pitchFamily="34" charset="0"/>
              </a:rPr>
              <a:t>.</a:t>
            </a:r>
          </a:p>
        </p:txBody>
      </p:sp>
      <p:sp>
        <p:nvSpPr>
          <p:cNvPr id="76" name="Line 21">
            <a:extLst>
              <a:ext uri="{FF2B5EF4-FFF2-40B4-BE49-F238E27FC236}">
                <a16:creationId xmlns:a16="http://schemas.microsoft.com/office/drawing/2014/main" id="{64C9CDED-1CE4-4E83-B58E-FC45C7ED8083}"/>
              </a:ext>
            </a:extLst>
          </p:cNvPr>
          <p:cNvSpPr>
            <a:spLocks noChangeShapeType="1"/>
          </p:cNvSpPr>
          <p:nvPr/>
        </p:nvSpPr>
        <p:spPr bwMode="auto">
          <a:xfrm>
            <a:off x="3487691" y="4193473"/>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77" name="Speech Bubble: Rectangle with Corners Rounded 76">
            <a:extLst>
              <a:ext uri="{FF2B5EF4-FFF2-40B4-BE49-F238E27FC236}">
                <a16:creationId xmlns:a16="http://schemas.microsoft.com/office/drawing/2014/main" id="{3C1717E7-2871-494E-8DA7-2F765B23C587}"/>
              </a:ext>
            </a:extLst>
          </p:cNvPr>
          <p:cNvSpPr/>
          <p:nvPr/>
        </p:nvSpPr>
        <p:spPr>
          <a:xfrm>
            <a:off x="2299317" y="799907"/>
            <a:ext cx="3850717" cy="1489611"/>
          </a:xfrm>
          <a:prstGeom prst="wedgeRoundRectCallout">
            <a:avLst>
              <a:gd name="adj1" fmla="val 41314"/>
              <a:gd name="adj2" fmla="val 129203"/>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If the expression's value was </a:t>
            </a:r>
            <a:r>
              <a:rPr lang="en-US" sz="2000" dirty="0">
                <a:solidFill>
                  <a:schemeClr val="accent2">
                    <a:lumMod val="40000"/>
                    <a:lumOff val="60000"/>
                  </a:schemeClr>
                </a:solidFill>
                <a:latin typeface="Corbel" panose="020B0503020204020204" pitchFamily="34" charset="0"/>
              </a:rPr>
              <a:t>zero</a:t>
            </a:r>
            <a:r>
              <a:rPr lang="en-US" sz="2000" dirty="0">
                <a:solidFill>
                  <a:schemeClr val="bg1"/>
                </a:solidFill>
                <a:latin typeface="Corbel" panose="020B0503020204020204" pitchFamily="34" charset="0"/>
              </a:rPr>
              <a:t>, the IF would transfer control to the </a:t>
            </a:r>
            <a:r>
              <a:rPr lang="en-US" sz="2000" dirty="0">
                <a:solidFill>
                  <a:schemeClr val="accent6">
                    <a:lumMod val="40000"/>
                    <a:lumOff val="60000"/>
                  </a:schemeClr>
                </a:solidFill>
                <a:latin typeface="Corbel" panose="020B0503020204020204" pitchFamily="34" charset="0"/>
              </a:rPr>
              <a:t>second line number</a:t>
            </a:r>
            <a:r>
              <a:rPr lang="en-US" sz="2000" dirty="0">
                <a:solidFill>
                  <a:schemeClr val="bg1"/>
                </a:solidFill>
                <a:latin typeface="Corbel" panose="020B0503020204020204" pitchFamily="34" charset="0"/>
              </a:rPr>
              <a:t>.</a:t>
            </a:r>
          </a:p>
        </p:txBody>
      </p:sp>
      <p:sp>
        <p:nvSpPr>
          <p:cNvPr id="78" name="Speech Bubble: Rectangle with Corners Rounded 77">
            <a:extLst>
              <a:ext uri="{FF2B5EF4-FFF2-40B4-BE49-F238E27FC236}">
                <a16:creationId xmlns:a16="http://schemas.microsoft.com/office/drawing/2014/main" id="{5175DB80-5533-4850-8963-E9555CAA04EC}"/>
              </a:ext>
            </a:extLst>
          </p:cNvPr>
          <p:cNvSpPr/>
          <p:nvPr/>
        </p:nvSpPr>
        <p:spPr>
          <a:xfrm>
            <a:off x="2969196" y="820706"/>
            <a:ext cx="3850717" cy="1489611"/>
          </a:xfrm>
          <a:prstGeom prst="wedgeRoundRectCallout">
            <a:avLst>
              <a:gd name="adj1" fmla="val 41314"/>
              <a:gd name="adj2" fmla="val 129203"/>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If the expression's value was </a:t>
            </a:r>
            <a:r>
              <a:rPr lang="en-US" sz="2000" dirty="0">
                <a:solidFill>
                  <a:schemeClr val="accent2">
                    <a:lumMod val="40000"/>
                    <a:lumOff val="60000"/>
                  </a:schemeClr>
                </a:solidFill>
                <a:latin typeface="Corbel" panose="020B0503020204020204" pitchFamily="34" charset="0"/>
              </a:rPr>
              <a:t>positive</a:t>
            </a:r>
            <a:r>
              <a:rPr lang="en-US" sz="2000" dirty="0">
                <a:solidFill>
                  <a:schemeClr val="bg1"/>
                </a:solidFill>
                <a:latin typeface="Corbel" panose="020B0503020204020204" pitchFamily="34" charset="0"/>
              </a:rPr>
              <a:t>, the IF would transfer control to the </a:t>
            </a:r>
            <a:r>
              <a:rPr lang="en-US" sz="2000" dirty="0">
                <a:solidFill>
                  <a:srgbClr val="E6D6F2"/>
                </a:solidFill>
                <a:latin typeface="Corbel" panose="020B0503020204020204" pitchFamily="34" charset="0"/>
              </a:rPr>
              <a:t>third line number</a:t>
            </a:r>
            <a:r>
              <a:rPr lang="en-US" sz="2000" dirty="0">
                <a:solidFill>
                  <a:schemeClr val="bg1"/>
                </a:solidFill>
                <a:latin typeface="Corbel" panose="020B0503020204020204" pitchFamily="34" charset="0"/>
              </a:rPr>
              <a:t>.</a:t>
            </a:r>
          </a:p>
        </p:txBody>
      </p:sp>
      <p:sp>
        <p:nvSpPr>
          <p:cNvPr id="16" name="Speech Bubble: Rectangle with Corners Rounded 15">
            <a:extLst>
              <a:ext uri="{FF2B5EF4-FFF2-40B4-BE49-F238E27FC236}">
                <a16:creationId xmlns:a16="http://schemas.microsoft.com/office/drawing/2014/main" id="{306C113E-BC98-4716-8A87-3F3761F1EFC0}"/>
              </a:ext>
            </a:extLst>
          </p:cNvPr>
          <p:cNvSpPr/>
          <p:nvPr/>
        </p:nvSpPr>
        <p:spPr>
          <a:xfrm>
            <a:off x="8691492" y="3028046"/>
            <a:ext cx="3426781" cy="1563187"/>
          </a:xfrm>
          <a:prstGeom prst="wedgeRoundRectCallout">
            <a:avLst>
              <a:gd name="adj1" fmla="val -106968"/>
              <a:gd name="adj2" fmla="val -10458"/>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means that the code you'd execute might be thousands of lines away!</a:t>
            </a:r>
          </a:p>
          <a:p>
            <a:pPr algn="ctr"/>
            <a:endParaRPr lang="en-US" sz="1100" dirty="0">
              <a:solidFill>
                <a:schemeClr val="bg1"/>
              </a:solidFill>
              <a:latin typeface="Corbel" panose="020B0503020204020204" pitchFamily="34" charset="0"/>
            </a:endParaRPr>
          </a:p>
          <a:p>
            <a:pPr algn="ctr"/>
            <a:r>
              <a:rPr lang="en-US" sz="2000" dirty="0">
                <a:solidFill>
                  <a:schemeClr val="accent2">
                    <a:lumMod val="40000"/>
                    <a:lumOff val="60000"/>
                  </a:schemeClr>
                </a:solidFill>
                <a:latin typeface="Corbel" panose="020B0503020204020204" pitchFamily="34" charset="0"/>
              </a:rPr>
              <a:t>EEK!</a:t>
            </a:r>
          </a:p>
        </p:txBody>
      </p:sp>
      <p:sp>
        <p:nvSpPr>
          <p:cNvPr id="17" name="TextBox 16">
            <a:extLst>
              <a:ext uri="{FF2B5EF4-FFF2-40B4-BE49-F238E27FC236}">
                <a16:creationId xmlns:a16="http://schemas.microsoft.com/office/drawing/2014/main" id="{02E66E23-248C-42B5-AD2D-08750ED74CB2}"/>
              </a:ext>
            </a:extLst>
          </p:cNvPr>
          <p:cNvSpPr txBox="1"/>
          <p:nvPr/>
        </p:nvSpPr>
        <p:spPr>
          <a:xfrm>
            <a:off x="1146318" y="6404513"/>
            <a:ext cx="10531876" cy="400110"/>
          </a:xfrm>
          <a:prstGeom prst="rect">
            <a:avLst/>
          </a:prstGeom>
          <a:noFill/>
        </p:spPr>
        <p:txBody>
          <a:bodyPr wrap="square">
            <a:spAutoFit/>
          </a:bodyPr>
          <a:lstStyle/>
          <a:p>
            <a:pPr algn="ctr"/>
            <a:r>
              <a:rPr lang="en-US" sz="2000" dirty="0"/>
              <a:t>Since if statements are uniform across languages, let's learn some related conditionals.</a:t>
            </a:r>
            <a:endParaRPr lang="en-US" sz="2000" dirty="0">
              <a:solidFill>
                <a:srgbClr val="0070C0"/>
              </a:solidFill>
            </a:endParaRPr>
          </a:p>
        </p:txBody>
      </p:sp>
    </p:spTree>
    <p:extLst>
      <p:ext uri="{BB962C8B-B14F-4D97-AF65-F5344CB8AC3E}">
        <p14:creationId xmlns:p14="http://schemas.microsoft.com/office/powerpoint/2010/main" val="48099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70"/>
                                        </p:tgtEl>
                                        <p:attrNameLst>
                                          <p:attrName>style.visibility</p:attrName>
                                        </p:attrNameLst>
                                      </p:cBhvr>
                                      <p:to>
                                        <p:strVal val="visible"/>
                                      </p:to>
                                    </p:set>
                                    <p:animEffect transition="in" filter="wipe(down)">
                                      <p:cBhvr>
                                        <p:cTn id="28" dur="500"/>
                                        <p:tgtEl>
                                          <p:spTgt spid="70"/>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7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wipe(down)">
                                      <p:cBhvr>
                                        <p:cTn id="37" dur="500"/>
                                        <p:tgtEl>
                                          <p:spTgt spid="72"/>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7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74"/>
                                        </p:tgtEl>
                                        <p:attrNameLst>
                                          <p:attrName>style.visibility</p:attrName>
                                        </p:attrNameLst>
                                      </p:cBhvr>
                                      <p:to>
                                        <p:strVal val="visible"/>
                                      </p:to>
                                    </p:set>
                                    <p:animEffect transition="in" filter="wipe(down)">
                                      <p:cBhvr>
                                        <p:cTn id="46" dur="500"/>
                                        <p:tgtEl>
                                          <p:spTgt spid="74"/>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74"/>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72"/>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75"/>
                                        </p:tgtEl>
                                        <p:attrNameLst>
                                          <p:attrName>style.visibility</p:attrName>
                                        </p:attrNameLst>
                                      </p:cBhvr>
                                      <p:to>
                                        <p:strVal val="visible"/>
                                      </p:to>
                                    </p:set>
                                    <p:animEffect transition="in" filter="wipe(down)">
                                      <p:cBhvr>
                                        <p:cTn id="59" dur="500"/>
                                        <p:tgtEl>
                                          <p:spTgt spid="75"/>
                                        </p:tgtEl>
                                      </p:cBhvr>
                                    </p:animEffect>
                                  </p:childTnLst>
                                </p:cTn>
                              </p:par>
                            </p:childTnLst>
                          </p:cTn>
                        </p:par>
                      </p:childTnLst>
                    </p:cTn>
                  </p:par>
                  <p:par>
                    <p:cTn id="60" fill="hold">
                      <p:stCondLst>
                        <p:cond delay="indefinite"/>
                      </p:stCondLst>
                      <p:childTnLst>
                        <p:par>
                          <p:cTn id="61" fill="hold">
                            <p:stCondLst>
                              <p:cond delay="0"/>
                            </p:stCondLst>
                            <p:childTnLst>
                              <p:par>
                                <p:cTn id="62" presetID="42" presetClass="path" presetSubtype="0" accel="50000" decel="50000" fill="hold" grpId="2" nodeType="clickEffect">
                                  <p:stCondLst>
                                    <p:cond delay="0"/>
                                  </p:stCondLst>
                                  <p:childTnLst>
                                    <p:animMotion origin="layout" path="M 3.54167E-6 3.33333E-6 L -0.1569 0.0831 " pathEditMode="relative" rAng="0" ptsTypes="AA">
                                      <p:cBhvr>
                                        <p:cTn id="63" dur="2000" fill="hold"/>
                                        <p:tgtEl>
                                          <p:spTgt spid="75"/>
                                        </p:tgtEl>
                                        <p:attrNameLst>
                                          <p:attrName>ppt_x</p:attrName>
                                          <p:attrName>ppt_y</p:attrName>
                                        </p:attrNameLst>
                                      </p:cBhvr>
                                      <p:rCtr x="-7852" y="4144"/>
                                    </p:animMotion>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nodeType="clickEffect">
                                  <p:stCondLst>
                                    <p:cond delay="0"/>
                                  </p:stCondLst>
                                  <p:childTnLst>
                                    <p:set>
                                      <p:cBhvr>
                                        <p:cTn id="67" dur="1" fill="hold">
                                          <p:stCondLst>
                                            <p:cond delay="0"/>
                                          </p:stCondLst>
                                        </p:cTn>
                                        <p:tgtEl>
                                          <p:spTgt spid="73"/>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76"/>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xit" presetSubtype="0" fill="hold" nodeType="clickEffect">
                                  <p:stCondLst>
                                    <p:cond delay="0"/>
                                  </p:stCondLst>
                                  <p:childTnLst>
                                    <p:set>
                                      <p:cBhvr>
                                        <p:cTn id="75" dur="1" fill="hold">
                                          <p:stCondLst>
                                            <p:cond delay="0"/>
                                          </p:stCondLst>
                                        </p:cTn>
                                        <p:tgtEl>
                                          <p:spTgt spid="76"/>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grpId="1" nodeType="clickEffect">
                                  <p:stCondLst>
                                    <p:cond delay="0"/>
                                  </p:stCondLst>
                                  <p:childTnLst>
                                    <p:set>
                                      <p:cBhvr>
                                        <p:cTn id="79" dur="1" fill="hold">
                                          <p:stCondLst>
                                            <p:cond delay="0"/>
                                          </p:stCondLst>
                                        </p:cTn>
                                        <p:tgtEl>
                                          <p:spTgt spid="75"/>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77"/>
                                        </p:tgtEl>
                                        <p:attrNameLst>
                                          <p:attrName>style.visibility</p:attrName>
                                        </p:attrNameLst>
                                      </p:cBhvr>
                                      <p:to>
                                        <p:strVal val="visible"/>
                                      </p:to>
                                    </p:set>
                                    <p:animEffect transition="in" filter="wipe(down)">
                                      <p:cBhvr>
                                        <p:cTn id="84" dur="500"/>
                                        <p:tgtEl>
                                          <p:spTgt spid="77"/>
                                        </p:tgtEl>
                                      </p:cBhvr>
                                    </p:animEffect>
                                  </p:childTnLst>
                                </p:cTn>
                              </p:par>
                            </p:childTnLst>
                          </p:cTn>
                        </p:par>
                      </p:childTnLst>
                    </p:cTn>
                  </p:par>
                  <p:par>
                    <p:cTn id="85" fill="hold">
                      <p:stCondLst>
                        <p:cond delay="indefinite"/>
                      </p:stCondLst>
                      <p:childTnLst>
                        <p:par>
                          <p:cTn id="86" fill="hold">
                            <p:stCondLst>
                              <p:cond delay="0"/>
                            </p:stCondLst>
                            <p:childTnLst>
                              <p:par>
                                <p:cTn id="87" presetID="42" presetClass="path" presetSubtype="0" accel="50000" decel="50000" fill="hold" grpId="2" nodeType="clickEffect">
                                  <p:stCondLst>
                                    <p:cond delay="0"/>
                                  </p:stCondLst>
                                  <p:childTnLst>
                                    <p:animMotion origin="layout" path="M -4.375E-6 -1.48148E-6 L -0.19934 0.21482 " pathEditMode="relative" rAng="0" ptsTypes="AA">
                                      <p:cBhvr>
                                        <p:cTn id="88" dur="2000" fill="hold"/>
                                        <p:tgtEl>
                                          <p:spTgt spid="77"/>
                                        </p:tgtEl>
                                        <p:attrNameLst>
                                          <p:attrName>ppt_x</p:attrName>
                                          <p:attrName>ppt_y</p:attrName>
                                        </p:attrNameLst>
                                      </p:cBhvr>
                                      <p:rCtr x="-9974" y="10741"/>
                                    </p:animMotion>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77"/>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78"/>
                                        </p:tgtEl>
                                        <p:attrNameLst>
                                          <p:attrName>style.visibility</p:attrName>
                                        </p:attrNameLst>
                                      </p:cBhvr>
                                      <p:to>
                                        <p:strVal val="visible"/>
                                      </p:to>
                                    </p:set>
                                    <p:animEffect transition="in" filter="wipe(down)">
                                      <p:cBhvr>
                                        <p:cTn id="97" dur="500"/>
                                        <p:tgtEl>
                                          <p:spTgt spid="78"/>
                                        </p:tgtEl>
                                      </p:cBhvr>
                                    </p:animEffect>
                                  </p:childTnLst>
                                </p:cTn>
                              </p:par>
                            </p:childTnLst>
                          </p:cTn>
                        </p:par>
                      </p:childTnLst>
                    </p:cTn>
                  </p:par>
                  <p:par>
                    <p:cTn id="98" fill="hold">
                      <p:stCondLst>
                        <p:cond delay="indefinite"/>
                      </p:stCondLst>
                      <p:childTnLst>
                        <p:par>
                          <p:cTn id="99" fill="hold">
                            <p:stCondLst>
                              <p:cond delay="0"/>
                            </p:stCondLst>
                            <p:childTnLst>
                              <p:par>
                                <p:cTn id="100" presetID="42" presetClass="path" presetSubtype="0" accel="50000" decel="50000" fill="hold" grpId="2" nodeType="clickEffect">
                                  <p:stCondLst>
                                    <p:cond delay="0"/>
                                  </p:stCondLst>
                                  <p:childTnLst>
                                    <p:animMotion origin="layout" path="M -2.29167E-6 -7.40741E-7 L -0.25364 0.33102 " pathEditMode="relative" rAng="0" ptsTypes="AA">
                                      <p:cBhvr>
                                        <p:cTn id="101" dur="2000" fill="hold"/>
                                        <p:tgtEl>
                                          <p:spTgt spid="78"/>
                                        </p:tgtEl>
                                        <p:attrNameLst>
                                          <p:attrName>ppt_x</p:attrName>
                                          <p:attrName>ppt_y</p:attrName>
                                        </p:attrNameLst>
                                      </p:cBhvr>
                                      <p:rCtr x="-12682" y="16551"/>
                                    </p:animMotion>
                                  </p:childTnLst>
                                </p:cTn>
                              </p:par>
                            </p:childTnLst>
                          </p:cTn>
                        </p:par>
                      </p:childTnLst>
                    </p:cTn>
                  </p:par>
                  <p:par>
                    <p:cTn id="102" fill="hold">
                      <p:stCondLst>
                        <p:cond delay="indefinite"/>
                      </p:stCondLst>
                      <p:childTnLst>
                        <p:par>
                          <p:cTn id="103" fill="hold">
                            <p:stCondLst>
                              <p:cond delay="0"/>
                            </p:stCondLst>
                            <p:childTnLst>
                              <p:par>
                                <p:cTn id="104" presetID="1" presetClass="exit" presetSubtype="0" fill="hold" grpId="1" nodeType="clickEffect">
                                  <p:stCondLst>
                                    <p:cond delay="0"/>
                                  </p:stCondLst>
                                  <p:childTnLst>
                                    <p:set>
                                      <p:cBhvr>
                                        <p:cTn id="105" dur="1" fill="hold">
                                          <p:stCondLst>
                                            <p:cond delay="0"/>
                                          </p:stCondLst>
                                        </p:cTn>
                                        <p:tgtEl>
                                          <p:spTgt spid="78"/>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22" presetClass="entr" presetSubtype="4" fill="hold" grpId="0" nodeType="clickEffect">
                                  <p:stCondLst>
                                    <p:cond delay="0"/>
                                  </p:stCondLst>
                                  <p:childTnLst>
                                    <p:set>
                                      <p:cBhvr>
                                        <p:cTn id="109" dur="1" fill="hold">
                                          <p:stCondLst>
                                            <p:cond delay="0"/>
                                          </p:stCondLst>
                                        </p:cTn>
                                        <p:tgtEl>
                                          <p:spTgt spid="16"/>
                                        </p:tgtEl>
                                        <p:attrNameLst>
                                          <p:attrName>style.visibility</p:attrName>
                                        </p:attrNameLst>
                                      </p:cBhvr>
                                      <p:to>
                                        <p:strVal val="visible"/>
                                      </p:to>
                                    </p:set>
                                    <p:animEffect transition="in" filter="wipe(down)">
                                      <p:cBhvr>
                                        <p:cTn id="110" dur="500"/>
                                        <p:tgtEl>
                                          <p:spTgt spid="16"/>
                                        </p:tgtEl>
                                      </p:cBhvr>
                                    </p:animEffec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16"/>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p:bldP spid="67" grpId="0"/>
      <p:bldP spid="69" grpId="0" animBg="1"/>
      <p:bldP spid="70" grpId="0" animBg="1"/>
      <p:bldP spid="70" grpId="1" animBg="1"/>
      <p:bldP spid="72" grpId="0" animBg="1"/>
      <p:bldP spid="72" grpId="1" animBg="1"/>
      <p:bldP spid="74" grpId="0" animBg="1"/>
      <p:bldP spid="74" grpId="1" animBg="1"/>
      <p:bldP spid="75" grpId="0" animBg="1"/>
      <p:bldP spid="75" grpId="1" animBg="1"/>
      <p:bldP spid="75" grpId="2" animBg="1"/>
      <p:bldP spid="77" grpId="0" animBg="1"/>
      <p:bldP spid="77" grpId="1" animBg="1"/>
      <p:bldP spid="77" grpId="2" animBg="1"/>
      <p:bldP spid="78" grpId="0" animBg="1"/>
      <p:bldP spid="78" grpId="1" animBg="1"/>
      <p:bldP spid="78" grpId="2" animBg="1"/>
      <p:bldP spid="16" grpId="0" animBg="1"/>
      <p:bldP spid="16" grpId="1" animBg="1"/>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25A84-4AE9-497A-9918-91B711BD49E8}"/>
              </a:ext>
            </a:extLst>
          </p:cNvPr>
          <p:cNvSpPr>
            <a:spLocks noGrp="1"/>
          </p:cNvSpPr>
          <p:nvPr>
            <p:ph type="title"/>
          </p:nvPr>
        </p:nvSpPr>
        <p:spPr>
          <a:xfrm>
            <a:off x="914400" y="-148936"/>
            <a:ext cx="10363200" cy="1143000"/>
          </a:xfrm>
        </p:spPr>
        <p:txBody>
          <a:bodyPr>
            <a:normAutofit/>
          </a:bodyPr>
          <a:lstStyle/>
          <a:p>
            <a:r>
              <a:rPr lang="en-US" sz="4000" dirty="0"/>
              <a:t>Conditionals: Beyond If Statements</a:t>
            </a:r>
          </a:p>
        </p:txBody>
      </p:sp>
      <p:sp>
        <p:nvSpPr>
          <p:cNvPr id="20" name="Rectangle 19">
            <a:extLst>
              <a:ext uri="{FF2B5EF4-FFF2-40B4-BE49-F238E27FC236}">
                <a16:creationId xmlns:a16="http://schemas.microsoft.com/office/drawing/2014/main" id="{9EE26BF8-C4C5-4977-84C4-A0E339D8E589}"/>
              </a:ext>
            </a:extLst>
          </p:cNvPr>
          <p:cNvSpPr/>
          <p:nvPr/>
        </p:nvSpPr>
        <p:spPr>
          <a:xfrm>
            <a:off x="344007" y="1959706"/>
            <a:ext cx="5435355" cy="65337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C++, C#, Java, JavaScript, Swift, etc.</a:t>
            </a:r>
            <a:br>
              <a:rPr lang="en-US" dirty="0">
                <a:solidFill>
                  <a:schemeClr val="tx1"/>
                </a:solidFill>
                <a:latin typeface="Consolas" panose="020B0609020204030204" pitchFamily="49" charset="0"/>
              </a:rPr>
            </a:br>
            <a:r>
              <a:rPr lang="en-US" dirty="0">
                <a:solidFill>
                  <a:schemeClr val="tx1"/>
                </a:solidFill>
                <a:latin typeface="Consolas" panose="020B0609020204030204" pitchFamily="49" charset="0"/>
              </a:rPr>
              <a:t>beverage = </a:t>
            </a:r>
            <a:r>
              <a:rPr lang="en-US" dirty="0">
                <a:solidFill>
                  <a:srgbClr val="00B050"/>
                </a:solidFill>
                <a:latin typeface="Consolas" panose="020B0609020204030204" pitchFamily="49" charset="0"/>
              </a:rPr>
              <a:t>age &lt; 21 </a:t>
            </a:r>
            <a:r>
              <a:rPr lang="en-US" dirty="0">
                <a:solidFill>
                  <a:srgbClr val="FF0000"/>
                </a:solidFill>
                <a:latin typeface="Consolas" panose="020B0609020204030204" pitchFamily="49" charset="0"/>
              </a:rPr>
              <a:t>?</a:t>
            </a:r>
            <a:r>
              <a:rPr lang="en-US" dirty="0">
                <a:solidFill>
                  <a:schemeClr val="tx1"/>
                </a:solidFill>
                <a:latin typeface="Consolas" panose="020B0609020204030204" pitchFamily="49" charset="0"/>
              </a:rPr>
              <a:t> </a:t>
            </a:r>
            <a:r>
              <a:rPr lang="en-US" dirty="0">
                <a:solidFill>
                  <a:srgbClr val="7030A0"/>
                </a:solidFill>
                <a:latin typeface="Consolas" panose="020B0609020204030204" pitchFamily="49" charset="0"/>
              </a:rPr>
              <a:t>"Coke"  </a:t>
            </a:r>
            <a:r>
              <a:rPr lang="en-US" dirty="0">
                <a:solidFill>
                  <a:srgbClr val="FF0000"/>
                </a:solidFill>
                <a:latin typeface="Consolas" panose="020B0609020204030204" pitchFamily="49" charset="0"/>
              </a:rPr>
              <a:t>: </a:t>
            </a:r>
            <a:r>
              <a:rPr lang="en-US" dirty="0">
                <a:solidFill>
                  <a:srgbClr val="0070C0"/>
                </a:solidFill>
                <a:latin typeface="Consolas" panose="020B0609020204030204" pitchFamily="49" charset="0"/>
              </a:rPr>
              <a:t>"Beer"</a:t>
            </a:r>
            <a:r>
              <a:rPr lang="en-US" dirty="0">
                <a:solidFill>
                  <a:schemeClr val="tx1"/>
                </a:solidFill>
                <a:latin typeface="Consolas" panose="020B0609020204030204" pitchFamily="49" charset="0"/>
              </a:rPr>
              <a:t>;</a:t>
            </a:r>
          </a:p>
        </p:txBody>
      </p:sp>
      <p:sp>
        <p:nvSpPr>
          <p:cNvPr id="21" name="Rectangle 20">
            <a:extLst>
              <a:ext uri="{FF2B5EF4-FFF2-40B4-BE49-F238E27FC236}">
                <a16:creationId xmlns:a16="http://schemas.microsoft.com/office/drawing/2014/main" id="{5F460BC3-F511-4D37-8FFD-7E1DBD2861A4}"/>
              </a:ext>
            </a:extLst>
          </p:cNvPr>
          <p:cNvSpPr/>
          <p:nvPr/>
        </p:nvSpPr>
        <p:spPr>
          <a:xfrm>
            <a:off x="6282430" y="1959706"/>
            <a:ext cx="5435355" cy="653373"/>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Python conditional operator</a:t>
            </a:r>
            <a:br>
              <a:rPr lang="en-US" dirty="0">
                <a:solidFill>
                  <a:schemeClr val="tx1"/>
                </a:solidFill>
                <a:latin typeface="Consolas" panose="020B0609020204030204" pitchFamily="49" charset="0"/>
              </a:rPr>
            </a:br>
            <a:r>
              <a:rPr lang="en-US" sz="1800" dirty="0">
                <a:solidFill>
                  <a:srgbClr val="000000"/>
                </a:solidFill>
                <a:latin typeface="Consolas" panose="020B0609020204030204" pitchFamily="49" charset="0"/>
              </a:rPr>
              <a:t>beverage = </a:t>
            </a:r>
            <a:r>
              <a:rPr lang="en-US" sz="1800" dirty="0">
                <a:solidFill>
                  <a:srgbClr val="7030A0"/>
                </a:solidFill>
                <a:latin typeface="Consolas" panose="020B0609020204030204" pitchFamily="49" charset="0"/>
              </a:rPr>
              <a:t>"Coke" </a:t>
            </a:r>
            <a:r>
              <a:rPr lang="en-US" sz="1800" dirty="0">
                <a:solidFill>
                  <a:srgbClr val="000000"/>
                </a:solidFill>
                <a:latin typeface="Consolas" panose="020B0609020204030204" pitchFamily="49" charset="0"/>
              </a:rPr>
              <a:t>if </a:t>
            </a:r>
            <a:r>
              <a:rPr lang="en-US" sz="1800" dirty="0">
                <a:solidFill>
                  <a:srgbClr val="00B050"/>
                </a:solidFill>
                <a:latin typeface="Consolas" panose="020B0609020204030204" pitchFamily="49" charset="0"/>
              </a:rPr>
              <a:t>age &lt; 21</a:t>
            </a:r>
            <a:r>
              <a:rPr lang="en-US" sz="1800" dirty="0">
                <a:solidFill>
                  <a:srgbClr val="000000"/>
                </a:solidFill>
                <a:latin typeface="Consolas" panose="020B0609020204030204" pitchFamily="49" charset="0"/>
              </a:rPr>
              <a:t> else </a:t>
            </a:r>
            <a:r>
              <a:rPr lang="en-US" sz="1800" dirty="0">
                <a:solidFill>
                  <a:srgbClr val="0070C0"/>
                </a:solidFill>
                <a:latin typeface="Consolas" panose="020B0609020204030204" pitchFamily="49" charset="0"/>
              </a:rPr>
              <a:t>"Beer"</a:t>
            </a:r>
            <a:endParaRPr lang="en-US" dirty="0">
              <a:solidFill>
                <a:srgbClr val="0070C0"/>
              </a:solidFill>
              <a:latin typeface="Consolas" panose="020B0609020204030204" pitchFamily="49" charset="0"/>
            </a:endParaRPr>
          </a:p>
        </p:txBody>
      </p:sp>
      <p:sp>
        <p:nvSpPr>
          <p:cNvPr id="33" name="TextBox 32">
            <a:extLst>
              <a:ext uri="{FF2B5EF4-FFF2-40B4-BE49-F238E27FC236}">
                <a16:creationId xmlns:a16="http://schemas.microsoft.com/office/drawing/2014/main" id="{C55CDEFF-BE22-4593-83BC-669E7E1B68C2}"/>
              </a:ext>
            </a:extLst>
          </p:cNvPr>
          <p:cNvSpPr txBox="1"/>
          <p:nvPr/>
        </p:nvSpPr>
        <p:spPr>
          <a:xfrm>
            <a:off x="1201443" y="1446003"/>
            <a:ext cx="10161972" cy="400110"/>
          </a:xfrm>
          <a:prstGeom prst="rect">
            <a:avLst/>
          </a:prstGeom>
          <a:noFill/>
        </p:spPr>
        <p:txBody>
          <a:bodyPr wrap="square">
            <a:spAutoFit/>
          </a:bodyPr>
          <a:lstStyle/>
          <a:p>
            <a:pPr algn="ctr"/>
            <a:r>
              <a:rPr lang="en-US" sz="2000" dirty="0"/>
              <a:t>Here are its semantics: If </a:t>
            </a:r>
            <a:r>
              <a:rPr lang="en-US" sz="2000" dirty="0" err="1">
                <a:solidFill>
                  <a:srgbClr val="00B050"/>
                </a:solidFill>
              </a:rPr>
              <a:t>boolean_condition</a:t>
            </a:r>
            <a:r>
              <a:rPr lang="en-US" sz="2000" dirty="0"/>
              <a:t> is True return</a:t>
            </a:r>
            <a:r>
              <a:rPr lang="en-US" sz="2000" dirty="0">
                <a:solidFill>
                  <a:srgbClr val="7030A0"/>
                </a:solidFill>
              </a:rPr>
              <a:t> A </a:t>
            </a:r>
            <a:r>
              <a:rPr lang="en-US" sz="2000" dirty="0"/>
              <a:t>else return </a:t>
            </a:r>
            <a:r>
              <a:rPr lang="en-US" sz="2000" dirty="0">
                <a:solidFill>
                  <a:srgbClr val="0070C0"/>
                </a:solidFill>
              </a:rPr>
              <a:t>B</a:t>
            </a:r>
          </a:p>
        </p:txBody>
      </p:sp>
      <p:sp>
        <p:nvSpPr>
          <p:cNvPr id="35" name="TextBox 34">
            <a:extLst>
              <a:ext uri="{FF2B5EF4-FFF2-40B4-BE49-F238E27FC236}">
                <a16:creationId xmlns:a16="http://schemas.microsoft.com/office/drawing/2014/main" id="{F66F4EFA-63A8-4D36-87C7-9A7A1E0FDC54}"/>
              </a:ext>
            </a:extLst>
          </p:cNvPr>
          <p:cNvSpPr txBox="1"/>
          <p:nvPr/>
        </p:nvSpPr>
        <p:spPr>
          <a:xfrm>
            <a:off x="745724" y="966291"/>
            <a:ext cx="10531876" cy="400110"/>
          </a:xfrm>
          <a:prstGeom prst="rect">
            <a:avLst/>
          </a:prstGeom>
          <a:noFill/>
        </p:spPr>
        <p:txBody>
          <a:bodyPr wrap="square">
            <a:spAutoFit/>
          </a:bodyPr>
          <a:lstStyle/>
          <a:p>
            <a:pPr algn="ctr"/>
            <a:r>
              <a:rPr lang="en-US" sz="2000" dirty="0"/>
              <a:t>Hopefully you've seen C++'s </a:t>
            </a:r>
            <a:r>
              <a:rPr lang="en-US" sz="2000" dirty="0">
                <a:solidFill>
                  <a:srgbClr val="FF0000"/>
                </a:solidFill>
              </a:rPr>
              <a:t>conditional ternary operator </a:t>
            </a:r>
            <a:r>
              <a:rPr lang="en-US" sz="2000" dirty="0"/>
              <a:t>– it's an operator with 3 </a:t>
            </a:r>
            <a:r>
              <a:rPr lang="en-US" sz="2000" dirty="0">
                <a:solidFill>
                  <a:srgbClr val="00B050"/>
                </a:solidFill>
              </a:rPr>
              <a:t>ope</a:t>
            </a:r>
            <a:r>
              <a:rPr lang="en-US" sz="2000" dirty="0">
                <a:solidFill>
                  <a:srgbClr val="7030A0"/>
                </a:solidFill>
              </a:rPr>
              <a:t>ran</a:t>
            </a:r>
            <a:r>
              <a:rPr lang="en-US" sz="2000" dirty="0">
                <a:solidFill>
                  <a:srgbClr val="0070C0"/>
                </a:solidFill>
              </a:rPr>
              <a:t>ds!</a:t>
            </a:r>
          </a:p>
        </p:txBody>
      </p:sp>
      <p:sp>
        <p:nvSpPr>
          <p:cNvPr id="37" name="Rectangle 36">
            <a:extLst>
              <a:ext uri="{FF2B5EF4-FFF2-40B4-BE49-F238E27FC236}">
                <a16:creationId xmlns:a16="http://schemas.microsoft.com/office/drawing/2014/main" id="{720C7939-FC46-421D-95EA-1F1EDC784F5A}"/>
              </a:ext>
            </a:extLst>
          </p:cNvPr>
          <p:cNvSpPr/>
          <p:nvPr/>
        </p:nvSpPr>
        <p:spPr>
          <a:xfrm>
            <a:off x="3564752" y="2755017"/>
            <a:ext cx="5435355" cy="653373"/>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Kotlin conditional operator</a:t>
            </a:r>
            <a:br>
              <a:rPr lang="en-US" dirty="0">
                <a:solidFill>
                  <a:schemeClr val="tx1"/>
                </a:solidFill>
                <a:latin typeface="Consolas" panose="020B0609020204030204" pitchFamily="49" charset="0"/>
              </a:rPr>
            </a:br>
            <a:r>
              <a:rPr lang="en-US" sz="1800" dirty="0">
                <a:solidFill>
                  <a:srgbClr val="000000"/>
                </a:solidFill>
                <a:latin typeface="Consolas" panose="020B0609020204030204" pitchFamily="49" charset="0"/>
              </a:rPr>
              <a:t>beverage = if </a:t>
            </a:r>
            <a:r>
              <a:rPr lang="en-US" sz="1800" dirty="0">
                <a:solidFill>
                  <a:srgbClr val="00B050"/>
                </a:solidFill>
                <a:latin typeface="Consolas" panose="020B0609020204030204" pitchFamily="49" charset="0"/>
              </a:rPr>
              <a:t>age &lt; 21</a:t>
            </a:r>
            <a:r>
              <a:rPr lang="en-US" sz="1800" dirty="0">
                <a:solidFill>
                  <a:srgbClr val="000000"/>
                </a:solidFill>
                <a:latin typeface="Consolas" panose="020B0609020204030204" pitchFamily="49" charset="0"/>
              </a:rPr>
              <a:t> </a:t>
            </a:r>
            <a:r>
              <a:rPr lang="en-US" sz="1800" dirty="0">
                <a:solidFill>
                  <a:srgbClr val="7030A0"/>
                </a:solidFill>
                <a:latin typeface="Consolas" panose="020B0609020204030204" pitchFamily="49" charset="0"/>
              </a:rPr>
              <a:t>"Coke" </a:t>
            </a:r>
            <a:r>
              <a:rPr lang="en-US" sz="1800" dirty="0">
                <a:solidFill>
                  <a:srgbClr val="000000"/>
                </a:solidFill>
                <a:latin typeface="Consolas" panose="020B0609020204030204" pitchFamily="49" charset="0"/>
              </a:rPr>
              <a:t>else </a:t>
            </a:r>
            <a:r>
              <a:rPr lang="en-US" sz="1800" dirty="0">
                <a:solidFill>
                  <a:srgbClr val="0070C0"/>
                </a:solidFill>
                <a:latin typeface="Consolas" panose="020B0609020204030204" pitchFamily="49" charset="0"/>
              </a:rPr>
              <a:t>"Beer"</a:t>
            </a:r>
            <a:endParaRPr lang="en-US" dirty="0">
              <a:solidFill>
                <a:srgbClr val="0070C0"/>
              </a:solidFill>
              <a:latin typeface="Consolas" panose="020B0609020204030204" pitchFamily="49" charset="0"/>
            </a:endParaRPr>
          </a:p>
        </p:txBody>
      </p:sp>
      <p:sp>
        <p:nvSpPr>
          <p:cNvPr id="44" name="Rectangle 43">
            <a:extLst>
              <a:ext uri="{FF2B5EF4-FFF2-40B4-BE49-F238E27FC236}">
                <a16:creationId xmlns:a16="http://schemas.microsoft.com/office/drawing/2014/main" id="{756B0BBB-D3FE-4C58-AAB1-5F0E6212B1BB}"/>
              </a:ext>
            </a:extLst>
          </p:cNvPr>
          <p:cNvSpPr/>
          <p:nvPr/>
        </p:nvSpPr>
        <p:spPr>
          <a:xfrm>
            <a:off x="278171" y="3480635"/>
            <a:ext cx="6188466" cy="3340409"/>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Kotlin</a:t>
            </a:r>
          </a:p>
          <a:p>
            <a:r>
              <a:rPr lang="en-US" dirty="0">
                <a:solidFill>
                  <a:schemeClr val="tx1"/>
                </a:solidFill>
                <a:latin typeface="Consolas" panose="020B0609020204030204" pitchFamily="49" charset="0"/>
              </a:rPr>
              <a:t>fun </a:t>
            </a:r>
            <a:r>
              <a:rPr lang="en-US" dirty="0" err="1">
                <a:solidFill>
                  <a:schemeClr val="tx1"/>
                </a:solidFill>
                <a:latin typeface="Consolas" panose="020B0609020204030204" pitchFamily="49" charset="0"/>
              </a:rPr>
              <a:t>eat_startup_meal</a:t>
            </a:r>
            <a:r>
              <a:rPr lang="en-US" dirty="0">
                <a:solidFill>
                  <a:schemeClr val="tx1"/>
                </a:solidFill>
                <a:latin typeface="Consolas" panose="020B0609020204030204" pitchFamily="49" charset="0"/>
              </a:rPr>
              <a:t>(food: String?) {</a:t>
            </a:r>
          </a:p>
          <a:p>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val</a:t>
            </a:r>
            <a:r>
              <a:rPr lang="en-US" dirty="0">
                <a:solidFill>
                  <a:schemeClr val="tx1"/>
                </a:solidFill>
                <a:latin typeface="Consolas" panose="020B0609020204030204" pitchFamily="49" charset="0"/>
              </a:rPr>
              <a:t> meal = (</a:t>
            </a:r>
            <a:r>
              <a:rPr lang="en-US" dirty="0">
                <a:solidFill>
                  <a:srgbClr val="00B050"/>
                </a:solidFill>
                <a:latin typeface="Consolas" panose="020B0609020204030204" pitchFamily="49" charset="0"/>
              </a:rPr>
              <a:t>food</a:t>
            </a:r>
            <a:r>
              <a:rPr lang="en-US" dirty="0">
                <a:solidFill>
                  <a:srgbClr val="FF0000"/>
                </a:solidFill>
                <a:latin typeface="Consolas" panose="020B0609020204030204" pitchFamily="49" charset="0"/>
              </a:rPr>
              <a:t> ?: </a:t>
            </a:r>
            <a:r>
              <a:rPr lang="en-US" dirty="0">
                <a:solidFill>
                  <a:srgbClr val="0070C0"/>
                </a:solidFill>
                <a:latin typeface="Consolas" panose="020B0609020204030204" pitchFamily="49" charset="0"/>
              </a:rPr>
              <a:t>"ramen"</a:t>
            </a:r>
            <a:r>
              <a:rPr lang="en-US" dirty="0">
                <a:solidFill>
                  <a:schemeClr val="tx1"/>
                </a:solidFill>
                <a:latin typeface="Consolas" panose="020B0609020204030204" pitchFamily="49" charset="0"/>
              </a:rPr>
              <a:t>)</a:t>
            </a:r>
            <a:r>
              <a:rPr lang="en-US" dirty="0">
                <a:solidFill>
                  <a:srgbClr val="FF0000"/>
                </a:solidFill>
                <a:latin typeface="Consolas" panose="020B0609020204030204" pitchFamily="49" charset="0"/>
              </a:rPr>
              <a:t> </a:t>
            </a:r>
            <a:r>
              <a:rPr lang="en-US" dirty="0">
                <a:solidFill>
                  <a:schemeClr val="tx1"/>
                </a:solidFill>
                <a:latin typeface="Consolas" panose="020B0609020204030204" pitchFamily="49" charset="0"/>
              </a:rPr>
              <a:t>+ " and </a:t>
            </a:r>
            <a:r>
              <a:rPr lang="en-US" dirty="0" err="1">
                <a:solidFill>
                  <a:schemeClr val="tx1"/>
                </a:solidFill>
                <a:latin typeface="Consolas" panose="020B0609020204030204" pitchFamily="49" charset="0"/>
              </a:rPr>
              <a:t>redbull</a:t>
            </a:r>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println</a:t>
            </a:r>
            <a:r>
              <a:rPr lang="en-US" dirty="0">
                <a:solidFill>
                  <a:schemeClr val="tx1"/>
                </a:solidFill>
                <a:latin typeface="Consolas" panose="020B0609020204030204" pitchFamily="49" charset="0"/>
              </a:rPr>
              <a:t>("Time for dinner, let's have $meal.")</a:t>
            </a:r>
          </a:p>
          <a:p>
            <a:r>
              <a:rPr lang="en-US" dirty="0">
                <a:solidFill>
                  <a:schemeClr val="tx1"/>
                </a:solidFill>
                <a:latin typeface="Consolas" panose="020B0609020204030204" pitchFamily="49" charset="0"/>
              </a:rPr>
              <a:t>}</a:t>
            </a:r>
          </a:p>
          <a:p>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fun main(</a:t>
            </a:r>
            <a:r>
              <a:rPr lang="en-US" dirty="0" err="1">
                <a:solidFill>
                  <a:schemeClr val="tx1"/>
                </a:solidFill>
                <a:latin typeface="Consolas" panose="020B0609020204030204" pitchFamily="49" charset="0"/>
              </a:rPr>
              <a:t>args</a:t>
            </a:r>
            <a:r>
              <a:rPr lang="en-US" dirty="0">
                <a:solidFill>
                  <a:schemeClr val="tx1"/>
                </a:solidFill>
                <a:latin typeface="Consolas" panose="020B0609020204030204" pitchFamily="49" charset="0"/>
              </a:rPr>
              <a:t>: Array&lt;String&gt;) {</a:t>
            </a:r>
          </a:p>
          <a:p>
            <a:r>
              <a:rPr lang="en-US" dirty="0">
                <a:solidFill>
                  <a:schemeClr val="tx1"/>
                </a:solidFill>
                <a:latin typeface="Consolas" panose="020B0609020204030204" pitchFamily="49" charset="0"/>
              </a:rPr>
              <a:t>  // Running out of funding</a:t>
            </a:r>
          </a:p>
          <a:p>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eat_startup_meal</a:t>
            </a:r>
            <a:r>
              <a:rPr lang="en-US" dirty="0">
                <a:solidFill>
                  <a:schemeClr val="tx1"/>
                </a:solidFill>
                <a:latin typeface="Consolas" panose="020B0609020204030204" pitchFamily="49" charset="0"/>
              </a:rPr>
              <a:t>(null)  </a:t>
            </a:r>
          </a:p>
          <a:p>
            <a:r>
              <a:rPr lang="en-US" dirty="0">
                <a:solidFill>
                  <a:schemeClr val="tx1"/>
                </a:solidFill>
                <a:latin typeface="Consolas" panose="020B0609020204030204" pitchFamily="49" charset="0"/>
              </a:rPr>
              <a:t>  // Just raised a round</a:t>
            </a:r>
          </a:p>
          <a:p>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eat_startup_meal</a:t>
            </a:r>
            <a:r>
              <a:rPr lang="en-US" dirty="0">
                <a:solidFill>
                  <a:schemeClr val="tx1"/>
                </a:solidFill>
                <a:latin typeface="Consolas" panose="020B0609020204030204" pitchFamily="49" charset="0"/>
              </a:rPr>
              <a:t>("sushi")</a:t>
            </a:r>
          </a:p>
          <a:p>
            <a:r>
              <a:rPr lang="en-US" dirty="0">
                <a:solidFill>
                  <a:schemeClr val="tx1"/>
                </a:solidFill>
                <a:latin typeface="Consolas" panose="020B0609020204030204" pitchFamily="49" charset="0"/>
              </a:rPr>
              <a:t>}</a:t>
            </a:r>
            <a:endParaRPr lang="en-US" dirty="0">
              <a:solidFill>
                <a:srgbClr val="0070C0"/>
              </a:solidFill>
              <a:latin typeface="Consolas" panose="020B0609020204030204" pitchFamily="49" charset="0"/>
            </a:endParaRPr>
          </a:p>
        </p:txBody>
      </p:sp>
      <p:grpSp>
        <p:nvGrpSpPr>
          <p:cNvPr id="24" name="Group 23">
            <a:extLst>
              <a:ext uri="{FF2B5EF4-FFF2-40B4-BE49-F238E27FC236}">
                <a16:creationId xmlns:a16="http://schemas.microsoft.com/office/drawing/2014/main" id="{87F0464A-BE11-4246-B1FE-5726076E4658}"/>
              </a:ext>
            </a:extLst>
          </p:cNvPr>
          <p:cNvGrpSpPr/>
          <p:nvPr/>
        </p:nvGrpSpPr>
        <p:grpSpPr>
          <a:xfrm>
            <a:off x="6633708" y="3769151"/>
            <a:ext cx="5394843" cy="849413"/>
            <a:chOff x="1740082" y="2972228"/>
            <a:chExt cx="5394843" cy="849413"/>
          </a:xfrm>
        </p:grpSpPr>
        <p:sp>
          <p:nvSpPr>
            <p:cNvPr id="25" name="TextBox 24">
              <a:extLst>
                <a:ext uri="{FF2B5EF4-FFF2-40B4-BE49-F238E27FC236}">
                  <a16:creationId xmlns:a16="http://schemas.microsoft.com/office/drawing/2014/main" id="{05D87CF7-FBED-498B-839A-04BD32B145EF}"/>
                </a:ext>
              </a:extLst>
            </p:cNvPr>
            <p:cNvSpPr txBox="1"/>
            <p:nvPr/>
          </p:nvSpPr>
          <p:spPr>
            <a:xfrm>
              <a:off x="2331276" y="2990644"/>
              <a:ext cx="4803649" cy="830997"/>
            </a:xfrm>
            <a:prstGeom prst="rect">
              <a:avLst/>
            </a:prstGeom>
            <a:noFill/>
          </p:spPr>
          <p:txBody>
            <a:bodyPr wrap="square" rtlCol="0">
              <a:spAutoFit/>
            </a:bodyPr>
            <a:lstStyle/>
            <a:p>
              <a:pPr algn="ctr"/>
              <a:r>
                <a:rPr lang="en-US" sz="2400" dirty="0"/>
                <a:t>Challenge: Here's a related </a:t>
              </a:r>
              <a:r>
                <a:rPr lang="en-US" sz="2400" dirty="0">
                  <a:solidFill>
                    <a:srgbClr val="FF0000"/>
                  </a:solidFill>
                </a:rPr>
                <a:t>operator</a:t>
              </a:r>
              <a:r>
                <a:rPr lang="en-US" sz="2400" dirty="0"/>
                <a:t>.</a:t>
              </a:r>
            </a:p>
            <a:p>
              <a:pPr algn="ctr"/>
              <a:r>
                <a:rPr lang="en-US" sz="2400" dirty="0"/>
                <a:t>What does it do?</a:t>
              </a:r>
            </a:p>
          </p:txBody>
        </p:sp>
        <p:pic>
          <p:nvPicPr>
            <p:cNvPr id="26" name="Picture 25" descr="Shape&#10;&#10;Description automatically generated with low confidence">
              <a:extLst>
                <a:ext uri="{FF2B5EF4-FFF2-40B4-BE49-F238E27FC236}">
                  <a16:creationId xmlns:a16="http://schemas.microsoft.com/office/drawing/2014/main" id="{A4287550-85A7-4BDA-9B36-484D94A5C0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0082" y="2972228"/>
              <a:ext cx="662880" cy="662880"/>
            </a:xfrm>
            <a:prstGeom prst="rect">
              <a:avLst/>
            </a:prstGeom>
            <a:ln>
              <a:noFill/>
            </a:ln>
            <a:effectLst>
              <a:outerShdw blurRad="292100" dist="139700" dir="2700000" algn="tl" rotWithShape="0">
                <a:srgbClr val="333333">
                  <a:alpha val="65000"/>
                </a:srgbClr>
              </a:outerShdw>
            </a:effectLst>
          </p:spPr>
        </p:pic>
      </p:grpSp>
      <p:sp>
        <p:nvSpPr>
          <p:cNvPr id="27" name="Rectangle 26">
            <a:extLst>
              <a:ext uri="{FF2B5EF4-FFF2-40B4-BE49-F238E27FC236}">
                <a16:creationId xmlns:a16="http://schemas.microsoft.com/office/drawing/2014/main" id="{2E507B28-9CB6-4BEC-B320-E3EA89A47647}"/>
              </a:ext>
            </a:extLst>
          </p:cNvPr>
          <p:cNvSpPr/>
          <p:nvPr/>
        </p:nvSpPr>
        <p:spPr>
          <a:xfrm>
            <a:off x="7460826" y="4834522"/>
            <a:ext cx="4229821"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28" name="Rectangle 27">
            <a:extLst>
              <a:ext uri="{FF2B5EF4-FFF2-40B4-BE49-F238E27FC236}">
                <a16:creationId xmlns:a16="http://schemas.microsoft.com/office/drawing/2014/main" id="{CF41FE95-DAC7-4586-A09D-130D7D7D6D22}"/>
              </a:ext>
            </a:extLst>
          </p:cNvPr>
          <p:cNvSpPr/>
          <p:nvPr/>
        </p:nvSpPr>
        <p:spPr>
          <a:xfrm>
            <a:off x="7460038" y="4842593"/>
            <a:ext cx="4231396"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0" name="Rectangle 29">
            <a:extLst>
              <a:ext uri="{FF2B5EF4-FFF2-40B4-BE49-F238E27FC236}">
                <a16:creationId xmlns:a16="http://schemas.microsoft.com/office/drawing/2014/main" id="{613BF9AE-E4AC-42E6-833E-F909E873AA15}"/>
              </a:ext>
            </a:extLst>
          </p:cNvPr>
          <p:cNvSpPr/>
          <p:nvPr/>
        </p:nvSpPr>
        <p:spPr>
          <a:xfrm>
            <a:off x="3975418" y="6104664"/>
            <a:ext cx="5975839" cy="65337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Time for dinner, let's have ramen and </a:t>
            </a:r>
            <a:r>
              <a:rPr lang="en-US" dirty="0" err="1">
                <a:solidFill>
                  <a:schemeClr val="tx1"/>
                </a:solidFill>
                <a:latin typeface="Consolas" panose="020B0609020204030204" pitchFamily="49" charset="0"/>
              </a:rPr>
              <a:t>redbull</a:t>
            </a:r>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Time for dinner, let's have sushi and </a:t>
            </a:r>
            <a:r>
              <a:rPr lang="en-US" dirty="0" err="1">
                <a:solidFill>
                  <a:schemeClr val="tx1"/>
                </a:solidFill>
                <a:latin typeface="Consolas" panose="020B0609020204030204" pitchFamily="49" charset="0"/>
              </a:rPr>
              <a:t>redbull</a:t>
            </a:r>
            <a:r>
              <a:rPr lang="en-US" dirty="0">
                <a:solidFill>
                  <a:schemeClr val="tx1"/>
                </a:solidFill>
                <a:latin typeface="Consolas" panose="020B0609020204030204" pitchFamily="49" charset="0"/>
              </a:rPr>
              <a:t>.</a:t>
            </a:r>
            <a:endParaRPr lang="en-US" dirty="0">
              <a:solidFill>
                <a:srgbClr val="0070C0"/>
              </a:solidFill>
              <a:latin typeface="Consolas" panose="020B0609020204030204" pitchFamily="49" charset="0"/>
            </a:endParaRPr>
          </a:p>
        </p:txBody>
      </p:sp>
      <p:sp>
        <p:nvSpPr>
          <p:cNvPr id="31" name="TextBox 30">
            <a:extLst>
              <a:ext uri="{FF2B5EF4-FFF2-40B4-BE49-F238E27FC236}">
                <a16:creationId xmlns:a16="http://schemas.microsoft.com/office/drawing/2014/main" id="{0A91FA75-3862-46B1-A942-1B5B938B1D4B}"/>
              </a:ext>
            </a:extLst>
          </p:cNvPr>
          <p:cNvSpPr txBox="1"/>
          <p:nvPr/>
        </p:nvSpPr>
        <p:spPr>
          <a:xfrm>
            <a:off x="6364236" y="4702529"/>
            <a:ext cx="5933786" cy="1200329"/>
          </a:xfrm>
          <a:prstGeom prst="rect">
            <a:avLst/>
          </a:prstGeom>
          <a:noFill/>
        </p:spPr>
        <p:txBody>
          <a:bodyPr wrap="square">
            <a:spAutoFit/>
          </a:bodyPr>
          <a:lstStyle/>
          <a:p>
            <a:pPr algn="ctr"/>
            <a:r>
              <a:rPr lang="en-US" sz="2400" dirty="0"/>
              <a:t>This is called the </a:t>
            </a:r>
            <a:r>
              <a:rPr lang="en-US" sz="2400" dirty="0">
                <a:solidFill>
                  <a:srgbClr val="FF0000"/>
                </a:solidFill>
              </a:rPr>
              <a:t>null coalescing operator</a:t>
            </a:r>
            <a:r>
              <a:rPr lang="en-US" sz="2400" dirty="0"/>
              <a:t>.</a:t>
            </a:r>
          </a:p>
          <a:p>
            <a:pPr algn="ctr"/>
            <a:r>
              <a:rPr lang="en-US" sz="2400" dirty="0">
                <a:solidFill>
                  <a:srgbClr val="00B050"/>
                </a:solidFill>
              </a:rPr>
              <a:t>A</a:t>
            </a:r>
            <a:r>
              <a:rPr lang="en-US" sz="2400" dirty="0"/>
              <a:t> </a:t>
            </a:r>
            <a:r>
              <a:rPr lang="en-US" sz="2400" dirty="0">
                <a:solidFill>
                  <a:srgbClr val="FF0000"/>
                </a:solidFill>
              </a:rPr>
              <a:t>?: </a:t>
            </a:r>
            <a:r>
              <a:rPr lang="en-US" sz="2400" dirty="0">
                <a:solidFill>
                  <a:srgbClr val="0070C0"/>
                </a:solidFill>
              </a:rPr>
              <a:t>B</a:t>
            </a:r>
            <a:r>
              <a:rPr lang="en-US" sz="2400" dirty="0"/>
              <a:t> means:</a:t>
            </a:r>
          </a:p>
          <a:p>
            <a:pPr algn="ctr"/>
            <a:r>
              <a:rPr lang="en-US" sz="2400" dirty="0"/>
              <a:t>If </a:t>
            </a:r>
            <a:r>
              <a:rPr lang="en-US" sz="2400" dirty="0">
                <a:solidFill>
                  <a:srgbClr val="00B050"/>
                </a:solidFill>
              </a:rPr>
              <a:t>A </a:t>
            </a:r>
            <a:r>
              <a:rPr lang="en-US" sz="2400" dirty="0"/>
              <a:t>is not NULL return </a:t>
            </a:r>
            <a:r>
              <a:rPr lang="en-US" sz="2400" dirty="0">
                <a:solidFill>
                  <a:srgbClr val="00B050"/>
                </a:solidFill>
              </a:rPr>
              <a:t>A</a:t>
            </a:r>
            <a:r>
              <a:rPr lang="en-US" sz="2400" dirty="0"/>
              <a:t>, else return </a:t>
            </a:r>
            <a:r>
              <a:rPr lang="en-US" sz="2400" dirty="0">
                <a:solidFill>
                  <a:srgbClr val="0070C0"/>
                </a:solidFill>
              </a:rPr>
              <a:t>B</a:t>
            </a:r>
          </a:p>
        </p:txBody>
      </p:sp>
      <p:grpSp>
        <p:nvGrpSpPr>
          <p:cNvPr id="32" name="Group 31">
            <a:extLst>
              <a:ext uri="{FF2B5EF4-FFF2-40B4-BE49-F238E27FC236}">
                <a16:creationId xmlns:a16="http://schemas.microsoft.com/office/drawing/2014/main" id="{6736086B-D8A3-40E1-927B-D4B016643E2B}"/>
              </a:ext>
            </a:extLst>
          </p:cNvPr>
          <p:cNvGrpSpPr/>
          <p:nvPr/>
        </p:nvGrpSpPr>
        <p:grpSpPr>
          <a:xfrm>
            <a:off x="5037983" y="483686"/>
            <a:ext cx="6652664" cy="2544814"/>
            <a:chOff x="2650187" y="134041"/>
            <a:chExt cx="6652664" cy="2544814"/>
          </a:xfrm>
        </p:grpSpPr>
        <p:grpSp>
          <p:nvGrpSpPr>
            <p:cNvPr id="34" name="Group 33">
              <a:extLst>
                <a:ext uri="{FF2B5EF4-FFF2-40B4-BE49-F238E27FC236}">
                  <a16:creationId xmlns:a16="http://schemas.microsoft.com/office/drawing/2014/main" id="{1119DC32-A654-424F-9344-5D42FA074417}"/>
                </a:ext>
              </a:extLst>
            </p:cNvPr>
            <p:cNvGrpSpPr/>
            <p:nvPr/>
          </p:nvGrpSpPr>
          <p:grpSpPr>
            <a:xfrm>
              <a:off x="2650187" y="134041"/>
              <a:ext cx="6652664" cy="2544814"/>
              <a:chOff x="2650187" y="134041"/>
              <a:chExt cx="6652664" cy="2544814"/>
            </a:xfrm>
          </p:grpSpPr>
          <p:sp>
            <p:nvSpPr>
              <p:cNvPr id="39" name="Speech Bubble: Rectangle with Corners Rounded 38">
                <a:extLst>
                  <a:ext uri="{FF2B5EF4-FFF2-40B4-BE49-F238E27FC236}">
                    <a16:creationId xmlns:a16="http://schemas.microsoft.com/office/drawing/2014/main" id="{9AC05728-221E-4C36-9880-17B2770E0474}"/>
                  </a:ext>
                </a:extLst>
              </p:cNvPr>
              <p:cNvSpPr/>
              <p:nvPr/>
            </p:nvSpPr>
            <p:spPr>
              <a:xfrm>
                <a:off x="2944765" y="288711"/>
                <a:ext cx="6358086" cy="2390144"/>
              </a:xfrm>
              <a:prstGeom prst="wedgeRoundRectCallout">
                <a:avLst>
                  <a:gd name="adj1" fmla="val -88724"/>
                  <a:gd name="adj2" fmla="val 95266"/>
                  <a:gd name="adj3" fmla="val 16667"/>
                </a:avLst>
              </a:prstGeom>
              <a:solidFill>
                <a:srgbClr val="0C3E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pic>
            <p:nvPicPr>
              <p:cNvPr id="40" name="Picture 39">
                <a:extLst>
                  <a:ext uri="{FF2B5EF4-FFF2-40B4-BE49-F238E27FC236}">
                    <a16:creationId xmlns:a16="http://schemas.microsoft.com/office/drawing/2014/main" id="{00EC5231-6AA4-4F05-8FE0-C147F189D54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2650187" y="134041"/>
                <a:ext cx="1493019" cy="1159285"/>
              </a:xfrm>
              <a:prstGeom prst="rect">
                <a:avLst/>
              </a:prstGeom>
            </p:spPr>
          </p:pic>
        </p:grpSp>
        <p:sp>
          <p:nvSpPr>
            <p:cNvPr id="36" name="TextBox 35">
              <a:extLst>
                <a:ext uri="{FF2B5EF4-FFF2-40B4-BE49-F238E27FC236}">
                  <a16:creationId xmlns:a16="http://schemas.microsoft.com/office/drawing/2014/main" id="{7B001247-1CEF-47E3-A5FC-E7ED84F955C7}"/>
                </a:ext>
              </a:extLst>
            </p:cNvPr>
            <p:cNvSpPr txBox="1"/>
            <p:nvPr/>
          </p:nvSpPr>
          <p:spPr>
            <a:xfrm>
              <a:off x="3510035" y="433379"/>
              <a:ext cx="5792816" cy="830997"/>
            </a:xfrm>
            <a:prstGeom prst="rect">
              <a:avLst/>
            </a:prstGeom>
            <a:noFill/>
            <a:ln>
              <a:noFill/>
            </a:ln>
          </p:spPr>
          <p:txBody>
            <a:bodyPr wrap="square">
              <a:spAutoFit/>
            </a:bodyPr>
            <a:lstStyle/>
            <a:p>
              <a:pPr algn="ctr"/>
              <a:r>
                <a:rPr lang="en-US" sz="2400" dirty="0">
                  <a:solidFill>
                    <a:srgbClr val="FFE07D"/>
                  </a:solidFill>
                  <a:latin typeface="Caveat" pitchFamily="2" charset="0"/>
                </a:rPr>
                <a:t>In Kotlin, this is called the </a:t>
              </a:r>
              <a:r>
                <a:rPr lang="en-US" sz="2400" dirty="0" err="1">
                  <a:solidFill>
                    <a:srgbClr val="FFE07D"/>
                  </a:solidFill>
                  <a:latin typeface="Caveat" pitchFamily="2" charset="0"/>
                </a:rPr>
                <a:t>elvis</a:t>
              </a:r>
              <a:r>
                <a:rPr lang="en-US" sz="2400" dirty="0">
                  <a:solidFill>
                    <a:srgbClr val="FFE07D"/>
                  </a:solidFill>
                  <a:latin typeface="Caveat" pitchFamily="2" charset="0"/>
                </a:rPr>
                <a:t> operator because if you turn it on its side, it looks like Elvis!</a:t>
              </a:r>
            </a:p>
          </p:txBody>
        </p:sp>
      </p:grpSp>
      <p:sp>
        <p:nvSpPr>
          <p:cNvPr id="41" name="TextBox 40">
            <a:extLst>
              <a:ext uri="{FF2B5EF4-FFF2-40B4-BE49-F238E27FC236}">
                <a16:creationId xmlns:a16="http://schemas.microsoft.com/office/drawing/2014/main" id="{63B1F51E-4450-4FF7-B450-65FD7B8BEB18}"/>
              </a:ext>
            </a:extLst>
          </p:cNvPr>
          <p:cNvSpPr txBox="1"/>
          <p:nvPr/>
        </p:nvSpPr>
        <p:spPr>
          <a:xfrm>
            <a:off x="7173121" y="1913331"/>
            <a:ext cx="574196" cy="769441"/>
          </a:xfrm>
          <a:prstGeom prst="rect">
            <a:avLst/>
          </a:prstGeom>
          <a:noFill/>
        </p:spPr>
        <p:txBody>
          <a:bodyPr wrap="none" rtlCol="0">
            <a:spAutoFit/>
          </a:bodyPr>
          <a:lstStyle/>
          <a:p>
            <a:r>
              <a:rPr lang="en-US" sz="4400" dirty="0">
                <a:solidFill>
                  <a:schemeClr val="bg1"/>
                </a:solidFill>
              </a:rPr>
              <a:t>?:</a:t>
            </a:r>
          </a:p>
        </p:txBody>
      </p:sp>
      <p:pic>
        <p:nvPicPr>
          <p:cNvPr id="42" name="Picture 41">
            <a:extLst>
              <a:ext uri="{FF2B5EF4-FFF2-40B4-BE49-F238E27FC236}">
                <a16:creationId xmlns:a16="http://schemas.microsoft.com/office/drawing/2014/main" id="{86A581BB-03B8-4C5C-A9B3-1BD33A252F3C}"/>
              </a:ext>
            </a:extLst>
          </p:cNvPr>
          <p:cNvPicPr>
            <a:picLocks noChangeAspect="1"/>
          </p:cNvPicPr>
          <p:nvPr/>
        </p:nvPicPr>
        <p:blipFill>
          <a:blip r:embed="rId6"/>
          <a:stretch>
            <a:fillRect/>
          </a:stretch>
        </p:blipFill>
        <p:spPr>
          <a:xfrm>
            <a:off x="8465166" y="1824490"/>
            <a:ext cx="999780" cy="999780"/>
          </a:xfrm>
          <a:prstGeom prst="rect">
            <a:avLst/>
          </a:prstGeom>
        </p:spPr>
      </p:pic>
      <p:sp>
        <p:nvSpPr>
          <p:cNvPr id="47" name="Rectangle 46">
            <a:extLst>
              <a:ext uri="{FF2B5EF4-FFF2-40B4-BE49-F238E27FC236}">
                <a16:creationId xmlns:a16="http://schemas.microsoft.com/office/drawing/2014/main" id="{22A65A6A-0928-4706-A6AA-8F72A494B3E1}"/>
              </a:ext>
            </a:extLst>
          </p:cNvPr>
          <p:cNvSpPr/>
          <p:nvPr/>
        </p:nvSpPr>
        <p:spPr>
          <a:xfrm>
            <a:off x="7301740" y="6131846"/>
            <a:ext cx="4161178" cy="62748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C#, JavaScript, Swift, etc.</a:t>
            </a:r>
          </a:p>
          <a:p>
            <a:r>
              <a:rPr lang="en-US" dirty="0">
                <a:solidFill>
                  <a:schemeClr val="tx1"/>
                </a:solidFill>
                <a:latin typeface="Consolas" panose="020B0609020204030204" pitchFamily="49" charset="0"/>
              </a:rPr>
              <a:t>meal = </a:t>
            </a:r>
            <a:r>
              <a:rPr lang="en-US" dirty="0">
                <a:solidFill>
                  <a:srgbClr val="00B050"/>
                </a:solidFill>
                <a:latin typeface="Consolas" panose="020B0609020204030204" pitchFamily="49" charset="0"/>
              </a:rPr>
              <a:t>food</a:t>
            </a:r>
            <a:r>
              <a:rPr lang="en-US" dirty="0">
                <a:solidFill>
                  <a:schemeClr val="tx1"/>
                </a:solidFill>
                <a:latin typeface="Consolas" panose="020B0609020204030204" pitchFamily="49" charset="0"/>
              </a:rPr>
              <a:t> </a:t>
            </a:r>
            <a:r>
              <a:rPr lang="en-US" dirty="0">
                <a:solidFill>
                  <a:srgbClr val="FF0000"/>
                </a:solidFill>
                <a:latin typeface="Consolas" panose="020B0609020204030204" pitchFamily="49" charset="0"/>
              </a:rPr>
              <a:t>??</a:t>
            </a:r>
            <a:r>
              <a:rPr lang="en-US" dirty="0">
                <a:solidFill>
                  <a:schemeClr val="tx1"/>
                </a:solidFill>
                <a:latin typeface="Consolas" panose="020B0609020204030204" pitchFamily="49" charset="0"/>
              </a:rPr>
              <a:t> </a:t>
            </a:r>
            <a:r>
              <a:rPr lang="en-US" dirty="0">
                <a:solidFill>
                  <a:srgbClr val="0070C0"/>
                </a:solidFill>
                <a:latin typeface="Consolas" panose="020B0609020204030204" pitchFamily="49" charset="0"/>
              </a:rPr>
              <a:t>"ramen"</a:t>
            </a:r>
            <a:r>
              <a:rPr lang="en-US" dirty="0">
                <a:solidFill>
                  <a:schemeClr val="tx1"/>
                </a:solidFill>
                <a:latin typeface="Consolas" panose="020B0609020204030204" pitchFamily="49" charset="0"/>
              </a:rPr>
              <a:t>;</a:t>
            </a:r>
            <a:endParaRPr lang="en-US" dirty="0">
              <a:solidFill>
                <a:srgbClr val="0070C0"/>
              </a:solidFill>
              <a:latin typeface="Consolas" panose="020B0609020204030204" pitchFamily="49" charset="0"/>
            </a:endParaRPr>
          </a:p>
        </p:txBody>
      </p:sp>
    </p:spTree>
    <p:extLst>
      <p:ext uri="{BB962C8B-B14F-4D97-AF65-F5344CB8AC3E}">
        <p14:creationId xmlns:p14="http://schemas.microsoft.com/office/powerpoint/2010/main" val="71122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22" presetClass="entr" presetSubtype="8"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left)">
                                      <p:cBhvr>
                                        <p:cTn id="39" dur="59000"/>
                                        <p:tgtEl>
                                          <p:spTgt spid="2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27"/>
                                        </p:tgtEl>
                                      </p:cBhvr>
                                    </p:animEffect>
                                    <p:set>
                                      <p:cBhvr>
                                        <p:cTn id="44" dur="1" fill="hold">
                                          <p:stCondLst>
                                            <p:cond delay="499"/>
                                          </p:stCondLst>
                                        </p:cTn>
                                        <p:tgtEl>
                                          <p:spTgt spid="27"/>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28"/>
                                        </p:tgtEl>
                                      </p:cBhvr>
                                    </p:animEffect>
                                    <p:set>
                                      <p:cBhvr>
                                        <p:cTn id="47" dur="1" fill="hold">
                                          <p:stCondLst>
                                            <p:cond delay="499"/>
                                          </p:stCondLst>
                                        </p:cTn>
                                        <p:tgtEl>
                                          <p:spTgt spid="28"/>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1">
                                            <p:txEl>
                                              <p:pRg st="1" end="1"/>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nodeType="click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wipe(down)">
                                      <p:cBhvr>
                                        <p:cTn id="64" dur="500"/>
                                        <p:tgtEl>
                                          <p:spTgt spid="32"/>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8" presetClass="emph" presetSubtype="0" fill="hold" grpId="1" nodeType="clickEffect">
                                  <p:stCondLst>
                                    <p:cond delay="0"/>
                                  </p:stCondLst>
                                  <p:childTnLst>
                                    <p:animRot by="5400000">
                                      <p:cBhvr>
                                        <p:cTn id="72" dur="2000" fill="hold"/>
                                        <p:tgtEl>
                                          <p:spTgt spid="41"/>
                                        </p:tgtEl>
                                        <p:attrNameLst>
                                          <p:attrName>r</p:attrName>
                                        </p:attrNameLst>
                                      </p:cBhvr>
                                    </p:animRo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4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nodeType="clickEffect">
                                  <p:stCondLst>
                                    <p:cond delay="0"/>
                                  </p:stCondLst>
                                  <p:childTnLst>
                                    <p:set>
                                      <p:cBhvr>
                                        <p:cTn id="80" dur="1" fill="hold">
                                          <p:stCondLst>
                                            <p:cond delay="0"/>
                                          </p:stCondLst>
                                        </p:cTn>
                                        <p:tgtEl>
                                          <p:spTgt spid="32"/>
                                        </p:tgtEl>
                                        <p:attrNameLst>
                                          <p:attrName>style.visibility</p:attrName>
                                        </p:attrNameLst>
                                      </p:cBhvr>
                                      <p:to>
                                        <p:strVal val="hidden"/>
                                      </p:to>
                                    </p:set>
                                  </p:childTnLst>
                                </p:cTn>
                              </p:par>
                              <p:par>
                                <p:cTn id="81" presetID="10" presetClass="exit" presetSubtype="0" fill="hold" grpId="2" nodeType="withEffect">
                                  <p:stCondLst>
                                    <p:cond delay="0"/>
                                  </p:stCondLst>
                                  <p:childTnLst>
                                    <p:animEffect transition="out" filter="fade">
                                      <p:cBhvr>
                                        <p:cTn id="82" dur="500"/>
                                        <p:tgtEl>
                                          <p:spTgt spid="41"/>
                                        </p:tgtEl>
                                      </p:cBhvr>
                                    </p:animEffect>
                                    <p:set>
                                      <p:cBhvr>
                                        <p:cTn id="83" dur="1" fill="hold">
                                          <p:stCondLst>
                                            <p:cond delay="499"/>
                                          </p:stCondLst>
                                        </p:cTn>
                                        <p:tgtEl>
                                          <p:spTgt spid="41"/>
                                        </p:tgtEl>
                                        <p:attrNameLst>
                                          <p:attrName>style.visibility</p:attrName>
                                        </p:attrNameLst>
                                      </p:cBhvr>
                                      <p:to>
                                        <p:strVal val="hidden"/>
                                      </p:to>
                                    </p:set>
                                  </p:childTnLst>
                                </p:cTn>
                              </p:par>
                              <p:par>
                                <p:cTn id="84" presetID="10" presetClass="exit" presetSubtype="0" fill="hold" nodeType="withEffect">
                                  <p:stCondLst>
                                    <p:cond delay="0"/>
                                  </p:stCondLst>
                                  <p:childTnLst>
                                    <p:animEffect transition="out" filter="fade">
                                      <p:cBhvr>
                                        <p:cTn id="85" dur="500"/>
                                        <p:tgtEl>
                                          <p:spTgt spid="42"/>
                                        </p:tgtEl>
                                      </p:cBhvr>
                                    </p:animEffect>
                                    <p:set>
                                      <p:cBhvr>
                                        <p:cTn id="86" dur="1" fill="hold">
                                          <p:stCondLst>
                                            <p:cond delay="499"/>
                                          </p:stCondLst>
                                        </p:cTn>
                                        <p:tgtEl>
                                          <p:spTgt spid="42"/>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7"/>
                                        </p:tgtEl>
                                        <p:attrNameLst>
                                          <p:attrName>style.visibility</p:attrName>
                                        </p:attrNameLst>
                                      </p:cBhvr>
                                      <p:to>
                                        <p:strVal val="visible"/>
                                      </p:to>
                                    </p:set>
                                  </p:childTnLst>
                                </p:cTn>
                              </p:par>
                              <p:par>
                                <p:cTn id="91" presetID="10" presetClass="exit" presetSubtype="0" fill="hold" grpId="1" nodeType="withEffect">
                                  <p:stCondLst>
                                    <p:cond delay="0"/>
                                  </p:stCondLst>
                                  <p:childTnLst>
                                    <p:animEffect transition="out" filter="fade">
                                      <p:cBhvr>
                                        <p:cTn id="92" dur="500"/>
                                        <p:tgtEl>
                                          <p:spTgt spid="30"/>
                                        </p:tgtEl>
                                      </p:cBhvr>
                                    </p:animEffect>
                                    <p:set>
                                      <p:cBhvr>
                                        <p:cTn id="93"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33" grpId="0"/>
      <p:bldP spid="35" grpId="0"/>
      <p:bldP spid="37" grpId="0" animBg="1"/>
      <p:bldP spid="44" grpId="0" animBg="1"/>
      <p:bldP spid="27" grpId="0" animBg="1"/>
      <p:bldP spid="27" grpId="1" animBg="1"/>
      <p:bldP spid="28" grpId="0" animBg="1"/>
      <p:bldP spid="28" grpId="1" animBg="1"/>
      <p:bldP spid="30" grpId="0" animBg="1"/>
      <p:bldP spid="30" grpId="1" animBg="1"/>
      <p:bldP spid="31" grpId="0" build="p"/>
      <p:bldP spid="41" grpId="0"/>
      <p:bldP spid="41" grpId="1"/>
      <p:bldP spid="41" grpId="2"/>
      <p:bldP spid="4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25A84-4AE9-497A-9918-91B711BD49E8}"/>
              </a:ext>
            </a:extLst>
          </p:cNvPr>
          <p:cNvSpPr>
            <a:spLocks noGrp="1"/>
          </p:cNvSpPr>
          <p:nvPr>
            <p:ph type="title"/>
          </p:nvPr>
        </p:nvSpPr>
        <p:spPr>
          <a:xfrm>
            <a:off x="914400" y="-148936"/>
            <a:ext cx="10363200" cy="1143000"/>
          </a:xfrm>
        </p:spPr>
        <p:txBody>
          <a:bodyPr>
            <a:normAutofit/>
          </a:bodyPr>
          <a:lstStyle/>
          <a:p>
            <a:r>
              <a:rPr lang="en-US" sz="4000" dirty="0"/>
              <a:t>Conditionals: Beyond If Statements</a:t>
            </a:r>
          </a:p>
        </p:txBody>
      </p:sp>
      <p:sp>
        <p:nvSpPr>
          <p:cNvPr id="35" name="TextBox 34">
            <a:extLst>
              <a:ext uri="{FF2B5EF4-FFF2-40B4-BE49-F238E27FC236}">
                <a16:creationId xmlns:a16="http://schemas.microsoft.com/office/drawing/2014/main" id="{F66F4EFA-63A8-4D36-87C7-9A7A1E0FDC54}"/>
              </a:ext>
            </a:extLst>
          </p:cNvPr>
          <p:cNvSpPr txBox="1"/>
          <p:nvPr/>
        </p:nvSpPr>
        <p:spPr>
          <a:xfrm>
            <a:off x="747692" y="877884"/>
            <a:ext cx="10531876" cy="461665"/>
          </a:xfrm>
          <a:prstGeom prst="rect">
            <a:avLst/>
          </a:prstGeom>
          <a:noFill/>
        </p:spPr>
        <p:txBody>
          <a:bodyPr wrap="square">
            <a:spAutoFit/>
          </a:bodyPr>
          <a:lstStyle/>
          <a:p>
            <a:pPr algn="ctr"/>
            <a:r>
              <a:rPr lang="en-US" sz="2400" dirty="0"/>
              <a:t>And here's one more variation!</a:t>
            </a:r>
            <a:endParaRPr lang="en-US" sz="2400" dirty="0">
              <a:solidFill>
                <a:srgbClr val="0070C0"/>
              </a:solidFill>
            </a:endParaRPr>
          </a:p>
        </p:txBody>
      </p:sp>
      <p:sp>
        <p:nvSpPr>
          <p:cNvPr id="44" name="Rectangle 43">
            <a:extLst>
              <a:ext uri="{FF2B5EF4-FFF2-40B4-BE49-F238E27FC236}">
                <a16:creationId xmlns:a16="http://schemas.microsoft.com/office/drawing/2014/main" id="{756B0BBB-D3FE-4C58-AAB1-5F0E6212B1BB}"/>
              </a:ext>
            </a:extLst>
          </p:cNvPr>
          <p:cNvSpPr/>
          <p:nvPr/>
        </p:nvSpPr>
        <p:spPr>
          <a:xfrm>
            <a:off x="98331" y="2874943"/>
            <a:ext cx="8189791" cy="3878173"/>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Javascript</a:t>
            </a:r>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function </a:t>
            </a:r>
            <a:r>
              <a:rPr lang="en-US" dirty="0" err="1">
                <a:solidFill>
                  <a:srgbClr val="0070C0"/>
                </a:solidFill>
                <a:latin typeface="Consolas" panose="020B0609020204030204" pitchFamily="49" charset="0"/>
              </a:rPr>
              <a:t>sunday_brunch_at_the_office</a:t>
            </a:r>
            <a:r>
              <a:rPr lang="en-US" dirty="0">
                <a:solidFill>
                  <a:schemeClr val="tx1"/>
                </a:solidFill>
                <a:latin typeface="Consolas" panose="020B0609020204030204" pitchFamily="49" charset="0"/>
              </a:rPr>
              <a:t>(perks) {</a:t>
            </a:r>
          </a:p>
          <a:p>
            <a:r>
              <a:rPr lang="en-US" dirty="0">
                <a:solidFill>
                  <a:schemeClr val="tx1"/>
                </a:solidFill>
                <a:latin typeface="Consolas" panose="020B0609020204030204" pitchFamily="49" charset="0"/>
              </a:rPr>
              <a:t>  var meal = </a:t>
            </a:r>
            <a:r>
              <a:rPr lang="en-US" dirty="0" err="1">
                <a:solidFill>
                  <a:schemeClr val="tx1"/>
                </a:solidFill>
                <a:latin typeface="Consolas" panose="020B0609020204030204" pitchFamily="49" charset="0"/>
              </a:rPr>
              <a:t>perks</a:t>
            </a:r>
            <a:r>
              <a:rPr lang="en-US" dirty="0" err="1">
                <a:solidFill>
                  <a:srgbClr val="FF0000"/>
                </a:solidFill>
                <a:latin typeface="Consolas" panose="020B0609020204030204" pitchFamily="49" charset="0"/>
              </a:rPr>
              <a:t>?</a:t>
            </a:r>
            <a:r>
              <a:rPr lang="en-US" dirty="0" err="1">
                <a:solidFill>
                  <a:schemeClr val="tx1"/>
                </a:solidFill>
                <a:latin typeface="Consolas" panose="020B0609020204030204" pitchFamily="49" charset="0"/>
              </a:rPr>
              <a:t>.weekend_meals</a:t>
            </a:r>
            <a:r>
              <a:rPr lang="en-US" dirty="0" err="1">
                <a:solidFill>
                  <a:srgbClr val="FF0000"/>
                </a:solidFill>
                <a:latin typeface="Consolas" panose="020B0609020204030204" pitchFamily="49" charset="0"/>
              </a:rPr>
              <a:t>?</a:t>
            </a:r>
            <a:r>
              <a:rPr lang="en-US" dirty="0" err="1">
                <a:solidFill>
                  <a:schemeClr val="tx1"/>
                </a:solidFill>
                <a:latin typeface="Consolas" panose="020B0609020204030204" pitchFamily="49" charset="0"/>
              </a:rPr>
              <a:t>.breakfast</a:t>
            </a:r>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  if (meal != null) console.log("Let's eat " + meal)</a:t>
            </a:r>
          </a:p>
          <a:p>
            <a:r>
              <a:rPr lang="en-US" dirty="0">
                <a:solidFill>
                  <a:schemeClr val="tx1"/>
                </a:solidFill>
                <a:latin typeface="Consolas" panose="020B0609020204030204" pitchFamily="49" charset="0"/>
              </a:rPr>
              <a:t>               else console.log("You're on your own.")</a:t>
            </a:r>
          </a:p>
          <a:p>
            <a:r>
              <a:rPr lang="en-US" dirty="0">
                <a:solidFill>
                  <a:schemeClr val="tx1"/>
                </a:solidFill>
                <a:latin typeface="Consolas" panose="020B0609020204030204" pitchFamily="49" charset="0"/>
              </a:rPr>
              <a:t>}</a:t>
            </a:r>
          </a:p>
          <a:p>
            <a:endParaRPr lang="en-US" sz="1200" dirty="0">
              <a:solidFill>
                <a:schemeClr val="tx1"/>
              </a:solidFill>
              <a:latin typeface="Consolas" panose="020B0609020204030204" pitchFamily="49" charset="0"/>
            </a:endParaRPr>
          </a:p>
          <a:p>
            <a:r>
              <a:rPr lang="en-US" dirty="0" err="1">
                <a:solidFill>
                  <a:srgbClr val="0070C0"/>
                </a:solidFill>
                <a:latin typeface="Consolas" panose="020B0609020204030204" pitchFamily="49" charset="0"/>
              </a:rPr>
              <a:t>sunday_brunch_at_the_office</a:t>
            </a:r>
            <a:r>
              <a:rPr lang="en-US" dirty="0">
                <a:solidFill>
                  <a:schemeClr val="tx1"/>
                </a:solidFill>
                <a:latin typeface="Consolas" panose="020B0609020204030204" pitchFamily="49" charset="0"/>
              </a:rPr>
              <a:t>(null)</a:t>
            </a:r>
          </a:p>
          <a:p>
            <a:endParaRPr lang="en-US" sz="700"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var menu = {breakfast: "eggs", lunch: "ramen", dinner: "ribs"}</a:t>
            </a:r>
          </a:p>
          <a:p>
            <a:r>
              <a:rPr lang="en-US" dirty="0">
                <a:solidFill>
                  <a:schemeClr val="tx1"/>
                </a:solidFill>
                <a:latin typeface="Consolas" panose="020B0609020204030204" pitchFamily="49" charset="0"/>
              </a:rPr>
              <a:t>var perks = {</a:t>
            </a:r>
            <a:r>
              <a:rPr lang="en-US" dirty="0" err="1">
                <a:solidFill>
                  <a:schemeClr val="tx1"/>
                </a:solidFill>
                <a:latin typeface="Consolas" panose="020B0609020204030204" pitchFamily="49" charset="0"/>
              </a:rPr>
              <a:t>weekday_meals</a:t>
            </a:r>
            <a:r>
              <a:rPr lang="en-US" dirty="0">
                <a:solidFill>
                  <a:schemeClr val="tx1"/>
                </a:solidFill>
                <a:latin typeface="Consolas" panose="020B0609020204030204" pitchFamily="49" charset="0"/>
              </a:rPr>
              <a:t>: menu}</a:t>
            </a:r>
          </a:p>
          <a:p>
            <a:r>
              <a:rPr lang="en-US" dirty="0" err="1">
                <a:solidFill>
                  <a:srgbClr val="0070C0"/>
                </a:solidFill>
                <a:latin typeface="Consolas" panose="020B0609020204030204" pitchFamily="49" charset="0"/>
              </a:rPr>
              <a:t>sunday_brunch_at_the_office</a:t>
            </a:r>
            <a:r>
              <a:rPr lang="en-US" dirty="0">
                <a:solidFill>
                  <a:schemeClr val="tx1"/>
                </a:solidFill>
                <a:latin typeface="Consolas" panose="020B0609020204030204" pitchFamily="49" charset="0"/>
              </a:rPr>
              <a:t>(perks)</a:t>
            </a:r>
          </a:p>
          <a:p>
            <a:endParaRPr lang="en-US" sz="900"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perks["</a:t>
            </a:r>
            <a:r>
              <a:rPr lang="en-US" dirty="0" err="1">
                <a:solidFill>
                  <a:schemeClr val="tx1"/>
                </a:solidFill>
                <a:latin typeface="Consolas" panose="020B0609020204030204" pitchFamily="49" charset="0"/>
              </a:rPr>
              <a:t>weekend_meals</a:t>
            </a:r>
            <a:r>
              <a:rPr lang="en-US" dirty="0">
                <a:solidFill>
                  <a:schemeClr val="tx1"/>
                </a:solidFill>
                <a:latin typeface="Consolas" panose="020B0609020204030204" pitchFamily="49" charset="0"/>
              </a:rPr>
              <a:t>"] = menu</a:t>
            </a:r>
          </a:p>
          <a:p>
            <a:r>
              <a:rPr lang="en-US" dirty="0" err="1">
                <a:solidFill>
                  <a:srgbClr val="0070C0"/>
                </a:solidFill>
                <a:latin typeface="Consolas" panose="020B0609020204030204" pitchFamily="49" charset="0"/>
              </a:rPr>
              <a:t>sunday_brunch_at_the_office</a:t>
            </a:r>
            <a:r>
              <a:rPr lang="en-US" dirty="0">
                <a:solidFill>
                  <a:schemeClr val="tx1"/>
                </a:solidFill>
                <a:latin typeface="Consolas" panose="020B0609020204030204" pitchFamily="49" charset="0"/>
              </a:rPr>
              <a:t>(perks)</a:t>
            </a:r>
            <a:endParaRPr lang="en-US" dirty="0">
              <a:solidFill>
                <a:srgbClr val="0070C0"/>
              </a:solidFill>
              <a:latin typeface="Consolas" panose="020B0609020204030204" pitchFamily="49" charset="0"/>
            </a:endParaRPr>
          </a:p>
        </p:txBody>
      </p:sp>
      <p:grpSp>
        <p:nvGrpSpPr>
          <p:cNvPr id="24" name="Group 23">
            <a:extLst>
              <a:ext uri="{FF2B5EF4-FFF2-40B4-BE49-F238E27FC236}">
                <a16:creationId xmlns:a16="http://schemas.microsoft.com/office/drawing/2014/main" id="{87F0464A-BE11-4246-B1FE-5726076E4658}"/>
              </a:ext>
            </a:extLst>
          </p:cNvPr>
          <p:cNvGrpSpPr/>
          <p:nvPr/>
        </p:nvGrpSpPr>
        <p:grpSpPr>
          <a:xfrm>
            <a:off x="2051059" y="1552203"/>
            <a:ext cx="7262263" cy="830997"/>
            <a:chOff x="3786183" y="2925656"/>
            <a:chExt cx="7262263" cy="830997"/>
          </a:xfrm>
        </p:grpSpPr>
        <p:sp>
          <p:nvSpPr>
            <p:cNvPr id="25" name="TextBox 24">
              <a:extLst>
                <a:ext uri="{FF2B5EF4-FFF2-40B4-BE49-F238E27FC236}">
                  <a16:creationId xmlns:a16="http://schemas.microsoft.com/office/drawing/2014/main" id="{05D87CF7-FBED-498B-839A-04BD32B145EF}"/>
                </a:ext>
              </a:extLst>
            </p:cNvPr>
            <p:cNvSpPr txBox="1"/>
            <p:nvPr/>
          </p:nvSpPr>
          <p:spPr>
            <a:xfrm>
              <a:off x="4449063" y="2925656"/>
              <a:ext cx="6599383" cy="830997"/>
            </a:xfrm>
            <a:prstGeom prst="rect">
              <a:avLst/>
            </a:prstGeom>
            <a:noFill/>
          </p:spPr>
          <p:txBody>
            <a:bodyPr wrap="square" rtlCol="0">
              <a:spAutoFit/>
            </a:bodyPr>
            <a:lstStyle/>
            <a:p>
              <a:pPr algn="ctr"/>
              <a:r>
                <a:rPr lang="en-US" sz="2400" dirty="0"/>
                <a:t>Challenge: The following program produces the output on the right. What does the </a:t>
              </a:r>
              <a:r>
                <a:rPr lang="en-US" sz="2400" dirty="0">
                  <a:solidFill>
                    <a:srgbClr val="FF0000"/>
                  </a:solidFill>
                </a:rPr>
                <a:t>? operator</a:t>
              </a:r>
              <a:r>
                <a:rPr lang="en-US" sz="2400" dirty="0"/>
                <a:t> do?</a:t>
              </a:r>
            </a:p>
          </p:txBody>
        </p:sp>
        <p:pic>
          <p:nvPicPr>
            <p:cNvPr id="26" name="Picture 25" descr="Shape&#10;&#10;Description automatically generated with low confidence">
              <a:extLst>
                <a:ext uri="{FF2B5EF4-FFF2-40B4-BE49-F238E27FC236}">
                  <a16:creationId xmlns:a16="http://schemas.microsoft.com/office/drawing/2014/main" id="{A4287550-85A7-4BDA-9B36-484D94A5C0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6183" y="2961712"/>
              <a:ext cx="662880" cy="662880"/>
            </a:xfrm>
            <a:prstGeom prst="rect">
              <a:avLst/>
            </a:prstGeom>
            <a:ln>
              <a:noFill/>
            </a:ln>
            <a:effectLst>
              <a:outerShdw blurRad="292100" dist="139700" dir="2700000" algn="tl" rotWithShape="0">
                <a:srgbClr val="333333">
                  <a:alpha val="65000"/>
                </a:srgbClr>
              </a:outerShdw>
            </a:effectLst>
          </p:spPr>
        </p:pic>
      </p:grpSp>
      <p:sp>
        <p:nvSpPr>
          <p:cNvPr id="27" name="Rectangle 26">
            <a:extLst>
              <a:ext uri="{FF2B5EF4-FFF2-40B4-BE49-F238E27FC236}">
                <a16:creationId xmlns:a16="http://schemas.microsoft.com/office/drawing/2014/main" id="{2E507B28-9CB6-4BEC-B320-E3EA89A47647}"/>
              </a:ext>
            </a:extLst>
          </p:cNvPr>
          <p:cNvSpPr/>
          <p:nvPr/>
        </p:nvSpPr>
        <p:spPr>
          <a:xfrm>
            <a:off x="4104561" y="2383813"/>
            <a:ext cx="4229821"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28" name="Rectangle 27">
            <a:extLst>
              <a:ext uri="{FF2B5EF4-FFF2-40B4-BE49-F238E27FC236}">
                <a16:creationId xmlns:a16="http://schemas.microsoft.com/office/drawing/2014/main" id="{CF41FE95-DAC7-4586-A09D-130D7D7D6D22}"/>
              </a:ext>
            </a:extLst>
          </p:cNvPr>
          <p:cNvSpPr/>
          <p:nvPr/>
        </p:nvSpPr>
        <p:spPr>
          <a:xfrm>
            <a:off x="4103773" y="2391884"/>
            <a:ext cx="4231396"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1" name="TextBox 30">
            <a:extLst>
              <a:ext uri="{FF2B5EF4-FFF2-40B4-BE49-F238E27FC236}">
                <a16:creationId xmlns:a16="http://schemas.microsoft.com/office/drawing/2014/main" id="{0A91FA75-3862-46B1-A942-1B5B938B1D4B}"/>
              </a:ext>
            </a:extLst>
          </p:cNvPr>
          <p:cNvSpPr txBox="1"/>
          <p:nvPr/>
        </p:nvSpPr>
        <p:spPr>
          <a:xfrm>
            <a:off x="8143309" y="4030190"/>
            <a:ext cx="3950360" cy="830997"/>
          </a:xfrm>
          <a:prstGeom prst="rect">
            <a:avLst/>
          </a:prstGeom>
          <a:noFill/>
        </p:spPr>
        <p:txBody>
          <a:bodyPr wrap="square">
            <a:spAutoFit/>
          </a:bodyPr>
          <a:lstStyle/>
          <a:p>
            <a:pPr algn="ctr"/>
            <a:r>
              <a:rPr lang="en-US" sz="2400" dirty="0"/>
              <a:t>This is called the</a:t>
            </a:r>
            <a:br>
              <a:rPr lang="en-US" sz="2400" dirty="0"/>
            </a:br>
            <a:r>
              <a:rPr lang="en-US" sz="2400" dirty="0"/>
              <a:t> </a:t>
            </a:r>
            <a:r>
              <a:rPr lang="en-US" sz="2400" dirty="0">
                <a:solidFill>
                  <a:srgbClr val="FF0000"/>
                </a:solidFill>
              </a:rPr>
              <a:t>safe navigation operator</a:t>
            </a:r>
            <a:r>
              <a:rPr lang="en-US" sz="2400" dirty="0"/>
              <a:t>.</a:t>
            </a:r>
          </a:p>
        </p:txBody>
      </p:sp>
      <p:sp>
        <p:nvSpPr>
          <p:cNvPr id="43" name="Speech Bubble: Rectangle with Corners Rounded 42">
            <a:extLst>
              <a:ext uri="{FF2B5EF4-FFF2-40B4-BE49-F238E27FC236}">
                <a16:creationId xmlns:a16="http://schemas.microsoft.com/office/drawing/2014/main" id="{4CB307CA-1BAB-450A-A3A5-B30DBEC69F5E}"/>
              </a:ext>
            </a:extLst>
          </p:cNvPr>
          <p:cNvSpPr/>
          <p:nvPr/>
        </p:nvSpPr>
        <p:spPr>
          <a:xfrm>
            <a:off x="4478844" y="213819"/>
            <a:ext cx="6112139" cy="2396002"/>
          </a:xfrm>
          <a:prstGeom prst="wedgeRoundRectCallout">
            <a:avLst>
              <a:gd name="adj1" fmla="val -66546"/>
              <a:gd name="adj2" fmla="val 88124"/>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solidFill>
                <a:latin typeface="Consolas" panose="020B0609020204030204" pitchFamily="49" charset="0"/>
              </a:rPr>
              <a:t>if (perks == null)</a:t>
            </a:r>
          </a:p>
          <a:p>
            <a:r>
              <a:rPr lang="en-US" sz="2000" dirty="0">
                <a:solidFill>
                  <a:schemeClr val="bg1"/>
                </a:solidFill>
                <a:latin typeface="Consolas" panose="020B0609020204030204" pitchFamily="49" charset="0"/>
              </a:rPr>
              <a:t>  return null</a:t>
            </a:r>
          </a:p>
          <a:p>
            <a:r>
              <a:rPr lang="en-US" sz="2000" dirty="0">
                <a:solidFill>
                  <a:schemeClr val="bg1"/>
                </a:solidFill>
                <a:latin typeface="Consolas" panose="020B0609020204030204" pitchFamily="49" charset="0"/>
              </a:rPr>
              <a:t>else if (</a:t>
            </a:r>
            <a:r>
              <a:rPr lang="en-US" sz="2000" dirty="0" err="1">
                <a:solidFill>
                  <a:schemeClr val="bg1"/>
                </a:solidFill>
                <a:latin typeface="Consolas" panose="020B0609020204030204" pitchFamily="49" charset="0"/>
              </a:rPr>
              <a:t>perks.weekend_meals</a:t>
            </a:r>
            <a:r>
              <a:rPr lang="en-US" sz="2000" dirty="0">
                <a:solidFill>
                  <a:schemeClr val="bg1"/>
                </a:solidFill>
                <a:latin typeface="Consolas" panose="020B0609020204030204" pitchFamily="49" charset="0"/>
              </a:rPr>
              <a:t> == null)</a:t>
            </a:r>
          </a:p>
          <a:p>
            <a:r>
              <a:rPr lang="en-US" sz="2000" dirty="0">
                <a:solidFill>
                  <a:schemeClr val="bg1"/>
                </a:solidFill>
                <a:latin typeface="Consolas" panose="020B0609020204030204" pitchFamily="49" charset="0"/>
              </a:rPr>
              <a:t>  return null</a:t>
            </a:r>
          </a:p>
          <a:p>
            <a:r>
              <a:rPr lang="en-US" sz="2000" dirty="0">
                <a:solidFill>
                  <a:schemeClr val="bg1"/>
                </a:solidFill>
                <a:latin typeface="Consolas" panose="020B0609020204030204" pitchFamily="49" charset="0"/>
              </a:rPr>
              <a:t>else</a:t>
            </a:r>
          </a:p>
          <a:p>
            <a:r>
              <a:rPr lang="en-US" sz="2000" dirty="0">
                <a:solidFill>
                  <a:schemeClr val="bg1"/>
                </a:solidFill>
                <a:latin typeface="Consolas" panose="020B0609020204030204" pitchFamily="49" charset="0"/>
              </a:rPr>
              <a:t>  return </a:t>
            </a:r>
            <a:r>
              <a:rPr lang="en-US" sz="2000" dirty="0" err="1">
                <a:solidFill>
                  <a:schemeClr val="bg1"/>
                </a:solidFill>
                <a:latin typeface="Consolas" panose="020B0609020204030204" pitchFamily="49" charset="0"/>
              </a:rPr>
              <a:t>perks.weekend_meals.breakfast</a:t>
            </a:r>
            <a:endParaRPr lang="en-US" sz="2000" dirty="0">
              <a:solidFill>
                <a:schemeClr val="bg1"/>
              </a:solidFill>
              <a:latin typeface="Consolas" panose="020B0609020204030204" pitchFamily="49" charset="0"/>
            </a:endParaRPr>
          </a:p>
        </p:txBody>
      </p:sp>
      <p:sp>
        <p:nvSpPr>
          <p:cNvPr id="45" name="Rectangle 44">
            <a:extLst>
              <a:ext uri="{FF2B5EF4-FFF2-40B4-BE49-F238E27FC236}">
                <a16:creationId xmlns:a16="http://schemas.microsoft.com/office/drawing/2014/main" id="{7B21C333-46BD-4C17-9C2D-477D27209E4F}"/>
              </a:ext>
            </a:extLst>
          </p:cNvPr>
          <p:cNvSpPr/>
          <p:nvPr/>
        </p:nvSpPr>
        <p:spPr>
          <a:xfrm>
            <a:off x="8850337" y="2874943"/>
            <a:ext cx="2703360" cy="93981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You're on your own.</a:t>
            </a:r>
          </a:p>
          <a:p>
            <a:r>
              <a:rPr lang="en-US" dirty="0">
                <a:solidFill>
                  <a:schemeClr val="tx1"/>
                </a:solidFill>
                <a:latin typeface="Consolas" panose="020B0609020204030204" pitchFamily="49" charset="0"/>
              </a:rPr>
              <a:t>You're on your own.</a:t>
            </a:r>
          </a:p>
          <a:p>
            <a:r>
              <a:rPr lang="en-US" dirty="0">
                <a:solidFill>
                  <a:schemeClr val="tx1"/>
                </a:solidFill>
                <a:latin typeface="Consolas" panose="020B0609020204030204" pitchFamily="49" charset="0"/>
              </a:rPr>
              <a:t>Let's eat eggs</a:t>
            </a:r>
            <a:endParaRPr lang="en-US" dirty="0">
              <a:solidFill>
                <a:srgbClr val="0070C0"/>
              </a:solidFill>
              <a:latin typeface="Consolas" panose="020B0609020204030204" pitchFamily="49" charset="0"/>
            </a:endParaRPr>
          </a:p>
        </p:txBody>
      </p:sp>
    </p:spTree>
    <p:extLst>
      <p:ext uri="{BB962C8B-B14F-4D97-AF65-F5344CB8AC3E}">
        <p14:creationId xmlns:p14="http://schemas.microsoft.com/office/powerpoint/2010/main" val="249680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22" presetClass="entr" presetSubtype="8"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left)">
                                      <p:cBhvr>
                                        <p:cTn id="19" dur="590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27"/>
                                        </p:tgtEl>
                                      </p:cBhvr>
                                    </p:animEffect>
                                    <p:set>
                                      <p:cBhvr>
                                        <p:cTn id="24" dur="1" fill="hold">
                                          <p:stCondLst>
                                            <p:cond delay="499"/>
                                          </p:stCondLst>
                                        </p:cTn>
                                        <p:tgtEl>
                                          <p:spTgt spid="27"/>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8"/>
                                        </p:tgtEl>
                                      </p:cBhvr>
                                    </p:animEffect>
                                    <p:set>
                                      <p:cBhvr>
                                        <p:cTn id="27" dur="1" fill="hold">
                                          <p:stCondLst>
                                            <p:cond delay="499"/>
                                          </p:stCondLst>
                                        </p:cTn>
                                        <p:tgtEl>
                                          <p:spTgt spid="2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wipe(down)">
                                      <p:cBhvr>
                                        <p:cTn id="36" dur="500"/>
                                        <p:tgtEl>
                                          <p:spTgt spid="43"/>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27" grpId="0" animBg="1"/>
      <p:bldP spid="27" grpId="1" animBg="1"/>
      <p:bldP spid="28" grpId="0" animBg="1"/>
      <p:bldP spid="28" grpId="1" animBg="1"/>
      <p:bldP spid="31" grpId="0" build="p"/>
      <p:bldP spid="43" grpId="0" animBg="1"/>
      <p:bldP spid="43" grpId="1" animBg="1"/>
      <p:bldP spid="4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47294462-B8E8-4EB9-9E46-DCDE0D68C582}"/>
              </a:ext>
            </a:extLst>
          </p:cNvPr>
          <p:cNvSpPr txBox="1"/>
          <p:nvPr/>
        </p:nvSpPr>
        <p:spPr>
          <a:xfrm>
            <a:off x="192527" y="2055596"/>
            <a:ext cx="5256020" cy="4524315"/>
          </a:xfrm>
          <a:prstGeom prst="rect">
            <a:avLst/>
          </a:prstGeom>
          <a:solidFill>
            <a:schemeClr val="accent4">
              <a:lumMod val="20000"/>
              <a:lumOff val="80000"/>
            </a:schemeClr>
          </a:solidFill>
          <a:ln>
            <a:solidFill>
              <a:schemeClr val="tx1"/>
            </a:solidFill>
          </a:ln>
        </p:spPr>
        <p:txBody>
          <a:bodyPr wrap="square">
            <a:spAutoFit/>
          </a:bodyPr>
          <a:lstStyle/>
          <a:p>
            <a:r>
              <a:rPr lang="en-US" dirty="0" err="1">
                <a:latin typeface="Consolas" panose="020B0609020204030204" pitchFamily="49" charset="0"/>
              </a:rPr>
              <a:t>cout</a:t>
            </a:r>
            <a:r>
              <a:rPr lang="en-US" dirty="0">
                <a:latin typeface="Consolas" panose="020B0609020204030204" pitchFamily="49" charset="0"/>
              </a:rPr>
              <a:t> &lt;&lt; "Enter a number between 1-4: ";</a:t>
            </a:r>
          </a:p>
          <a:p>
            <a:r>
              <a:rPr lang="en-US" dirty="0" err="1">
                <a:latin typeface="Consolas" panose="020B0609020204030204" pitchFamily="49" charset="0"/>
              </a:rPr>
              <a:t>cin</a:t>
            </a:r>
            <a:r>
              <a:rPr lang="en-US" dirty="0">
                <a:latin typeface="Consolas" panose="020B0609020204030204" pitchFamily="49" charset="0"/>
              </a:rPr>
              <a:t> &gt;&gt; n;</a:t>
            </a:r>
          </a:p>
          <a:p>
            <a:r>
              <a:rPr lang="en-US" dirty="0">
                <a:solidFill>
                  <a:srgbClr val="FF0000"/>
                </a:solidFill>
                <a:latin typeface="Consolas" panose="020B0609020204030204" pitchFamily="49" charset="0"/>
              </a:rPr>
              <a:t>switch</a:t>
            </a:r>
            <a:r>
              <a:rPr lang="en-US" dirty="0">
                <a:latin typeface="Consolas" panose="020B0609020204030204" pitchFamily="49" charset="0"/>
              </a:rPr>
              <a:t> </a:t>
            </a:r>
            <a:r>
              <a:rPr lang="en-US" dirty="0">
                <a:solidFill>
                  <a:srgbClr val="FF0000"/>
                </a:solidFill>
                <a:latin typeface="Consolas" panose="020B0609020204030204" pitchFamily="49" charset="0"/>
              </a:rPr>
              <a:t>(</a:t>
            </a:r>
            <a:r>
              <a:rPr lang="en-US" dirty="0">
                <a:latin typeface="Consolas" panose="020B0609020204030204" pitchFamily="49" charset="0"/>
              </a:rPr>
              <a:t>n</a:t>
            </a:r>
            <a:r>
              <a:rPr lang="en-US" dirty="0">
                <a:solidFill>
                  <a:srgbClr val="FF0000"/>
                </a:solidFill>
                <a:latin typeface="Consolas" panose="020B0609020204030204" pitchFamily="49" charset="0"/>
              </a:rPr>
              <a:t>)</a:t>
            </a:r>
            <a:r>
              <a:rPr lang="en-US" dirty="0">
                <a:latin typeface="Consolas" panose="020B0609020204030204" pitchFamily="49" charset="0"/>
              </a:rPr>
              <a:t> </a:t>
            </a:r>
            <a:r>
              <a:rPr lang="en-US" dirty="0">
                <a:solidFill>
                  <a:srgbClr val="FF0000"/>
                </a:solidFill>
                <a:latin typeface="Consolas" panose="020B0609020204030204" pitchFamily="49" charset="0"/>
              </a:rPr>
              <a:t>{</a:t>
            </a:r>
          </a:p>
          <a:p>
            <a:r>
              <a:rPr lang="en-US" dirty="0">
                <a:latin typeface="Consolas" panose="020B0609020204030204" pitchFamily="49" charset="0"/>
              </a:rPr>
              <a:t>  </a:t>
            </a:r>
            <a:r>
              <a:rPr lang="en-US" dirty="0">
                <a:solidFill>
                  <a:srgbClr val="FF0000"/>
                </a:solidFill>
                <a:latin typeface="Consolas" panose="020B0609020204030204" pitchFamily="49" charset="0"/>
              </a:rPr>
              <a:t>case</a:t>
            </a:r>
            <a:r>
              <a:rPr lang="en-US" dirty="0">
                <a:latin typeface="Consolas" panose="020B0609020204030204" pitchFamily="49" charset="0"/>
              </a:rPr>
              <a:t> 1</a:t>
            </a:r>
            <a:r>
              <a:rPr lang="en-US" dirty="0">
                <a:solidFill>
                  <a:srgbClr val="FF0000"/>
                </a:solidFill>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"Running code for case 1';</a:t>
            </a:r>
          </a:p>
          <a:p>
            <a:r>
              <a:rPr lang="en-US" dirty="0">
                <a:latin typeface="Consolas" panose="020B0609020204030204" pitchFamily="49" charset="0"/>
              </a:rPr>
              <a:t>    break;</a:t>
            </a:r>
          </a:p>
          <a:p>
            <a:r>
              <a:rPr lang="en-US" dirty="0">
                <a:latin typeface="Consolas" panose="020B0609020204030204" pitchFamily="49" charset="0"/>
              </a:rPr>
              <a:t>  </a:t>
            </a:r>
            <a:r>
              <a:rPr lang="en-US" dirty="0">
                <a:solidFill>
                  <a:srgbClr val="FF0000"/>
                </a:solidFill>
                <a:latin typeface="Consolas" panose="020B0609020204030204" pitchFamily="49" charset="0"/>
              </a:rPr>
              <a:t>case</a:t>
            </a:r>
            <a:r>
              <a:rPr lang="en-US" dirty="0">
                <a:latin typeface="Consolas" panose="020B0609020204030204" pitchFamily="49" charset="0"/>
              </a:rPr>
              <a:t> 2</a:t>
            </a:r>
            <a:r>
              <a:rPr lang="en-US" dirty="0">
                <a:solidFill>
                  <a:srgbClr val="FF0000"/>
                </a:solidFill>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"Running code for case 2';</a:t>
            </a:r>
          </a:p>
          <a:p>
            <a:r>
              <a:rPr lang="en-US" dirty="0">
                <a:latin typeface="Consolas" panose="020B0609020204030204" pitchFamily="49" charset="0"/>
              </a:rPr>
              <a:t>    break;</a:t>
            </a:r>
          </a:p>
          <a:p>
            <a:r>
              <a:rPr lang="en-US" dirty="0">
                <a:latin typeface="Consolas" panose="020B0609020204030204" pitchFamily="49" charset="0"/>
              </a:rPr>
              <a:t>  </a:t>
            </a:r>
            <a:r>
              <a:rPr lang="en-US" dirty="0">
                <a:solidFill>
                  <a:srgbClr val="FF0000"/>
                </a:solidFill>
                <a:latin typeface="Consolas" panose="020B0609020204030204" pitchFamily="49" charset="0"/>
              </a:rPr>
              <a:t>case</a:t>
            </a:r>
            <a:r>
              <a:rPr lang="en-US" dirty="0">
                <a:latin typeface="Consolas" panose="020B0609020204030204" pitchFamily="49" charset="0"/>
              </a:rPr>
              <a:t> 3</a:t>
            </a:r>
            <a:r>
              <a:rPr lang="en-US" dirty="0">
                <a:solidFill>
                  <a:srgbClr val="FF0000"/>
                </a:solidFill>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"Running code for case 3';</a:t>
            </a:r>
          </a:p>
          <a:p>
            <a:r>
              <a:rPr lang="en-US" dirty="0">
                <a:latin typeface="Consolas" panose="020B0609020204030204" pitchFamily="49" charset="0"/>
              </a:rPr>
              <a:t>    break;</a:t>
            </a:r>
          </a:p>
          <a:p>
            <a:r>
              <a:rPr lang="en-US" dirty="0">
                <a:latin typeface="Consolas" panose="020B0609020204030204" pitchFamily="49" charset="0"/>
              </a:rPr>
              <a:t>  </a:t>
            </a:r>
            <a:r>
              <a:rPr lang="en-US" dirty="0">
                <a:solidFill>
                  <a:srgbClr val="FF0000"/>
                </a:solidFill>
                <a:latin typeface="Consolas" panose="020B0609020204030204" pitchFamily="49" charset="0"/>
              </a:rPr>
              <a:t>case</a:t>
            </a:r>
            <a:r>
              <a:rPr lang="en-US" dirty="0">
                <a:latin typeface="Consolas" panose="020B0609020204030204" pitchFamily="49" charset="0"/>
              </a:rPr>
              <a:t> 4</a:t>
            </a:r>
            <a:r>
              <a:rPr lang="en-US" dirty="0">
                <a:solidFill>
                  <a:srgbClr val="FF0000"/>
                </a:solidFill>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"Running code for case 4';</a:t>
            </a:r>
          </a:p>
          <a:p>
            <a:r>
              <a:rPr lang="en-US" dirty="0">
                <a:latin typeface="Consolas" panose="020B0609020204030204" pitchFamily="49" charset="0"/>
              </a:rPr>
              <a:t>    break; </a:t>
            </a:r>
          </a:p>
          <a:p>
            <a:r>
              <a:rPr lang="en-US" dirty="0">
                <a:solidFill>
                  <a:srgbClr val="FF0000"/>
                </a:solidFill>
                <a:latin typeface="Consolas" panose="020B0609020204030204" pitchFamily="49" charset="0"/>
              </a:rPr>
              <a:t>} </a:t>
            </a:r>
          </a:p>
        </p:txBody>
      </p:sp>
      <p:sp>
        <p:nvSpPr>
          <p:cNvPr id="2" name="Title 1">
            <a:extLst>
              <a:ext uri="{FF2B5EF4-FFF2-40B4-BE49-F238E27FC236}">
                <a16:creationId xmlns:a16="http://schemas.microsoft.com/office/drawing/2014/main" id="{0D225A84-4AE9-497A-9918-91B711BD49E8}"/>
              </a:ext>
            </a:extLst>
          </p:cNvPr>
          <p:cNvSpPr>
            <a:spLocks noGrp="1"/>
          </p:cNvSpPr>
          <p:nvPr>
            <p:ph type="title"/>
          </p:nvPr>
        </p:nvSpPr>
        <p:spPr>
          <a:xfrm>
            <a:off x="914400" y="-76200"/>
            <a:ext cx="10363200" cy="1143000"/>
          </a:xfrm>
        </p:spPr>
        <p:txBody>
          <a:bodyPr>
            <a:normAutofit/>
          </a:bodyPr>
          <a:lstStyle/>
          <a:p>
            <a:r>
              <a:rPr lang="en-US" sz="3600" dirty="0"/>
              <a:t>Conditionals: Multi-way Selection</a:t>
            </a:r>
          </a:p>
        </p:txBody>
      </p:sp>
      <p:sp>
        <p:nvSpPr>
          <p:cNvPr id="33" name="TextBox 32">
            <a:extLst>
              <a:ext uri="{FF2B5EF4-FFF2-40B4-BE49-F238E27FC236}">
                <a16:creationId xmlns:a16="http://schemas.microsoft.com/office/drawing/2014/main" id="{4C6DB994-179E-4029-8AD5-94AB8A3DB3F5}"/>
              </a:ext>
            </a:extLst>
          </p:cNvPr>
          <p:cNvSpPr txBox="1"/>
          <p:nvPr/>
        </p:nvSpPr>
        <p:spPr>
          <a:xfrm>
            <a:off x="-404101" y="1496336"/>
            <a:ext cx="6449276" cy="400110"/>
          </a:xfrm>
          <a:prstGeom prst="rect">
            <a:avLst/>
          </a:prstGeom>
          <a:noFill/>
        </p:spPr>
        <p:txBody>
          <a:bodyPr wrap="square">
            <a:spAutoFit/>
          </a:bodyPr>
          <a:lstStyle/>
          <a:p>
            <a:pPr algn="ctr"/>
            <a:r>
              <a:rPr lang="en-US" sz="2000" dirty="0"/>
              <a:t>Everyone loves the </a:t>
            </a:r>
            <a:r>
              <a:rPr lang="en-US" sz="2000" dirty="0">
                <a:solidFill>
                  <a:srgbClr val="FF0000"/>
                </a:solidFill>
              </a:rPr>
              <a:t>switch statement</a:t>
            </a:r>
            <a:r>
              <a:rPr lang="en-US" sz="2000" dirty="0"/>
              <a:t>...</a:t>
            </a:r>
            <a:endParaRPr lang="en-US" sz="2000" dirty="0">
              <a:solidFill>
                <a:srgbClr val="0070C0"/>
              </a:solidFill>
            </a:endParaRPr>
          </a:p>
        </p:txBody>
      </p:sp>
      <p:sp>
        <p:nvSpPr>
          <p:cNvPr id="35" name="TextBox 34">
            <a:extLst>
              <a:ext uri="{FF2B5EF4-FFF2-40B4-BE49-F238E27FC236}">
                <a16:creationId xmlns:a16="http://schemas.microsoft.com/office/drawing/2014/main" id="{12D62C3C-5006-4D3F-96BE-C2A61C3FA846}"/>
              </a:ext>
            </a:extLst>
          </p:cNvPr>
          <p:cNvSpPr txBox="1"/>
          <p:nvPr/>
        </p:nvSpPr>
        <p:spPr>
          <a:xfrm>
            <a:off x="6635025" y="2659288"/>
            <a:ext cx="5486297" cy="3416320"/>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     WRITE (*,*) 'Enter a # between 1-4:'</a:t>
            </a:r>
          </a:p>
          <a:p>
            <a:r>
              <a:rPr lang="en-US" dirty="0">
                <a:latin typeface="Consolas" panose="020B0609020204030204" pitchFamily="49" charset="0"/>
              </a:rPr>
              <a:t>     READ (*,*) n </a:t>
            </a:r>
          </a:p>
          <a:p>
            <a:r>
              <a:rPr lang="en-US" dirty="0">
                <a:latin typeface="Consolas" panose="020B0609020204030204" pitchFamily="49" charset="0"/>
              </a:rPr>
              <a:t>     </a:t>
            </a:r>
            <a:r>
              <a:rPr lang="en-US" dirty="0">
                <a:solidFill>
                  <a:srgbClr val="FF0000"/>
                </a:solidFill>
                <a:latin typeface="Consolas" panose="020B0609020204030204" pitchFamily="49" charset="0"/>
              </a:rPr>
              <a:t>GO TO </a:t>
            </a:r>
            <a:r>
              <a:rPr lang="en-US" dirty="0">
                <a:latin typeface="Consolas" panose="020B0609020204030204" pitchFamily="49" charset="0"/>
              </a:rPr>
              <a:t>( </a:t>
            </a:r>
            <a:r>
              <a:rPr lang="en-US" dirty="0">
                <a:solidFill>
                  <a:srgbClr val="00B0F0"/>
                </a:solidFill>
                <a:latin typeface="Consolas" panose="020B0609020204030204" pitchFamily="49" charset="0"/>
              </a:rPr>
              <a:t>10</a:t>
            </a:r>
            <a:r>
              <a:rPr lang="en-US" dirty="0">
                <a:latin typeface="Consolas" panose="020B0609020204030204" pitchFamily="49" charset="0"/>
              </a:rPr>
              <a:t>, </a:t>
            </a:r>
            <a:r>
              <a:rPr lang="en-US" dirty="0">
                <a:solidFill>
                  <a:srgbClr val="00B0F0"/>
                </a:solidFill>
                <a:latin typeface="Consolas" panose="020B0609020204030204" pitchFamily="49" charset="0"/>
              </a:rPr>
              <a:t>25</a:t>
            </a:r>
            <a:r>
              <a:rPr lang="en-US" dirty="0">
                <a:latin typeface="Consolas" panose="020B0609020204030204" pitchFamily="49" charset="0"/>
              </a:rPr>
              <a:t>, </a:t>
            </a:r>
            <a:r>
              <a:rPr lang="en-US" dirty="0">
                <a:solidFill>
                  <a:srgbClr val="00B0F0"/>
                </a:solidFill>
                <a:latin typeface="Consolas" panose="020B0609020204030204" pitchFamily="49" charset="0"/>
              </a:rPr>
              <a:t>50</a:t>
            </a:r>
            <a:r>
              <a:rPr lang="en-US" dirty="0">
                <a:latin typeface="Consolas" panose="020B0609020204030204" pitchFamily="49" charset="0"/>
              </a:rPr>
              <a:t>, </a:t>
            </a:r>
            <a:r>
              <a:rPr lang="en-US" dirty="0">
                <a:solidFill>
                  <a:srgbClr val="00B0F0"/>
                </a:solidFill>
                <a:latin typeface="Consolas" panose="020B0609020204030204" pitchFamily="49" charset="0"/>
              </a:rPr>
              <a:t>100</a:t>
            </a:r>
            <a:r>
              <a:rPr lang="en-US" dirty="0">
                <a:latin typeface="Consolas" panose="020B0609020204030204" pitchFamily="49" charset="0"/>
              </a:rPr>
              <a:t> ), </a:t>
            </a:r>
            <a:r>
              <a:rPr lang="en-US" dirty="0">
                <a:solidFill>
                  <a:srgbClr val="C00000"/>
                </a:solidFill>
                <a:latin typeface="Consolas" panose="020B0609020204030204" pitchFamily="49" charset="0"/>
              </a:rPr>
              <a:t>n</a:t>
            </a:r>
          </a:p>
          <a:p>
            <a:r>
              <a:rPr lang="en-US" dirty="0">
                <a:latin typeface="Consolas" panose="020B0609020204030204" pitchFamily="49" charset="0"/>
              </a:rPr>
              <a:t>     ... </a:t>
            </a:r>
          </a:p>
          <a:p>
            <a:r>
              <a:rPr lang="en-US" dirty="0">
                <a:solidFill>
                  <a:srgbClr val="00B0F0"/>
                </a:solidFill>
                <a:latin typeface="Consolas" panose="020B0609020204030204" pitchFamily="49" charset="0"/>
              </a:rPr>
              <a:t>10</a:t>
            </a:r>
            <a:r>
              <a:rPr lang="en-US" dirty="0">
                <a:latin typeface="Consolas" panose="020B0609020204030204" pitchFamily="49" charset="0"/>
              </a:rPr>
              <a:t>   WRITE (*,*) 'Running code for case 1'</a:t>
            </a:r>
          </a:p>
          <a:p>
            <a:r>
              <a:rPr lang="en-US" dirty="0">
                <a:latin typeface="Consolas" panose="020B0609020204030204" pitchFamily="49" charset="0"/>
              </a:rPr>
              <a:t>     ... </a:t>
            </a:r>
          </a:p>
          <a:p>
            <a:r>
              <a:rPr lang="en-US" dirty="0">
                <a:solidFill>
                  <a:srgbClr val="00B0F0"/>
                </a:solidFill>
                <a:latin typeface="Consolas" panose="020B0609020204030204" pitchFamily="49" charset="0"/>
              </a:rPr>
              <a:t>25</a:t>
            </a:r>
            <a:r>
              <a:rPr lang="en-US" dirty="0">
                <a:latin typeface="Consolas" panose="020B0609020204030204" pitchFamily="49" charset="0"/>
              </a:rPr>
              <a:t>   WRITE (*,*) 'Running code for case 2'</a:t>
            </a:r>
          </a:p>
          <a:p>
            <a:r>
              <a:rPr lang="en-US" dirty="0">
                <a:latin typeface="Consolas" panose="020B0609020204030204" pitchFamily="49" charset="0"/>
              </a:rPr>
              <a:t>     ... </a:t>
            </a:r>
          </a:p>
          <a:p>
            <a:r>
              <a:rPr lang="en-US" dirty="0">
                <a:solidFill>
                  <a:srgbClr val="00B0F0"/>
                </a:solidFill>
                <a:latin typeface="Consolas" panose="020B0609020204030204" pitchFamily="49" charset="0"/>
              </a:rPr>
              <a:t>50</a:t>
            </a:r>
            <a:r>
              <a:rPr lang="en-US" dirty="0">
                <a:latin typeface="Consolas" panose="020B0609020204030204" pitchFamily="49" charset="0"/>
              </a:rPr>
              <a:t>   WRITE (*,*) 'Running code for case 3'</a:t>
            </a:r>
            <a:br>
              <a:rPr lang="en-US" dirty="0">
                <a:latin typeface="Consolas" panose="020B0609020204030204" pitchFamily="49" charset="0"/>
              </a:rPr>
            </a:br>
            <a:r>
              <a:rPr lang="en-US" dirty="0">
                <a:latin typeface="Consolas" panose="020B0609020204030204" pitchFamily="49" charset="0"/>
              </a:rPr>
              <a:t>     ...</a:t>
            </a:r>
          </a:p>
          <a:p>
            <a:r>
              <a:rPr lang="en-US" dirty="0">
                <a:solidFill>
                  <a:srgbClr val="00B0F0"/>
                </a:solidFill>
                <a:latin typeface="Consolas" panose="020B0609020204030204" pitchFamily="49" charset="0"/>
              </a:rPr>
              <a:t>100</a:t>
            </a:r>
            <a:r>
              <a:rPr lang="en-US" dirty="0">
                <a:latin typeface="Consolas" panose="020B0609020204030204" pitchFamily="49" charset="0"/>
              </a:rPr>
              <a:t>  WRITE (*,*) 'Running code for case 4'</a:t>
            </a:r>
            <a:br>
              <a:rPr lang="en-US" dirty="0">
                <a:latin typeface="Consolas" panose="020B0609020204030204" pitchFamily="49" charset="0"/>
              </a:rPr>
            </a:br>
            <a:r>
              <a:rPr lang="en-US" dirty="0">
                <a:latin typeface="Consolas" panose="020B0609020204030204" pitchFamily="49" charset="0"/>
              </a:rPr>
              <a:t>     ...</a:t>
            </a:r>
          </a:p>
        </p:txBody>
      </p:sp>
      <p:sp>
        <p:nvSpPr>
          <p:cNvPr id="36" name="TextBox 35">
            <a:extLst>
              <a:ext uri="{FF2B5EF4-FFF2-40B4-BE49-F238E27FC236}">
                <a16:creationId xmlns:a16="http://schemas.microsoft.com/office/drawing/2014/main" id="{D7471D0E-090D-421D-AB15-DD88DBD63203}"/>
              </a:ext>
            </a:extLst>
          </p:cNvPr>
          <p:cNvSpPr txBox="1"/>
          <p:nvPr/>
        </p:nvSpPr>
        <p:spPr>
          <a:xfrm>
            <a:off x="6816707" y="1496336"/>
            <a:ext cx="4952260" cy="707886"/>
          </a:xfrm>
          <a:prstGeom prst="rect">
            <a:avLst/>
          </a:prstGeom>
          <a:noFill/>
        </p:spPr>
        <p:txBody>
          <a:bodyPr wrap="square">
            <a:spAutoFit/>
          </a:bodyPr>
          <a:lstStyle/>
          <a:p>
            <a:pPr algn="ctr"/>
            <a:r>
              <a:rPr lang="en-US" sz="2000" dirty="0"/>
              <a:t>Let's see what its ancestor looked like.</a:t>
            </a:r>
          </a:p>
          <a:p>
            <a:pPr algn="ctr"/>
            <a:r>
              <a:rPr lang="en-US" sz="2000" dirty="0"/>
              <a:t>You guessed it – it's from Fortran!</a:t>
            </a:r>
          </a:p>
        </p:txBody>
      </p:sp>
      <p:sp>
        <p:nvSpPr>
          <p:cNvPr id="38" name="Speech Bubble: Rectangle with Corners Rounded 37">
            <a:extLst>
              <a:ext uri="{FF2B5EF4-FFF2-40B4-BE49-F238E27FC236}">
                <a16:creationId xmlns:a16="http://schemas.microsoft.com/office/drawing/2014/main" id="{46FE009A-111E-41D0-B3E4-BEBDABFA9076}"/>
              </a:ext>
            </a:extLst>
          </p:cNvPr>
          <p:cNvSpPr/>
          <p:nvPr/>
        </p:nvSpPr>
        <p:spPr>
          <a:xfrm>
            <a:off x="3440189" y="1856201"/>
            <a:ext cx="3267188" cy="1011293"/>
          </a:xfrm>
          <a:prstGeom prst="wedgeRoundRectCallout">
            <a:avLst>
              <a:gd name="adj1" fmla="val 69605"/>
              <a:gd name="adj2" fmla="val 100608"/>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is Fortran's equivalent of a switch statement!</a:t>
            </a:r>
          </a:p>
        </p:txBody>
      </p:sp>
      <p:sp>
        <p:nvSpPr>
          <p:cNvPr id="39" name="Speech Bubble: Rectangle with Corners Rounded 38">
            <a:extLst>
              <a:ext uri="{FF2B5EF4-FFF2-40B4-BE49-F238E27FC236}">
                <a16:creationId xmlns:a16="http://schemas.microsoft.com/office/drawing/2014/main" id="{AEBD22C2-10F2-40C2-8AB2-7BE61AFF4643}"/>
              </a:ext>
            </a:extLst>
          </p:cNvPr>
          <p:cNvSpPr/>
          <p:nvPr/>
        </p:nvSpPr>
        <p:spPr>
          <a:xfrm>
            <a:off x="9451325" y="492765"/>
            <a:ext cx="2306661" cy="1099014"/>
          </a:xfrm>
          <a:prstGeom prst="wedgeRoundRectCallout">
            <a:avLst>
              <a:gd name="adj1" fmla="val 8795"/>
              <a:gd name="adj2" fmla="val 197422"/>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Fortran expects this </a:t>
            </a:r>
            <a:r>
              <a:rPr lang="en-US" sz="2000" dirty="0">
                <a:solidFill>
                  <a:schemeClr val="accent2">
                    <a:lumMod val="40000"/>
                    <a:lumOff val="60000"/>
                  </a:schemeClr>
                </a:solidFill>
                <a:latin typeface="Corbel" panose="020B0503020204020204" pitchFamily="34" charset="0"/>
              </a:rPr>
              <a:t>value</a:t>
            </a:r>
            <a:r>
              <a:rPr lang="en-US" sz="2000" dirty="0">
                <a:solidFill>
                  <a:schemeClr val="bg1"/>
                </a:solidFill>
                <a:latin typeface="Corbel" panose="020B0503020204020204" pitchFamily="34" charset="0"/>
              </a:rPr>
              <a:t> to be between 1-4</a:t>
            </a:r>
          </a:p>
        </p:txBody>
      </p:sp>
      <p:sp>
        <p:nvSpPr>
          <p:cNvPr id="40" name="Speech Bubble: Rectangle with Corners Rounded 39">
            <a:extLst>
              <a:ext uri="{FF2B5EF4-FFF2-40B4-BE49-F238E27FC236}">
                <a16:creationId xmlns:a16="http://schemas.microsoft.com/office/drawing/2014/main" id="{EC4AE30E-EDB0-45FA-B55A-4C5825FE9BE1}"/>
              </a:ext>
            </a:extLst>
          </p:cNvPr>
          <p:cNvSpPr/>
          <p:nvPr/>
        </p:nvSpPr>
        <p:spPr>
          <a:xfrm>
            <a:off x="8901173" y="5430553"/>
            <a:ext cx="3155670" cy="1290109"/>
          </a:xfrm>
          <a:prstGeom prst="wedgeRoundRectCallout">
            <a:avLst>
              <a:gd name="adj1" fmla="val 10426"/>
              <a:gd name="adj2" fmla="val -201218"/>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When the code reaches this line, this </a:t>
            </a:r>
            <a:r>
              <a:rPr lang="en-US" sz="2000" dirty="0">
                <a:solidFill>
                  <a:schemeClr val="accent2">
                    <a:lumMod val="40000"/>
                    <a:lumOff val="60000"/>
                  </a:schemeClr>
                </a:solidFill>
                <a:latin typeface="Corbel" panose="020B0503020204020204" pitchFamily="34" charset="0"/>
              </a:rPr>
              <a:t>variable</a:t>
            </a:r>
            <a:r>
              <a:rPr lang="en-US" sz="2000" dirty="0">
                <a:solidFill>
                  <a:schemeClr val="bg1"/>
                </a:solidFill>
                <a:latin typeface="Corbel" panose="020B0503020204020204" pitchFamily="34" charset="0"/>
              </a:rPr>
              <a:t> is used to select one of these </a:t>
            </a:r>
            <a:r>
              <a:rPr lang="en-US" sz="2000" dirty="0">
                <a:solidFill>
                  <a:srgbClr val="CCFFFF"/>
                </a:solidFill>
                <a:latin typeface="Corbel" panose="020B0503020204020204" pitchFamily="34" charset="0"/>
              </a:rPr>
              <a:t>line numbers</a:t>
            </a:r>
            <a:r>
              <a:rPr lang="en-US" sz="2000" dirty="0">
                <a:solidFill>
                  <a:schemeClr val="bg1"/>
                </a:solidFill>
                <a:latin typeface="Corbel" panose="020B0503020204020204" pitchFamily="34" charset="0"/>
              </a:rPr>
              <a:t>.</a:t>
            </a:r>
          </a:p>
        </p:txBody>
      </p:sp>
      <p:sp>
        <p:nvSpPr>
          <p:cNvPr id="41" name="Speech Bubble: Rectangle with Corners Rounded 40">
            <a:extLst>
              <a:ext uri="{FF2B5EF4-FFF2-40B4-BE49-F238E27FC236}">
                <a16:creationId xmlns:a16="http://schemas.microsoft.com/office/drawing/2014/main" id="{A163F597-D962-4A45-8130-CA3A6A57FB30}"/>
              </a:ext>
            </a:extLst>
          </p:cNvPr>
          <p:cNvSpPr/>
          <p:nvPr/>
        </p:nvSpPr>
        <p:spPr>
          <a:xfrm>
            <a:off x="3512127" y="5259511"/>
            <a:ext cx="2405136" cy="1230072"/>
          </a:xfrm>
          <a:prstGeom prst="wedgeRoundRectCallout">
            <a:avLst>
              <a:gd name="adj1" fmla="val 84131"/>
              <a:gd name="adj2" fmla="val -111619"/>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Then it jumps to that line to run the instructions there.</a:t>
            </a:r>
          </a:p>
        </p:txBody>
      </p:sp>
      <p:sp>
        <p:nvSpPr>
          <p:cNvPr id="43" name="Speech Bubble: Rectangle with Corners Rounded 42">
            <a:extLst>
              <a:ext uri="{FF2B5EF4-FFF2-40B4-BE49-F238E27FC236}">
                <a16:creationId xmlns:a16="http://schemas.microsoft.com/office/drawing/2014/main" id="{EE304F19-2D74-4CDD-86E8-8B4864C886AD}"/>
              </a:ext>
            </a:extLst>
          </p:cNvPr>
          <p:cNvSpPr/>
          <p:nvPr/>
        </p:nvSpPr>
        <p:spPr>
          <a:xfrm>
            <a:off x="6045175" y="873211"/>
            <a:ext cx="2372329" cy="776142"/>
          </a:xfrm>
          <a:prstGeom prst="wedgeRoundRectCallout">
            <a:avLst>
              <a:gd name="adj1" fmla="val 84564"/>
              <a:gd name="adj2" fmla="val 255441"/>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Since there are 4 </a:t>
            </a:r>
            <a:r>
              <a:rPr lang="en-US" sz="2000" dirty="0">
                <a:solidFill>
                  <a:srgbClr val="CCFFFF"/>
                </a:solidFill>
                <a:latin typeface="Corbel" panose="020B0503020204020204" pitchFamily="34" charset="0"/>
              </a:rPr>
              <a:t>line numbers</a:t>
            </a:r>
            <a:r>
              <a:rPr lang="en-US" sz="2000" dirty="0">
                <a:solidFill>
                  <a:schemeClr val="bg1"/>
                </a:solidFill>
                <a:latin typeface="Corbel" panose="020B0503020204020204" pitchFamily="34" charset="0"/>
              </a:rPr>
              <a:t> here...</a:t>
            </a:r>
          </a:p>
        </p:txBody>
      </p:sp>
      <p:sp>
        <p:nvSpPr>
          <p:cNvPr id="45" name="Line 21">
            <a:extLst>
              <a:ext uri="{FF2B5EF4-FFF2-40B4-BE49-F238E27FC236}">
                <a16:creationId xmlns:a16="http://schemas.microsoft.com/office/drawing/2014/main" id="{DBB4FCF6-1114-4AE7-B40E-F64EC17CFD34}"/>
              </a:ext>
            </a:extLst>
          </p:cNvPr>
          <p:cNvSpPr>
            <a:spLocks noChangeShapeType="1"/>
          </p:cNvSpPr>
          <p:nvPr/>
        </p:nvSpPr>
        <p:spPr bwMode="auto">
          <a:xfrm>
            <a:off x="6864460" y="3384126"/>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6" name="Line 21">
            <a:extLst>
              <a:ext uri="{FF2B5EF4-FFF2-40B4-BE49-F238E27FC236}">
                <a16:creationId xmlns:a16="http://schemas.microsoft.com/office/drawing/2014/main" id="{D1EB63E0-EA8E-465B-8D4A-243569A580BD}"/>
              </a:ext>
            </a:extLst>
          </p:cNvPr>
          <p:cNvSpPr>
            <a:spLocks noChangeShapeType="1"/>
          </p:cNvSpPr>
          <p:nvPr/>
        </p:nvSpPr>
        <p:spPr bwMode="auto">
          <a:xfrm>
            <a:off x="6848184" y="4495314"/>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6" name="TextBox 15">
            <a:extLst>
              <a:ext uri="{FF2B5EF4-FFF2-40B4-BE49-F238E27FC236}">
                <a16:creationId xmlns:a16="http://schemas.microsoft.com/office/drawing/2014/main" id="{063BAD3C-0F70-43E6-98F7-1C64AF586CD5}"/>
              </a:ext>
            </a:extLst>
          </p:cNvPr>
          <p:cNvSpPr txBox="1"/>
          <p:nvPr/>
        </p:nvSpPr>
        <p:spPr>
          <a:xfrm>
            <a:off x="6816707" y="6289528"/>
            <a:ext cx="4952260" cy="400110"/>
          </a:xfrm>
          <a:prstGeom prst="rect">
            <a:avLst/>
          </a:prstGeom>
          <a:noFill/>
        </p:spPr>
        <p:txBody>
          <a:bodyPr wrap="square">
            <a:spAutoFit/>
          </a:bodyPr>
          <a:lstStyle/>
          <a:p>
            <a:pPr algn="ctr"/>
            <a:r>
              <a:rPr lang="en-US" sz="2000" dirty="0"/>
              <a:t>It was janky, but it worked...</a:t>
            </a:r>
            <a:endParaRPr lang="en-US" sz="2000" dirty="0">
              <a:solidFill>
                <a:srgbClr val="0070C0"/>
              </a:solidFill>
            </a:endParaRPr>
          </a:p>
        </p:txBody>
      </p:sp>
      <p:sp>
        <p:nvSpPr>
          <p:cNvPr id="15" name="Speech Bubble: Rectangle with Corners Rounded 14">
            <a:extLst>
              <a:ext uri="{FF2B5EF4-FFF2-40B4-BE49-F238E27FC236}">
                <a16:creationId xmlns:a16="http://schemas.microsoft.com/office/drawing/2014/main" id="{C2116CAF-6CB1-45D0-B0F3-422E2005F93C}"/>
              </a:ext>
            </a:extLst>
          </p:cNvPr>
          <p:cNvSpPr/>
          <p:nvPr/>
        </p:nvSpPr>
        <p:spPr>
          <a:xfrm>
            <a:off x="3256570" y="3856515"/>
            <a:ext cx="2405136" cy="1230072"/>
          </a:xfrm>
          <a:prstGeom prst="wedgeRoundRectCallout">
            <a:avLst>
              <a:gd name="adj1" fmla="val 116877"/>
              <a:gd name="adj2" fmla="val -61699"/>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If </a:t>
            </a:r>
            <a:r>
              <a:rPr lang="en-US" sz="2000" dirty="0">
                <a:solidFill>
                  <a:schemeClr val="accent2">
                    <a:lumMod val="40000"/>
                    <a:lumOff val="60000"/>
                  </a:schemeClr>
                </a:solidFill>
                <a:latin typeface="Corbel" panose="020B0503020204020204" pitchFamily="34" charset="0"/>
              </a:rPr>
              <a:t>n</a:t>
            </a:r>
            <a:r>
              <a:rPr lang="en-US" sz="2000" dirty="0">
                <a:solidFill>
                  <a:schemeClr val="bg1"/>
                </a:solidFill>
                <a:latin typeface="Corbel" panose="020B0503020204020204" pitchFamily="34" charset="0"/>
              </a:rPr>
              <a:t> is out of range, then execution continues here!</a:t>
            </a:r>
          </a:p>
        </p:txBody>
      </p:sp>
    </p:spTree>
    <p:extLst>
      <p:ext uri="{BB962C8B-B14F-4D97-AF65-F5344CB8AC3E}">
        <p14:creationId xmlns:p14="http://schemas.microsoft.com/office/powerpoint/2010/main" val="3136556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wipe(down)">
                                      <p:cBhvr>
                                        <p:cTn id="27" dur="500"/>
                                        <p:tgtEl>
                                          <p:spTgt spid="38"/>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3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wipe(down)">
                                      <p:cBhvr>
                                        <p:cTn id="36" dur="500"/>
                                        <p:tgtEl>
                                          <p:spTgt spid="4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down)">
                                      <p:cBhvr>
                                        <p:cTn id="41" dur="500"/>
                                        <p:tgtEl>
                                          <p:spTgt spid="39"/>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39"/>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43"/>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wipe(down)">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50000" decel="50000" fill="hold" grpId="2" nodeType="clickEffect">
                                  <p:stCondLst>
                                    <p:cond delay="0"/>
                                  </p:stCondLst>
                                  <p:childTnLst>
                                    <p:animMotion origin="layout" path="M 4.79167E-6 3.7037E-7 L -0.14375 0.00417 " pathEditMode="relative" rAng="0" ptsTypes="AA">
                                      <p:cBhvr>
                                        <p:cTn id="60" dur="2000" fill="hold"/>
                                        <p:tgtEl>
                                          <p:spTgt spid="40"/>
                                        </p:tgtEl>
                                        <p:attrNameLst>
                                          <p:attrName>ppt_x</p:attrName>
                                          <p:attrName>ppt_y</p:attrName>
                                        </p:attrNameLst>
                                      </p:cBhvr>
                                      <p:rCtr x="-7187" y="208"/>
                                    </p:animMotion>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wipe(down)">
                                      <p:cBhvr>
                                        <p:cTn id="65" dur="500"/>
                                        <p:tgtEl>
                                          <p:spTgt spid="41"/>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45"/>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46"/>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nodeType="clickEffect">
                                  <p:stCondLst>
                                    <p:cond delay="0"/>
                                  </p:stCondLst>
                                  <p:childTnLst>
                                    <p:set>
                                      <p:cBhvr>
                                        <p:cTn id="77" dur="1" fill="hold">
                                          <p:stCondLst>
                                            <p:cond delay="0"/>
                                          </p:stCondLst>
                                        </p:cTn>
                                        <p:tgtEl>
                                          <p:spTgt spid="46"/>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 presetClass="exit" presetSubtype="0" fill="hold" grpId="1" nodeType="clickEffect">
                                  <p:stCondLst>
                                    <p:cond delay="0"/>
                                  </p:stCondLst>
                                  <p:childTnLst>
                                    <p:set>
                                      <p:cBhvr>
                                        <p:cTn id="81" dur="1" fill="hold">
                                          <p:stCondLst>
                                            <p:cond delay="0"/>
                                          </p:stCondLst>
                                        </p:cTn>
                                        <p:tgtEl>
                                          <p:spTgt spid="41"/>
                                        </p:tgtEl>
                                        <p:attrNameLst>
                                          <p:attrName>style.visibility</p:attrName>
                                        </p:attrNameLst>
                                      </p:cBhvr>
                                      <p:to>
                                        <p:strVal val="hidden"/>
                                      </p:to>
                                    </p:set>
                                  </p:childTnLst>
                                </p:cTn>
                              </p:par>
                              <p:par>
                                <p:cTn id="82" presetID="1" presetClass="exit" presetSubtype="0" fill="hold" grpId="1" nodeType="withEffect">
                                  <p:stCondLst>
                                    <p:cond delay="0"/>
                                  </p:stCondLst>
                                  <p:childTnLst>
                                    <p:set>
                                      <p:cBhvr>
                                        <p:cTn id="83" dur="1" fill="hold">
                                          <p:stCondLst>
                                            <p:cond delay="0"/>
                                          </p:stCondLst>
                                        </p:cTn>
                                        <p:tgtEl>
                                          <p:spTgt spid="40"/>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wipe(down)">
                                      <p:cBhvr>
                                        <p:cTn id="88" dur="500"/>
                                        <p:tgtEl>
                                          <p:spTgt spid="15"/>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15"/>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33" grpId="0"/>
      <p:bldP spid="35" grpId="0" animBg="1"/>
      <p:bldP spid="36" grpId="0" build="p"/>
      <p:bldP spid="38" grpId="0" animBg="1"/>
      <p:bldP spid="38" grpId="1" animBg="1"/>
      <p:bldP spid="39" grpId="0" animBg="1"/>
      <p:bldP spid="39" grpId="1" animBg="1"/>
      <p:bldP spid="40" grpId="0" animBg="1"/>
      <p:bldP spid="40" grpId="1" animBg="1"/>
      <p:bldP spid="40" grpId="2" animBg="1"/>
      <p:bldP spid="41" grpId="0" animBg="1"/>
      <p:bldP spid="41" grpId="1" animBg="1"/>
      <p:bldP spid="43" grpId="0" animBg="1"/>
      <p:bldP spid="43" grpId="1" animBg="1"/>
      <p:bldP spid="16" grpId="0"/>
      <p:bldP spid="15" grpId="0" animBg="1"/>
      <p:bldP spid="15"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43E2197-0F21-4B60-8688-D75347E52606}"/>
              </a:ext>
            </a:extLst>
          </p:cNvPr>
          <p:cNvSpPr txBox="1"/>
          <p:nvPr/>
        </p:nvSpPr>
        <p:spPr>
          <a:xfrm>
            <a:off x="498930" y="1588777"/>
            <a:ext cx="3993753" cy="5078313"/>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 C++ switch statement</a:t>
            </a:r>
          </a:p>
          <a:p>
            <a:endParaRPr lang="en-US" dirty="0">
              <a:latin typeface="Consolas" panose="020B0609020204030204" pitchFamily="49" charset="0"/>
            </a:endParaRPr>
          </a:p>
          <a:p>
            <a:r>
              <a:rPr lang="en-US" dirty="0">
                <a:latin typeface="Consolas" panose="020B0609020204030204" pitchFamily="49" charset="0"/>
              </a:rPr>
              <a:t>int drinks = 4; </a:t>
            </a:r>
          </a:p>
          <a:p>
            <a:endParaRPr lang="en-US" dirty="0">
              <a:latin typeface="Consolas" panose="020B0609020204030204" pitchFamily="49" charset="0"/>
            </a:endParaRPr>
          </a:p>
          <a:p>
            <a:r>
              <a:rPr lang="en-US" dirty="0">
                <a:latin typeface="Consolas" panose="020B0609020204030204" pitchFamily="49" charset="0"/>
              </a:rPr>
              <a:t>switch (drinks)</a:t>
            </a:r>
          </a:p>
          <a:p>
            <a:r>
              <a:rPr lang="en-US" dirty="0">
                <a:latin typeface="Consolas" panose="020B0609020204030204" pitchFamily="49" charset="0"/>
              </a:rPr>
              <a:t>{</a:t>
            </a:r>
          </a:p>
          <a:p>
            <a:r>
              <a:rPr lang="en-US" dirty="0">
                <a:latin typeface="Consolas" panose="020B0609020204030204" pitchFamily="49" charset="0"/>
              </a:rPr>
              <a:t>  case 1:</a:t>
            </a:r>
          </a:p>
          <a:p>
            <a:r>
              <a:rPr lang="en-US" dirty="0">
                <a:latin typeface="Consolas" panose="020B0609020204030204" pitchFamily="49" charset="0"/>
              </a:rPr>
              <a:t>  case 2:</a:t>
            </a:r>
          </a:p>
          <a:p>
            <a:r>
              <a:rPr lang="en-US" dirty="0">
                <a:latin typeface="Consolas" panose="020B0609020204030204" pitchFamily="49" charset="0"/>
              </a:rPr>
              <a:t>  case 3:</a:t>
            </a:r>
          </a:p>
          <a:p>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"I'm </a:t>
            </a:r>
            <a:r>
              <a:rPr lang="en-US" dirty="0" err="1">
                <a:latin typeface="Consolas" panose="020B0609020204030204" pitchFamily="49" charset="0"/>
              </a:rPr>
              <a:t>chillin</a:t>
            </a:r>
            <a:r>
              <a:rPr lang="en-US" dirty="0">
                <a:latin typeface="Consolas" panose="020B0609020204030204" pitchFamily="49" charset="0"/>
              </a:rPr>
              <a:t>\n";</a:t>
            </a:r>
          </a:p>
          <a:p>
            <a:r>
              <a:rPr lang="en-US" dirty="0">
                <a:latin typeface="Consolas" panose="020B0609020204030204" pitchFamily="49" charset="0"/>
              </a:rPr>
              <a:t>    break;</a:t>
            </a:r>
          </a:p>
          <a:p>
            <a:r>
              <a:rPr lang="en-US" dirty="0">
                <a:latin typeface="Consolas" panose="020B0609020204030204" pitchFamily="49" charset="0"/>
              </a:rPr>
              <a:t>  case 4:</a:t>
            </a:r>
          </a:p>
          <a:p>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"I'm lit!\n";</a:t>
            </a:r>
          </a:p>
          <a:p>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"Life is good!\n";</a:t>
            </a:r>
          </a:p>
          <a:p>
            <a:r>
              <a:rPr lang="en-US" dirty="0">
                <a:latin typeface="Consolas" panose="020B0609020204030204" pitchFamily="49" charset="0"/>
              </a:rPr>
              <a:t>  default:</a:t>
            </a:r>
          </a:p>
          <a:p>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"puke!\n";</a:t>
            </a:r>
          </a:p>
          <a:p>
            <a:r>
              <a:rPr lang="en-US" dirty="0">
                <a:latin typeface="Consolas" panose="020B0609020204030204" pitchFamily="49" charset="0"/>
              </a:rPr>
              <a:t>    break;</a:t>
            </a:r>
          </a:p>
          <a:p>
            <a:r>
              <a:rPr lang="en-US" dirty="0">
                <a:latin typeface="Consolas" panose="020B0609020204030204" pitchFamily="49" charset="0"/>
              </a:rPr>
              <a:t>}</a:t>
            </a:r>
          </a:p>
        </p:txBody>
      </p:sp>
      <p:sp>
        <p:nvSpPr>
          <p:cNvPr id="20" name="TextBox 19">
            <a:extLst>
              <a:ext uri="{FF2B5EF4-FFF2-40B4-BE49-F238E27FC236}">
                <a16:creationId xmlns:a16="http://schemas.microsoft.com/office/drawing/2014/main" id="{430FE74A-F987-4183-9461-F28A53213D20}"/>
              </a:ext>
            </a:extLst>
          </p:cNvPr>
          <p:cNvSpPr txBox="1"/>
          <p:nvPr/>
        </p:nvSpPr>
        <p:spPr>
          <a:xfrm>
            <a:off x="19675" y="1033689"/>
            <a:ext cx="11655383" cy="400110"/>
          </a:xfrm>
          <a:prstGeom prst="rect">
            <a:avLst/>
          </a:prstGeom>
          <a:noFill/>
        </p:spPr>
        <p:txBody>
          <a:bodyPr wrap="square">
            <a:spAutoFit/>
          </a:bodyPr>
          <a:lstStyle/>
          <a:p>
            <a:pPr algn="ctr"/>
            <a:r>
              <a:rPr lang="en-US" sz="2000" dirty="0"/>
              <a:t>Ok, let's briefly review switch's C++ syntax/semantics, then see variations from different languages.</a:t>
            </a:r>
          </a:p>
        </p:txBody>
      </p:sp>
      <p:sp>
        <p:nvSpPr>
          <p:cNvPr id="24" name="Speech Bubble: Rectangle with Corners Rounded 23">
            <a:extLst>
              <a:ext uri="{FF2B5EF4-FFF2-40B4-BE49-F238E27FC236}">
                <a16:creationId xmlns:a16="http://schemas.microsoft.com/office/drawing/2014/main" id="{477AEE9E-AFAE-4450-B7D3-AA7B098D0223}"/>
              </a:ext>
            </a:extLst>
          </p:cNvPr>
          <p:cNvSpPr/>
          <p:nvPr/>
        </p:nvSpPr>
        <p:spPr>
          <a:xfrm>
            <a:off x="5047589" y="5160913"/>
            <a:ext cx="3993753" cy="1369585"/>
          </a:xfrm>
          <a:prstGeom prst="wedgeRoundRectCallout">
            <a:avLst>
              <a:gd name="adj1" fmla="val -130197"/>
              <a:gd name="adj2" fmla="val -25506"/>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If you don't include a </a:t>
            </a:r>
            <a:r>
              <a:rPr lang="en-US" sz="2000" dirty="0">
                <a:solidFill>
                  <a:schemeClr val="accent2">
                    <a:lumMod val="40000"/>
                    <a:lumOff val="60000"/>
                  </a:schemeClr>
                </a:solidFill>
                <a:latin typeface="Corbel" panose="020B0503020204020204" pitchFamily="34" charset="0"/>
              </a:rPr>
              <a:t>break</a:t>
            </a:r>
            <a:r>
              <a:rPr lang="en-US" sz="2000" dirty="0">
                <a:solidFill>
                  <a:schemeClr val="bg1"/>
                </a:solidFill>
                <a:latin typeface="Corbel" panose="020B0503020204020204" pitchFamily="34" charset="0"/>
              </a:rPr>
              <a:t> statement, the program keeps running until you hit one.</a:t>
            </a:r>
          </a:p>
        </p:txBody>
      </p:sp>
      <p:sp>
        <p:nvSpPr>
          <p:cNvPr id="26" name="Speech Bubble: Rectangle with Corners Rounded 25">
            <a:extLst>
              <a:ext uri="{FF2B5EF4-FFF2-40B4-BE49-F238E27FC236}">
                <a16:creationId xmlns:a16="http://schemas.microsoft.com/office/drawing/2014/main" id="{6FBCF24A-E75A-4FF3-A41E-0CA854D719BC}"/>
              </a:ext>
            </a:extLst>
          </p:cNvPr>
          <p:cNvSpPr/>
          <p:nvPr/>
        </p:nvSpPr>
        <p:spPr>
          <a:xfrm>
            <a:off x="4608921" y="3599636"/>
            <a:ext cx="2718315" cy="984843"/>
          </a:xfrm>
          <a:prstGeom prst="wedgeRoundRectCallout">
            <a:avLst>
              <a:gd name="adj1" fmla="val -161685"/>
              <a:gd name="adj2" fmla="val 87528"/>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No { } are required for multiple </a:t>
            </a:r>
            <a:r>
              <a:rPr lang="en-US" sz="2000" dirty="0" err="1">
                <a:solidFill>
                  <a:schemeClr val="bg1"/>
                </a:solidFill>
                <a:latin typeface="Corbel" panose="020B0503020204020204" pitchFamily="34" charset="0"/>
              </a:rPr>
              <a:t>statments</a:t>
            </a:r>
            <a:r>
              <a:rPr lang="en-US" sz="2000" dirty="0">
                <a:solidFill>
                  <a:schemeClr val="bg1"/>
                </a:solidFill>
                <a:latin typeface="Corbel" panose="020B0503020204020204" pitchFamily="34" charset="0"/>
              </a:rPr>
              <a:t>.</a:t>
            </a:r>
          </a:p>
        </p:txBody>
      </p:sp>
      <p:sp>
        <p:nvSpPr>
          <p:cNvPr id="22" name="Speech Bubble: Rectangle with Corners Rounded 21">
            <a:extLst>
              <a:ext uri="{FF2B5EF4-FFF2-40B4-BE49-F238E27FC236}">
                <a16:creationId xmlns:a16="http://schemas.microsoft.com/office/drawing/2014/main" id="{76101F05-9083-4E4B-AAEB-14828E6C7DFB}"/>
              </a:ext>
            </a:extLst>
          </p:cNvPr>
          <p:cNvSpPr/>
          <p:nvPr/>
        </p:nvSpPr>
        <p:spPr>
          <a:xfrm>
            <a:off x="5222626" y="2889569"/>
            <a:ext cx="3405362" cy="984843"/>
          </a:xfrm>
          <a:prstGeom prst="wedgeRoundRectCallout">
            <a:avLst>
              <a:gd name="adj1" fmla="val -152890"/>
              <a:gd name="adj2" fmla="val 33443"/>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We can have multiple cases together, but they must be listed one per line.</a:t>
            </a:r>
          </a:p>
        </p:txBody>
      </p:sp>
      <p:sp>
        <p:nvSpPr>
          <p:cNvPr id="4" name="Arrow: Down 3">
            <a:extLst>
              <a:ext uri="{FF2B5EF4-FFF2-40B4-BE49-F238E27FC236}">
                <a16:creationId xmlns:a16="http://schemas.microsoft.com/office/drawing/2014/main" id="{5822F1B3-913F-4330-BE11-DE2D3E793C55}"/>
              </a:ext>
            </a:extLst>
          </p:cNvPr>
          <p:cNvSpPr/>
          <p:nvPr/>
        </p:nvSpPr>
        <p:spPr>
          <a:xfrm>
            <a:off x="230820" y="4953274"/>
            <a:ext cx="683580" cy="1286600"/>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peech Bubble: Rectangle with Corners Rounded 22">
            <a:extLst>
              <a:ext uri="{FF2B5EF4-FFF2-40B4-BE49-F238E27FC236}">
                <a16:creationId xmlns:a16="http://schemas.microsoft.com/office/drawing/2014/main" id="{CD6DA1BE-5C3C-48C6-8865-708D5A54D560}"/>
              </a:ext>
            </a:extLst>
          </p:cNvPr>
          <p:cNvSpPr/>
          <p:nvPr/>
        </p:nvSpPr>
        <p:spPr>
          <a:xfrm>
            <a:off x="4928431" y="3968431"/>
            <a:ext cx="3405362" cy="984843"/>
          </a:xfrm>
          <a:prstGeom prst="wedgeRoundRectCallout">
            <a:avLst>
              <a:gd name="adj1" fmla="val -143770"/>
              <a:gd name="adj2" fmla="val -51717"/>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All cases must be constant char/int/</a:t>
            </a:r>
            <a:r>
              <a:rPr lang="en-US" sz="2000" dirty="0" err="1">
                <a:solidFill>
                  <a:schemeClr val="bg1"/>
                </a:solidFill>
                <a:latin typeface="Corbel" panose="020B0503020204020204" pitchFamily="34" charset="0"/>
              </a:rPr>
              <a:t>enum</a:t>
            </a:r>
            <a:r>
              <a:rPr lang="en-US" sz="2000" dirty="0">
                <a:solidFill>
                  <a:schemeClr val="bg1"/>
                </a:solidFill>
                <a:latin typeface="Corbel" panose="020B0503020204020204" pitchFamily="34" charset="0"/>
              </a:rPr>
              <a:t> values.</a:t>
            </a:r>
          </a:p>
        </p:txBody>
      </p:sp>
      <p:sp>
        <p:nvSpPr>
          <p:cNvPr id="13" name="Title 1">
            <a:extLst>
              <a:ext uri="{FF2B5EF4-FFF2-40B4-BE49-F238E27FC236}">
                <a16:creationId xmlns:a16="http://schemas.microsoft.com/office/drawing/2014/main" id="{132B7387-8DF2-49BF-B3B4-CCBE9152D1BE}"/>
              </a:ext>
            </a:extLst>
          </p:cNvPr>
          <p:cNvSpPr>
            <a:spLocks noGrp="1"/>
          </p:cNvSpPr>
          <p:nvPr>
            <p:ph type="title"/>
          </p:nvPr>
        </p:nvSpPr>
        <p:spPr>
          <a:xfrm>
            <a:off x="914400" y="-76200"/>
            <a:ext cx="10363200" cy="1143000"/>
          </a:xfrm>
        </p:spPr>
        <p:txBody>
          <a:bodyPr>
            <a:normAutofit/>
          </a:bodyPr>
          <a:lstStyle/>
          <a:p>
            <a:r>
              <a:rPr lang="en-US" sz="3600" dirty="0"/>
              <a:t>Conditionals: Multi-way Selection</a:t>
            </a:r>
          </a:p>
        </p:txBody>
      </p:sp>
    </p:spTree>
    <p:extLst>
      <p:ext uri="{BB962C8B-B14F-4D97-AF65-F5344CB8AC3E}">
        <p14:creationId xmlns:p14="http://schemas.microsoft.com/office/powerpoint/2010/main" val="30237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down)">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22"/>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down)">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wipe(down)">
                                      <p:cBhvr>
                                        <p:cTn id="33" dur="5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wipe(up)">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24"/>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wipe(down)">
                                      <p:cBhvr>
                                        <p:cTn id="51" dur="500"/>
                                        <p:tgtEl>
                                          <p:spTgt spid="26"/>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0" grpId="0"/>
      <p:bldP spid="24" grpId="0" animBg="1"/>
      <p:bldP spid="24" grpId="1" animBg="1"/>
      <p:bldP spid="26" grpId="0" animBg="1"/>
      <p:bldP spid="26" grpId="1" animBg="1"/>
      <p:bldP spid="22" grpId="0" animBg="1"/>
      <p:bldP spid="22" grpId="1" animBg="1"/>
      <p:bldP spid="4" grpId="0" animBg="1"/>
      <p:bldP spid="4" grpId="1" animBg="1"/>
      <p:bldP spid="23" grpId="0" animBg="1"/>
      <p:bldP spid="23"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43E2197-0F21-4B60-8688-D75347E52606}"/>
              </a:ext>
            </a:extLst>
          </p:cNvPr>
          <p:cNvSpPr txBox="1"/>
          <p:nvPr/>
        </p:nvSpPr>
        <p:spPr>
          <a:xfrm>
            <a:off x="498930" y="1588777"/>
            <a:ext cx="3993753" cy="5078313"/>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 C++ switch statement</a:t>
            </a:r>
          </a:p>
          <a:p>
            <a:endParaRPr lang="en-US" dirty="0">
              <a:latin typeface="Consolas" panose="020B0609020204030204" pitchFamily="49" charset="0"/>
            </a:endParaRPr>
          </a:p>
          <a:p>
            <a:r>
              <a:rPr lang="en-US" dirty="0">
                <a:latin typeface="Consolas" panose="020B0609020204030204" pitchFamily="49" charset="0"/>
              </a:rPr>
              <a:t>int drinks = 4; </a:t>
            </a:r>
          </a:p>
          <a:p>
            <a:endParaRPr lang="en-US" dirty="0">
              <a:latin typeface="Consolas" panose="020B0609020204030204" pitchFamily="49" charset="0"/>
            </a:endParaRPr>
          </a:p>
          <a:p>
            <a:r>
              <a:rPr lang="en-US" dirty="0">
                <a:latin typeface="Consolas" panose="020B0609020204030204" pitchFamily="49" charset="0"/>
              </a:rPr>
              <a:t>switch (drinks)</a:t>
            </a:r>
          </a:p>
          <a:p>
            <a:r>
              <a:rPr lang="en-US" dirty="0">
                <a:latin typeface="Consolas" panose="020B0609020204030204" pitchFamily="49" charset="0"/>
              </a:rPr>
              <a:t>{</a:t>
            </a:r>
          </a:p>
          <a:p>
            <a:r>
              <a:rPr lang="en-US" dirty="0">
                <a:latin typeface="Consolas" panose="020B0609020204030204" pitchFamily="49" charset="0"/>
              </a:rPr>
              <a:t>  case 1:</a:t>
            </a:r>
          </a:p>
          <a:p>
            <a:r>
              <a:rPr lang="en-US" dirty="0">
                <a:latin typeface="Consolas" panose="020B0609020204030204" pitchFamily="49" charset="0"/>
              </a:rPr>
              <a:t>  case 2:</a:t>
            </a:r>
          </a:p>
          <a:p>
            <a:r>
              <a:rPr lang="en-US" dirty="0">
                <a:latin typeface="Consolas" panose="020B0609020204030204" pitchFamily="49" charset="0"/>
              </a:rPr>
              <a:t>  case 3:</a:t>
            </a:r>
          </a:p>
          <a:p>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"I'm </a:t>
            </a:r>
            <a:r>
              <a:rPr lang="en-US" dirty="0" err="1">
                <a:latin typeface="Consolas" panose="020B0609020204030204" pitchFamily="49" charset="0"/>
              </a:rPr>
              <a:t>chillin</a:t>
            </a:r>
            <a:r>
              <a:rPr lang="en-US" dirty="0">
                <a:latin typeface="Consolas" panose="020B0609020204030204" pitchFamily="49" charset="0"/>
              </a:rPr>
              <a:t>\n";</a:t>
            </a:r>
          </a:p>
          <a:p>
            <a:r>
              <a:rPr lang="en-US" dirty="0">
                <a:latin typeface="Consolas" panose="020B0609020204030204" pitchFamily="49" charset="0"/>
              </a:rPr>
              <a:t>    break;</a:t>
            </a:r>
          </a:p>
          <a:p>
            <a:r>
              <a:rPr lang="en-US" dirty="0">
                <a:latin typeface="Consolas" panose="020B0609020204030204" pitchFamily="49" charset="0"/>
              </a:rPr>
              <a:t>  case 4:</a:t>
            </a:r>
          </a:p>
          <a:p>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"I'm lit!\n";</a:t>
            </a:r>
          </a:p>
          <a:p>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"Life is good!\n";</a:t>
            </a:r>
          </a:p>
          <a:p>
            <a:r>
              <a:rPr lang="en-US" dirty="0">
                <a:latin typeface="Consolas" panose="020B0609020204030204" pitchFamily="49" charset="0"/>
              </a:rPr>
              <a:t>  default:</a:t>
            </a:r>
          </a:p>
          <a:p>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"puke!\n";</a:t>
            </a:r>
          </a:p>
          <a:p>
            <a:r>
              <a:rPr lang="en-US" dirty="0">
                <a:latin typeface="Consolas" panose="020B0609020204030204" pitchFamily="49" charset="0"/>
              </a:rPr>
              <a:t>    break;</a:t>
            </a:r>
          </a:p>
          <a:p>
            <a:r>
              <a:rPr lang="en-US" dirty="0">
                <a:latin typeface="Consolas" panose="020B0609020204030204" pitchFamily="49" charset="0"/>
              </a:rPr>
              <a:t>}</a:t>
            </a:r>
          </a:p>
        </p:txBody>
      </p:sp>
      <p:grpSp>
        <p:nvGrpSpPr>
          <p:cNvPr id="28" name="Group 27">
            <a:extLst>
              <a:ext uri="{FF2B5EF4-FFF2-40B4-BE49-F238E27FC236}">
                <a16:creationId xmlns:a16="http://schemas.microsoft.com/office/drawing/2014/main" id="{1BBB5B1B-C008-4A69-9954-44E1B615AAAD}"/>
              </a:ext>
            </a:extLst>
          </p:cNvPr>
          <p:cNvGrpSpPr/>
          <p:nvPr/>
        </p:nvGrpSpPr>
        <p:grpSpPr>
          <a:xfrm>
            <a:off x="5609895" y="1158659"/>
            <a:ext cx="5675691" cy="1015663"/>
            <a:chOff x="2167906" y="2964099"/>
            <a:chExt cx="5675691" cy="1015663"/>
          </a:xfrm>
        </p:grpSpPr>
        <p:sp>
          <p:nvSpPr>
            <p:cNvPr id="29" name="TextBox 28">
              <a:extLst>
                <a:ext uri="{FF2B5EF4-FFF2-40B4-BE49-F238E27FC236}">
                  <a16:creationId xmlns:a16="http://schemas.microsoft.com/office/drawing/2014/main" id="{B9406A3A-A515-468E-B79D-421DB698B870}"/>
                </a:ext>
              </a:extLst>
            </p:cNvPr>
            <p:cNvSpPr txBox="1"/>
            <p:nvPr/>
          </p:nvSpPr>
          <p:spPr>
            <a:xfrm>
              <a:off x="2756826" y="2964099"/>
              <a:ext cx="5086771" cy="1015663"/>
            </a:xfrm>
            <a:prstGeom prst="rect">
              <a:avLst/>
            </a:prstGeom>
            <a:noFill/>
          </p:spPr>
          <p:txBody>
            <a:bodyPr wrap="square" rtlCol="0">
              <a:spAutoFit/>
            </a:bodyPr>
            <a:lstStyle/>
            <a:p>
              <a:pPr algn="ctr"/>
              <a:r>
                <a:rPr lang="en-US" sz="2000" dirty="0"/>
                <a:t>Challenge: This Swift code produces the following output. How does Swift's switch differ from C++'s?</a:t>
              </a:r>
            </a:p>
          </p:txBody>
        </p:sp>
        <p:pic>
          <p:nvPicPr>
            <p:cNvPr id="30" name="Picture 29" descr="Shape&#10;&#10;Description automatically generated with low confidence">
              <a:extLst>
                <a:ext uri="{FF2B5EF4-FFF2-40B4-BE49-F238E27FC236}">
                  <a16:creationId xmlns:a16="http://schemas.microsoft.com/office/drawing/2014/main" id="{476754FC-853D-4D2D-8BD4-3E9D9CE63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7906" y="3041200"/>
              <a:ext cx="662880" cy="662880"/>
            </a:xfrm>
            <a:prstGeom prst="rect">
              <a:avLst/>
            </a:prstGeom>
            <a:ln>
              <a:noFill/>
            </a:ln>
            <a:effectLst>
              <a:outerShdw blurRad="292100" dist="139700" dir="2700000" algn="tl" rotWithShape="0">
                <a:srgbClr val="333333">
                  <a:alpha val="65000"/>
                </a:srgbClr>
              </a:outerShdw>
            </a:effectLst>
          </p:spPr>
        </p:pic>
      </p:grpSp>
      <p:sp>
        <p:nvSpPr>
          <p:cNvPr id="31" name="Rectangle 30">
            <a:extLst>
              <a:ext uri="{FF2B5EF4-FFF2-40B4-BE49-F238E27FC236}">
                <a16:creationId xmlns:a16="http://schemas.microsoft.com/office/drawing/2014/main" id="{30D9C92E-CA52-4477-8954-9B97771114FF}"/>
              </a:ext>
            </a:extLst>
          </p:cNvPr>
          <p:cNvSpPr/>
          <p:nvPr/>
        </p:nvSpPr>
        <p:spPr>
          <a:xfrm>
            <a:off x="6646771" y="2258110"/>
            <a:ext cx="4229821"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32" name="Rectangle 31">
            <a:extLst>
              <a:ext uri="{FF2B5EF4-FFF2-40B4-BE49-F238E27FC236}">
                <a16:creationId xmlns:a16="http://schemas.microsoft.com/office/drawing/2014/main" id="{F11859CB-0527-4E91-A595-F91A0336B04A}"/>
              </a:ext>
            </a:extLst>
          </p:cNvPr>
          <p:cNvSpPr/>
          <p:nvPr/>
        </p:nvSpPr>
        <p:spPr>
          <a:xfrm>
            <a:off x="6645983" y="2266181"/>
            <a:ext cx="4231396"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1" name="TextBox 20">
            <a:extLst>
              <a:ext uri="{FF2B5EF4-FFF2-40B4-BE49-F238E27FC236}">
                <a16:creationId xmlns:a16="http://schemas.microsoft.com/office/drawing/2014/main" id="{14B00136-7C14-425F-87D2-8028C8CD83CD}"/>
              </a:ext>
            </a:extLst>
          </p:cNvPr>
          <p:cNvSpPr txBox="1"/>
          <p:nvPr/>
        </p:nvSpPr>
        <p:spPr>
          <a:xfrm>
            <a:off x="6301777" y="2758271"/>
            <a:ext cx="4802694" cy="3416320"/>
          </a:xfrm>
          <a:prstGeom prst="rect">
            <a:avLst/>
          </a:prstGeom>
          <a:solidFill>
            <a:srgbClr val="F9EED3"/>
          </a:solidFill>
          <a:ln>
            <a:solidFill>
              <a:schemeClr val="tx1"/>
            </a:solidFill>
          </a:ln>
        </p:spPr>
        <p:txBody>
          <a:bodyPr wrap="square">
            <a:spAutoFit/>
          </a:bodyPr>
          <a:lstStyle/>
          <a:p>
            <a:r>
              <a:rPr lang="en-US" dirty="0">
                <a:latin typeface="Consolas" panose="020B0609020204030204" pitchFamily="49" charset="0"/>
              </a:rPr>
              <a:t>// Swift</a:t>
            </a:r>
          </a:p>
          <a:p>
            <a:r>
              <a:rPr lang="en-US" dirty="0">
                <a:latin typeface="Consolas" panose="020B0609020204030204" pitchFamily="49" charset="0"/>
              </a:rPr>
              <a:t>var name = "Paul"</a:t>
            </a:r>
          </a:p>
          <a:p>
            <a:endParaRPr lang="en-US" dirty="0">
              <a:latin typeface="Consolas" panose="020B0609020204030204" pitchFamily="49" charset="0"/>
            </a:endParaRPr>
          </a:p>
          <a:p>
            <a:r>
              <a:rPr lang="en-US" dirty="0">
                <a:latin typeface="Consolas" panose="020B0609020204030204" pitchFamily="49" charset="0"/>
              </a:rPr>
              <a:t>switch name {</a:t>
            </a:r>
          </a:p>
          <a:p>
            <a:r>
              <a:rPr lang="en-US" dirty="0">
                <a:latin typeface="Consolas" panose="020B0609020204030204" pitchFamily="49" charset="0"/>
              </a:rPr>
              <a:t>  case "Carey":</a:t>
            </a:r>
          </a:p>
          <a:p>
            <a:r>
              <a:rPr lang="en-US" dirty="0">
                <a:latin typeface="Consolas" panose="020B0609020204030204" pitchFamily="49" charset="0"/>
              </a:rPr>
              <a:t>    print("Haskell is easiest")</a:t>
            </a:r>
          </a:p>
          <a:p>
            <a:r>
              <a:rPr lang="en-US" dirty="0">
                <a:latin typeface="Consolas" panose="020B0609020204030204" pitchFamily="49" charset="0"/>
              </a:rPr>
              <a:t>    print("Smalltalk is confusing")</a:t>
            </a:r>
          </a:p>
          <a:p>
            <a:r>
              <a:rPr lang="en-US" dirty="0">
                <a:latin typeface="Consolas" panose="020B0609020204030204" pitchFamily="49" charset="0"/>
              </a:rPr>
              <a:t>  case "Paul", "Todd":</a:t>
            </a:r>
          </a:p>
          <a:p>
            <a:r>
              <a:rPr lang="en-US" dirty="0">
                <a:latin typeface="Consolas" panose="020B0609020204030204" pitchFamily="49" charset="0"/>
              </a:rPr>
              <a:t>    print("</a:t>
            </a:r>
            <a:r>
              <a:rPr lang="en-US" dirty="0" err="1">
                <a:latin typeface="Consolas" panose="020B0609020204030204" pitchFamily="49" charset="0"/>
              </a:rPr>
              <a:t>OCaml</a:t>
            </a:r>
            <a:r>
              <a:rPr lang="en-US" dirty="0">
                <a:latin typeface="Consolas" panose="020B0609020204030204" pitchFamily="49" charset="0"/>
              </a:rPr>
              <a:t> is lit!")</a:t>
            </a:r>
          </a:p>
          <a:p>
            <a:r>
              <a:rPr lang="en-US" dirty="0">
                <a:latin typeface="Consolas" panose="020B0609020204030204" pitchFamily="49" charset="0"/>
              </a:rPr>
              <a:t>  </a:t>
            </a:r>
            <a:r>
              <a:rPr lang="en-US" dirty="0">
                <a:solidFill>
                  <a:srgbClr val="FF0000"/>
                </a:solidFill>
                <a:latin typeface="Consolas" panose="020B0609020204030204" pitchFamily="49" charset="0"/>
              </a:rPr>
              <a:t>default:</a:t>
            </a:r>
          </a:p>
          <a:p>
            <a:r>
              <a:rPr lang="en-US" dirty="0">
                <a:latin typeface="Consolas" panose="020B0609020204030204" pitchFamily="49" charset="0"/>
              </a:rPr>
              <a:t>    print("Fortran rocks!")</a:t>
            </a:r>
          </a:p>
          <a:p>
            <a:r>
              <a:rPr lang="en-US" dirty="0">
                <a:latin typeface="Consolas" panose="020B0609020204030204" pitchFamily="49" charset="0"/>
              </a:rPr>
              <a:t>}</a:t>
            </a:r>
          </a:p>
        </p:txBody>
      </p:sp>
      <p:sp>
        <p:nvSpPr>
          <p:cNvPr id="34" name="Speech Bubble: Rectangle with Corners Rounded 33">
            <a:extLst>
              <a:ext uri="{FF2B5EF4-FFF2-40B4-BE49-F238E27FC236}">
                <a16:creationId xmlns:a16="http://schemas.microsoft.com/office/drawing/2014/main" id="{B178AF08-A906-4B4C-80A1-CFDFDD369E25}"/>
              </a:ext>
            </a:extLst>
          </p:cNvPr>
          <p:cNvSpPr/>
          <p:nvPr/>
        </p:nvSpPr>
        <p:spPr>
          <a:xfrm>
            <a:off x="1802851" y="5542851"/>
            <a:ext cx="4210887" cy="1074600"/>
          </a:xfrm>
          <a:prstGeom prst="wedgeRoundRectCallout">
            <a:avLst>
              <a:gd name="adj1" fmla="val 62212"/>
              <a:gd name="adj2" fmla="val -61633"/>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Oh, and BTW, Swift's switch must be </a:t>
            </a:r>
            <a:r>
              <a:rPr lang="en-US" sz="2000" dirty="0">
                <a:solidFill>
                  <a:schemeClr val="accent2">
                    <a:lumMod val="40000"/>
                    <a:lumOff val="60000"/>
                  </a:schemeClr>
                </a:solidFill>
                <a:latin typeface="Corbel" panose="020B0503020204020204" pitchFamily="34" charset="0"/>
              </a:rPr>
              <a:t>exhaustive</a:t>
            </a:r>
            <a:r>
              <a:rPr lang="en-US" sz="2000" dirty="0">
                <a:solidFill>
                  <a:schemeClr val="bg1"/>
                </a:solidFill>
                <a:latin typeface="Corbel" panose="020B0503020204020204" pitchFamily="34" charset="0"/>
              </a:rPr>
              <a:t>, or have a </a:t>
            </a:r>
            <a:r>
              <a:rPr lang="en-US" sz="2000" dirty="0">
                <a:solidFill>
                  <a:schemeClr val="accent2">
                    <a:lumMod val="40000"/>
                    <a:lumOff val="60000"/>
                  </a:schemeClr>
                </a:solidFill>
                <a:latin typeface="Corbel" panose="020B0503020204020204" pitchFamily="34" charset="0"/>
              </a:rPr>
              <a:t>default</a:t>
            </a:r>
            <a:r>
              <a:rPr lang="en-US" sz="2000" dirty="0">
                <a:solidFill>
                  <a:schemeClr val="bg1"/>
                </a:solidFill>
                <a:latin typeface="Corbel" panose="020B0503020204020204" pitchFamily="34" charset="0"/>
              </a:rPr>
              <a:t> case for it to compile!</a:t>
            </a:r>
          </a:p>
        </p:txBody>
      </p:sp>
      <p:sp>
        <p:nvSpPr>
          <p:cNvPr id="33" name="Speech Bubble: Rectangle with Corners Rounded 32">
            <a:extLst>
              <a:ext uri="{FF2B5EF4-FFF2-40B4-BE49-F238E27FC236}">
                <a16:creationId xmlns:a16="http://schemas.microsoft.com/office/drawing/2014/main" id="{F89AA03C-A6A4-46F5-A58A-E66A67B01732}"/>
              </a:ext>
            </a:extLst>
          </p:cNvPr>
          <p:cNvSpPr/>
          <p:nvPr/>
        </p:nvSpPr>
        <p:spPr>
          <a:xfrm>
            <a:off x="3404472" y="2684330"/>
            <a:ext cx="2176421" cy="984843"/>
          </a:xfrm>
          <a:prstGeom prst="wedgeRoundRectCallout">
            <a:avLst>
              <a:gd name="adj1" fmla="val 130259"/>
              <a:gd name="adj2" fmla="val 77612"/>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You can have non-scalar values for your labels.</a:t>
            </a:r>
          </a:p>
        </p:txBody>
      </p:sp>
      <p:sp>
        <p:nvSpPr>
          <p:cNvPr id="35" name="Speech Bubble: Rectangle with Corners Rounded 34">
            <a:extLst>
              <a:ext uri="{FF2B5EF4-FFF2-40B4-BE49-F238E27FC236}">
                <a16:creationId xmlns:a16="http://schemas.microsoft.com/office/drawing/2014/main" id="{0E8C0364-8728-4BE6-8CF8-2FD43CAFC6E6}"/>
              </a:ext>
            </a:extLst>
          </p:cNvPr>
          <p:cNvSpPr/>
          <p:nvPr/>
        </p:nvSpPr>
        <p:spPr>
          <a:xfrm>
            <a:off x="2669781" y="3823038"/>
            <a:ext cx="3271554" cy="1074600"/>
          </a:xfrm>
          <a:prstGeom prst="wedgeRoundRectCallout">
            <a:avLst>
              <a:gd name="adj1" fmla="val 80557"/>
              <a:gd name="adj2" fmla="val 34734"/>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You don't need </a:t>
            </a:r>
            <a:r>
              <a:rPr lang="en-US" sz="2000" dirty="0">
                <a:solidFill>
                  <a:schemeClr val="accent2">
                    <a:lumMod val="20000"/>
                    <a:lumOff val="80000"/>
                  </a:schemeClr>
                </a:solidFill>
                <a:latin typeface="Corbel" panose="020B0503020204020204" pitchFamily="34" charset="0"/>
              </a:rPr>
              <a:t>break</a:t>
            </a:r>
            <a:r>
              <a:rPr lang="en-US" sz="2000" dirty="0">
                <a:solidFill>
                  <a:schemeClr val="bg1"/>
                </a:solidFill>
                <a:latin typeface="Corbel" panose="020B0503020204020204" pitchFamily="34" charset="0"/>
              </a:rPr>
              <a:t> to prevent fall-through.</a:t>
            </a:r>
          </a:p>
        </p:txBody>
      </p:sp>
      <p:sp>
        <p:nvSpPr>
          <p:cNvPr id="25" name="Title 1">
            <a:extLst>
              <a:ext uri="{FF2B5EF4-FFF2-40B4-BE49-F238E27FC236}">
                <a16:creationId xmlns:a16="http://schemas.microsoft.com/office/drawing/2014/main" id="{D4C87BBD-69BB-4152-8F9B-70D33F606E16}"/>
              </a:ext>
            </a:extLst>
          </p:cNvPr>
          <p:cNvSpPr>
            <a:spLocks noGrp="1"/>
          </p:cNvSpPr>
          <p:nvPr>
            <p:ph type="title"/>
          </p:nvPr>
        </p:nvSpPr>
        <p:spPr>
          <a:xfrm>
            <a:off x="914400" y="-76200"/>
            <a:ext cx="10363200" cy="1143000"/>
          </a:xfrm>
        </p:spPr>
        <p:txBody>
          <a:bodyPr>
            <a:normAutofit/>
          </a:bodyPr>
          <a:lstStyle/>
          <a:p>
            <a:r>
              <a:rPr lang="en-US" sz="3600" dirty="0"/>
              <a:t>Conditionals: Multi-way Selection</a:t>
            </a:r>
          </a:p>
        </p:txBody>
      </p:sp>
      <p:sp>
        <p:nvSpPr>
          <p:cNvPr id="17" name="Rectangle 16">
            <a:extLst>
              <a:ext uri="{FF2B5EF4-FFF2-40B4-BE49-F238E27FC236}">
                <a16:creationId xmlns:a16="http://schemas.microsoft.com/office/drawing/2014/main" id="{90F03200-8F98-47A7-BBDD-59008913FE7E}"/>
              </a:ext>
            </a:extLst>
          </p:cNvPr>
          <p:cNvSpPr/>
          <p:nvPr/>
        </p:nvSpPr>
        <p:spPr>
          <a:xfrm>
            <a:off x="6458715" y="6206634"/>
            <a:ext cx="4469041" cy="57479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rPr>
              <a:t>Ocaml</a:t>
            </a:r>
            <a:r>
              <a:rPr lang="en-US" dirty="0">
                <a:solidFill>
                  <a:schemeClr val="tx1"/>
                </a:solidFill>
              </a:rPr>
              <a:t> is lit!</a:t>
            </a:r>
          </a:p>
        </p:txBody>
      </p:sp>
    </p:spTree>
    <p:extLst>
      <p:ext uri="{BB962C8B-B14F-4D97-AF65-F5344CB8AC3E}">
        <p14:creationId xmlns:p14="http://schemas.microsoft.com/office/powerpoint/2010/main" val="3360499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up)">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1"/>
                                        </p:tgtEl>
                                        <p:attrNameLst>
                                          <p:attrName>style.visibility</p:attrName>
                                        </p:attrNameLst>
                                      </p:cBhvr>
                                      <p:to>
                                        <p:strVal val="visible"/>
                                      </p:to>
                                    </p:set>
                                  </p:childTnLst>
                                </p:cTn>
                              </p:par>
                              <p:par>
                                <p:cTn id="20" presetID="22" presetClass="entr" presetSubtype="8"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ipe(left)">
                                      <p:cBhvr>
                                        <p:cTn id="22" dur="590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31"/>
                                        </p:tgtEl>
                                      </p:cBhvr>
                                    </p:animEffect>
                                    <p:set>
                                      <p:cBhvr>
                                        <p:cTn id="27" dur="1" fill="hold">
                                          <p:stCondLst>
                                            <p:cond delay="499"/>
                                          </p:stCondLst>
                                        </p:cTn>
                                        <p:tgtEl>
                                          <p:spTgt spid="31"/>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2"/>
                                        </p:tgtEl>
                                      </p:cBhvr>
                                    </p:animEffect>
                                    <p:set>
                                      <p:cBhvr>
                                        <p:cTn id="30" dur="1" fill="hold">
                                          <p:stCondLst>
                                            <p:cond delay="499"/>
                                          </p:stCondLst>
                                        </p:cTn>
                                        <p:tgtEl>
                                          <p:spTgt spid="3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down)">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33"/>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wipe(down)">
                                      <p:cBhvr>
                                        <p:cTn id="44" dur="500"/>
                                        <p:tgtEl>
                                          <p:spTgt spid="35"/>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35"/>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wipe(down)">
                                      <p:cBhvr>
                                        <p:cTn id="53" dur="500"/>
                                        <p:tgtEl>
                                          <p:spTgt spid="34"/>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2" grpId="0" animBg="1"/>
      <p:bldP spid="32" grpId="1" animBg="1"/>
      <p:bldP spid="21" grpId="0" animBg="1"/>
      <p:bldP spid="34" grpId="0" animBg="1"/>
      <p:bldP spid="34" grpId="1" animBg="1"/>
      <p:bldP spid="33" grpId="0" animBg="1"/>
      <p:bldP spid="33" grpId="1" animBg="1"/>
      <p:bldP spid="35" grpId="0" animBg="1"/>
      <p:bldP spid="35" grpId="1" animBg="1"/>
      <p:bldP spid="1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43E2197-0F21-4B60-8688-D75347E52606}"/>
              </a:ext>
            </a:extLst>
          </p:cNvPr>
          <p:cNvSpPr txBox="1"/>
          <p:nvPr/>
        </p:nvSpPr>
        <p:spPr>
          <a:xfrm>
            <a:off x="498930" y="1588777"/>
            <a:ext cx="3993753" cy="5078313"/>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 C++ switch statement</a:t>
            </a:r>
          </a:p>
          <a:p>
            <a:endParaRPr lang="en-US" dirty="0">
              <a:latin typeface="Consolas" panose="020B0609020204030204" pitchFamily="49" charset="0"/>
            </a:endParaRPr>
          </a:p>
          <a:p>
            <a:r>
              <a:rPr lang="en-US" dirty="0">
                <a:latin typeface="Consolas" panose="020B0609020204030204" pitchFamily="49" charset="0"/>
              </a:rPr>
              <a:t>int drinks = 4; </a:t>
            </a:r>
          </a:p>
          <a:p>
            <a:endParaRPr lang="en-US" dirty="0">
              <a:latin typeface="Consolas" panose="020B0609020204030204" pitchFamily="49" charset="0"/>
            </a:endParaRPr>
          </a:p>
          <a:p>
            <a:r>
              <a:rPr lang="en-US" dirty="0">
                <a:latin typeface="Consolas" panose="020B0609020204030204" pitchFamily="49" charset="0"/>
              </a:rPr>
              <a:t>switch (drinks)</a:t>
            </a:r>
          </a:p>
          <a:p>
            <a:r>
              <a:rPr lang="en-US" dirty="0">
                <a:latin typeface="Consolas" panose="020B0609020204030204" pitchFamily="49" charset="0"/>
              </a:rPr>
              <a:t>{</a:t>
            </a:r>
          </a:p>
          <a:p>
            <a:r>
              <a:rPr lang="en-US" dirty="0">
                <a:latin typeface="Consolas" panose="020B0609020204030204" pitchFamily="49" charset="0"/>
              </a:rPr>
              <a:t>  case 1:</a:t>
            </a:r>
          </a:p>
          <a:p>
            <a:r>
              <a:rPr lang="en-US" dirty="0">
                <a:latin typeface="Consolas" panose="020B0609020204030204" pitchFamily="49" charset="0"/>
              </a:rPr>
              <a:t>  case 2:</a:t>
            </a:r>
          </a:p>
          <a:p>
            <a:r>
              <a:rPr lang="en-US" dirty="0">
                <a:latin typeface="Consolas" panose="020B0609020204030204" pitchFamily="49" charset="0"/>
              </a:rPr>
              <a:t>  case 3:</a:t>
            </a:r>
          </a:p>
          <a:p>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"I'm </a:t>
            </a:r>
            <a:r>
              <a:rPr lang="en-US" dirty="0" err="1">
                <a:latin typeface="Consolas" panose="020B0609020204030204" pitchFamily="49" charset="0"/>
              </a:rPr>
              <a:t>chillin</a:t>
            </a:r>
            <a:r>
              <a:rPr lang="en-US" dirty="0">
                <a:latin typeface="Consolas" panose="020B0609020204030204" pitchFamily="49" charset="0"/>
              </a:rPr>
              <a:t>\n";</a:t>
            </a:r>
          </a:p>
          <a:p>
            <a:r>
              <a:rPr lang="en-US" dirty="0">
                <a:latin typeface="Consolas" panose="020B0609020204030204" pitchFamily="49" charset="0"/>
              </a:rPr>
              <a:t>    break;</a:t>
            </a:r>
          </a:p>
          <a:p>
            <a:r>
              <a:rPr lang="en-US" dirty="0">
                <a:latin typeface="Consolas" panose="020B0609020204030204" pitchFamily="49" charset="0"/>
              </a:rPr>
              <a:t>  case 4:</a:t>
            </a:r>
          </a:p>
          <a:p>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"I'm lit!\n";</a:t>
            </a:r>
          </a:p>
          <a:p>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"Life is good!\n";</a:t>
            </a:r>
          </a:p>
          <a:p>
            <a:r>
              <a:rPr lang="en-US" dirty="0">
                <a:latin typeface="Consolas" panose="020B0609020204030204" pitchFamily="49" charset="0"/>
              </a:rPr>
              <a:t>  default:</a:t>
            </a:r>
          </a:p>
          <a:p>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"puke!\n";</a:t>
            </a:r>
          </a:p>
          <a:p>
            <a:r>
              <a:rPr lang="en-US" dirty="0">
                <a:latin typeface="Consolas" panose="020B0609020204030204" pitchFamily="49" charset="0"/>
              </a:rPr>
              <a:t>    break;</a:t>
            </a:r>
          </a:p>
          <a:p>
            <a:r>
              <a:rPr lang="en-US" dirty="0">
                <a:latin typeface="Consolas" panose="020B0609020204030204" pitchFamily="49" charset="0"/>
              </a:rPr>
              <a:t>}</a:t>
            </a:r>
          </a:p>
        </p:txBody>
      </p:sp>
      <p:sp>
        <p:nvSpPr>
          <p:cNvPr id="13" name="TextBox 12">
            <a:extLst>
              <a:ext uri="{FF2B5EF4-FFF2-40B4-BE49-F238E27FC236}">
                <a16:creationId xmlns:a16="http://schemas.microsoft.com/office/drawing/2014/main" id="{76E73408-B19D-4BF7-9A69-9835D441D4D5}"/>
              </a:ext>
            </a:extLst>
          </p:cNvPr>
          <p:cNvSpPr txBox="1"/>
          <p:nvPr/>
        </p:nvSpPr>
        <p:spPr>
          <a:xfrm>
            <a:off x="18583246" y="3811738"/>
            <a:ext cx="3797423" cy="2585323"/>
          </a:xfrm>
          <a:prstGeom prst="rect">
            <a:avLst/>
          </a:prstGeom>
          <a:noFill/>
        </p:spPr>
        <p:txBody>
          <a:bodyPr wrap="square">
            <a:spAutoFit/>
          </a:bodyPr>
          <a:lstStyle/>
          <a:p>
            <a:r>
              <a:rPr lang="en-US" dirty="0">
                <a:latin typeface="Consolas" panose="020B0609020204030204" pitchFamily="49" charset="0"/>
              </a:rPr>
              <a:t>// Go</a:t>
            </a:r>
          </a:p>
          <a:p>
            <a:r>
              <a:rPr lang="en-US" dirty="0">
                <a:latin typeface="Consolas" panose="020B0609020204030204" pitchFamily="49" charset="0"/>
              </a:rPr>
              <a:t>switch {</a:t>
            </a:r>
          </a:p>
          <a:p>
            <a:r>
              <a:rPr lang="en-US" dirty="0">
                <a:latin typeface="Consolas" panose="020B0609020204030204" pitchFamily="49" charset="0"/>
              </a:rPr>
              <a:t>  case age &gt;= 1 &amp;&amp; age &lt;= 2:</a:t>
            </a:r>
          </a:p>
          <a:p>
            <a:r>
              <a:rPr lang="en-US" dirty="0">
                <a:latin typeface="Consolas" panose="020B0609020204030204" pitchFamily="49" charset="0"/>
              </a:rPr>
              <a:t>    eat = "milk";</a:t>
            </a:r>
          </a:p>
          <a:p>
            <a:r>
              <a:rPr lang="en-US" dirty="0">
                <a:latin typeface="Consolas" panose="020B0609020204030204" pitchFamily="49" charset="0"/>
              </a:rPr>
              <a:t>  case age &gt;= 3 &amp;&amp; age &lt;= 5:</a:t>
            </a:r>
          </a:p>
          <a:p>
            <a:r>
              <a:rPr lang="en-US" dirty="0">
                <a:latin typeface="Consolas" panose="020B0609020204030204" pitchFamily="49" charset="0"/>
              </a:rPr>
              <a:t>    eat = "smooshed peas";</a:t>
            </a:r>
          </a:p>
          <a:p>
            <a:r>
              <a:rPr lang="en-US" dirty="0">
                <a:latin typeface="Consolas" panose="020B0609020204030204" pitchFamily="49" charset="0"/>
              </a:rPr>
              <a:t>  case age &gt; 5:</a:t>
            </a:r>
          </a:p>
          <a:p>
            <a:r>
              <a:rPr lang="en-US" dirty="0">
                <a:latin typeface="Consolas" panose="020B0609020204030204" pitchFamily="49" charset="0"/>
              </a:rPr>
              <a:t>    eat = "junk food"; </a:t>
            </a:r>
          </a:p>
          <a:p>
            <a:r>
              <a:rPr lang="en-US" dirty="0">
                <a:latin typeface="Consolas" panose="020B0609020204030204" pitchFamily="49" charset="0"/>
              </a:rPr>
              <a:t>}</a:t>
            </a:r>
          </a:p>
        </p:txBody>
      </p:sp>
      <p:sp>
        <p:nvSpPr>
          <p:cNvPr id="14" name="TextBox 13">
            <a:extLst>
              <a:ext uri="{FF2B5EF4-FFF2-40B4-BE49-F238E27FC236}">
                <a16:creationId xmlns:a16="http://schemas.microsoft.com/office/drawing/2014/main" id="{D9859DDB-0F1F-43E2-9365-BE48F088766C}"/>
              </a:ext>
            </a:extLst>
          </p:cNvPr>
          <p:cNvSpPr txBox="1"/>
          <p:nvPr/>
        </p:nvSpPr>
        <p:spPr>
          <a:xfrm>
            <a:off x="5922990" y="2159495"/>
            <a:ext cx="4802694" cy="3139321"/>
          </a:xfrm>
          <a:prstGeom prst="rect">
            <a:avLst/>
          </a:prstGeom>
          <a:solidFill>
            <a:schemeClr val="accent2">
              <a:lumMod val="20000"/>
              <a:lumOff val="80000"/>
            </a:schemeClr>
          </a:solidFill>
          <a:ln>
            <a:solidFill>
              <a:schemeClr val="tx1"/>
            </a:solidFill>
          </a:ln>
        </p:spPr>
        <p:txBody>
          <a:bodyPr wrap="square">
            <a:spAutoFit/>
          </a:bodyPr>
          <a:lstStyle/>
          <a:p>
            <a:r>
              <a:rPr lang="en-US" dirty="0">
                <a:latin typeface="Consolas" panose="020B0609020204030204" pitchFamily="49" charset="0"/>
              </a:rPr>
              <a:t>// Kotlin</a:t>
            </a:r>
          </a:p>
          <a:p>
            <a:r>
              <a:rPr lang="en-US" dirty="0">
                <a:latin typeface="Consolas" panose="020B0609020204030204" pitchFamily="49" charset="0"/>
              </a:rPr>
              <a:t>var drinks: Int = 4;</a:t>
            </a:r>
          </a:p>
          <a:p>
            <a:endParaRPr lang="en-US" dirty="0">
              <a:latin typeface="Consolas" panose="020B0609020204030204" pitchFamily="49" charset="0"/>
            </a:endParaRPr>
          </a:p>
          <a:p>
            <a:r>
              <a:rPr lang="en-US" dirty="0">
                <a:latin typeface="Consolas" panose="020B0609020204030204" pitchFamily="49" charset="0"/>
              </a:rPr>
              <a:t>when (drinks) {</a:t>
            </a:r>
          </a:p>
          <a:p>
            <a:r>
              <a:rPr lang="en-US" dirty="0">
                <a:latin typeface="Consolas" panose="020B0609020204030204" pitchFamily="49" charset="0"/>
              </a:rPr>
              <a:t>  in 1..3 -&gt; </a:t>
            </a:r>
            <a:r>
              <a:rPr lang="en-US" dirty="0" err="1">
                <a:latin typeface="Consolas" panose="020B0609020204030204" pitchFamily="49" charset="0"/>
              </a:rPr>
              <a:t>println</a:t>
            </a:r>
            <a:r>
              <a:rPr lang="en-US" dirty="0">
                <a:latin typeface="Consolas" panose="020B0609020204030204" pitchFamily="49" charset="0"/>
              </a:rPr>
              <a:t>("I'm </a:t>
            </a:r>
            <a:r>
              <a:rPr lang="en-US" dirty="0" err="1">
                <a:latin typeface="Consolas" panose="020B0609020204030204" pitchFamily="49" charset="0"/>
              </a:rPr>
              <a:t>chillin</a:t>
            </a:r>
            <a:r>
              <a:rPr lang="en-US" dirty="0">
                <a:latin typeface="Consolas" panose="020B0609020204030204" pitchFamily="49" charset="0"/>
              </a:rPr>
              <a:t>")</a:t>
            </a:r>
          </a:p>
          <a:p>
            <a:r>
              <a:rPr lang="en-US" dirty="0">
                <a:latin typeface="Consolas" panose="020B0609020204030204" pitchFamily="49" charset="0"/>
              </a:rPr>
              <a:t>  4 -&gt; {</a:t>
            </a:r>
          </a:p>
          <a:p>
            <a:r>
              <a:rPr lang="en-US" dirty="0">
                <a:latin typeface="Consolas" panose="020B0609020204030204" pitchFamily="49" charset="0"/>
              </a:rPr>
              <a:t>    </a:t>
            </a:r>
            <a:r>
              <a:rPr lang="en-US" dirty="0" err="1">
                <a:latin typeface="Consolas" panose="020B0609020204030204" pitchFamily="49" charset="0"/>
              </a:rPr>
              <a:t>println</a:t>
            </a:r>
            <a:r>
              <a:rPr lang="en-US" dirty="0">
                <a:latin typeface="Consolas" panose="020B0609020204030204" pitchFamily="49" charset="0"/>
              </a:rPr>
              <a:t>("I'm lit!")</a:t>
            </a:r>
          </a:p>
          <a:p>
            <a:r>
              <a:rPr lang="en-US" dirty="0">
                <a:latin typeface="Consolas" panose="020B0609020204030204" pitchFamily="49" charset="0"/>
              </a:rPr>
              <a:t>    </a:t>
            </a:r>
            <a:r>
              <a:rPr lang="en-US" dirty="0" err="1">
                <a:latin typeface="Consolas" panose="020B0609020204030204" pitchFamily="49" charset="0"/>
              </a:rPr>
              <a:t>println</a:t>
            </a:r>
            <a:r>
              <a:rPr lang="en-US" dirty="0">
                <a:latin typeface="Consolas" panose="020B0609020204030204" pitchFamily="49" charset="0"/>
              </a:rPr>
              <a:t>("Life is good!")</a:t>
            </a:r>
          </a:p>
          <a:p>
            <a:r>
              <a:rPr lang="en-US" dirty="0">
                <a:latin typeface="Consolas" panose="020B0609020204030204" pitchFamily="49" charset="0"/>
              </a:rPr>
              <a:t>  }</a:t>
            </a:r>
          </a:p>
          <a:p>
            <a:r>
              <a:rPr lang="en-US" dirty="0">
                <a:latin typeface="Consolas" panose="020B0609020204030204" pitchFamily="49" charset="0"/>
              </a:rPr>
              <a:t>  else -&gt; </a:t>
            </a:r>
            <a:r>
              <a:rPr lang="en-US" dirty="0" err="1">
                <a:latin typeface="Consolas" panose="020B0609020204030204" pitchFamily="49" charset="0"/>
              </a:rPr>
              <a:t>println</a:t>
            </a:r>
            <a:r>
              <a:rPr lang="en-US" dirty="0">
                <a:latin typeface="Consolas" panose="020B0609020204030204" pitchFamily="49" charset="0"/>
              </a:rPr>
              <a:t>("puke!"); </a:t>
            </a:r>
          </a:p>
          <a:p>
            <a:r>
              <a:rPr lang="en-US" dirty="0">
                <a:latin typeface="Consolas" panose="020B0609020204030204" pitchFamily="49" charset="0"/>
              </a:rPr>
              <a:t>}</a:t>
            </a:r>
          </a:p>
        </p:txBody>
      </p:sp>
      <p:sp>
        <p:nvSpPr>
          <p:cNvPr id="27" name="Rectangle 26">
            <a:extLst>
              <a:ext uri="{FF2B5EF4-FFF2-40B4-BE49-F238E27FC236}">
                <a16:creationId xmlns:a16="http://schemas.microsoft.com/office/drawing/2014/main" id="{4403C991-B12D-4EAA-B111-9DAA79CE5FBF}"/>
              </a:ext>
            </a:extLst>
          </p:cNvPr>
          <p:cNvSpPr/>
          <p:nvPr/>
        </p:nvSpPr>
        <p:spPr>
          <a:xfrm>
            <a:off x="5922990" y="5477049"/>
            <a:ext cx="4802694" cy="57479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I'm lit</a:t>
            </a:r>
          </a:p>
          <a:p>
            <a:r>
              <a:rPr lang="en-US" dirty="0">
                <a:solidFill>
                  <a:schemeClr val="tx1"/>
                </a:solidFill>
              </a:rPr>
              <a:t>Life is good!</a:t>
            </a:r>
          </a:p>
        </p:txBody>
      </p:sp>
      <p:grpSp>
        <p:nvGrpSpPr>
          <p:cNvPr id="28" name="Group 27">
            <a:extLst>
              <a:ext uri="{FF2B5EF4-FFF2-40B4-BE49-F238E27FC236}">
                <a16:creationId xmlns:a16="http://schemas.microsoft.com/office/drawing/2014/main" id="{1BBB5B1B-C008-4A69-9954-44E1B615AAAD}"/>
              </a:ext>
            </a:extLst>
          </p:cNvPr>
          <p:cNvGrpSpPr/>
          <p:nvPr/>
        </p:nvGrpSpPr>
        <p:grpSpPr>
          <a:xfrm>
            <a:off x="5307407" y="1158659"/>
            <a:ext cx="5978180" cy="830997"/>
            <a:chOff x="1865418" y="2964099"/>
            <a:chExt cx="5978180" cy="830997"/>
          </a:xfrm>
        </p:grpSpPr>
        <p:sp>
          <p:nvSpPr>
            <p:cNvPr id="29" name="TextBox 28">
              <a:extLst>
                <a:ext uri="{FF2B5EF4-FFF2-40B4-BE49-F238E27FC236}">
                  <a16:creationId xmlns:a16="http://schemas.microsoft.com/office/drawing/2014/main" id="{B9406A3A-A515-468E-B79D-421DB698B870}"/>
                </a:ext>
              </a:extLst>
            </p:cNvPr>
            <p:cNvSpPr txBox="1"/>
            <p:nvPr/>
          </p:nvSpPr>
          <p:spPr>
            <a:xfrm>
              <a:off x="2580440" y="2964099"/>
              <a:ext cx="5263158" cy="830997"/>
            </a:xfrm>
            <a:prstGeom prst="rect">
              <a:avLst/>
            </a:prstGeom>
            <a:noFill/>
          </p:spPr>
          <p:txBody>
            <a:bodyPr wrap="square" rtlCol="0">
              <a:spAutoFit/>
            </a:bodyPr>
            <a:lstStyle/>
            <a:p>
              <a:pPr algn="ctr"/>
              <a:r>
                <a:rPr lang="en-US" sz="2400" dirty="0"/>
                <a:t>Challenge: What are all the ways Kotlin's switch statement differs from C++'s?</a:t>
              </a:r>
            </a:p>
          </p:txBody>
        </p:sp>
        <p:pic>
          <p:nvPicPr>
            <p:cNvPr id="30" name="Picture 29" descr="Shape&#10;&#10;Description automatically generated with low confidence">
              <a:extLst>
                <a:ext uri="{FF2B5EF4-FFF2-40B4-BE49-F238E27FC236}">
                  <a16:creationId xmlns:a16="http://schemas.microsoft.com/office/drawing/2014/main" id="{476754FC-853D-4D2D-8BD4-3E9D9CE63D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5418" y="2964099"/>
              <a:ext cx="662880" cy="662880"/>
            </a:xfrm>
            <a:prstGeom prst="rect">
              <a:avLst/>
            </a:prstGeom>
            <a:ln>
              <a:noFill/>
            </a:ln>
            <a:effectLst>
              <a:outerShdw blurRad="292100" dist="139700" dir="2700000" algn="tl" rotWithShape="0">
                <a:srgbClr val="333333">
                  <a:alpha val="65000"/>
                </a:srgbClr>
              </a:outerShdw>
            </a:effectLst>
          </p:spPr>
        </p:pic>
      </p:grpSp>
      <p:sp>
        <p:nvSpPr>
          <p:cNvPr id="31" name="Rectangle 30">
            <a:extLst>
              <a:ext uri="{FF2B5EF4-FFF2-40B4-BE49-F238E27FC236}">
                <a16:creationId xmlns:a16="http://schemas.microsoft.com/office/drawing/2014/main" id="{30D9C92E-CA52-4477-8954-9B97771114FF}"/>
              </a:ext>
            </a:extLst>
          </p:cNvPr>
          <p:cNvSpPr/>
          <p:nvPr/>
        </p:nvSpPr>
        <p:spPr>
          <a:xfrm>
            <a:off x="6209427" y="6383451"/>
            <a:ext cx="4229821"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32" name="Rectangle 31">
            <a:extLst>
              <a:ext uri="{FF2B5EF4-FFF2-40B4-BE49-F238E27FC236}">
                <a16:creationId xmlns:a16="http://schemas.microsoft.com/office/drawing/2014/main" id="{F11859CB-0527-4E91-A595-F91A0336B04A}"/>
              </a:ext>
            </a:extLst>
          </p:cNvPr>
          <p:cNvSpPr/>
          <p:nvPr/>
        </p:nvSpPr>
        <p:spPr>
          <a:xfrm>
            <a:off x="6208639" y="6391522"/>
            <a:ext cx="4231396"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3" name="Speech Bubble: Rectangle with Corners Rounded 32">
            <a:extLst>
              <a:ext uri="{FF2B5EF4-FFF2-40B4-BE49-F238E27FC236}">
                <a16:creationId xmlns:a16="http://schemas.microsoft.com/office/drawing/2014/main" id="{F89AA03C-A6A4-46F5-A58A-E66A67B01732}"/>
              </a:ext>
            </a:extLst>
          </p:cNvPr>
          <p:cNvSpPr/>
          <p:nvPr/>
        </p:nvSpPr>
        <p:spPr>
          <a:xfrm>
            <a:off x="3046520" y="2444157"/>
            <a:ext cx="2389485" cy="984843"/>
          </a:xfrm>
          <a:prstGeom prst="wedgeRoundRectCallout">
            <a:avLst>
              <a:gd name="adj1" fmla="val 99258"/>
              <a:gd name="adj2" fmla="val 37048"/>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You can use ranges for labels.</a:t>
            </a:r>
          </a:p>
        </p:txBody>
      </p:sp>
      <p:sp>
        <p:nvSpPr>
          <p:cNvPr id="34" name="Speech Bubble: Rectangle with Corners Rounded 33">
            <a:extLst>
              <a:ext uri="{FF2B5EF4-FFF2-40B4-BE49-F238E27FC236}">
                <a16:creationId xmlns:a16="http://schemas.microsoft.com/office/drawing/2014/main" id="{B178AF08-A906-4B4C-80A1-CFDFDD369E25}"/>
              </a:ext>
            </a:extLst>
          </p:cNvPr>
          <p:cNvSpPr/>
          <p:nvPr/>
        </p:nvSpPr>
        <p:spPr>
          <a:xfrm>
            <a:off x="1164799" y="3782597"/>
            <a:ext cx="4210887" cy="1074600"/>
          </a:xfrm>
          <a:prstGeom prst="wedgeRoundRectCallout">
            <a:avLst>
              <a:gd name="adj1" fmla="val 70204"/>
              <a:gd name="adj2" fmla="val 33670"/>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Break is not needed – execution stops at the end of the each case and doesn't fall through!</a:t>
            </a:r>
          </a:p>
        </p:txBody>
      </p:sp>
      <p:sp>
        <p:nvSpPr>
          <p:cNvPr id="35" name="Speech Bubble: Rectangle with Corners Rounded 34">
            <a:extLst>
              <a:ext uri="{FF2B5EF4-FFF2-40B4-BE49-F238E27FC236}">
                <a16:creationId xmlns:a16="http://schemas.microsoft.com/office/drawing/2014/main" id="{5832308C-CBED-499A-B4DD-7782CE6F35ED}"/>
              </a:ext>
            </a:extLst>
          </p:cNvPr>
          <p:cNvSpPr/>
          <p:nvPr/>
        </p:nvSpPr>
        <p:spPr>
          <a:xfrm>
            <a:off x="9766507" y="3614900"/>
            <a:ext cx="2215792" cy="984843"/>
          </a:xfrm>
          <a:prstGeom prst="wedgeRoundRectCallout">
            <a:avLst>
              <a:gd name="adj1" fmla="val -171668"/>
              <a:gd name="adj2" fmla="val -40584"/>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We need bracers to have multiple statements.</a:t>
            </a:r>
          </a:p>
        </p:txBody>
      </p:sp>
      <p:sp>
        <p:nvSpPr>
          <p:cNvPr id="24" name="Title 1">
            <a:extLst>
              <a:ext uri="{FF2B5EF4-FFF2-40B4-BE49-F238E27FC236}">
                <a16:creationId xmlns:a16="http://schemas.microsoft.com/office/drawing/2014/main" id="{4259A98F-3D47-43D7-AD1A-CD8F50342D75}"/>
              </a:ext>
            </a:extLst>
          </p:cNvPr>
          <p:cNvSpPr>
            <a:spLocks noGrp="1"/>
          </p:cNvSpPr>
          <p:nvPr>
            <p:ph type="title"/>
          </p:nvPr>
        </p:nvSpPr>
        <p:spPr>
          <a:xfrm>
            <a:off x="914400" y="-76200"/>
            <a:ext cx="10363200" cy="1143000"/>
          </a:xfrm>
        </p:spPr>
        <p:txBody>
          <a:bodyPr>
            <a:normAutofit/>
          </a:bodyPr>
          <a:lstStyle/>
          <a:p>
            <a:r>
              <a:rPr lang="en-US" sz="3600" dirty="0"/>
              <a:t>Conditionals: Multi-way Selection</a:t>
            </a:r>
          </a:p>
        </p:txBody>
      </p:sp>
      <p:sp>
        <p:nvSpPr>
          <p:cNvPr id="22" name="Speech Bubble: Rectangle with Corners Rounded 21">
            <a:extLst>
              <a:ext uri="{FF2B5EF4-FFF2-40B4-BE49-F238E27FC236}">
                <a16:creationId xmlns:a16="http://schemas.microsoft.com/office/drawing/2014/main" id="{438551CE-55C8-4321-9D16-16CFE2A0C9D6}"/>
              </a:ext>
            </a:extLst>
          </p:cNvPr>
          <p:cNvSpPr/>
          <p:nvPr/>
        </p:nvSpPr>
        <p:spPr>
          <a:xfrm>
            <a:off x="2673526" y="3950511"/>
            <a:ext cx="2389485" cy="984843"/>
          </a:xfrm>
          <a:prstGeom prst="wedgeRoundRectCallout">
            <a:avLst>
              <a:gd name="adj1" fmla="val 99258"/>
              <a:gd name="adj2" fmla="val 37048"/>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We use </a:t>
            </a:r>
            <a:r>
              <a:rPr lang="en-US" sz="2000" dirty="0">
                <a:solidFill>
                  <a:schemeClr val="accent2">
                    <a:lumMod val="40000"/>
                    <a:lumOff val="60000"/>
                  </a:schemeClr>
                </a:solidFill>
                <a:latin typeface="Corbel" panose="020B0503020204020204" pitchFamily="34" charset="0"/>
              </a:rPr>
              <a:t>"else" </a:t>
            </a:r>
            <a:r>
              <a:rPr lang="en-US" sz="2000" dirty="0">
                <a:solidFill>
                  <a:schemeClr val="bg1"/>
                </a:solidFill>
                <a:latin typeface="Corbel" panose="020B0503020204020204" pitchFamily="34" charset="0"/>
              </a:rPr>
              <a:t>instead of </a:t>
            </a:r>
            <a:r>
              <a:rPr lang="en-US" sz="2000" dirty="0">
                <a:solidFill>
                  <a:schemeClr val="accent2">
                    <a:lumMod val="40000"/>
                    <a:lumOff val="60000"/>
                  </a:schemeClr>
                </a:solidFill>
                <a:latin typeface="Corbel" panose="020B0503020204020204" pitchFamily="34" charset="0"/>
              </a:rPr>
              <a:t>default</a:t>
            </a:r>
            <a:r>
              <a:rPr lang="en-US" sz="2000" dirty="0">
                <a:solidFill>
                  <a:schemeClr val="bg1"/>
                </a:solidFill>
                <a:latin typeface="Corbel" panose="020B0503020204020204" pitchFamily="34" charset="0"/>
              </a:rPr>
              <a:t>.</a:t>
            </a:r>
          </a:p>
        </p:txBody>
      </p:sp>
    </p:spTree>
    <p:extLst>
      <p:ext uri="{BB962C8B-B14F-4D97-AF65-F5344CB8AC3E}">
        <p14:creationId xmlns:p14="http://schemas.microsoft.com/office/powerpoint/2010/main" val="3020600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1"/>
                                        </p:tgtEl>
                                        <p:attrNameLst>
                                          <p:attrName>style.visibility</p:attrName>
                                        </p:attrNameLst>
                                      </p:cBhvr>
                                      <p:to>
                                        <p:strVal val="visible"/>
                                      </p:to>
                                    </p:set>
                                  </p:childTnLst>
                                </p:cTn>
                              </p:par>
                              <p:par>
                                <p:cTn id="18" presetID="22" presetClass="entr" presetSubtype="8" fill="hold" grpId="0" nodeType="with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left)">
                                      <p:cBhvr>
                                        <p:cTn id="20" dur="59000"/>
                                        <p:tgtEl>
                                          <p:spTgt spid="3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31"/>
                                        </p:tgtEl>
                                      </p:cBhvr>
                                    </p:animEffect>
                                    <p:set>
                                      <p:cBhvr>
                                        <p:cTn id="25" dur="1" fill="hold">
                                          <p:stCondLst>
                                            <p:cond delay="499"/>
                                          </p:stCondLst>
                                        </p:cTn>
                                        <p:tgtEl>
                                          <p:spTgt spid="31"/>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32"/>
                                        </p:tgtEl>
                                      </p:cBhvr>
                                    </p:animEffect>
                                    <p:set>
                                      <p:cBhvr>
                                        <p:cTn id="28" dur="1" fill="hold">
                                          <p:stCondLst>
                                            <p:cond delay="499"/>
                                          </p:stCondLst>
                                        </p:cTn>
                                        <p:tgtEl>
                                          <p:spTgt spid="3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down)">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3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wipe(down)">
                                      <p:cBhvr>
                                        <p:cTn id="42" dur="500"/>
                                        <p:tgtEl>
                                          <p:spTgt spid="34"/>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34"/>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wipe(down)">
                                      <p:cBhvr>
                                        <p:cTn id="51" dur="500"/>
                                        <p:tgtEl>
                                          <p:spTgt spid="35"/>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35"/>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wipe(down)">
                                      <p:cBhvr>
                                        <p:cTn id="60" dur="500"/>
                                        <p:tgtEl>
                                          <p:spTgt spid="22"/>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7" grpId="0"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22" grpId="0" animBg="1"/>
      <p:bldP spid="22"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12A68F3-6A07-4059-AF59-A9F95DF3210C}"/>
              </a:ext>
            </a:extLst>
          </p:cNvPr>
          <p:cNvSpPr/>
          <p:nvPr/>
        </p:nvSpPr>
        <p:spPr>
          <a:xfrm>
            <a:off x="5707143" y="6436239"/>
            <a:ext cx="5209417" cy="37141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Hello, Bjarne!</a:t>
            </a:r>
          </a:p>
        </p:txBody>
      </p:sp>
      <p:sp>
        <p:nvSpPr>
          <p:cNvPr id="10" name="TextBox 9">
            <a:extLst>
              <a:ext uri="{FF2B5EF4-FFF2-40B4-BE49-F238E27FC236}">
                <a16:creationId xmlns:a16="http://schemas.microsoft.com/office/drawing/2014/main" id="{A43E2197-0F21-4B60-8688-D75347E52606}"/>
              </a:ext>
            </a:extLst>
          </p:cNvPr>
          <p:cNvSpPr txBox="1"/>
          <p:nvPr/>
        </p:nvSpPr>
        <p:spPr>
          <a:xfrm>
            <a:off x="498930" y="1588777"/>
            <a:ext cx="3993753" cy="5078313"/>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 C++ switch statement</a:t>
            </a:r>
          </a:p>
          <a:p>
            <a:endParaRPr lang="en-US" dirty="0">
              <a:latin typeface="Consolas" panose="020B0609020204030204" pitchFamily="49" charset="0"/>
            </a:endParaRPr>
          </a:p>
          <a:p>
            <a:r>
              <a:rPr lang="en-US" dirty="0">
                <a:latin typeface="Consolas" panose="020B0609020204030204" pitchFamily="49" charset="0"/>
              </a:rPr>
              <a:t>int drinks = 4; </a:t>
            </a:r>
          </a:p>
          <a:p>
            <a:endParaRPr lang="en-US" dirty="0">
              <a:latin typeface="Consolas" panose="020B0609020204030204" pitchFamily="49" charset="0"/>
            </a:endParaRPr>
          </a:p>
          <a:p>
            <a:r>
              <a:rPr lang="en-US" dirty="0">
                <a:latin typeface="Consolas" panose="020B0609020204030204" pitchFamily="49" charset="0"/>
              </a:rPr>
              <a:t>switch (drinks)</a:t>
            </a:r>
          </a:p>
          <a:p>
            <a:r>
              <a:rPr lang="en-US" dirty="0">
                <a:latin typeface="Consolas" panose="020B0609020204030204" pitchFamily="49" charset="0"/>
              </a:rPr>
              <a:t>{</a:t>
            </a:r>
          </a:p>
          <a:p>
            <a:r>
              <a:rPr lang="en-US" dirty="0">
                <a:latin typeface="Consolas" panose="020B0609020204030204" pitchFamily="49" charset="0"/>
              </a:rPr>
              <a:t>  case 1:</a:t>
            </a:r>
          </a:p>
          <a:p>
            <a:r>
              <a:rPr lang="en-US" dirty="0">
                <a:latin typeface="Consolas" panose="020B0609020204030204" pitchFamily="49" charset="0"/>
              </a:rPr>
              <a:t>  case 2:</a:t>
            </a:r>
          </a:p>
          <a:p>
            <a:r>
              <a:rPr lang="en-US" dirty="0">
                <a:latin typeface="Consolas" panose="020B0609020204030204" pitchFamily="49" charset="0"/>
              </a:rPr>
              <a:t>  case 3:</a:t>
            </a:r>
          </a:p>
          <a:p>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"I'm </a:t>
            </a:r>
            <a:r>
              <a:rPr lang="en-US" dirty="0" err="1">
                <a:latin typeface="Consolas" panose="020B0609020204030204" pitchFamily="49" charset="0"/>
              </a:rPr>
              <a:t>chillin</a:t>
            </a:r>
            <a:r>
              <a:rPr lang="en-US" dirty="0">
                <a:latin typeface="Consolas" panose="020B0609020204030204" pitchFamily="49" charset="0"/>
              </a:rPr>
              <a:t>\n";</a:t>
            </a:r>
          </a:p>
          <a:p>
            <a:r>
              <a:rPr lang="en-US" dirty="0">
                <a:latin typeface="Consolas" panose="020B0609020204030204" pitchFamily="49" charset="0"/>
              </a:rPr>
              <a:t>    break;</a:t>
            </a:r>
          </a:p>
          <a:p>
            <a:r>
              <a:rPr lang="en-US" dirty="0">
                <a:latin typeface="Consolas" panose="020B0609020204030204" pitchFamily="49" charset="0"/>
              </a:rPr>
              <a:t>  case 4:</a:t>
            </a:r>
          </a:p>
          <a:p>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"I'm lit!\n";</a:t>
            </a:r>
          </a:p>
          <a:p>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"Life is good!\n";</a:t>
            </a:r>
          </a:p>
          <a:p>
            <a:r>
              <a:rPr lang="en-US" dirty="0">
                <a:latin typeface="Consolas" panose="020B0609020204030204" pitchFamily="49" charset="0"/>
              </a:rPr>
              <a:t>  default:</a:t>
            </a:r>
          </a:p>
          <a:p>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"puke!\n";</a:t>
            </a:r>
          </a:p>
          <a:p>
            <a:r>
              <a:rPr lang="en-US" dirty="0">
                <a:latin typeface="Consolas" panose="020B0609020204030204" pitchFamily="49" charset="0"/>
              </a:rPr>
              <a:t>    break;</a:t>
            </a:r>
          </a:p>
          <a:p>
            <a:r>
              <a:rPr lang="en-US" dirty="0">
                <a:latin typeface="Consolas" panose="020B0609020204030204" pitchFamily="49" charset="0"/>
              </a:rPr>
              <a:t>}</a:t>
            </a:r>
          </a:p>
        </p:txBody>
      </p:sp>
      <p:sp>
        <p:nvSpPr>
          <p:cNvPr id="14" name="TextBox 13">
            <a:extLst>
              <a:ext uri="{FF2B5EF4-FFF2-40B4-BE49-F238E27FC236}">
                <a16:creationId xmlns:a16="http://schemas.microsoft.com/office/drawing/2014/main" id="{D9859DDB-0F1F-43E2-9365-BE48F088766C}"/>
              </a:ext>
            </a:extLst>
          </p:cNvPr>
          <p:cNvSpPr txBox="1"/>
          <p:nvPr/>
        </p:nvSpPr>
        <p:spPr>
          <a:xfrm>
            <a:off x="5707143" y="2385384"/>
            <a:ext cx="5209417" cy="3970318"/>
          </a:xfrm>
          <a:prstGeom prst="rect">
            <a:avLst/>
          </a:prstGeom>
          <a:solidFill>
            <a:schemeClr val="accent1">
              <a:lumMod val="20000"/>
              <a:lumOff val="80000"/>
            </a:schemeClr>
          </a:solidFill>
          <a:ln>
            <a:solidFill>
              <a:schemeClr val="tx1"/>
            </a:solidFill>
          </a:ln>
        </p:spPr>
        <p:txBody>
          <a:bodyPr wrap="square">
            <a:spAutoFit/>
          </a:bodyPr>
          <a:lstStyle/>
          <a:p>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greet</a:t>
            </a:r>
            <a:r>
              <a:rPr lang="en-US" dirty="0">
                <a:solidFill>
                  <a:srgbClr val="000000"/>
                </a:solidFill>
                <a:latin typeface="Consolas" panose="020B0609020204030204" pitchFamily="49" charset="0"/>
              </a:rPr>
              <a:t>(x):</a:t>
            </a:r>
          </a:p>
          <a:p>
            <a:r>
              <a:rPr lang="en-US" dirty="0">
                <a:solidFill>
                  <a:srgbClr val="000000"/>
                </a:solidFill>
                <a:latin typeface="Consolas" panose="020B0609020204030204" pitchFamily="49" charset="0"/>
              </a:rPr>
              <a:t>  match x:</a:t>
            </a:r>
          </a:p>
          <a:p>
            <a:r>
              <a:rPr lang="en-US" dirty="0">
                <a:solidFill>
                  <a:srgbClr val="000000"/>
                </a:solidFill>
                <a:latin typeface="Consolas" panose="020B0609020204030204" pitchFamily="49" charset="0"/>
              </a:rPr>
              <a:t>    case </a:t>
            </a:r>
            <a:r>
              <a:rPr lang="en-US" dirty="0">
                <a:solidFill>
                  <a:srgbClr val="850002"/>
                </a:solidFill>
                <a:latin typeface="Consolas" panose="020B0609020204030204" pitchFamily="49" charset="0"/>
              </a:rPr>
              <a:t>'person'</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'Hi person!'</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case [p1, p2]:</a:t>
            </a:r>
          </a:p>
          <a:p>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f</a:t>
            </a:r>
            <a:r>
              <a:rPr lang="en-US" dirty="0" err="1">
                <a:solidFill>
                  <a:srgbClr val="850002"/>
                </a:solidFill>
                <a:latin typeface="Consolas" panose="020B0609020204030204" pitchFamily="49" charset="0"/>
              </a:rPr>
              <a:t>'Hi</a:t>
            </a:r>
            <a:r>
              <a:rPr lang="en-US" dirty="0">
                <a:solidFill>
                  <a:srgbClr val="850002"/>
                </a:solidFill>
                <a:latin typeface="Consolas" panose="020B0609020204030204" pitchFamily="49" charset="0"/>
              </a:rPr>
              <a:t> {p1} and {p2}!'</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case {</a:t>
            </a:r>
            <a:r>
              <a:rPr lang="en-US" dirty="0">
                <a:solidFill>
                  <a:srgbClr val="850002"/>
                </a:solidFill>
                <a:latin typeface="Consolas" panose="020B0609020204030204" pitchFamily="49" charset="0"/>
              </a:rPr>
              <a:t>'name'</a:t>
            </a:r>
            <a:r>
              <a:rPr lang="en-US" dirty="0">
                <a:solidFill>
                  <a:srgbClr val="000000"/>
                </a:solidFill>
                <a:latin typeface="Consolas" panose="020B0609020204030204" pitchFamily="49" charset="0"/>
              </a:rPr>
              <a:t>: n, </a:t>
            </a:r>
            <a:r>
              <a:rPr lang="en-US" dirty="0">
                <a:solidFill>
                  <a:srgbClr val="850002"/>
                </a:solidFill>
                <a:latin typeface="Consolas" panose="020B0609020204030204" pitchFamily="49" charset="0"/>
              </a:rPr>
              <a:t>'age'</a:t>
            </a:r>
            <a:r>
              <a:rPr lang="en-US" dirty="0">
                <a:solidFill>
                  <a:srgbClr val="000000"/>
                </a:solidFill>
                <a:latin typeface="Consolas" panose="020B0609020204030204" pitchFamily="49" charset="0"/>
              </a:rPr>
              <a:t>: a}:</a:t>
            </a:r>
          </a:p>
          <a:p>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f</a:t>
            </a:r>
            <a:r>
              <a:rPr lang="en-US" dirty="0" err="1">
                <a:solidFill>
                  <a:srgbClr val="850002"/>
                </a:solidFill>
                <a:latin typeface="Consolas" panose="020B0609020204030204" pitchFamily="49" charset="0"/>
              </a:rPr>
              <a:t>"Welcome</a:t>
            </a:r>
            <a:r>
              <a:rPr lang="en-US" dirty="0">
                <a:solidFill>
                  <a:srgbClr val="850002"/>
                </a:solidFill>
                <a:latin typeface="Consolas" panose="020B0609020204030204" pitchFamily="49" charset="0"/>
              </a:rPr>
              <a:t> {n}, you're {a}"</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case p </a:t>
            </a:r>
            <a:r>
              <a:rPr lang="en-US" b="1" dirty="0">
                <a:solidFill>
                  <a:srgbClr val="9E4C04"/>
                </a:solidFill>
                <a:latin typeface="Consolas-Bold"/>
              </a:rPr>
              <a:t>if</a:t>
            </a:r>
            <a:r>
              <a:rPr lang="en-US" dirty="0">
                <a:solidFill>
                  <a:srgbClr val="000000"/>
                </a:solidFill>
                <a:latin typeface="Consolas" panose="020B0609020204030204" pitchFamily="49" charset="0"/>
              </a:rPr>
              <a:t> </a:t>
            </a:r>
            <a:r>
              <a:rPr lang="en-US" dirty="0">
                <a:solidFill>
                  <a:srgbClr val="850002"/>
                </a:solidFill>
                <a:latin typeface="Consolas" panose="020B0609020204030204" pitchFamily="49" charset="0"/>
              </a:rPr>
              <a:t>'berg' </a:t>
            </a:r>
            <a:r>
              <a:rPr lang="en-US" b="1" dirty="0">
                <a:solidFill>
                  <a:srgbClr val="9E4C04"/>
                </a:solidFill>
                <a:latin typeface="Consolas-Bold"/>
              </a:rPr>
              <a:t>not in </a:t>
            </a:r>
            <a:r>
              <a:rPr lang="en-US" dirty="0">
                <a:solidFill>
                  <a:srgbClr val="000000"/>
                </a:solidFill>
                <a:latin typeface="Consolas" panose="020B0609020204030204" pitchFamily="49" charset="0"/>
              </a:rPr>
              <a:t>p:</a:t>
            </a:r>
          </a:p>
          <a:p>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f</a:t>
            </a:r>
            <a:r>
              <a:rPr lang="en-US" dirty="0" err="1">
                <a:solidFill>
                  <a:srgbClr val="850002"/>
                </a:solidFill>
                <a:latin typeface="Consolas" panose="020B0609020204030204" pitchFamily="49" charset="0"/>
              </a:rPr>
              <a:t>'Hello</a:t>
            </a:r>
            <a:r>
              <a:rPr lang="en-US" dirty="0">
                <a:solidFill>
                  <a:srgbClr val="850002"/>
                </a:solidFill>
                <a:latin typeface="Consolas" panose="020B0609020204030204" pitchFamily="49" charset="0"/>
              </a:rPr>
              <a:t>, {p}!'</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case p:</a:t>
            </a:r>
          </a:p>
          <a:p>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f</a:t>
            </a:r>
            <a:r>
              <a:rPr lang="en-US" dirty="0" err="1">
                <a:solidFill>
                  <a:srgbClr val="850002"/>
                </a:solidFill>
                <a:latin typeface="Consolas" panose="020B0609020204030204" pitchFamily="49" charset="0"/>
              </a:rPr>
              <a:t>'Go</a:t>
            </a:r>
            <a:r>
              <a:rPr lang="en-US" dirty="0">
                <a:solidFill>
                  <a:srgbClr val="850002"/>
                </a:solidFill>
                <a:latin typeface="Consolas" panose="020B0609020204030204" pitchFamily="49" charset="0"/>
              </a:rPr>
              <a:t> away, {p}!'</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greet('Bjarne')</a:t>
            </a:r>
          </a:p>
        </p:txBody>
      </p:sp>
      <p:grpSp>
        <p:nvGrpSpPr>
          <p:cNvPr id="28" name="Group 27">
            <a:extLst>
              <a:ext uri="{FF2B5EF4-FFF2-40B4-BE49-F238E27FC236}">
                <a16:creationId xmlns:a16="http://schemas.microsoft.com/office/drawing/2014/main" id="{1BBB5B1B-C008-4A69-9954-44E1B615AAAD}"/>
              </a:ext>
            </a:extLst>
          </p:cNvPr>
          <p:cNvGrpSpPr/>
          <p:nvPr/>
        </p:nvGrpSpPr>
        <p:grpSpPr>
          <a:xfrm>
            <a:off x="5566404" y="1088046"/>
            <a:ext cx="5505453" cy="830997"/>
            <a:chOff x="2338144" y="2964099"/>
            <a:chExt cx="5505453" cy="830997"/>
          </a:xfrm>
        </p:grpSpPr>
        <p:sp>
          <p:nvSpPr>
            <p:cNvPr id="29" name="TextBox 28">
              <a:extLst>
                <a:ext uri="{FF2B5EF4-FFF2-40B4-BE49-F238E27FC236}">
                  <a16:creationId xmlns:a16="http://schemas.microsoft.com/office/drawing/2014/main" id="{B9406A3A-A515-468E-B79D-421DB698B870}"/>
                </a:ext>
              </a:extLst>
            </p:cNvPr>
            <p:cNvSpPr txBox="1"/>
            <p:nvPr/>
          </p:nvSpPr>
          <p:spPr>
            <a:xfrm>
              <a:off x="2756826" y="2964099"/>
              <a:ext cx="5086771" cy="830997"/>
            </a:xfrm>
            <a:prstGeom prst="rect">
              <a:avLst/>
            </a:prstGeom>
            <a:noFill/>
          </p:spPr>
          <p:txBody>
            <a:bodyPr wrap="square" rtlCol="0">
              <a:spAutoFit/>
            </a:bodyPr>
            <a:lstStyle/>
            <a:p>
              <a:pPr algn="ctr"/>
              <a:r>
                <a:rPr lang="en-US" sz="2400" dirty="0"/>
                <a:t>Challenge: What are all the ways Python's switch differs from C++'s?</a:t>
              </a:r>
            </a:p>
          </p:txBody>
        </p:sp>
        <p:pic>
          <p:nvPicPr>
            <p:cNvPr id="30" name="Picture 29" descr="Shape&#10;&#10;Description automatically generated with low confidence">
              <a:extLst>
                <a:ext uri="{FF2B5EF4-FFF2-40B4-BE49-F238E27FC236}">
                  <a16:creationId xmlns:a16="http://schemas.microsoft.com/office/drawing/2014/main" id="{476754FC-853D-4D2D-8BD4-3E9D9CE63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8144" y="3016792"/>
              <a:ext cx="662880" cy="662880"/>
            </a:xfrm>
            <a:prstGeom prst="rect">
              <a:avLst/>
            </a:prstGeom>
            <a:ln>
              <a:noFill/>
            </a:ln>
            <a:effectLst>
              <a:outerShdw blurRad="292100" dist="139700" dir="2700000" algn="tl" rotWithShape="0">
                <a:srgbClr val="333333">
                  <a:alpha val="65000"/>
                </a:srgbClr>
              </a:outerShdw>
            </a:effectLst>
          </p:spPr>
        </p:pic>
      </p:grpSp>
      <p:sp>
        <p:nvSpPr>
          <p:cNvPr id="31" name="Rectangle 30">
            <a:extLst>
              <a:ext uri="{FF2B5EF4-FFF2-40B4-BE49-F238E27FC236}">
                <a16:creationId xmlns:a16="http://schemas.microsoft.com/office/drawing/2014/main" id="{30D9C92E-CA52-4477-8954-9B97771114FF}"/>
              </a:ext>
            </a:extLst>
          </p:cNvPr>
          <p:cNvSpPr/>
          <p:nvPr/>
        </p:nvSpPr>
        <p:spPr>
          <a:xfrm>
            <a:off x="6230072" y="1919043"/>
            <a:ext cx="4229821"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32" name="Rectangle 31">
            <a:extLst>
              <a:ext uri="{FF2B5EF4-FFF2-40B4-BE49-F238E27FC236}">
                <a16:creationId xmlns:a16="http://schemas.microsoft.com/office/drawing/2014/main" id="{F11859CB-0527-4E91-A595-F91A0336B04A}"/>
              </a:ext>
            </a:extLst>
          </p:cNvPr>
          <p:cNvSpPr/>
          <p:nvPr/>
        </p:nvSpPr>
        <p:spPr>
          <a:xfrm>
            <a:off x="6229284" y="1927114"/>
            <a:ext cx="4231396"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5" name="Speech Bubble: Rectangle with Corners Rounded 34">
            <a:extLst>
              <a:ext uri="{FF2B5EF4-FFF2-40B4-BE49-F238E27FC236}">
                <a16:creationId xmlns:a16="http://schemas.microsoft.com/office/drawing/2014/main" id="{0E8C0364-8728-4BE6-8CF8-2FD43CAFC6E6}"/>
              </a:ext>
            </a:extLst>
          </p:cNvPr>
          <p:cNvSpPr/>
          <p:nvPr/>
        </p:nvSpPr>
        <p:spPr>
          <a:xfrm>
            <a:off x="1469836" y="2169775"/>
            <a:ext cx="3890754" cy="1074600"/>
          </a:xfrm>
          <a:prstGeom prst="wedgeRoundRectCallout">
            <a:avLst>
              <a:gd name="adj1" fmla="val 70204"/>
              <a:gd name="adj2" fmla="val 33670"/>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bg1"/>
                </a:solidFill>
                <a:latin typeface="Corbel" panose="020B0503020204020204" pitchFamily="34" charset="0"/>
              </a:rPr>
              <a:t>You can match against strings, lists, and dictionaries.</a:t>
            </a:r>
            <a:endParaRPr lang="en-US" sz="2000" dirty="0">
              <a:solidFill>
                <a:schemeClr val="bg1"/>
              </a:solidFill>
              <a:latin typeface="Corbel" panose="020B0503020204020204" pitchFamily="34" charset="0"/>
            </a:endParaRPr>
          </a:p>
        </p:txBody>
      </p:sp>
      <p:sp>
        <p:nvSpPr>
          <p:cNvPr id="27" name="Speech Bubble: Rectangle with Corners Rounded 26">
            <a:extLst>
              <a:ext uri="{FF2B5EF4-FFF2-40B4-BE49-F238E27FC236}">
                <a16:creationId xmlns:a16="http://schemas.microsoft.com/office/drawing/2014/main" id="{7B319CAC-0873-42A2-97AA-10296F67A342}"/>
              </a:ext>
            </a:extLst>
          </p:cNvPr>
          <p:cNvSpPr/>
          <p:nvPr/>
        </p:nvSpPr>
        <p:spPr>
          <a:xfrm>
            <a:off x="7430742" y="5682543"/>
            <a:ext cx="2862436" cy="1074600"/>
          </a:xfrm>
          <a:prstGeom prst="wedgeRoundRectCallout">
            <a:avLst>
              <a:gd name="adj1" fmla="val -40916"/>
              <a:gd name="adj2" fmla="val -124949"/>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You can place conditions on your matches.</a:t>
            </a:r>
          </a:p>
        </p:txBody>
      </p:sp>
      <p:sp>
        <p:nvSpPr>
          <p:cNvPr id="36" name="Speech Bubble: Rectangle with Corners Rounded 35">
            <a:extLst>
              <a:ext uri="{FF2B5EF4-FFF2-40B4-BE49-F238E27FC236}">
                <a16:creationId xmlns:a16="http://schemas.microsoft.com/office/drawing/2014/main" id="{7033E7B1-4286-446E-B1C1-617BD070F71F}"/>
              </a:ext>
            </a:extLst>
          </p:cNvPr>
          <p:cNvSpPr/>
          <p:nvPr/>
        </p:nvSpPr>
        <p:spPr>
          <a:xfrm>
            <a:off x="8209421" y="2028030"/>
            <a:ext cx="2862436" cy="1074600"/>
          </a:xfrm>
          <a:prstGeom prst="wedgeRoundRectCallout">
            <a:avLst>
              <a:gd name="adj1" fmla="val -84646"/>
              <a:gd name="adj2" fmla="val 91499"/>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You can pattern match and refer to variables from the pattern!</a:t>
            </a:r>
          </a:p>
        </p:txBody>
      </p:sp>
      <p:sp>
        <p:nvSpPr>
          <p:cNvPr id="37" name="Speech Bubble: Rectangle with Corners Rounded 36">
            <a:extLst>
              <a:ext uri="{FF2B5EF4-FFF2-40B4-BE49-F238E27FC236}">
                <a16:creationId xmlns:a16="http://schemas.microsoft.com/office/drawing/2014/main" id="{E40F9036-EE70-4499-8A95-D51E0A68B6D5}"/>
              </a:ext>
            </a:extLst>
          </p:cNvPr>
          <p:cNvSpPr/>
          <p:nvPr/>
        </p:nvSpPr>
        <p:spPr>
          <a:xfrm>
            <a:off x="1780154" y="3695523"/>
            <a:ext cx="3890754" cy="1074600"/>
          </a:xfrm>
          <a:prstGeom prst="wedgeRoundRectCallout">
            <a:avLst>
              <a:gd name="adj1" fmla="val 70204"/>
              <a:gd name="adj2" fmla="val 33670"/>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There's no break statement needed to prevent fall-thru.</a:t>
            </a:r>
          </a:p>
        </p:txBody>
      </p:sp>
      <p:sp>
        <p:nvSpPr>
          <p:cNvPr id="23" name="Title 1">
            <a:extLst>
              <a:ext uri="{FF2B5EF4-FFF2-40B4-BE49-F238E27FC236}">
                <a16:creationId xmlns:a16="http://schemas.microsoft.com/office/drawing/2014/main" id="{141E3C90-1AE6-463B-B6ED-D5E912C0D6AF}"/>
              </a:ext>
            </a:extLst>
          </p:cNvPr>
          <p:cNvSpPr>
            <a:spLocks noGrp="1"/>
          </p:cNvSpPr>
          <p:nvPr>
            <p:ph type="title"/>
          </p:nvPr>
        </p:nvSpPr>
        <p:spPr>
          <a:xfrm>
            <a:off x="914400" y="-76200"/>
            <a:ext cx="10363200" cy="1143000"/>
          </a:xfrm>
        </p:spPr>
        <p:txBody>
          <a:bodyPr>
            <a:normAutofit/>
          </a:bodyPr>
          <a:lstStyle/>
          <a:p>
            <a:r>
              <a:rPr lang="en-US" sz="3600" dirty="0"/>
              <a:t>Conditionals: Multi-way Selection</a:t>
            </a:r>
          </a:p>
        </p:txBody>
      </p:sp>
    </p:spTree>
    <p:extLst>
      <p:ext uri="{BB962C8B-B14F-4D97-AF65-F5344CB8AC3E}">
        <p14:creationId xmlns:p14="http://schemas.microsoft.com/office/powerpoint/2010/main" val="2602307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1"/>
                                        </p:tgtEl>
                                        <p:attrNameLst>
                                          <p:attrName>style.visibility</p:attrName>
                                        </p:attrNameLst>
                                      </p:cBhvr>
                                      <p:to>
                                        <p:strVal val="visible"/>
                                      </p:to>
                                    </p:set>
                                  </p:childTnLst>
                                </p:cTn>
                              </p:par>
                              <p:par>
                                <p:cTn id="18" presetID="22" presetClass="entr" presetSubtype="8" fill="hold" grpId="0" nodeType="with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left)">
                                      <p:cBhvr>
                                        <p:cTn id="20" dur="59000"/>
                                        <p:tgtEl>
                                          <p:spTgt spid="3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31"/>
                                        </p:tgtEl>
                                      </p:cBhvr>
                                    </p:animEffect>
                                    <p:set>
                                      <p:cBhvr>
                                        <p:cTn id="25" dur="1" fill="hold">
                                          <p:stCondLst>
                                            <p:cond delay="499"/>
                                          </p:stCondLst>
                                        </p:cTn>
                                        <p:tgtEl>
                                          <p:spTgt spid="31"/>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32"/>
                                        </p:tgtEl>
                                      </p:cBhvr>
                                    </p:animEffect>
                                    <p:set>
                                      <p:cBhvr>
                                        <p:cTn id="28" dur="1" fill="hold">
                                          <p:stCondLst>
                                            <p:cond delay="499"/>
                                          </p:stCondLst>
                                        </p:cTn>
                                        <p:tgtEl>
                                          <p:spTgt spid="3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down)">
                                      <p:cBhvr>
                                        <p:cTn id="33" dur="500"/>
                                        <p:tgtEl>
                                          <p:spTgt spid="35"/>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3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down)">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27"/>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wipe(down)">
                                      <p:cBhvr>
                                        <p:cTn id="51" dur="500"/>
                                        <p:tgtEl>
                                          <p:spTgt spid="36"/>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path" presetSubtype="0" accel="50000" decel="50000" fill="hold" grpId="2" nodeType="clickEffect">
                                  <p:stCondLst>
                                    <p:cond delay="0"/>
                                  </p:stCondLst>
                                  <p:childTnLst>
                                    <p:animMotion origin="layout" path="M 5E-6 -2.59259E-6 L 0.08099 0.04306 " pathEditMode="relative" rAng="0" ptsTypes="AA">
                                      <p:cBhvr>
                                        <p:cTn id="55" dur="2000" fill="hold"/>
                                        <p:tgtEl>
                                          <p:spTgt spid="36"/>
                                        </p:tgtEl>
                                        <p:attrNameLst>
                                          <p:attrName>ppt_x</p:attrName>
                                          <p:attrName>ppt_y</p:attrName>
                                        </p:attrNameLst>
                                      </p:cBhvr>
                                      <p:rCtr x="4049" y="2153"/>
                                    </p:animMotion>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36"/>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wipe(down)">
                                      <p:cBhvr>
                                        <p:cTn id="64" dur="500"/>
                                        <p:tgtEl>
                                          <p:spTgt spid="37"/>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31" grpId="0" animBg="1"/>
      <p:bldP spid="31" grpId="1" animBg="1"/>
      <p:bldP spid="32" grpId="0" animBg="1"/>
      <p:bldP spid="32" grpId="1" animBg="1"/>
      <p:bldP spid="35" grpId="0" animBg="1"/>
      <p:bldP spid="35" grpId="1" animBg="1"/>
      <p:bldP spid="27" grpId="0" animBg="1"/>
      <p:bldP spid="27" grpId="1" animBg="1"/>
      <p:bldP spid="36" grpId="0" animBg="1"/>
      <p:bldP spid="36" grpId="1" animBg="1"/>
      <p:bldP spid="36" grpId="2" animBg="1"/>
      <p:bldP spid="37" grpId="0" animBg="1"/>
      <p:bldP spid="37"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25A84-4AE9-497A-9918-91B711BD49E8}"/>
              </a:ext>
            </a:extLst>
          </p:cNvPr>
          <p:cNvSpPr>
            <a:spLocks noGrp="1"/>
          </p:cNvSpPr>
          <p:nvPr>
            <p:ph type="title"/>
          </p:nvPr>
        </p:nvSpPr>
        <p:spPr/>
        <p:txBody>
          <a:bodyPr/>
          <a:lstStyle/>
          <a:p>
            <a:r>
              <a:rPr lang="en-US" dirty="0"/>
              <a:t>Expressions and Their Evaluation</a:t>
            </a:r>
          </a:p>
        </p:txBody>
      </p:sp>
      <p:pic>
        <p:nvPicPr>
          <p:cNvPr id="4" name="Picture 3">
            <a:extLst>
              <a:ext uri="{FF2B5EF4-FFF2-40B4-BE49-F238E27FC236}">
                <a16:creationId xmlns:a16="http://schemas.microsoft.com/office/drawing/2014/main" id="{9E5FE741-3DFA-4D39-A7C8-C28EB435E55A}"/>
              </a:ext>
            </a:extLst>
          </p:cNvPr>
          <p:cNvPicPr>
            <a:picLocks noChangeAspect="1"/>
          </p:cNvPicPr>
          <p:nvPr/>
        </p:nvPicPr>
        <p:blipFill>
          <a:blip r:embed="rId3"/>
          <a:stretch>
            <a:fillRect/>
          </a:stretch>
        </p:blipFill>
        <p:spPr>
          <a:xfrm>
            <a:off x="3451543" y="1204854"/>
            <a:ext cx="5288913" cy="4252286"/>
          </a:xfrm>
          <a:prstGeom prst="rect">
            <a:avLst/>
          </a:prstGeom>
        </p:spPr>
      </p:pic>
      <p:sp>
        <p:nvSpPr>
          <p:cNvPr id="3" name="Arrow: Right 2">
            <a:extLst>
              <a:ext uri="{FF2B5EF4-FFF2-40B4-BE49-F238E27FC236}">
                <a16:creationId xmlns:a16="http://schemas.microsoft.com/office/drawing/2014/main" id="{BEC0BC7D-330F-4513-8FE0-E00E568AE66B}"/>
              </a:ext>
            </a:extLst>
          </p:cNvPr>
          <p:cNvSpPr/>
          <p:nvPr/>
        </p:nvSpPr>
        <p:spPr>
          <a:xfrm>
            <a:off x="1755648" y="1828799"/>
            <a:ext cx="2068970" cy="13734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Happy</a:t>
            </a:r>
          </a:p>
        </p:txBody>
      </p:sp>
      <p:sp>
        <p:nvSpPr>
          <p:cNvPr id="5" name="Arrow: Left 4">
            <a:extLst>
              <a:ext uri="{FF2B5EF4-FFF2-40B4-BE49-F238E27FC236}">
                <a16:creationId xmlns:a16="http://schemas.microsoft.com/office/drawing/2014/main" id="{C5CF7971-8BBB-4E86-B750-35E5BEB177FE}"/>
              </a:ext>
            </a:extLst>
          </p:cNvPr>
          <p:cNvSpPr/>
          <p:nvPr/>
        </p:nvSpPr>
        <p:spPr>
          <a:xfrm>
            <a:off x="8463687" y="1882748"/>
            <a:ext cx="1916582" cy="126553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Anticipating the </a:t>
            </a:r>
            <a:r>
              <a:rPr lang="en-US"/>
              <a:t>final exam</a:t>
            </a:r>
            <a:endParaRPr lang="en-US" dirty="0"/>
          </a:p>
        </p:txBody>
      </p:sp>
    </p:spTree>
    <p:extLst>
      <p:ext uri="{BB962C8B-B14F-4D97-AF65-F5344CB8AC3E}">
        <p14:creationId xmlns:p14="http://schemas.microsoft.com/office/powerpoint/2010/main" val="9116841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43E2197-0F21-4B60-8688-D75347E52606}"/>
              </a:ext>
            </a:extLst>
          </p:cNvPr>
          <p:cNvSpPr txBox="1"/>
          <p:nvPr/>
        </p:nvSpPr>
        <p:spPr>
          <a:xfrm>
            <a:off x="498930" y="1588777"/>
            <a:ext cx="3993753" cy="5078313"/>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 C++ switch statement</a:t>
            </a:r>
          </a:p>
          <a:p>
            <a:endParaRPr lang="en-US" dirty="0">
              <a:latin typeface="Consolas" panose="020B0609020204030204" pitchFamily="49" charset="0"/>
            </a:endParaRPr>
          </a:p>
          <a:p>
            <a:r>
              <a:rPr lang="en-US" dirty="0">
                <a:latin typeface="Consolas" panose="020B0609020204030204" pitchFamily="49" charset="0"/>
              </a:rPr>
              <a:t>int drinks = 4; </a:t>
            </a:r>
          </a:p>
          <a:p>
            <a:endParaRPr lang="en-US" dirty="0">
              <a:latin typeface="Consolas" panose="020B0609020204030204" pitchFamily="49" charset="0"/>
            </a:endParaRPr>
          </a:p>
          <a:p>
            <a:r>
              <a:rPr lang="en-US" dirty="0">
                <a:latin typeface="Consolas" panose="020B0609020204030204" pitchFamily="49" charset="0"/>
              </a:rPr>
              <a:t>switch (drinks)</a:t>
            </a:r>
          </a:p>
          <a:p>
            <a:r>
              <a:rPr lang="en-US" dirty="0">
                <a:latin typeface="Consolas" panose="020B0609020204030204" pitchFamily="49" charset="0"/>
              </a:rPr>
              <a:t>{</a:t>
            </a:r>
          </a:p>
          <a:p>
            <a:r>
              <a:rPr lang="en-US" dirty="0">
                <a:latin typeface="Consolas" panose="020B0609020204030204" pitchFamily="49" charset="0"/>
              </a:rPr>
              <a:t>  case 1:</a:t>
            </a:r>
          </a:p>
          <a:p>
            <a:r>
              <a:rPr lang="en-US" dirty="0">
                <a:latin typeface="Consolas" panose="020B0609020204030204" pitchFamily="49" charset="0"/>
              </a:rPr>
              <a:t>  case 2:</a:t>
            </a:r>
          </a:p>
          <a:p>
            <a:r>
              <a:rPr lang="en-US" dirty="0">
                <a:latin typeface="Consolas" panose="020B0609020204030204" pitchFamily="49" charset="0"/>
              </a:rPr>
              <a:t>  case 3:</a:t>
            </a:r>
          </a:p>
          <a:p>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"I'm </a:t>
            </a:r>
            <a:r>
              <a:rPr lang="en-US" dirty="0" err="1">
                <a:latin typeface="Consolas" panose="020B0609020204030204" pitchFamily="49" charset="0"/>
              </a:rPr>
              <a:t>chillin</a:t>
            </a:r>
            <a:r>
              <a:rPr lang="en-US" dirty="0">
                <a:latin typeface="Consolas" panose="020B0609020204030204" pitchFamily="49" charset="0"/>
              </a:rPr>
              <a:t>\n";</a:t>
            </a:r>
          </a:p>
          <a:p>
            <a:r>
              <a:rPr lang="en-US" dirty="0">
                <a:latin typeface="Consolas" panose="020B0609020204030204" pitchFamily="49" charset="0"/>
              </a:rPr>
              <a:t>    break;</a:t>
            </a:r>
          </a:p>
          <a:p>
            <a:r>
              <a:rPr lang="en-US" dirty="0">
                <a:latin typeface="Consolas" panose="020B0609020204030204" pitchFamily="49" charset="0"/>
              </a:rPr>
              <a:t>  case 4:</a:t>
            </a:r>
          </a:p>
          <a:p>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"I'm lit!\n";</a:t>
            </a:r>
          </a:p>
          <a:p>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"Life is good!\n";</a:t>
            </a:r>
          </a:p>
          <a:p>
            <a:r>
              <a:rPr lang="en-US" dirty="0">
                <a:latin typeface="Consolas" panose="020B0609020204030204" pitchFamily="49" charset="0"/>
              </a:rPr>
              <a:t>  default:</a:t>
            </a:r>
          </a:p>
          <a:p>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"puke!\n";</a:t>
            </a:r>
          </a:p>
          <a:p>
            <a:r>
              <a:rPr lang="en-US" dirty="0">
                <a:latin typeface="Consolas" panose="020B0609020204030204" pitchFamily="49" charset="0"/>
              </a:rPr>
              <a:t>    break;</a:t>
            </a:r>
          </a:p>
          <a:p>
            <a:r>
              <a:rPr lang="en-US" dirty="0">
                <a:latin typeface="Consolas" panose="020B0609020204030204" pitchFamily="49" charset="0"/>
              </a:rPr>
              <a:t>}</a:t>
            </a:r>
          </a:p>
        </p:txBody>
      </p:sp>
      <p:sp>
        <p:nvSpPr>
          <p:cNvPr id="14" name="TextBox 13">
            <a:extLst>
              <a:ext uri="{FF2B5EF4-FFF2-40B4-BE49-F238E27FC236}">
                <a16:creationId xmlns:a16="http://schemas.microsoft.com/office/drawing/2014/main" id="{D9859DDB-0F1F-43E2-9365-BE48F088766C}"/>
              </a:ext>
            </a:extLst>
          </p:cNvPr>
          <p:cNvSpPr txBox="1"/>
          <p:nvPr/>
        </p:nvSpPr>
        <p:spPr>
          <a:xfrm>
            <a:off x="5707143" y="2281784"/>
            <a:ext cx="5209417" cy="3139321"/>
          </a:xfrm>
          <a:prstGeom prst="rect">
            <a:avLst/>
          </a:prstGeom>
          <a:solidFill>
            <a:schemeClr val="accent2">
              <a:lumMod val="20000"/>
              <a:lumOff val="80000"/>
            </a:schemeClr>
          </a:solidFill>
          <a:ln>
            <a:solidFill>
              <a:schemeClr val="tx1"/>
            </a:solidFill>
          </a:ln>
        </p:spPr>
        <p:txBody>
          <a:bodyPr wrap="square">
            <a:spAutoFit/>
          </a:bodyPr>
          <a:lstStyle/>
          <a:p>
            <a:r>
              <a:rPr lang="en-US" dirty="0">
                <a:latin typeface="Consolas" panose="020B0609020204030204" pitchFamily="49" charset="0"/>
              </a:rPr>
              <a:t>var drinks int = 1</a:t>
            </a:r>
          </a:p>
          <a:p>
            <a:r>
              <a:rPr lang="en-US" dirty="0">
                <a:latin typeface="Consolas" panose="020B0609020204030204" pitchFamily="49" charset="0"/>
              </a:rPr>
              <a:t>var dessert = false</a:t>
            </a:r>
          </a:p>
          <a:p>
            <a:endParaRPr lang="en-US" dirty="0">
              <a:latin typeface="Consolas" panose="020B0609020204030204" pitchFamily="49" charset="0"/>
            </a:endParaRPr>
          </a:p>
          <a:p>
            <a:r>
              <a:rPr lang="en-US" dirty="0">
                <a:latin typeface="Consolas" panose="020B0609020204030204" pitchFamily="49" charset="0"/>
              </a:rPr>
              <a:t>switch {</a:t>
            </a:r>
          </a:p>
          <a:p>
            <a:r>
              <a:rPr lang="en-US" dirty="0">
                <a:latin typeface="Consolas" panose="020B0609020204030204" pitchFamily="49" charset="0"/>
              </a:rPr>
              <a:t>  case drinks &lt; 3:</a:t>
            </a:r>
          </a:p>
          <a:p>
            <a:r>
              <a:rPr lang="en-US" dirty="0">
                <a:latin typeface="Consolas" panose="020B0609020204030204" pitchFamily="49" charset="0"/>
              </a:rPr>
              <a:t>    print("I'm </a:t>
            </a:r>
            <a:r>
              <a:rPr lang="en-US" dirty="0" err="1">
                <a:latin typeface="Consolas" panose="020B0609020204030204" pitchFamily="49" charset="0"/>
              </a:rPr>
              <a:t>chillin</a:t>
            </a:r>
            <a:r>
              <a:rPr lang="en-US" dirty="0">
                <a:latin typeface="Consolas" panose="020B0609020204030204" pitchFamily="49" charset="0"/>
              </a:rPr>
              <a:t>\n")</a:t>
            </a:r>
          </a:p>
          <a:p>
            <a:r>
              <a:rPr lang="en-US" dirty="0">
                <a:latin typeface="Consolas" panose="020B0609020204030204" pitchFamily="49" charset="0"/>
              </a:rPr>
              <a:t>  case drinks &lt; 5 &amp;&amp; !dessert:</a:t>
            </a:r>
          </a:p>
          <a:p>
            <a:r>
              <a:rPr lang="en-US" dirty="0">
                <a:latin typeface="Consolas" panose="020B0609020204030204" pitchFamily="49" charset="0"/>
              </a:rPr>
              <a:t>    print("I'm lit!\n")</a:t>
            </a:r>
          </a:p>
          <a:p>
            <a:r>
              <a:rPr lang="en-US" dirty="0">
                <a:latin typeface="Consolas" panose="020B0609020204030204" pitchFamily="49" charset="0"/>
              </a:rPr>
              <a:t>  default:</a:t>
            </a:r>
          </a:p>
          <a:p>
            <a:r>
              <a:rPr lang="en-US" dirty="0">
                <a:latin typeface="Consolas" panose="020B0609020204030204" pitchFamily="49" charset="0"/>
              </a:rPr>
              <a:t>    print("puke!\n")</a:t>
            </a:r>
          </a:p>
          <a:p>
            <a:r>
              <a:rPr lang="en-US" dirty="0">
                <a:latin typeface="Consolas" panose="020B0609020204030204" pitchFamily="49" charset="0"/>
              </a:rPr>
              <a:t>}</a:t>
            </a:r>
          </a:p>
        </p:txBody>
      </p:sp>
      <p:grpSp>
        <p:nvGrpSpPr>
          <p:cNvPr id="28" name="Group 27">
            <a:extLst>
              <a:ext uri="{FF2B5EF4-FFF2-40B4-BE49-F238E27FC236}">
                <a16:creationId xmlns:a16="http://schemas.microsoft.com/office/drawing/2014/main" id="{1BBB5B1B-C008-4A69-9954-44E1B615AAAD}"/>
              </a:ext>
            </a:extLst>
          </p:cNvPr>
          <p:cNvGrpSpPr/>
          <p:nvPr/>
        </p:nvGrpSpPr>
        <p:grpSpPr>
          <a:xfrm>
            <a:off x="5125194" y="1088046"/>
            <a:ext cx="5791366" cy="1200329"/>
            <a:chOff x="1893666" y="2964099"/>
            <a:chExt cx="5949931" cy="1200329"/>
          </a:xfrm>
        </p:grpSpPr>
        <p:sp>
          <p:nvSpPr>
            <p:cNvPr id="29" name="TextBox 28">
              <a:extLst>
                <a:ext uri="{FF2B5EF4-FFF2-40B4-BE49-F238E27FC236}">
                  <a16:creationId xmlns:a16="http://schemas.microsoft.com/office/drawing/2014/main" id="{B9406A3A-A515-468E-B79D-421DB698B870}"/>
                </a:ext>
              </a:extLst>
            </p:cNvPr>
            <p:cNvSpPr txBox="1"/>
            <p:nvPr/>
          </p:nvSpPr>
          <p:spPr>
            <a:xfrm>
              <a:off x="2756826" y="2964099"/>
              <a:ext cx="5086771" cy="1200329"/>
            </a:xfrm>
            <a:prstGeom prst="rect">
              <a:avLst/>
            </a:prstGeom>
            <a:noFill/>
          </p:spPr>
          <p:txBody>
            <a:bodyPr wrap="square" rtlCol="0">
              <a:spAutoFit/>
            </a:bodyPr>
            <a:lstStyle/>
            <a:p>
              <a:pPr algn="ctr"/>
              <a:r>
                <a:rPr lang="en-US" sz="2400" dirty="0"/>
                <a:t>Challenge: Go has traditional switch statements, and also this form. How does this version differ from C++'s?</a:t>
              </a:r>
            </a:p>
          </p:txBody>
        </p:sp>
        <p:pic>
          <p:nvPicPr>
            <p:cNvPr id="30" name="Picture 29" descr="Shape&#10;&#10;Description automatically generated with low confidence">
              <a:extLst>
                <a:ext uri="{FF2B5EF4-FFF2-40B4-BE49-F238E27FC236}">
                  <a16:creationId xmlns:a16="http://schemas.microsoft.com/office/drawing/2014/main" id="{476754FC-853D-4D2D-8BD4-3E9D9CE63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3666" y="2999957"/>
              <a:ext cx="929745" cy="929745"/>
            </a:xfrm>
            <a:prstGeom prst="rect">
              <a:avLst/>
            </a:prstGeom>
            <a:ln>
              <a:noFill/>
            </a:ln>
            <a:effectLst>
              <a:outerShdw blurRad="292100" dist="139700" dir="2700000" algn="tl" rotWithShape="0">
                <a:srgbClr val="333333">
                  <a:alpha val="65000"/>
                </a:srgbClr>
              </a:outerShdw>
            </a:effectLst>
          </p:spPr>
        </p:pic>
      </p:grpSp>
      <p:sp>
        <p:nvSpPr>
          <p:cNvPr id="31" name="Rectangle 30">
            <a:extLst>
              <a:ext uri="{FF2B5EF4-FFF2-40B4-BE49-F238E27FC236}">
                <a16:creationId xmlns:a16="http://schemas.microsoft.com/office/drawing/2014/main" id="{30D9C92E-CA52-4477-8954-9B97771114FF}"/>
              </a:ext>
            </a:extLst>
          </p:cNvPr>
          <p:cNvSpPr/>
          <p:nvPr/>
        </p:nvSpPr>
        <p:spPr>
          <a:xfrm>
            <a:off x="6151256" y="6134259"/>
            <a:ext cx="4229821"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32" name="Rectangle 31">
            <a:extLst>
              <a:ext uri="{FF2B5EF4-FFF2-40B4-BE49-F238E27FC236}">
                <a16:creationId xmlns:a16="http://schemas.microsoft.com/office/drawing/2014/main" id="{F11859CB-0527-4E91-A595-F91A0336B04A}"/>
              </a:ext>
            </a:extLst>
          </p:cNvPr>
          <p:cNvSpPr/>
          <p:nvPr/>
        </p:nvSpPr>
        <p:spPr>
          <a:xfrm>
            <a:off x="6150468" y="6142330"/>
            <a:ext cx="4231396"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3" name="Title 1">
            <a:extLst>
              <a:ext uri="{FF2B5EF4-FFF2-40B4-BE49-F238E27FC236}">
                <a16:creationId xmlns:a16="http://schemas.microsoft.com/office/drawing/2014/main" id="{141E3C90-1AE6-463B-B6ED-D5E912C0D6AF}"/>
              </a:ext>
            </a:extLst>
          </p:cNvPr>
          <p:cNvSpPr>
            <a:spLocks noGrp="1"/>
          </p:cNvSpPr>
          <p:nvPr>
            <p:ph type="title"/>
          </p:nvPr>
        </p:nvSpPr>
        <p:spPr>
          <a:xfrm>
            <a:off x="914400" y="-76200"/>
            <a:ext cx="10363200" cy="1143000"/>
          </a:xfrm>
        </p:spPr>
        <p:txBody>
          <a:bodyPr>
            <a:normAutofit/>
          </a:bodyPr>
          <a:lstStyle/>
          <a:p>
            <a:r>
              <a:rPr lang="en-US" sz="3600" dirty="0"/>
              <a:t>Conditionals: Multi-way Selection</a:t>
            </a:r>
          </a:p>
        </p:txBody>
      </p:sp>
      <p:sp>
        <p:nvSpPr>
          <p:cNvPr id="25" name="TextBox 24">
            <a:extLst>
              <a:ext uri="{FF2B5EF4-FFF2-40B4-BE49-F238E27FC236}">
                <a16:creationId xmlns:a16="http://schemas.microsoft.com/office/drawing/2014/main" id="{82628BA4-3C43-4FB4-B1FF-842EB6883F04}"/>
              </a:ext>
            </a:extLst>
          </p:cNvPr>
          <p:cNvSpPr txBox="1"/>
          <p:nvPr/>
        </p:nvSpPr>
        <p:spPr>
          <a:xfrm>
            <a:off x="6002248" y="5962628"/>
            <a:ext cx="4619206" cy="830997"/>
          </a:xfrm>
          <a:prstGeom prst="rect">
            <a:avLst/>
          </a:prstGeom>
          <a:noFill/>
        </p:spPr>
        <p:txBody>
          <a:bodyPr wrap="square" rtlCol="0">
            <a:spAutoFit/>
          </a:bodyPr>
          <a:lstStyle/>
          <a:p>
            <a:pPr algn="ctr"/>
            <a:r>
              <a:rPr lang="en-US" sz="2400" dirty="0"/>
              <a:t>This one's more like guards from functional languages!</a:t>
            </a:r>
          </a:p>
        </p:txBody>
      </p:sp>
      <p:sp>
        <p:nvSpPr>
          <p:cNvPr id="15" name="Speech Bubble: Rectangle with Corners Rounded 14" hidden="1">
            <a:extLst>
              <a:ext uri="{FF2B5EF4-FFF2-40B4-BE49-F238E27FC236}">
                <a16:creationId xmlns:a16="http://schemas.microsoft.com/office/drawing/2014/main" id="{0C34B7A8-02E4-4967-8EAB-2743BC08EB05}"/>
              </a:ext>
            </a:extLst>
          </p:cNvPr>
          <p:cNvSpPr/>
          <p:nvPr/>
        </p:nvSpPr>
        <p:spPr>
          <a:xfrm>
            <a:off x="7848672" y="1157587"/>
            <a:ext cx="3499356" cy="1434422"/>
          </a:xfrm>
          <a:prstGeom prst="wedgeRoundRectCallout">
            <a:avLst>
              <a:gd name="adj1" fmla="val -84646"/>
              <a:gd name="adj2" fmla="val 91499"/>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We've omitted an expression to switch on, e.g.,:</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switch (</a:t>
            </a:r>
            <a:r>
              <a:rPr lang="en-US" sz="2000" dirty="0">
                <a:solidFill>
                  <a:schemeClr val="accent4">
                    <a:lumMod val="40000"/>
                    <a:lumOff val="60000"/>
                  </a:schemeClr>
                </a:solidFill>
                <a:latin typeface="Corbel" panose="020B0503020204020204" pitchFamily="34" charset="0"/>
              </a:rPr>
              <a:t>expr</a:t>
            </a:r>
            <a:r>
              <a:rPr lang="en-US" sz="2000" dirty="0">
                <a:solidFill>
                  <a:schemeClr val="bg1"/>
                </a:solidFill>
                <a:latin typeface="Corbel" panose="020B0503020204020204" pitchFamily="34" charset="0"/>
              </a:rPr>
              <a:t>) { ... }</a:t>
            </a:r>
          </a:p>
        </p:txBody>
      </p:sp>
      <p:sp>
        <p:nvSpPr>
          <p:cNvPr id="16" name="Speech Bubble: Rectangle with Corners Rounded 15">
            <a:extLst>
              <a:ext uri="{FF2B5EF4-FFF2-40B4-BE49-F238E27FC236}">
                <a16:creationId xmlns:a16="http://schemas.microsoft.com/office/drawing/2014/main" id="{7467FBF6-4270-439B-B8A7-090A269EB205}"/>
              </a:ext>
            </a:extLst>
          </p:cNvPr>
          <p:cNvSpPr/>
          <p:nvPr/>
        </p:nvSpPr>
        <p:spPr>
          <a:xfrm>
            <a:off x="1390421" y="1901965"/>
            <a:ext cx="3499356" cy="1434422"/>
          </a:xfrm>
          <a:prstGeom prst="wedgeRoundRectCallout">
            <a:avLst>
              <a:gd name="adj1" fmla="val 83216"/>
              <a:gd name="adj2" fmla="val 65490"/>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 cases are each </a:t>
            </a:r>
            <a:r>
              <a:rPr lang="en-US" sz="2000" dirty="0" err="1">
                <a:solidFill>
                  <a:schemeClr val="accent2">
                    <a:lumMod val="40000"/>
                    <a:lumOff val="60000"/>
                  </a:schemeClr>
                </a:solidFill>
                <a:latin typeface="Corbel" panose="020B0503020204020204" pitchFamily="34" charset="0"/>
              </a:rPr>
              <a:t>boolean</a:t>
            </a:r>
            <a:r>
              <a:rPr lang="en-US" sz="2000" dirty="0">
                <a:solidFill>
                  <a:schemeClr val="bg1"/>
                </a:solidFill>
                <a:latin typeface="Corbel" panose="020B0503020204020204" pitchFamily="34" charset="0"/>
              </a:rPr>
              <a:t> </a:t>
            </a:r>
            <a:r>
              <a:rPr lang="en-US" sz="2000" dirty="0">
                <a:solidFill>
                  <a:schemeClr val="accent2">
                    <a:lumMod val="40000"/>
                    <a:lumOff val="60000"/>
                  </a:schemeClr>
                </a:solidFill>
                <a:latin typeface="Corbel" panose="020B0503020204020204" pitchFamily="34" charset="0"/>
              </a:rPr>
              <a:t>expressions</a:t>
            </a:r>
            <a:r>
              <a:rPr lang="en-US" sz="2000" dirty="0">
                <a:solidFill>
                  <a:schemeClr val="bg1"/>
                </a:solidFill>
                <a:latin typeface="Corbel" panose="020B0503020204020204" pitchFamily="34" charset="0"/>
              </a:rPr>
              <a:t> – the first one that matches runs.</a:t>
            </a:r>
          </a:p>
        </p:txBody>
      </p:sp>
      <p:sp>
        <p:nvSpPr>
          <p:cNvPr id="17" name="Rectangle 16">
            <a:extLst>
              <a:ext uri="{FF2B5EF4-FFF2-40B4-BE49-F238E27FC236}">
                <a16:creationId xmlns:a16="http://schemas.microsoft.com/office/drawing/2014/main" id="{E952FE4B-AD9C-4D1F-8686-F113446EE534}"/>
              </a:ext>
            </a:extLst>
          </p:cNvPr>
          <p:cNvSpPr/>
          <p:nvPr/>
        </p:nvSpPr>
        <p:spPr>
          <a:xfrm>
            <a:off x="5707143" y="5477050"/>
            <a:ext cx="5209417" cy="37141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I'm </a:t>
            </a:r>
            <a:r>
              <a:rPr lang="en-US" dirty="0" err="1">
                <a:solidFill>
                  <a:schemeClr val="tx1"/>
                </a:solidFill>
              </a:rPr>
              <a:t>chillin</a:t>
            </a:r>
            <a:endParaRPr lang="en-US" dirty="0">
              <a:solidFill>
                <a:schemeClr val="tx1"/>
              </a:solidFill>
            </a:endParaRPr>
          </a:p>
        </p:txBody>
      </p:sp>
    </p:spTree>
    <p:extLst>
      <p:ext uri="{BB962C8B-B14F-4D97-AF65-F5344CB8AC3E}">
        <p14:creationId xmlns:p14="http://schemas.microsoft.com/office/powerpoint/2010/main" val="88087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1"/>
                                        </p:tgtEl>
                                        <p:attrNameLst>
                                          <p:attrName>style.visibility</p:attrName>
                                        </p:attrNameLst>
                                      </p:cBhvr>
                                      <p:to>
                                        <p:strVal val="visible"/>
                                      </p:to>
                                    </p:set>
                                  </p:childTnLst>
                                </p:cTn>
                              </p:par>
                              <p:par>
                                <p:cTn id="18" presetID="22" presetClass="entr" presetSubtype="8" fill="hold" grpId="0" nodeType="with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left)">
                                      <p:cBhvr>
                                        <p:cTn id="20" dur="59000"/>
                                        <p:tgtEl>
                                          <p:spTgt spid="3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31"/>
                                        </p:tgtEl>
                                      </p:cBhvr>
                                    </p:animEffect>
                                    <p:set>
                                      <p:cBhvr>
                                        <p:cTn id="25" dur="1" fill="hold">
                                          <p:stCondLst>
                                            <p:cond delay="499"/>
                                          </p:stCondLst>
                                        </p:cTn>
                                        <p:tgtEl>
                                          <p:spTgt spid="31"/>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32"/>
                                        </p:tgtEl>
                                      </p:cBhvr>
                                    </p:animEffect>
                                    <p:set>
                                      <p:cBhvr>
                                        <p:cTn id="28" dur="1" fill="hold">
                                          <p:stCondLst>
                                            <p:cond delay="499"/>
                                          </p:stCondLst>
                                        </p:cTn>
                                        <p:tgtEl>
                                          <p:spTgt spid="3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down)">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down)">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6"/>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1" grpId="0" animBg="1"/>
      <p:bldP spid="31" grpId="1" animBg="1"/>
      <p:bldP spid="32" grpId="0" animBg="1"/>
      <p:bldP spid="32" grpId="1" animBg="1"/>
      <p:bldP spid="25" grpId="0"/>
      <p:bldP spid="15" grpId="0" animBg="1"/>
      <p:bldP spid="15" grpId="1" animBg="1"/>
      <p:bldP spid="16" grpId="0" animBg="1"/>
      <p:bldP spid="16" grpId="1" animBg="1"/>
      <p:bldP spid="1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63327" y="8371454"/>
            <a:ext cx="7105336" cy="369332"/>
          </a:xfrm>
          <a:prstGeom prst="rect">
            <a:avLst/>
          </a:prstGeom>
          <a:noFill/>
        </p:spPr>
        <p:txBody>
          <a:bodyPr wrap="square">
            <a:spAutoFit/>
          </a:bodyPr>
          <a:lstStyle/>
          <a:p>
            <a:endParaRPr lang="en-US" dirty="0">
              <a:latin typeface="Corbel" panose="020B0503020204020204" pitchFamily="34" charset="0"/>
            </a:endParaRPr>
          </a:p>
        </p:txBody>
      </p:sp>
      <p:grpSp>
        <p:nvGrpSpPr>
          <p:cNvPr id="20" name="Group 19">
            <a:extLst>
              <a:ext uri="{FF2B5EF4-FFF2-40B4-BE49-F238E27FC236}">
                <a16:creationId xmlns:a16="http://schemas.microsoft.com/office/drawing/2014/main" id="{94FA2066-066C-49D8-B5D5-A600E1625DF8}"/>
              </a:ext>
            </a:extLst>
          </p:cNvPr>
          <p:cNvGrpSpPr/>
          <p:nvPr/>
        </p:nvGrpSpPr>
        <p:grpSpPr>
          <a:xfrm>
            <a:off x="879254" y="-125445"/>
            <a:ext cx="11484833" cy="1143000"/>
            <a:chOff x="1545366" y="-4627"/>
            <a:chExt cx="11484833" cy="1143000"/>
          </a:xfrm>
        </p:grpSpPr>
        <p:sp>
          <p:nvSpPr>
            <p:cNvPr id="21" name="Rectangle 11">
              <a:extLst>
                <a:ext uri="{FF2B5EF4-FFF2-40B4-BE49-F238E27FC236}">
                  <a16:creationId xmlns:a16="http://schemas.microsoft.com/office/drawing/2014/main" id="{714E4077-93E2-4283-9ABD-C301ACDBBC1B}"/>
                </a:ext>
              </a:extLst>
            </p:cNvPr>
            <p:cNvSpPr>
              <a:spLocks noChangeArrowheads="1"/>
            </p:cNvSpPr>
            <p:nvPr/>
          </p:nvSpPr>
          <p:spPr bwMode="auto">
            <a:xfrm>
              <a:off x="1545366" y="-4627"/>
              <a:ext cx="11484833"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latin typeface="Corbel" panose="020B0503020204020204" pitchFamily="34" charset="0"/>
                </a:rPr>
                <a:t>Classify That Language: Conditionals</a:t>
              </a:r>
            </a:p>
          </p:txBody>
        </p:sp>
        <p:pic>
          <p:nvPicPr>
            <p:cNvPr id="22" name="Picture 21" descr="Shape&#10;&#10;Description automatically generated with low confidence">
              <a:extLst>
                <a:ext uri="{FF2B5EF4-FFF2-40B4-BE49-F238E27FC236}">
                  <a16:creationId xmlns:a16="http://schemas.microsoft.com/office/drawing/2014/main" id="{08F06237-C13C-4673-8076-3DEAA3CE6B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0828" y="175846"/>
              <a:ext cx="645420" cy="742444"/>
            </a:xfrm>
            <a:prstGeom prst="rect">
              <a:avLst/>
            </a:prstGeom>
            <a:ln>
              <a:noFill/>
            </a:ln>
            <a:effectLst>
              <a:outerShdw blurRad="292100" dist="139700" dir="2700000" algn="tl" rotWithShape="0">
                <a:srgbClr val="333333">
                  <a:alpha val="65000"/>
                </a:srgbClr>
              </a:outerShdw>
            </a:effectLst>
          </p:spPr>
        </p:pic>
      </p:grpSp>
      <p:sp>
        <p:nvSpPr>
          <p:cNvPr id="17" name="Rectangle 16">
            <a:extLst>
              <a:ext uri="{FF2B5EF4-FFF2-40B4-BE49-F238E27FC236}">
                <a16:creationId xmlns:a16="http://schemas.microsoft.com/office/drawing/2014/main" id="{34EBD95C-46E2-4BA3-AE24-D794FC5CF0F7}"/>
              </a:ext>
            </a:extLst>
          </p:cNvPr>
          <p:cNvSpPr/>
          <p:nvPr/>
        </p:nvSpPr>
        <p:spPr>
          <a:xfrm>
            <a:off x="7083444" y="2063115"/>
            <a:ext cx="4431600"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8" name="Rectangle 17">
            <a:extLst>
              <a:ext uri="{FF2B5EF4-FFF2-40B4-BE49-F238E27FC236}">
                <a16:creationId xmlns:a16="http://schemas.microsoft.com/office/drawing/2014/main" id="{5FFF5E25-0B79-4993-8F28-981904FB8AB9}"/>
              </a:ext>
            </a:extLst>
          </p:cNvPr>
          <p:cNvSpPr/>
          <p:nvPr/>
        </p:nvSpPr>
        <p:spPr>
          <a:xfrm>
            <a:off x="7082618" y="2064301"/>
            <a:ext cx="4433252"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FEFBF4D6-604B-4FEA-A639-4EE5C6810100}"/>
              </a:ext>
            </a:extLst>
          </p:cNvPr>
          <p:cNvSpPr txBox="1"/>
          <p:nvPr/>
        </p:nvSpPr>
        <p:spPr>
          <a:xfrm>
            <a:off x="6673373" y="846166"/>
            <a:ext cx="5251743" cy="830997"/>
          </a:xfrm>
          <a:prstGeom prst="rect">
            <a:avLst/>
          </a:prstGeom>
          <a:noFill/>
        </p:spPr>
        <p:txBody>
          <a:bodyPr wrap="square">
            <a:spAutoFit/>
          </a:bodyPr>
          <a:lstStyle/>
          <a:p>
            <a:pPr algn="ctr"/>
            <a:r>
              <a:rPr lang="en-US" sz="2400" dirty="0"/>
              <a:t>What do you think the program on the left prints out?</a:t>
            </a:r>
          </a:p>
        </p:txBody>
      </p:sp>
      <p:sp>
        <p:nvSpPr>
          <p:cNvPr id="32" name="Rectangle 31">
            <a:extLst>
              <a:ext uri="{FF2B5EF4-FFF2-40B4-BE49-F238E27FC236}">
                <a16:creationId xmlns:a16="http://schemas.microsoft.com/office/drawing/2014/main" id="{BF1A1AFD-B1C5-5A5C-04DE-BBC29A7A6445}"/>
              </a:ext>
            </a:extLst>
          </p:cNvPr>
          <p:cNvSpPr/>
          <p:nvPr/>
        </p:nvSpPr>
        <p:spPr>
          <a:xfrm>
            <a:off x="155921" y="977945"/>
            <a:ext cx="6306470" cy="5693376"/>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latin typeface="Consolas" panose="020B0609020204030204" pitchFamily="49" charset="0"/>
              </a:rPr>
              <a:t>func</a:t>
            </a:r>
            <a:r>
              <a:rPr lang="en-US" dirty="0">
                <a:latin typeface="Consolas" panose="020B0609020204030204" pitchFamily="49" charset="0"/>
              </a:rPr>
              <a:t> classify(eyes int) {</a:t>
            </a:r>
          </a:p>
          <a:p>
            <a:r>
              <a:rPr lang="en-US" dirty="0">
                <a:latin typeface="Consolas" panose="020B0609020204030204" pitchFamily="49" charset="0"/>
              </a:rPr>
              <a:t>  switch eyes {</a:t>
            </a:r>
          </a:p>
          <a:p>
            <a:r>
              <a:rPr lang="en-US" dirty="0">
                <a:latin typeface="Consolas" panose="020B0609020204030204" pitchFamily="49" charset="0"/>
              </a:rPr>
              <a:t>  case 1:</a:t>
            </a:r>
          </a:p>
          <a:p>
            <a:r>
              <a:rPr lang="en-US" dirty="0">
                <a:latin typeface="Consolas" panose="020B0609020204030204" pitchFamily="49" charset="0"/>
              </a:rPr>
              <a:t>    </a:t>
            </a:r>
            <a:r>
              <a:rPr lang="en-US" dirty="0" err="1">
                <a:latin typeface="Consolas" panose="020B0609020204030204" pitchFamily="49" charset="0"/>
              </a:rPr>
              <a:t>fmt.Println</a:t>
            </a:r>
            <a:r>
              <a:rPr lang="en-US" dirty="0">
                <a:latin typeface="Consolas" panose="020B0609020204030204" pitchFamily="49" charset="0"/>
              </a:rPr>
              <a:t>("Copepod")</a:t>
            </a:r>
          </a:p>
          <a:p>
            <a:r>
              <a:rPr lang="en-US" dirty="0">
                <a:latin typeface="Consolas" panose="020B0609020204030204" pitchFamily="49" charset="0"/>
              </a:rPr>
              <a:t>  case 8:</a:t>
            </a:r>
          </a:p>
          <a:p>
            <a:r>
              <a:rPr lang="en-US" dirty="0">
                <a:latin typeface="Consolas" panose="020B0609020204030204" pitchFamily="49" charset="0"/>
              </a:rPr>
              <a:t>    </a:t>
            </a:r>
            <a:r>
              <a:rPr lang="en-US" dirty="0" err="1">
                <a:latin typeface="Consolas" panose="020B0609020204030204" pitchFamily="49" charset="0"/>
              </a:rPr>
              <a:t>fmt.Println</a:t>
            </a:r>
            <a:r>
              <a:rPr lang="en-US" dirty="0">
                <a:latin typeface="Consolas" panose="020B0609020204030204" pitchFamily="49" charset="0"/>
              </a:rPr>
              <a:t>("Spider")</a:t>
            </a:r>
          </a:p>
          <a:p>
            <a:r>
              <a:rPr lang="en-US" dirty="0">
                <a:latin typeface="Consolas" panose="020B0609020204030204" pitchFamily="49" charset="0"/>
              </a:rPr>
              <a:t>  case 3:</a:t>
            </a:r>
          </a:p>
          <a:p>
            <a:r>
              <a:rPr lang="en-US" dirty="0">
                <a:latin typeface="Consolas" panose="020B0609020204030204" pitchFamily="49" charset="0"/>
              </a:rPr>
              <a:t>    </a:t>
            </a:r>
            <a:r>
              <a:rPr lang="en-US" dirty="0" err="1">
                <a:latin typeface="Consolas" panose="020B0609020204030204" pitchFamily="49" charset="0"/>
              </a:rPr>
              <a:t>fmt.Println</a:t>
            </a:r>
            <a:r>
              <a:rPr lang="en-US" dirty="0">
                <a:latin typeface="Consolas" panose="020B0609020204030204" pitchFamily="49" charset="0"/>
              </a:rPr>
              <a:t>("Tuatara")</a:t>
            </a:r>
          </a:p>
          <a:p>
            <a:r>
              <a:rPr lang="en-US" dirty="0">
                <a:latin typeface="Consolas" panose="020B0609020204030204" pitchFamily="49" charset="0"/>
              </a:rPr>
              <a:t>  case 0:</a:t>
            </a:r>
          </a:p>
          <a:p>
            <a:r>
              <a:rPr lang="en-US" dirty="0">
                <a:latin typeface="Consolas" panose="020B0609020204030204" pitchFamily="49" charset="0"/>
              </a:rPr>
              <a:t>    </a:t>
            </a:r>
            <a:r>
              <a:rPr lang="en-US" dirty="0" err="1">
                <a:latin typeface="Consolas" panose="020B0609020204030204" pitchFamily="49" charset="0"/>
              </a:rPr>
              <a:t>fmt.Println</a:t>
            </a:r>
            <a:r>
              <a:rPr lang="en-US" dirty="0">
                <a:latin typeface="Consolas" panose="020B0609020204030204" pitchFamily="49" charset="0"/>
              </a:rPr>
              <a:t>("Star–nosed Mole")</a:t>
            </a:r>
          </a:p>
          <a:p>
            <a:r>
              <a:rPr lang="en-US" dirty="0">
                <a:latin typeface="Consolas" panose="020B0609020204030204" pitchFamily="49" charset="0"/>
              </a:rPr>
              <a:t>    </a:t>
            </a:r>
            <a:r>
              <a:rPr lang="en-US" dirty="0" err="1">
                <a:latin typeface="Consolas" panose="020B0609020204030204" pitchFamily="49" charset="0"/>
              </a:rPr>
              <a:t>fallthrough</a:t>
            </a:r>
            <a:endParaRPr lang="en-US" dirty="0">
              <a:latin typeface="Consolas" panose="020B0609020204030204" pitchFamily="49" charset="0"/>
            </a:endParaRPr>
          </a:p>
          <a:p>
            <a:r>
              <a:rPr lang="en-US" dirty="0">
                <a:latin typeface="Consolas" panose="020B0609020204030204" pitchFamily="49" charset="0"/>
              </a:rPr>
              <a:t>  default:</a:t>
            </a:r>
          </a:p>
          <a:p>
            <a:r>
              <a:rPr lang="en-US" dirty="0">
                <a:latin typeface="Consolas" panose="020B0609020204030204" pitchFamily="49" charset="0"/>
              </a:rPr>
              <a:t>    </a:t>
            </a:r>
            <a:r>
              <a:rPr lang="en-US" dirty="0" err="1">
                <a:latin typeface="Consolas" panose="020B0609020204030204" pitchFamily="49" charset="0"/>
              </a:rPr>
              <a:t>fmt.Println</a:t>
            </a:r>
            <a:r>
              <a:rPr lang="en-US" dirty="0">
                <a:latin typeface="Consolas" panose="020B0609020204030204" pitchFamily="49" charset="0"/>
              </a:rPr>
              <a:t>("Freak!")</a:t>
            </a:r>
          </a:p>
          <a:p>
            <a:r>
              <a:rPr lang="en-US" dirty="0">
                <a:latin typeface="Consolas" panose="020B0609020204030204" pitchFamily="49" charset="0"/>
              </a:rPr>
              <a:t>  }</a:t>
            </a:r>
          </a:p>
          <a:p>
            <a:r>
              <a:rPr lang="en-US" dirty="0">
                <a:latin typeface="Consolas" panose="020B0609020204030204" pitchFamily="49" charset="0"/>
              </a:rPr>
              <a:t>}</a:t>
            </a:r>
          </a:p>
          <a:p>
            <a:endParaRPr lang="en-US" dirty="0">
              <a:latin typeface="Consolas" panose="020B0609020204030204" pitchFamily="49" charset="0"/>
            </a:endParaRPr>
          </a:p>
          <a:p>
            <a:r>
              <a:rPr lang="en-US" dirty="0" err="1">
                <a:latin typeface="Consolas" panose="020B0609020204030204" pitchFamily="49" charset="0"/>
              </a:rPr>
              <a:t>func</a:t>
            </a:r>
            <a:r>
              <a:rPr lang="en-US" dirty="0">
                <a:latin typeface="Consolas" panose="020B0609020204030204" pitchFamily="49" charset="0"/>
              </a:rPr>
              <a:t> main() {</a:t>
            </a:r>
          </a:p>
          <a:p>
            <a:r>
              <a:rPr lang="en-US" dirty="0">
                <a:latin typeface="Consolas" panose="020B0609020204030204" pitchFamily="49" charset="0"/>
              </a:rPr>
              <a:t>  classify(1)</a:t>
            </a:r>
          </a:p>
          <a:p>
            <a:r>
              <a:rPr lang="en-US" dirty="0">
                <a:latin typeface="Consolas" panose="020B0609020204030204" pitchFamily="49" charset="0"/>
              </a:rPr>
              <a:t>  classify(0)</a:t>
            </a:r>
          </a:p>
          <a:p>
            <a:r>
              <a:rPr lang="en-US" dirty="0">
                <a:latin typeface="Consolas" panose="020B0609020204030204" pitchFamily="49" charset="0"/>
              </a:rPr>
              <a:t>}</a:t>
            </a:r>
          </a:p>
        </p:txBody>
      </p:sp>
      <p:sp>
        <p:nvSpPr>
          <p:cNvPr id="15" name="Rectangle 14">
            <a:extLst>
              <a:ext uri="{FF2B5EF4-FFF2-40B4-BE49-F238E27FC236}">
                <a16:creationId xmlns:a16="http://schemas.microsoft.com/office/drawing/2014/main" id="{0F4CA76F-863E-4D01-99BF-E7D7592D2BA4}"/>
              </a:ext>
            </a:extLst>
          </p:cNvPr>
          <p:cNvSpPr/>
          <p:nvPr/>
        </p:nvSpPr>
        <p:spPr>
          <a:xfrm>
            <a:off x="7287564" y="2121565"/>
            <a:ext cx="4023360" cy="83099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a-DK" dirty="0">
                <a:solidFill>
                  <a:schemeClr val="tx1"/>
                </a:solidFill>
                <a:latin typeface="Consolas" panose="020B0609020204030204" pitchFamily="49" charset="0"/>
              </a:rPr>
              <a:t>Copepod</a:t>
            </a:r>
          </a:p>
          <a:p>
            <a:r>
              <a:rPr lang="da-DK" dirty="0">
                <a:solidFill>
                  <a:schemeClr val="tx1"/>
                </a:solidFill>
                <a:latin typeface="Consolas" panose="020B0609020204030204" pitchFamily="49" charset="0"/>
              </a:rPr>
              <a:t>Star–nosed Mole</a:t>
            </a:r>
          </a:p>
          <a:p>
            <a:r>
              <a:rPr lang="da-DK" dirty="0">
                <a:solidFill>
                  <a:schemeClr val="tx1"/>
                </a:solidFill>
                <a:latin typeface="Consolas" panose="020B0609020204030204" pitchFamily="49" charset="0"/>
              </a:rPr>
              <a:t>Freak!</a:t>
            </a:r>
            <a:endParaRPr lang="en-US" dirty="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DC56AFBF-98A9-40E9-BD54-4FABD6172ACD}"/>
              </a:ext>
            </a:extLst>
          </p:cNvPr>
          <p:cNvSpPr txBox="1"/>
          <p:nvPr/>
        </p:nvSpPr>
        <p:spPr>
          <a:xfrm>
            <a:off x="6673373" y="3305729"/>
            <a:ext cx="5251743" cy="1200329"/>
          </a:xfrm>
          <a:prstGeom prst="rect">
            <a:avLst/>
          </a:prstGeom>
          <a:noFill/>
        </p:spPr>
        <p:txBody>
          <a:bodyPr wrap="square">
            <a:spAutoFit/>
          </a:bodyPr>
          <a:lstStyle/>
          <a:p>
            <a:pPr algn="ctr"/>
            <a:r>
              <a:rPr lang="en-US" sz="2400" dirty="0"/>
              <a:t>In this language, each case breaks automatically when reaching the next case statement!</a:t>
            </a:r>
          </a:p>
        </p:txBody>
      </p:sp>
      <p:sp>
        <p:nvSpPr>
          <p:cNvPr id="19" name="TextBox 18">
            <a:extLst>
              <a:ext uri="{FF2B5EF4-FFF2-40B4-BE49-F238E27FC236}">
                <a16:creationId xmlns:a16="http://schemas.microsoft.com/office/drawing/2014/main" id="{DA75A1E0-E486-4DDB-9DEA-A0E29D5F58E5}"/>
              </a:ext>
            </a:extLst>
          </p:cNvPr>
          <p:cNvSpPr txBox="1"/>
          <p:nvPr/>
        </p:nvSpPr>
        <p:spPr>
          <a:xfrm>
            <a:off x="6673373" y="4674881"/>
            <a:ext cx="5251743" cy="830997"/>
          </a:xfrm>
          <a:prstGeom prst="rect">
            <a:avLst/>
          </a:prstGeom>
          <a:noFill/>
        </p:spPr>
        <p:txBody>
          <a:bodyPr wrap="square">
            <a:spAutoFit/>
          </a:bodyPr>
          <a:lstStyle/>
          <a:p>
            <a:pPr algn="ctr"/>
            <a:r>
              <a:rPr lang="en-US" sz="2400" dirty="0"/>
              <a:t>You must use </a:t>
            </a:r>
            <a:r>
              <a:rPr lang="en-US" sz="2400" i="1" dirty="0" err="1"/>
              <a:t>fallthrough</a:t>
            </a:r>
            <a:r>
              <a:rPr lang="en-US" sz="2400" dirty="0"/>
              <a:t> to allow one case to fall through to the next.</a:t>
            </a:r>
          </a:p>
        </p:txBody>
      </p:sp>
      <p:sp>
        <p:nvSpPr>
          <p:cNvPr id="23" name="TextBox 22">
            <a:extLst>
              <a:ext uri="{FF2B5EF4-FFF2-40B4-BE49-F238E27FC236}">
                <a16:creationId xmlns:a16="http://schemas.microsoft.com/office/drawing/2014/main" id="{F7706380-8D29-4C4C-BB54-F40E65741AD1}"/>
              </a:ext>
            </a:extLst>
          </p:cNvPr>
          <p:cNvSpPr txBox="1"/>
          <p:nvPr/>
        </p:nvSpPr>
        <p:spPr>
          <a:xfrm>
            <a:off x="6858018" y="5749179"/>
            <a:ext cx="4882452" cy="769441"/>
          </a:xfrm>
          <a:prstGeom prst="rect">
            <a:avLst/>
          </a:prstGeom>
          <a:noFill/>
        </p:spPr>
        <p:txBody>
          <a:bodyPr wrap="square">
            <a:spAutoFit/>
          </a:bodyPr>
          <a:lstStyle/>
          <a:p>
            <a:pPr algn="ctr"/>
            <a:r>
              <a:rPr lang="en-US" sz="4400" dirty="0">
                <a:latin typeface="Corbel" panose="020B0503020204020204" pitchFamily="34" charset="0"/>
              </a:rPr>
              <a:t>This is (also) Go!</a:t>
            </a:r>
            <a:endParaRPr lang="en-US" sz="4400" dirty="0"/>
          </a:p>
        </p:txBody>
      </p:sp>
    </p:spTree>
    <p:extLst>
      <p:ext uri="{BB962C8B-B14F-4D97-AF65-F5344CB8AC3E}">
        <p14:creationId xmlns:p14="http://schemas.microsoft.com/office/powerpoint/2010/main" val="2367657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up)">
                                      <p:cBhvr>
                                        <p:cTn id="11" dur="500"/>
                                        <p:tgtEl>
                                          <p:spTgt spid="3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par>
                                <p:cTn id="16" presetID="22" presetClass="entr" presetSubtype="8"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left)">
                                      <p:cBhvr>
                                        <p:cTn id="18" dur="590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7"/>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P spid="25" grpId="0"/>
      <p:bldP spid="32" grpId="0" animBg="1"/>
      <p:bldP spid="15" grpId="0" animBg="1"/>
      <p:bldP spid="16" grpId="0"/>
      <p:bldP spid="19" grpId="0"/>
      <p:bldP spid="2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25A84-4AE9-497A-9918-91B711BD49E8}"/>
              </a:ext>
            </a:extLst>
          </p:cNvPr>
          <p:cNvSpPr>
            <a:spLocks noGrp="1"/>
          </p:cNvSpPr>
          <p:nvPr>
            <p:ph type="title"/>
          </p:nvPr>
        </p:nvSpPr>
        <p:spPr/>
        <p:txBody>
          <a:bodyPr>
            <a:normAutofit/>
          </a:bodyPr>
          <a:lstStyle/>
          <a:p>
            <a:r>
              <a:rPr lang="en-US" sz="4000" dirty="0"/>
              <a:t>Iteration (aka Looping)</a:t>
            </a:r>
          </a:p>
        </p:txBody>
      </p:sp>
      <p:pic>
        <p:nvPicPr>
          <p:cNvPr id="7" name="Picture 6">
            <a:extLst>
              <a:ext uri="{FF2B5EF4-FFF2-40B4-BE49-F238E27FC236}">
                <a16:creationId xmlns:a16="http://schemas.microsoft.com/office/drawing/2014/main" id="{D051E907-C7A7-4386-9FE1-E247A6FF6EB1}"/>
              </a:ext>
            </a:extLst>
          </p:cNvPr>
          <p:cNvPicPr>
            <a:picLocks noChangeAspect="1"/>
          </p:cNvPicPr>
          <p:nvPr/>
        </p:nvPicPr>
        <p:blipFill rotWithShape="1">
          <a:blip r:embed="rId2"/>
          <a:srcRect b="13588"/>
          <a:stretch/>
        </p:blipFill>
        <p:spPr>
          <a:xfrm>
            <a:off x="2880817" y="1157097"/>
            <a:ext cx="6285128" cy="4931463"/>
          </a:xfrm>
          <a:prstGeom prst="rect">
            <a:avLst/>
          </a:prstGeom>
        </p:spPr>
      </p:pic>
    </p:spTree>
    <p:extLst>
      <p:ext uri="{BB962C8B-B14F-4D97-AF65-F5344CB8AC3E}">
        <p14:creationId xmlns:p14="http://schemas.microsoft.com/office/powerpoint/2010/main" val="26150592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2033047" y="-4627"/>
            <a:ext cx="8288518"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solidFill>
                  <a:schemeClr val="tx2"/>
                </a:solidFill>
                <a:latin typeface="Corbel" panose="020B0503020204020204" pitchFamily="34" charset="0"/>
              </a:rPr>
              <a:t>Looping</a:t>
            </a:r>
            <a:r>
              <a:rPr lang="en-US" sz="3200">
                <a:solidFill>
                  <a:schemeClr val="tx2"/>
                </a:solidFill>
                <a:latin typeface="Corbel" panose="020B0503020204020204" pitchFamily="34" charset="0"/>
              </a:rPr>
              <a:t>/Iteration</a:t>
            </a:r>
            <a:endParaRPr lang="en-US" sz="3200" dirty="0">
              <a:solidFill>
                <a:schemeClr val="tx2"/>
              </a:solidFill>
              <a:latin typeface="Corbel" panose="020B0503020204020204" pitchFamily="34" charset="0"/>
            </a:endParaRPr>
          </a:p>
          <a:p>
            <a:pPr algn="ctr"/>
            <a:r>
              <a:rPr lang="en-US" sz="3200" dirty="0">
                <a:solidFill>
                  <a:srgbClr val="FF0000"/>
                </a:solidFill>
                <a:latin typeface="Corbel" panose="020B0503020204020204" pitchFamily="34" charset="0"/>
              </a:rPr>
              <a:t>What’s the big picture?</a:t>
            </a:r>
          </a:p>
        </p:txBody>
      </p:sp>
      <p:sp>
        <p:nvSpPr>
          <p:cNvPr id="9" name="Rectangle 8"/>
          <p:cNvSpPr/>
          <p:nvPr/>
        </p:nvSpPr>
        <p:spPr bwMode="auto">
          <a:xfrm>
            <a:off x="2674894" y="1267903"/>
            <a:ext cx="7346185" cy="420514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fontAlgn="base">
              <a:spcBef>
                <a:spcPct val="0"/>
              </a:spcBef>
              <a:spcAft>
                <a:spcPct val="0"/>
              </a:spcAft>
            </a:pPr>
            <a:endParaRPr lang="en-US" sz="2000" dirty="0">
              <a:latin typeface="Georgia" panose="02040502050405020303" pitchFamily="18" charset="0"/>
              <a:cs typeface="Times New Roman" pitchFamily="18" charset="0"/>
            </a:endParaRPr>
          </a:p>
        </p:txBody>
      </p:sp>
      <p:pic>
        <p:nvPicPr>
          <p:cNvPr id="5" name="Picture 4">
            <a:extLst>
              <a:ext uri="{FF2B5EF4-FFF2-40B4-BE49-F238E27FC236}">
                <a16:creationId xmlns:a16="http://schemas.microsoft.com/office/drawing/2014/main" id="{3948CD23-D98D-4623-8D03-138522E869A1}"/>
              </a:ext>
            </a:extLst>
          </p:cNvPr>
          <p:cNvPicPr>
            <a:picLocks noChangeAspect="1"/>
          </p:cNvPicPr>
          <p:nvPr/>
        </p:nvPicPr>
        <p:blipFill>
          <a:blip r:embed="rId3"/>
          <a:stretch>
            <a:fillRect/>
          </a:stretch>
        </p:blipFill>
        <p:spPr>
          <a:xfrm>
            <a:off x="1017238" y="1267902"/>
            <a:ext cx="1657656" cy="10642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3" name="TextBox 22">
            <a:extLst>
              <a:ext uri="{FF2B5EF4-FFF2-40B4-BE49-F238E27FC236}">
                <a16:creationId xmlns:a16="http://schemas.microsoft.com/office/drawing/2014/main" id="{F50DB0F5-F663-472A-A84F-E084186D7072}"/>
              </a:ext>
            </a:extLst>
          </p:cNvPr>
          <p:cNvSpPr txBox="1"/>
          <p:nvPr/>
        </p:nvSpPr>
        <p:spPr>
          <a:xfrm>
            <a:off x="2866330" y="1316409"/>
            <a:ext cx="7020432" cy="461665"/>
          </a:xfrm>
          <a:prstGeom prst="rect">
            <a:avLst/>
          </a:prstGeom>
          <a:noFill/>
        </p:spPr>
        <p:txBody>
          <a:bodyPr wrap="square">
            <a:spAutoFit/>
          </a:bodyPr>
          <a:lstStyle/>
          <a:p>
            <a:pPr algn="ctr"/>
            <a:r>
              <a:rPr lang="en-US" sz="2400" dirty="0">
                <a:latin typeface="Corbel" panose="020B0503020204020204" pitchFamily="34" charset="0"/>
              </a:rPr>
              <a:t>Loops come in three major forms:</a:t>
            </a:r>
          </a:p>
        </p:txBody>
      </p:sp>
      <p:sp>
        <p:nvSpPr>
          <p:cNvPr id="2" name="Rectangle 1">
            <a:extLst>
              <a:ext uri="{FF2B5EF4-FFF2-40B4-BE49-F238E27FC236}">
                <a16:creationId xmlns:a16="http://schemas.microsoft.com/office/drawing/2014/main" id="{E4FAC2E7-166D-4BEF-BE05-35393B3C7827}"/>
              </a:ext>
            </a:extLst>
          </p:cNvPr>
          <p:cNvSpPr/>
          <p:nvPr/>
        </p:nvSpPr>
        <p:spPr>
          <a:xfrm>
            <a:off x="2822185" y="1924574"/>
            <a:ext cx="2279244" cy="13592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lumMod val="20000"/>
                    <a:lumOff val="80000"/>
                  </a:schemeClr>
                </a:solidFill>
              </a:rPr>
              <a:t>Counter-controlled</a:t>
            </a:r>
          </a:p>
          <a:p>
            <a:endParaRPr lang="en-US" dirty="0"/>
          </a:p>
          <a:p>
            <a:r>
              <a:rPr lang="en-US" dirty="0"/>
              <a:t>    for </a:t>
            </a:r>
            <a:r>
              <a:rPr lang="en-US" dirty="0" err="1"/>
              <a:t>i</a:t>
            </a:r>
            <a:r>
              <a:rPr lang="en-US" dirty="0"/>
              <a:t> in range(1,10):</a:t>
            </a:r>
          </a:p>
          <a:p>
            <a:r>
              <a:rPr lang="en-US" dirty="0"/>
              <a:t>        </a:t>
            </a:r>
            <a:r>
              <a:rPr lang="en-US" dirty="0" err="1"/>
              <a:t>do_something</a:t>
            </a:r>
            <a:r>
              <a:rPr lang="en-US" dirty="0"/>
              <a:t>()</a:t>
            </a:r>
          </a:p>
        </p:txBody>
      </p:sp>
      <p:sp>
        <p:nvSpPr>
          <p:cNvPr id="3" name="Rectangle 2">
            <a:extLst>
              <a:ext uri="{FF2B5EF4-FFF2-40B4-BE49-F238E27FC236}">
                <a16:creationId xmlns:a16="http://schemas.microsoft.com/office/drawing/2014/main" id="{4276A445-169B-4829-896C-83E131B94D8B}"/>
              </a:ext>
            </a:extLst>
          </p:cNvPr>
          <p:cNvSpPr/>
          <p:nvPr/>
        </p:nvSpPr>
        <p:spPr>
          <a:xfrm>
            <a:off x="5236924" y="1924574"/>
            <a:ext cx="2279244" cy="13592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lumMod val="20000"/>
                    <a:lumOff val="80000"/>
                  </a:schemeClr>
                </a:solidFill>
              </a:rPr>
              <a:t>Condition-controlled</a:t>
            </a:r>
          </a:p>
          <a:p>
            <a:endParaRPr lang="en-US" dirty="0"/>
          </a:p>
          <a:p>
            <a:r>
              <a:rPr lang="en-US" dirty="0"/>
              <a:t>    while (condition)</a:t>
            </a:r>
          </a:p>
          <a:p>
            <a:r>
              <a:rPr lang="en-US" dirty="0"/>
              <a:t>       </a:t>
            </a:r>
            <a:r>
              <a:rPr lang="en-US" dirty="0" err="1"/>
              <a:t>do_something</a:t>
            </a:r>
            <a:r>
              <a:rPr lang="en-US" dirty="0"/>
              <a:t>()</a:t>
            </a:r>
          </a:p>
        </p:txBody>
      </p:sp>
      <p:sp>
        <p:nvSpPr>
          <p:cNvPr id="4" name="Rectangle 3">
            <a:extLst>
              <a:ext uri="{FF2B5EF4-FFF2-40B4-BE49-F238E27FC236}">
                <a16:creationId xmlns:a16="http://schemas.microsoft.com/office/drawing/2014/main" id="{2D28D4C3-09CE-4DC9-9D35-CFAA077CF607}"/>
              </a:ext>
            </a:extLst>
          </p:cNvPr>
          <p:cNvSpPr/>
          <p:nvPr/>
        </p:nvSpPr>
        <p:spPr>
          <a:xfrm>
            <a:off x="7651663" y="1924574"/>
            <a:ext cx="2279244" cy="13592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lumMod val="20000"/>
                    <a:lumOff val="80000"/>
                  </a:schemeClr>
                </a:solidFill>
              </a:rPr>
              <a:t>Collection-controlled</a:t>
            </a:r>
          </a:p>
          <a:p>
            <a:endParaRPr lang="en-US" dirty="0"/>
          </a:p>
          <a:p>
            <a:r>
              <a:rPr lang="en-US" dirty="0"/>
              <a:t>   for (x in container)</a:t>
            </a:r>
          </a:p>
          <a:p>
            <a:r>
              <a:rPr lang="en-US" dirty="0"/>
              <a:t>        </a:t>
            </a:r>
            <a:r>
              <a:rPr lang="en-US" dirty="0" err="1"/>
              <a:t>do_something</a:t>
            </a:r>
            <a:r>
              <a:rPr lang="en-US" dirty="0"/>
              <a:t>(x)</a:t>
            </a:r>
          </a:p>
        </p:txBody>
      </p:sp>
      <p:sp>
        <p:nvSpPr>
          <p:cNvPr id="16" name="TextBox 15">
            <a:extLst>
              <a:ext uri="{FF2B5EF4-FFF2-40B4-BE49-F238E27FC236}">
                <a16:creationId xmlns:a16="http://schemas.microsoft.com/office/drawing/2014/main" id="{2118C0FE-C021-4C79-AC42-E1F45D35A159}"/>
              </a:ext>
            </a:extLst>
          </p:cNvPr>
          <p:cNvSpPr txBox="1"/>
          <p:nvPr/>
        </p:nvSpPr>
        <p:spPr>
          <a:xfrm>
            <a:off x="2915955" y="3561500"/>
            <a:ext cx="7014952" cy="830997"/>
          </a:xfrm>
          <a:prstGeom prst="rect">
            <a:avLst/>
          </a:prstGeom>
          <a:noFill/>
        </p:spPr>
        <p:txBody>
          <a:bodyPr wrap="square">
            <a:spAutoFit/>
          </a:bodyPr>
          <a:lstStyle/>
          <a:p>
            <a:pPr algn="ctr"/>
            <a:r>
              <a:rPr lang="en-US" sz="2400" dirty="0"/>
              <a:t>Both collection-controlled (and often) counter-controlled loops rely upon </a:t>
            </a:r>
            <a:r>
              <a:rPr lang="en-US" sz="2400" dirty="0">
                <a:solidFill>
                  <a:srgbClr val="FF0000"/>
                </a:solidFill>
              </a:rPr>
              <a:t>iterators</a:t>
            </a:r>
            <a:r>
              <a:rPr lang="en-US" sz="2400" dirty="0"/>
              <a:t> under the hood.</a:t>
            </a:r>
          </a:p>
        </p:txBody>
      </p:sp>
      <p:sp>
        <p:nvSpPr>
          <p:cNvPr id="18" name="TextBox 17">
            <a:extLst>
              <a:ext uri="{FF2B5EF4-FFF2-40B4-BE49-F238E27FC236}">
                <a16:creationId xmlns:a16="http://schemas.microsoft.com/office/drawing/2014/main" id="{5FA6BDBC-5705-47E5-8EFB-07DA2B5C342B}"/>
              </a:ext>
            </a:extLst>
          </p:cNvPr>
          <p:cNvSpPr txBox="1"/>
          <p:nvPr/>
        </p:nvSpPr>
        <p:spPr>
          <a:xfrm>
            <a:off x="2915955" y="4500156"/>
            <a:ext cx="7014952" cy="461665"/>
          </a:xfrm>
          <a:prstGeom prst="rect">
            <a:avLst/>
          </a:prstGeom>
          <a:noFill/>
        </p:spPr>
        <p:txBody>
          <a:bodyPr wrap="square">
            <a:spAutoFit/>
          </a:bodyPr>
          <a:lstStyle/>
          <a:p>
            <a:pPr algn="ctr"/>
            <a:r>
              <a:rPr lang="en-US" sz="2400" dirty="0"/>
              <a:t>Let's see!</a:t>
            </a:r>
          </a:p>
        </p:txBody>
      </p:sp>
    </p:spTree>
    <p:extLst>
      <p:ext uri="{BB962C8B-B14F-4D97-AF65-F5344CB8AC3E}">
        <p14:creationId xmlns:p14="http://schemas.microsoft.com/office/powerpoint/2010/main" val="1030392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 grpId="0" animBg="1"/>
      <p:bldP spid="3" grpId="0" animBg="1"/>
      <p:bldP spid="4" grpId="0" animBg="1"/>
      <p:bldP spid="16" grpId="0"/>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25A84-4AE9-497A-9918-91B711BD49E8}"/>
              </a:ext>
            </a:extLst>
          </p:cNvPr>
          <p:cNvSpPr>
            <a:spLocks noGrp="1"/>
          </p:cNvSpPr>
          <p:nvPr>
            <p:ph type="title"/>
          </p:nvPr>
        </p:nvSpPr>
        <p:spPr>
          <a:xfrm>
            <a:off x="914400" y="-76200"/>
            <a:ext cx="10363200" cy="1143000"/>
          </a:xfrm>
        </p:spPr>
        <p:txBody>
          <a:bodyPr>
            <a:normAutofit/>
          </a:bodyPr>
          <a:lstStyle/>
          <a:p>
            <a:r>
              <a:rPr lang="en-US" sz="4000" dirty="0"/>
              <a:t>History of Iteration</a:t>
            </a:r>
          </a:p>
        </p:txBody>
      </p:sp>
      <p:grpSp>
        <p:nvGrpSpPr>
          <p:cNvPr id="13" name="Group 12">
            <a:extLst>
              <a:ext uri="{FF2B5EF4-FFF2-40B4-BE49-F238E27FC236}">
                <a16:creationId xmlns:a16="http://schemas.microsoft.com/office/drawing/2014/main" id="{8E351C02-CE0F-4167-BDD7-06CC6A8668E9}"/>
              </a:ext>
            </a:extLst>
          </p:cNvPr>
          <p:cNvGrpSpPr/>
          <p:nvPr/>
        </p:nvGrpSpPr>
        <p:grpSpPr>
          <a:xfrm>
            <a:off x="1351544" y="871018"/>
            <a:ext cx="9314479" cy="724435"/>
            <a:chOff x="861426" y="825587"/>
            <a:chExt cx="9314479" cy="724435"/>
          </a:xfrm>
        </p:grpSpPr>
        <p:sp>
          <p:nvSpPr>
            <p:cNvPr id="11" name="TextBox 10">
              <a:extLst>
                <a:ext uri="{FF2B5EF4-FFF2-40B4-BE49-F238E27FC236}">
                  <a16:creationId xmlns:a16="http://schemas.microsoft.com/office/drawing/2014/main" id="{C938209B-EC8D-48E5-A0D9-9DAE1DA8CFF9}"/>
                </a:ext>
              </a:extLst>
            </p:cNvPr>
            <p:cNvSpPr txBox="1"/>
            <p:nvPr/>
          </p:nvSpPr>
          <p:spPr>
            <a:xfrm>
              <a:off x="1524306" y="1026802"/>
              <a:ext cx="8651599" cy="523220"/>
            </a:xfrm>
            <a:prstGeom prst="rect">
              <a:avLst/>
            </a:prstGeom>
            <a:noFill/>
          </p:spPr>
          <p:txBody>
            <a:bodyPr wrap="none" rtlCol="0">
              <a:spAutoFit/>
            </a:bodyPr>
            <a:lstStyle/>
            <a:p>
              <a:r>
                <a:rPr lang="en-US" sz="2800" dirty="0"/>
                <a:t>How did the first high-level language implement looping?</a:t>
              </a:r>
            </a:p>
          </p:txBody>
        </p:sp>
        <p:pic>
          <p:nvPicPr>
            <p:cNvPr id="12" name="Picture 11" descr="Shape&#10;&#10;Description automatically generated with low confidence">
              <a:extLst>
                <a:ext uri="{FF2B5EF4-FFF2-40B4-BE49-F238E27FC236}">
                  <a16:creationId xmlns:a16="http://schemas.microsoft.com/office/drawing/2014/main" id="{355931D1-9520-47B0-8273-9034B3FCBE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426" y="825587"/>
              <a:ext cx="662880" cy="662880"/>
            </a:xfrm>
            <a:prstGeom prst="rect">
              <a:avLst/>
            </a:prstGeom>
            <a:ln>
              <a:noFill/>
            </a:ln>
            <a:effectLst>
              <a:outerShdw blurRad="292100" dist="139700" dir="2700000" algn="tl" rotWithShape="0">
                <a:srgbClr val="333333">
                  <a:alpha val="65000"/>
                </a:srgbClr>
              </a:outerShdw>
            </a:effectLst>
          </p:spPr>
        </p:pic>
      </p:grpSp>
      <p:sp>
        <p:nvSpPr>
          <p:cNvPr id="14" name="Rectangle 13">
            <a:extLst>
              <a:ext uri="{FF2B5EF4-FFF2-40B4-BE49-F238E27FC236}">
                <a16:creationId xmlns:a16="http://schemas.microsoft.com/office/drawing/2014/main" id="{9D6F9CB5-46EB-4943-981A-A25086532E11}"/>
              </a:ext>
            </a:extLst>
          </p:cNvPr>
          <p:cNvSpPr/>
          <p:nvPr/>
        </p:nvSpPr>
        <p:spPr>
          <a:xfrm>
            <a:off x="2916673" y="1762508"/>
            <a:ext cx="6357936"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5" name="Rectangle 14">
            <a:extLst>
              <a:ext uri="{FF2B5EF4-FFF2-40B4-BE49-F238E27FC236}">
                <a16:creationId xmlns:a16="http://schemas.microsoft.com/office/drawing/2014/main" id="{5877C217-2192-4BB7-9498-BD43ABC7F451}"/>
              </a:ext>
            </a:extLst>
          </p:cNvPr>
          <p:cNvSpPr/>
          <p:nvPr/>
        </p:nvSpPr>
        <p:spPr>
          <a:xfrm>
            <a:off x="2915847" y="1763694"/>
            <a:ext cx="6360306"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4935342C-4202-4B85-AF7C-2499880A0796}"/>
              </a:ext>
            </a:extLst>
          </p:cNvPr>
          <p:cNvGrpSpPr/>
          <p:nvPr/>
        </p:nvGrpSpPr>
        <p:grpSpPr>
          <a:xfrm>
            <a:off x="4758465" y="-69729"/>
            <a:ext cx="6338694" cy="2278491"/>
            <a:chOff x="2452677" y="134041"/>
            <a:chExt cx="6338694" cy="2278491"/>
          </a:xfrm>
        </p:grpSpPr>
        <p:grpSp>
          <p:nvGrpSpPr>
            <p:cNvPr id="19" name="Group 18">
              <a:extLst>
                <a:ext uri="{FF2B5EF4-FFF2-40B4-BE49-F238E27FC236}">
                  <a16:creationId xmlns:a16="http://schemas.microsoft.com/office/drawing/2014/main" id="{5FDF6F10-878B-478F-A636-1F93BABB1F4F}"/>
                </a:ext>
              </a:extLst>
            </p:cNvPr>
            <p:cNvGrpSpPr/>
            <p:nvPr/>
          </p:nvGrpSpPr>
          <p:grpSpPr>
            <a:xfrm>
              <a:off x="2452677" y="134041"/>
              <a:ext cx="6338694" cy="2278491"/>
              <a:chOff x="2452677" y="134041"/>
              <a:chExt cx="6338694" cy="2278491"/>
            </a:xfrm>
          </p:grpSpPr>
          <p:sp>
            <p:nvSpPr>
              <p:cNvPr id="21" name="Speech Bubble: Rectangle with Corners Rounded 20">
                <a:extLst>
                  <a:ext uri="{FF2B5EF4-FFF2-40B4-BE49-F238E27FC236}">
                    <a16:creationId xmlns:a16="http://schemas.microsoft.com/office/drawing/2014/main" id="{3E25CE2C-294A-4B9C-9F97-C28359A13AA8}"/>
                  </a:ext>
                </a:extLst>
              </p:cNvPr>
              <p:cNvSpPr/>
              <p:nvPr/>
            </p:nvSpPr>
            <p:spPr>
              <a:xfrm>
                <a:off x="2727071" y="288711"/>
                <a:ext cx="6064300" cy="2123821"/>
              </a:xfrm>
              <a:prstGeom prst="wedgeRoundRectCallout">
                <a:avLst>
                  <a:gd name="adj1" fmla="val 77844"/>
                  <a:gd name="adj2" fmla="val -52312"/>
                  <a:gd name="adj3" fmla="val 16667"/>
                </a:avLst>
              </a:prstGeom>
              <a:solidFill>
                <a:srgbClr val="0C3E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pic>
            <p:nvPicPr>
              <p:cNvPr id="22" name="Picture 21">
                <a:extLst>
                  <a:ext uri="{FF2B5EF4-FFF2-40B4-BE49-F238E27FC236}">
                    <a16:creationId xmlns:a16="http://schemas.microsoft.com/office/drawing/2014/main" id="{5CCF4D4F-6A1A-4ABE-8118-1F841987508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2452677" y="134041"/>
                <a:ext cx="1493019" cy="1159285"/>
              </a:xfrm>
              <a:prstGeom prst="rect">
                <a:avLst/>
              </a:prstGeom>
            </p:spPr>
          </p:pic>
        </p:grpSp>
        <p:sp>
          <p:nvSpPr>
            <p:cNvPr id="20" name="TextBox 19">
              <a:extLst>
                <a:ext uri="{FF2B5EF4-FFF2-40B4-BE49-F238E27FC236}">
                  <a16:creationId xmlns:a16="http://schemas.microsoft.com/office/drawing/2014/main" id="{76AE5C1C-378D-4D68-AA7F-37C95996A94A}"/>
                </a:ext>
              </a:extLst>
            </p:cNvPr>
            <p:cNvSpPr txBox="1"/>
            <p:nvPr/>
          </p:nvSpPr>
          <p:spPr>
            <a:xfrm>
              <a:off x="3444568" y="640195"/>
              <a:ext cx="5220006" cy="1384995"/>
            </a:xfrm>
            <a:prstGeom prst="rect">
              <a:avLst/>
            </a:prstGeom>
            <a:noFill/>
            <a:ln>
              <a:noFill/>
            </a:ln>
          </p:spPr>
          <p:txBody>
            <a:bodyPr wrap="square">
              <a:spAutoFit/>
            </a:bodyPr>
            <a:lstStyle/>
            <a:p>
              <a:pPr algn="ctr"/>
              <a:r>
                <a:rPr lang="en-US" sz="2800" dirty="0">
                  <a:solidFill>
                    <a:srgbClr val="FFE07D"/>
                  </a:solidFill>
                  <a:latin typeface="Caveat" pitchFamily="2" charset="0"/>
                </a:rPr>
                <a:t>Ada Lovelace, 1815-1852, was the first person to describe the concept of looping - for Babbage's Analytical Engine.</a:t>
              </a:r>
            </a:p>
          </p:txBody>
        </p:sp>
      </p:grpSp>
      <p:sp>
        <p:nvSpPr>
          <p:cNvPr id="24" name="TextBox 23">
            <a:extLst>
              <a:ext uri="{FF2B5EF4-FFF2-40B4-BE49-F238E27FC236}">
                <a16:creationId xmlns:a16="http://schemas.microsoft.com/office/drawing/2014/main" id="{FE161A58-35F7-4298-862E-3D7DACCE397F}"/>
              </a:ext>
            </a:extLst>
          </p:cNvPr>
          <p:cNvSpPr txBox="1"/>
          <p:nvPr/>
        </p:nvSpPr>
        <p:spPr>
          <a:xfrm>
            <a:off x="2879141" y="3007129"/>
            <a:ext cx="6433718" cy="2862322"/>
          </a:xfrm>
          <a:prstGeom prst="rect">
            <a:avLst/>
          </a:prstGeom>
          <a:solidFill>
            <a:schemeClr val="bg1">
              <a:lumMod val="95000"/>
            </a:schemeClr>
          </a:solidFill>
          <a:ln>
            <a:solidFill>
              <a:schemeClr val="tx1"/>
            </a:solidFill>
          </a:ln>
        </p:spPr>
        <p:txBody>
          <a:bodyPr wrap="square">
            <a:spAutoFit/>
          </a:bodyPr>
          <a:lstStyle/>
          <a:p>
            <a:pPr rtl="0"/>
            <a:r>
              <a:rPr lang="en-US" sz="2000" dirty="0">
                <a:latin typeface="Consolas" panose="020B0609020204030204" pitchFamily="49" charset="0"/>
              </a:rPr>
              <a:t>       N = 10</a:t>
            </a:r>
          </a:p>
          <a:p>
            <a:pPr rtl="0"/>
            <a:r>
              <a:rPr lang="en-US" sz="2000" dirty="0">
                <a:latin typeface="Consolas" panose="020B0609020204030204" pitchFamily="49" charset="0"/>
              </a:rPr>
              <a:t>       I = 0</a:t>
            </a:r>
          </a:p>
          <a:p>
            <a:pPr rtl="0"/>
            <a:r>
              <a:rPr lang="en-US" sz="2000" b="0" i="0" u="none" strike="noStrike" kern="1200" baseline="0" dirty="0">
                <a:latin typeface="Consolas" panose="020B0609020204030204" pitchFamily="49" charset="0"/>
              </a:rPr>
              <a:t>100    P = N - I</a:t>
            </a:r>
          </a:p>
          <a:p>
            <a:pPr rtl="0"/>
            <a:r>
              <a:rPr lang="en-US" sz="2000" b="0" i="0" u="none" strike="noStrike" kern="1200" baseline="0" dirty="0">
                <a:latin typeface="Consolas" panose="020B0609020204030204" pitchFamily="49" charset="0"/>
              </a:rPr>
              <a:t>       </a:t>
            </a:r>
            <a:r>
              <a:rPr lang="en-US" sz="2000" b="0" i="0" u="none" strike="noStrike" kern="1200" baseline="0" dirty="0">
                <a:solidFill>
                  <a:srgbClr val="FF0000"/>
                </a:solidFill>
                <a:latin typeface="Consolas" panose="020B0609020204030204" pitchFamily="49" charset="0"/>
              </a:rPr>
              <a:t>IF</a:t>
            </a:r>
            <a:r>
              <a:rPr lang="en-US" sz="2000" b="0" i="0" u="none" strike="noStrike" kern="1200" baseline="0" dirty="0">
                <a:latin typeface="Consolas" panose="020B0609020204030204" pitchFamily="49" charset="0"/>
              </a:rPr>
              <a:t>  (P</a:t>
            </a:r>
            <a:r>
              <a:rPr lang="en-US" sz="2000" dirty="0">
                <a:latin typeface="Consolas" panose="020B0609020204030204" pitchFamily="49" charset="0"/>
              </a:rPr>
              <a:t>), </a:t>
            </a:r>
            <a:r>
              <a:rPr lang="en-US" sz="2000" b="0" i="0" u="none" strike="noStrike" kern="1200" baseline="0" dirty="0">
                <a:latin typeface="Consolas" panose="020B0609020204030204" pitchFamily="49" charset="0"/>
              </a:rPr>
              <a:t> 200, 200, 101</a:t>
            </a:r>
          </a:p>
          <a:p>
            <a:pPr rtl="0"/>
            <a:r>
              <a:rPr lang="en-US" sz="2000" b="0" i="0" u="none" strike="noStrike" kern="1200" baseline="0" dirty="0">
                <a:latin typeface="Consolas" panose="020B0609020204030204" pitchFamily="49" charset="0"/>
              </a:rPr>
              <a:t>101    ... statements to run in loop</a:t>
            </a:r>
          </a:p>
          <a:p>
            <a:pPr rtl="0"/>
            <a:r>
              <a:rPr lang="en-US" sz="2000" b="0" i="0" u="none" strike="noStrike" kern="1200" baseline="0" dirty="0">
                <a:latin typeface="Consolas" panose="020B0609020204030204" pitchFamily="49" charset="0"/>
              </a:rPr>
              <a:t>       I = I + 1</a:t>
            </a:r>
          </a:p>
          <a:p>
            <a:pPr rtl="0"/>
            <a:r>
              <a:rPr lang="en-US" sz="2000" b="0" i="0" u="none" strike="noStrike" kern="1200" baseline="0" dirty="0">
                <a:latin typeface="Consolas" panose="020B0609020204030204" pitchFamily="49" charset="0"/>
              </a:rPr>
              <a:t>       </a:t>
            </a:r>
            <a:r>
              <a:rPr lang="en-US" sz="2000" dirty="0">
                <a:solidFill>
                  <a:srgbClr val="FF0000"/>
                </a:solidFill>
                <a:latin typeface="Consolas" panose="020B0609020204030204" pitchFamily="49" charset="0"/>
              </a:rPr>
              <a:t>GO TO </a:t>
            </a:r>
            <a:r>
              <a:rPr lang="en-US" sz="2000" dirty="0">
                <a:latin typeface="Consolas" panose="020B0609020204030204" pitchFamily="49" charset="0"/>
              </a:rPr>
              <a:t>100</a:t>
            </a:r>
            <a:br>
              <a:rPr lang="en-US" sz="2000" b="0" i="0" u="none" strike="noStrike" kern="1200" baseline="0" dirty="0">
                <a:latin typeface="Consolas" panose="020B0609020204030204" pitchFamily="49" charset="0"/>
              </a:rPr>
            </a:br>
            <a:r>
              <a:rPr lang="en-US" sz="2000" b="0" i="0" u="none" strike="noStrike" kern="1200" baseline="0" dirty="0">
                <a:latin typeface="Consolas" panose="020B0609020204030204" pitchFamily="49" charset="0"/>
              </a:rPr>
              <a:t>200    ... </a:t>
            </a:r>
            <a:r>
              <a:rPr lang="en-US" sz="2000" dirty="0">
                <a:latin typeface="Consolas" panose="020B0609020204030204" pitchFamily="49" charset="0"/>
              </a:rPr>
              <a:t>statements after loop</a:t>
            </a:r>
          </a:p>
          <a:p>
            <a:pPr rtl="0"/>
            <a:r>
              <a:rPr lang="en-US" sz="2000" b="0" i="0" u="none" strike="noStrike" kern="1200" baseline="0" dirty="0">
                <a:latin typeface="Consolas" panose="020B0609020204030204" pitchFamily="49" charset="0"/>
              </a:rPr>
              <a:t>       ... </a:t>
            </a:r>
            <a:r>
              <a:rPr lang="en-US" sz="2000" dirty="0">
                <a:latin typeface="Consolas" panose="020B0609020204030204" pitchFamily="49" charset="0"/>
              </a:rPr>
              <a:t>statements after loop</a:t>
            </a:r>
            <a:endParaRPr lang="en-US" sz="2000" b="0" i="0" u="none" strike="noStrike" kern="1200" baseline="0" dirty="0">
              <a:latin typeface="Consolas" panose="020B0609020204030204" pitchFamily="49" charset="0"/>
            </a:endParaRPr>
          </a:p>
        </p:txBody>
      </p:sp>
      <p:sp>
        <p:nvSpPr>
          <p:cNvPr id="25" name="TextBox 24">
            <a:extLst>
              <a:ext uri="{FF2B5EF4-FFF2-40B4-BE49-F238E27FC236}">
                <a16:creationId xmlns:a16="http://schemas.microsoft.com/office/drawing/2014/main" id="{7BAED2D5-1348-43F8-A98F-84C898405B37}"/>
              </a:ext>
            </a:extLst>
          </p:cNvPr>
          <p:cNvSpPr txBox="1"/>
          <p:nvPr/>
        </p:nvSpPr>
        <p:spPr>
          <a:xfrm>
            <a:off x="1951051" y="2312118"/>
            <a:ext cx="8289898" cy="523220"/>
          </a:xfrm>
          <a:prstGeom prst="rect">
            <a:avLst/>
          </a:prstGeom>
          <a:noFill/>
        </p:spPr>
        <p:txBody>
          <a:bodyPr wrap="none" rtlCol="0">
            <a:spAutoFit/>
          </a:bodyPr>
          <a:lstStyle/>
          <a:p>
            <a:r>
              <a:rPr lang="en-US" sz="2800" dirty="0"/>
              <a:t>Answer: Fortran used </a:t>
            </a:r>
            <a:r>
              <a:rPr lang="en-US" sz="2800" dirty="0">
                <a:solidFill>
                  <a:srgbClr val="FF0000"/>
                </a:solidFill>
              </a:rPr>
              <a:t>IF</a:t>
            </a:r>
            <a:r>
              <a:rPr lang="en-US" sz="2800" dirty="0"/>
              <a:t> and </a:t>
            </a:r>
            <a:r>
              <a:rPr lang="en-US" sz="2800" dirty="0">
                <a:solidFill>
                  <a:srgbClr val="FF0000"/>
                </a:solidFill>
              </a:rPr>
              <a:t>GOTO</a:t>
            </a:r>
            <a:r>
              <a:rPr lang="en-US" sz="2800" dirty="0"/>
              <a:t> statements to loop!</a:t>
            </a:r>
          </a:p>
        </p:txBody>
      </p:sp>
      <p:sp>
        <p:nvSpPr>
          <p:cNvPr id="33" name="Freeform: Shape 32">
            <a:extLst>
              <a:ext uri="{FF2B5EF4-FFF2-40B4-BE49-F238E27FC236}">
                <a16:creationId xmlns:a16="http://schemas.microsoft.com/office/drawing/2014/main" id="{5998A848-88BD-4E10-9738-00761B6852ED}"/>
              </a:ext>
            </a:extLst>
          </p:cNvPr>
          <p:cNvSpPr/>
          <p:nvPr/>
        </p:nvSpPr>
        <p:spPr>
          <a:xfrm>
            <a:off x="5312979" y="3831021"/>
            <a:ext cx="3835350" cy="1234965"/>
          </a:xfrm>
          <a:custGeom>
            <a:avLst/>
            <a:gdLst>
              <a:gd name="connsiteX0" fmla="*/ 15766 w 3835350"/>
              <a:gd name="connsiteY0" fmla="*/ 1234965 h 1234965"/>
              <a:gd name="connsiteX1" fmla="*/ 3079531 w 3835350"/>
              <a:gd name="connsiteY1" fmla="*/ 1156138 h 1234965"/>
              <a:gd name="connsiteX2" fmla="*/ 3610304 w 3835350"/>
              <a:gd name="connsiteY2" fmla="*/ 404648 h 1234965"/>
              <a:gd name="connsiteX3" fmla="*/ 0 w 3835350"/>
              <a:gd name="connsiteY3" fmla="*/ 0 h 1234965"/>
            </a:gdLst>
            <a:ahLst/>
            <a:cxnLst>
              <a:cxn ang="0">
                <a:pos x="connsiteX0" y="connsiteY0"/>
              </a:cxn>
              <a:cxn ang="0">
                <a:pos x="connsiteX1" y="connsiteY1"/>
              </a:cxn>
              <a:cxn ang="0">
                <a:pos x="connsiteX2" y="connsiteY2"/>
              </a:cxn>
              <a:cxn ang="0">
                <a:pos x="connsiteX3" y="connsiteY3"/>
              </a:cxn>
            </a:cxnLst>
            <a:rect l="l" t="t" r="r" b="b"/>
            <a:pathLst>
              <a:path w="3835350" h="1234965">
                <a:moveTo>
                  <a:pt x="15766" y="1234965"/>
                </a:moveTo>
                <a:lnTo>
                  <a:pt x="3079531" y="1156138"/>
                </a:lnTo>
                <a:cubicBezTo>
                  <a:pt x="3678621" y="1017752"/>
                  <a:pt x="4123559" y="597338"/>
                  <a:pt x="3610304" y="404648"/>
                </a:cubicBezTo>
                <a:cubicBezTo>
                  <a:pt x="3097049" y="211958"/>
                  <a:pt x="1548524" y="105979"/>
                  <a:pt x="0" y="0"/>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9175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wipe(left)">
                                      <p:cBhvr>
                                        <p:cTn id="9" dur="590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childTnLst>
                                    <p:set>
                                      <p:cBhvr>
                                        <p:cTn id="13" dur="1" fill="hold">
                                          <p:stCondLst>
                                            <p:cond delay="0"/>
                                          </p:stCondLst>
                                        </p:cTn>
                                        <p:tgtEl>
                                          <p:spTgt spid="14"/>
                                        </p:tgtEl>
                                        <p:attrNameLst>
                                          <p:attrName>style.visibility</p:attrName>
                                        </p:attrNameLst>
                                      </p:cBhvr>
                                      <p:to>
                                        <p:strVal val="hidden"/>
                                      </p:to>
                                    </p:set>
                                  </p:childTnLst>
                                </p:cTn>
                              </p:par>
                              <p:par>
                                <p:cTn id="14" presetID="1" presetClass="exit" presetSubtype="0" fill="hold" grpId="1" nodeType="withEffect">
                                  <p:stCondLst>
                                    <p:cond delay="0"/>
                                  </p:stCondLst>
                                  <p:childTnLst>
                                    <p:set>
                                      <p:cBhvr>
                                        <p:cTn id="15" dur="1" fill="hold">
                                          <p:stCondLst>
                                            <p:cond delay="0"/>
                                          </p:stCondLst>
                                        </p:cTn>
                                        <p:tgtEl>
                                          <p:spTgt spid="1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wipe(down)">
                                      <p:cBhvr>
                                        <p:cTn id="28" dur="500"/>
                                        <p:tgtEl>
                                          <p:spTgt spid="3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down)">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24" grpId="0" animBg="1"/>
      <p:bldP spid="25" grpId="0"/>
      <p:bldP spid="3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624D8-B45B-4F10-8C0F-93B9A6C0E52A}"/>
              </a:ext>
            </a:extLst>
          </p:cNvPr>
          <p:cNvSpPr>
            <a:spLocks noGrp="1"/>
          </p:cNvSpPr>
          <p:nvPr>
            <p:ph type="title"/>
          </p:nvPr>
        </p:nvSpPr>
        <p:spPr>
          <a:xfrm>
            <a:off x="914400" y="-183098"/>
            <a:ext cx="10363200" cy="1143000"/>
          </a:xfrm>
        </p:spPr>
        <p:txBody>
          <a:bodyPr>
            <a:normAutofit/>
          </a:bodyPr>
          <a:lstStyle/>
          <a:p>
            <a:r>
              <a:rPr lang="en-US" sz="4400" dirty="0"/>
              <a:t>Counter-Controlled Iteration</a:t>
            </a:r>
          </a:p>
        </p:txBody>
      </p:sp>
      <p:sp>
        <p:nvSpPr>
          <p:cNvPr id="32" name="TextBox 31">
            <a:extLst>
              <a:ext uri="{FF2B5EF4-FFF2-40B4-BE49-F238E27FC236}">
                <a16:creationId xmlns:a16="http://schemas.microsoft.com/office/drawing/2014/main" id="{A1CEE291-00BF-45A8-A1CE-7434C7236C55}"/>
              </a:ext>
            </a:extLst>
          </p:cNvPr>
          <p:cNvSpPr txBox="1"/>
          <p:nvPr/>
        </p:nvSpPr>
        <p:spPr>
          <a:xfrm>
            <a:off x="1141482" y="1321452"/>
            <a:ext cx="2999840" cy="1200329"/>
          </a:xfrm>
          <a:prstGeom prst="rect">
            <a:avLst/>
          </a:prstGeom>
          <a:solidFill>
            <a:srgbClr val="F3EBF9"/>
          </a:solidFill>
          <a:ln>
            <a:solidFill>
              <a:schemeClr val="tx1"/>
            </a:solidFill>
          </a:ln>
        </p:spPr>
        <p:txBody>
          <a:bodyPr wrap="square">
            <a:spAutoFit/>
          </a:bodyPr>
          <a:lstStyle/>
          <a:p>
            <a:r>
              <a:rPr lang="en-US" dirty="0">
                <a:latin typeface="Consolas" panose="020B0609020204030204" pitchFamily="49" charset="0"/>
              </a:rPr>
              <a:t># Perl</a:t>
            </a:r>
          </a:p>
          <a:p>
            <a:r>
              <a:rPr lang="en-US" dirty="0">
                <a:latin typeface="Consolas" panose="020B0609020204030204" pitchFamily="49" charset="0"/>
              </a:rPr>
              <a:t>for (0..9) {</a:t>
            </a:r>
          </a:p>
          <a:p>
            <a:r>
              <a:rPr lang="en-US" dirty="0">
                <a:latin typeface="Consolas" panose="020B0609020204030204" pitchFamily="49" charset="0"/>
              </a:rPr>
              <a:t>  print("$_\n");</a:t>
            </a:r>
          </a:p>
          <a:p>
            <a:r>
              <a:rPr lang="en-US" dirty="0">
                <a:latin typeface="Consolas" panose="020B0609020204030204" pitchFamily="49" charset="0"/>
              </a:rPr>
              <a:t>}</a:t>
            </a:r>
          </a:p>
        </p:txBody>
      </p:sp>
      <p:sp>
        <p:nvSpPr>
          <p:cNvPr id="44" name="TextBox 43">
            <a:extLst>
              <a:ext uri="{FF2B5EF4-FFF2-40B4-BE49-F238E27FC236}">
                <a16:creationId xmlns:a16="http://schemas.microsoft.com/office/drawing/2014/main" id="{C2B961E7-E657-4C03-9182-69A9295FC9C1}"/>
              </a:ext>
            </a:extLst>
          </p:cNvPr>
          <p:cNvSpPr txBox="1"/>
          <p:nvPr/>
        </p:nvSpPr>
        <p:spPr>
          <a:xfrm>
            <a:off x="5225131" y="1266603"/>
            <a:ext cx="6340200" cy="1754326"/>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 Rust</a:t>
            </a:r>
          </a:p>
          <a:p>
            <a:r>
              <a:rPr lang="en-US" dirty="0">
                <a:latin typeface="Consolas" panose="020B0609020204030204" pitchFamily="49" charset="0"/>
              </a:rPr>
              <a:t>for </a:t>
            </a:r>
            <a:r>
              <a:rPr lang="en-US" dirty="0" err="1">
                <a:latin typeface="Consolas" panose="020B0609020204030204" pitchFamily="49" charset="0"/>
              </a:rPr>
              <a:t>elem</a:t>
            </a:r>
            <a:r>
              <a:rPr lang="en-US" dirty="0">
                <a:latin typeface="Consolas" panose="020B0609020204030204" pitchFamily="49" charset="0"/>
              </a:rPr>
              <a:t> in 0..10 {</a:t>
            </a:r>
          </a:p>
          <a:p>
            <a:r>
              <a:rPr lang="en-US" dirty="0">
                <a:latin typeface="Consolas" panose="020B0609020204030204" pitchFamily="49" charset="0"/>
              </a:rPr>
              <a:t>    </a:t>
            </a:r>
            <a:r>
              <a:rPr lang="en-US" dirty="0" err="1">
                <a:latin typeface="Consolas" panose="020B0609020204030204" pitchFamily="49" charset="0"/>
              </a:rPr>
              <a:t>println</a:t>
            </a:r>
            <a:r>
              <a:rPr lang="en-US" dirty="0">
                <a:latin typeface="Consolas" panose="020B0609020204030204" pitchFamily="49" charset="0"/>
              </a:rPr>
              <a:t>!("{}", </a:t>
            </a:r>
            <a:r>
              <a:rPr lang="en-US" dirty="0" err="1">
                <a:latin typeface="Consolas" panose="020B0609020204030204" pitchFamily="49" charset="0"/>
              </a:rPr>
              <a:t>elem</a:t>
            </a:r>
            <a:r>
              <a:rPr lang="en-US" dirty="0">
                <a:latin typeface="Consolas" panose="020B0609020204030204" pitchFamily="49" charset="0"/>
              </a:rPr>
              <a:t>);</a:t>
            </a:r>
          </a:p>
          <a:p>
            <a:r>
              <a:rPr lang="en-US" dirty="0">
                <a:latin typeface="Consolas" panose="020B0609020204030204" pitchFamily="49" charset="0"/>
              </a:rPr>
              <a:t>}</a:t>
            </a:r>
          </a:p>
          <a:p>
            <a:r>
              <a:rPr lang="en-US" dirty="0">
                <a:latin typeface="Consolas" panose="020B0609020204030204" pitchFamily="49" charset="0"/>
              </a:rPr>
              <a:t>// Or this:</a:t>
            </a:r>
          </a:p>
          <a:p>
            <a:r>
              <a:rPr lang="en-US" dirty="0">
                <a:latin typeface="Consolas" panose="020B0609020204030204" pitchFamily="49" charset="0"/>
              </a:rPr>
              <a:t>(0..10).</a:t>
            </a:r>
            <a:r>
              <a:rPr lang="en-US" dirty="0" err="1">
                <a:latin typeface="Consolas" panose="020B0609020204030204" pitchFamily="49" charset="0"/>
              </a:rPr>
              <a:t>for_each</a:t>
            </a:r>
            <a:r>
              <a:rPr lang="en-US" dirty="0">
                <a:latin typeface="Consolas" panose="020B0609020204030204" pitchFamily="49" charset="0"/>
              </a:rPr>
              <a:t>( |</a:t>
            </a:r>
            <a:r>
              <a:rPr lang="en-US" dirty="0" err="1">
                <a:latin typeface="Consolas" panose="020B0609020204030204" pitchFamily="49" charset="0"/>
              </a:rPr>
              <a:t>elem</a:t>
            </a:r>
            <a:r>
              <a:rPr lang="en-US" dirty="0">
                <a:latin typeface="Consolas" panose="020B0609020204030204" pitchFamily="49" charset="0"/>
              </a:rPr>
              <a:t>| </a:t>
            </a:r>
            <a:r>
              <a:rPr lang="en-US" dirty="0" err="1">
                <a:latin typeface="Consolas" panose="020B0609020204030204" pitchFamily="49" charset="0"/>
              </a:rPr>
              <a:t>println</a:t>
            </a:r>
            <a:r>
              <a:rPr lang="en-US" dirty="0">
                <a:latin typeface="Consolas" panose="020B0609020204030204" pitchFamily="49" charset="0"/>
              </a:rPr>
              <a:t>!("{}", </a:t>
            </a:r>
            <a:r>
              <a:rPr lang="en-US" dirty="0" err="1">
                <a:latin typeface="Consolas" panose="020B0609020204030204" pitchFamily="49" charset="0"/>
              </a:rPr>
              <a:t>elem</a:t>
            </a:r>
            <a:r>
              <a:rPr lang="en-US" dirty="0">
                <a:latin typeface="Consolas" panose="020B0609020204030204" pitchFamily="49" charset="0"/>
              </a:rPr>
              <a:t>) );</a:t>
            </a:r>
          </a:p>
        </p:txBody>
      </p:sp>
      <p:sp>
        <p:nvSpPr>
          <p:cNvPr id="45" name="TextBox 44">
            <a:extLst>
              <a:ext uri="{FF2B5EF4-FFF2-40B4-BE49-F238E27FC236}">
                <a16:creationId xmlns:a16="http://schemas.microsoft.com/office/drawing/2014/main" id="{95D788EE-8DDE-48F8-961F-62FDA88C7B47}"/>
              </a:ext>
            </a:extLst>
          </p:cNvPr>
          <p:cNvSpPr txBox="1"/>
          <p:nvPr/>
        </p:nvSpPr>
        <p:spPr>
          <a:xfrm>
            <a:off x="4660401" y="3138527"/>
            <a:ext cx="3895858" cy="2031325"/>
          </a:xfrm>
          <a:prstGeom prst="rect">
            <a:avLst/>
          </a:prstGeom>
          <a:solidFill>
            <a:schemeClr val="accent2">
              <a:lumMod val="40000"/>
              <a:lumOff val="60000"/>
            </a:schemeClr>
          </a:solidFill>
          <a:ln>
            <a:solidFill>
              <a:schemeClr val="tx1"/>
            </a:solidFill>
          </a:ln>
        </p:spPr>
        <p:txBody>
          <a:bodyPr wrap="square">
            <a:spAutoFit/>
          </a:bodyPr>
          <a:lstStyle/>
          <a:p>
            <a:r>
              <a:rPr lang="en-US" dirty="0">
                <a:latin typeface="Consolas" panose="020B0609020204030204" pitchFamily="49" charset="0"/>
              </a:rPr>
              <a:t># Ruby</a:t>
            </a:r>
          </a:p>
          <a:p>
            <a:r>
              <a:rPr lang="en-US" dirty="0">
                <a:latin typeface="Consolas" panose="020B0609020204030204" pitchFamily="49" charset="0"/>
              </a:rPr>
              <a:t>(0..9).each do |</a:t>
            </a:r>
            <a:r>
              <a:rPr lang="en-US" dirty="0" err="1">
                <a:latin typeface="Consolas" panose="020B0609020204030204" pitchFamily="49" charset="0"/>
              </a:rPr>
              <a:t>elem</a:t>
            </a:r>
            <a:r>
              <a:rPr lang="en-US" dirty="0">
                <a:latin typeface="Consolas" panose="020B0609020204030204" pitchFamily="49" charset="0"/>
              </a:rPr>
              <a:t>| </a:t>
            </a:r>
          </a:p>
          <a:p>
            <a:r>
              <a:rPr lang="en-US" dirty="0">
                <a:latin typeface="Consolas" panose="020B0609020204030204" pitchFamily="49" charset="0"/>
              </a:rPr>
              <a:t>  print </a:t>
            </a:r>
            <a:r>
              <a:rPr lang="en-US" dirty="0" err="1">
                <a:latin typeface="Consolas" panose="020B0609020204030204" pitchFamily="49" charset="0"/>
              </a:rPr>
              <a:t>elem</a:t>
            </a:r>
            <a:r>
              <a:rPr lang="en-US" dirty="0">
                <a:latin typeface="Consolas" panose="020B0609020204030204" pitchFamily="49" charset="0"/>
              </a:rPr>
              <a:t>, " " </a:t>
            </a:r>
          </a:p>
          <a:p>
            <a:r>
              <a:rPr lang="en-US" dirty="0">
                <a:latin typeface="Consolas" panose="020B0609020204030204" pitchFamily="49" charset="0"/>
              </a:rPr>
              <a:t>end</a:t>
            </a:r>
          </a:p>
          <a:p>
            <a:r>
              <a:rPr lang="en-US" dirty="0">
                <a:latin typeface="Consolas" panose="020B0609020204030204" pitchFamily="49" charset="0"/>
              </a:rPr>
              <a:t># Or this:</a:t>
            </a:r>
          </a:p>
          <a:p>
            <a:r>
              <a:rPr lang="en-US" dirty="0">
                <a:latin typeface="Consolas" panose="020B0609020204030204" pitchFamily="49" charset="0"/>
              </a:rPr>
              <a:t>0.upto(9) </a:t>
            </a:r>
          </a:p>
          <a:p>
            <a:r>
              <a:rPr lang="en-US" dirty="0">
                <a:latin typeface="Consolas" panose="020B0609020204030204" pitchFamily="49" charset="0"/>
              </a:rPr>
              <a:t>  { |</a:t>
            </a:r>
            <a:r>
              <a:rPr lang="en-US" dirty="0" err="1">
                <a:latin typeface="Consolas" panose="020B0609020204030204" pitchFamily="49" charset="0"/>
              </a:rPr>
              <a:t>elem</a:t>
            </a:r>
            <a:r>
              <a:rPr lang="en-US" dirty="0">
                <a:latin typeface="Consolas" panose="020B0609020204030204" pitchFamily="49" charset="0"/>
              </a:rPr>
              <a:t>| print </a:t>
            </a:r>
            <a:r>
              <a:rPr lang="en-US" dirty="0" err="1">
                <a:latin typeface="Consolas" panose="020B0609020204030204" pitchFamily="49" charset="0"/>
              </a:rPr>
              <a:t>elem</a:t>
            </a:r>
            <a:r>
              <a:rPr lang="en-US" dirty="0">
                <a:latin typeface="Consolas" panose="020B0609020204030204" pitchFamily="49" charset="0"/>
              </a:rPr>
              <a:t>, " " }</a:t>
            </a:r>
          </a:p>
        </p:txBody>
      </p:sp>
      <p:sp>
        <p:nvSpPr>
          <p:cNvPr id="46" name="TextBox 45">
            <a:extLst>
              <a:ext uri="{FF2B5EF4-FFF2-40B4-BE49-F238E27FC236}">
                <a16:creationId xmlns:a16="http://schemas.microsoft.com/office/drawing/2014/main" id="{FFFA1920-CE9E-47CB-9C35-25B74BEEF45B}"/>
              </a:ext>
            </a:extLst>
          </p:cNvPr>
          <p:cNvSpPr txBox="1"/>
          <p:nvPr/>
        </p:nvSpPr>
        <p:spPr>
          <a:xfrm>
            <a:off x="321737" y="2856534"/>
            <a:ext cx="4218188" cy="1754326"/>
          </a:xfrm>
          <a:prstGeom prst="rect">
            <a:avLst/>
          </a:prstGeom>
          <a:solidFill>
            <a:schemeClr val="accent4">
              <a:lumMod val="40000"/>
              <a:lumOff val="60000"/>
            </a:schemeClr>
          </a:solidFill>
          <a:ln>
            <a:solidFill>
              <a:schemeClr val="tx1"/>
            </a:solidFill>
          </a:ln>
        </p:spPr>
        <p:txBody>
          <a:bodyPr wrap="square">
            <a:spAutoFit/>
          </a:bodyPr>
          <a:lstStyle/>
          <a:p>
            <a:r>
              <a:rPr lang="en-US" dirty="0">
                <a:latin typeface="Consolas" panose="020B0609020204030204" pitchFamily="49" charset="0"/>
              </a:rPr>
              <a:t>// Kotlin</a:t>
            </a:r>
          </a:p>
          <a:p>
            <a:r>
              <a:rPr lang="en-US" dirty="0">
                <a:latin typeface="Consolas" panose="020B0609020204030204" pitchFamily="49" charset="0"/>
              </a:rPr>
              <a:t>for (</a:t>
            </a:r>
            <a:r>
              <a:rPr lang="en-US" dirty="0" err="1">
                <a:latin typeface="Consolas" panose="020B0609020204030204" pitchFamily="49" charset="0"/>
              </a:rPr>
              <a:t>elem</a:t>
            </a:r>
            <a:r>
              <a:rPr lang="en-US" dirty="0">
                <a:latin typeface="Consolas" panose="020B0609020204030204" pitchFamily="49" charset="0"/>
              </a:rPr>
              <a:t> in 0..9)</a:t>
            </a:r>
          </a:p>
          <a:p>
            <a:r>
              <a:rPr lang="en-US" dirty="0">
                <a:latin typeface="Consolas" panose="020B0609020204030204" pitchFamily="49" charset="0"/>
              </a:rPr>
              <a:t>  { </a:t>
            </a:r>
            <a:r>
              <a:rPr lang="en-US" dirty="0" err="1">
                <a:latin typeface="Consolas" panose="020B0609020204030204" pitchFamily="49" charset="0"/>
              </a:rPr>
              <a:t>println</a:t>
            </a:r>
            <a:r>
              <a:rPr lang="en-US" dirty="0">
                <a:latin typeface="Consolas" panose="020B0609020204030204" pitchFamily="49" charset="0"/>
              </a:rPr>
              <a:t>("$</a:t>
            </a:r>
            <a:r>
              <a:rPr lang="en-US" dirty="0" err="1">
                <a:latin typeface="Consolas" panose="020B0609020204030204" pitchFamily="49" charset="0"/>
              </a:rPr>
              <a:t>elem</a:t>
            </a:r>
            <a:r>
              <a:rPr lang="en-US" dirty="0">
                <a:latin typeface="Consolas" panose="020B0609020204030204" pitchFamily="49" charset="0"/>
              </a:rPr>
              <a:t>") }</a:t>
            </a:r>
          </a:p>
          <a:p>
            <a:r>
              <a:rPr lang="en-US" dirty="0">
                <a:latin typeface="Consolas" panose="020B0609020204030204" pitchFamily="49" charset="0"/>
              </a:rPr>
              <a:t>// Or this:</a:t>
            </a:r>
          </a:p>
          <a:p>
            <a:r>
              <a:rPr lang="en-US" dirty="0">
                <a:latin typeface="Consolas" panose="020B0609020204030204" pitchFamily="49" charset="0"/>
              </a:rPr>
              <a:t>(0..9).</a:t>
            </a:r>
            <a:r>
              <a:rPr lang="en-US" dirty="0" err="1">
                <a:latin typeface="Consolas" panose="020B0609020204030204" pitchFamily="49" charset="0"/>
              </a:rPr>
              <a:t>forEach</a:t>
            </a:r>
            <a:r>
              <a:rPr lang="en-US" dirty="0">
                <a:latin typeface="Consolas" panose="020B0609020204030204" pitchFamily="49" charset="0"/>
              </a:rPr>
              <a:t>(</a:t>
            </a:r>
          </a:p>
          <a:p>
            <a:r>
              <a:rPr lang="en-US" dirty="0">
                <a:latin typeface="Consolas" panose="020B0609020204030204" pitchFamily="49" charset="0"/>
              </a:rPr>
              <a:t>  { </a:t>
            </a:r>
            <a:r>
              <a:rPr lang="en-US" dirty="0" err="1">
                <a:latin typeface="Consolas" panose="020B0609020204030204" pitchFamily="49" charset="0"/>
              </a:rPr>
              <a:t>elem</a:t>
            </a:r>
            <a:r>
              <a:rPr lang="en-US" dirty="0">
                <a:latin typeface="Consolas" panose="020B0609020204030204" pitchFamily="49" charset="0"/>
              </a:rPr>
              <a:t> -&gt; </a:t>
            </a:r>
            <a:r>
              <a:rPr lang="en-US" dirty="0" err="1">
                <a:latin typeface="Consolas" panose="020B0609020204030204" pitchFamily="49" charset="0"/>
              </a:rPr>
              <a:t>println</a:t>
            </a:r>
            <a:r>
              <a:rPr lang="en-US" dirty="0">
                <a:latin typeface="Consolas" panose="020B0609020204030204" pitchFamily="49" charset="0"/>
              </a:rPr>
              <a:t>("$</a:t>
            </a:r>
            <a:r>
              <a:rPr lang="en-US" dirty="0" err="1">
                <a:latin typeface="Consolas" panose="020B0609020204030204" pitchFamily="49" charset="0"/>
              </a:rPr>
              <a:t>elem</a:t>
            </a:r>
            <a:r>
              <a:rPr lang="en-US" dirty="0">
                <a:latin typeface="Consolas" panose="020B0609020204030204" pitchFamily="49" charset="0"/>
              </a:rPr>
              <a:t>") })</a:t>
            </a:r>
          </a:p>
        </p:txBody>
      </p:sp>
      <p:sp>
        <p:nvSpPr>
          <p:cNvPr id="48" name="TextBox 47">
            <a:extLst>
              <a:ext uri="{FF2B5EF4-FFF2-40B4-BE49-F238E27FC236}">
                <a16:creationId xmlns:a16="http://schemas.microsoft.com/office/drawing/2014/main" id="{3F67AA14-C979-44AC-BC02-E4C0954D6D46}"/>
              </a:ext>
            </a:extLst>
          </p:cNvPr>
          <p:cNvSpPr txBox="1"/>
          <p:nvPr/>
        </p:nvSpPr>
        <p:spPr>
          <a:xfrm>
            <a:off x="8735527" y="3270783"/>
            <a:ext cx="3242828" cy="923330"/>
          </a:xfrm>
          <a:prstGeom prst="rect">
            <a:avLst/>
          </a:prstGeom>
          <a:solidFill>
            <a:schemeClr val="accent1">
              <a:lumMod val="20000"/>
              <a:lumOff val="80000"/>
            </a:schemeClr>
          </a:solidFill>
          <a:ln>
            <a:solidFill>
              <a:schemeClr val="tx1"/>
            </a:solidFill>
          </a:ln>
        </p:spPr>
        <p:txBody>
          <a:bodyPr wrap="square">
            <a:spAutoFit/>
          </a:bodyPr>
          <a:lstStyle/>
          <a:p>
            <a:r>
              <a:rPr lang="en-US" dirty="0">
                <a:latin typeface="Consolas" panose="020B0609020204030204" pitchFamily="49" charset="0"/>
              </a:rPr>
              <a:t># Python</a:t>
            </a:r>
          </a:p>
          <a:p>
            <a:r>
              <a:rPr lang="en-US" dirty="0">
                <a:latin typeface="Consolas" panose="020B0609020204030204" pitchFamily="49" charset="0"/>
              </a:rPr>
              <a:t>for </a:t>
            </a:r>
            <a:r>
              <a:rPr lang="en-US" dirty="0" err="1">
                <a:latin typeface="Consolas" panose="020B0609020204030204" pitchFamily="49" charset="0"/>
              </a:rPr>
              <a:t>elem</a:t>
            </a:r>
            <a:r>
              <a:rPr lang="en-US" dirty="0">
                <a:latin typeface="Consolas" panose="020B0609020204030204" pitchFamily="49" charset="0"/>
              </a:rPr>
              <a:t> in range(0,10):</a:t>
            </a:r>
          </a:p>
          <a:p>
            <a:r>
              <a:rPr lang="en-US" dirty="0">
                <a:latin typeface="Consolas" panose="020B0609020204030204" pitchFamily="49" charset="0"/>
              </a:rPr>
              <a:t>  print(</a:t>
            </a:r>
            <a:r>
              <a:rPr lang="en-US" dirty="0" err="1">
                <a:latin typeface="Consolas" panose="020B0609020204030204" pitchFamily="49" charset="0"/>
              </a:rPr>
              <a:t>elem</a:t>
            </a:r>
            <a:r>
              <a:rPr lang="en-US" dirty="0">
                <a:latin typeface="Consolas" panose="020B0609020204030204" pitchFamily="49" charset="0"/>
              </a:rPr>
              <a:t>)</a:t>
            </a:r>
          </a:p>
        </p:txBody>
      </p:sp>
      <p:sp>
        <p:nvSpPr>
          <p:cNvPr id="49" name="TextBox 48">
            <a:extLst>
              <a:ext uri="{FF2B5EF4-FFF2-40B4-BE49-F238E27FC236}">
                <a16:creationId xmlns:a16="http://schemas.microsoft.com/office/drawing/2014/main" id="{F44D1490-7DAC-4A99-B0B8-B768A037D48C}"/>
              </a:ext>
            </a:extLst>
          </p:cNvPr>
          <p:cNvSpPr txBox="1"/>
          <p:nvPr/>
        </p:nvSpPr>
        <p:spPr>
          <a:xfrm>
            <a:off x="8617224" y="4333345"/>
            <a:ext cx="3453908" cy="2031325"/>
          </a:xfrm>
          <a:prstGeom prst="rect">
            <a:avLst/>
          </a:prstGeom>
          <a:solidFill>
            <a:schemeClr val="accent2">
              <a:lumMod val="20000"/>
              <a:lumOff val="80000"/>
            </a:schemeClr>
          </a:solidFill>
          <a:ln>
            <a:solidFill>
              <a:schemeClr val="tx1"/>
            </a:solidFill>
          </a:ln>
        </p:spPr>
        <p:txBody>
          <a:bodyPr wrap="square">
            <a:spAutoFit/>
          </a:bodyPr>
          <a:lstStyle/>
          <a:p>
            <a:r>
              <a:rPr lang="en-US" dirty="0">
                <a:latin typeface="Consolas" panose="020B0609020204030204" pitchFamily="49" charset="0"/>
              </a:rPr>
              <a:t>// Swift</a:t>
            </a:r>
          </a:p>
          <a:p>
            <a:r>
              <a:rPr lang="en-US" dirty="0">
                <a:latin typeface="Consolas" panose="020B0609020204030204" pitchFamily="49" charset="0"/>
              </a:rPr>
              <a:t>for </a:t>
            </a:r>
            <a:r>
              <a:rPr lang="en-US" dirty="0" err="1">
                <a:latin typeface="Consolas" panose="020B0609020204030204" pitchFamily="49" charset="0"/>
              </a:rPr>
              <a:t>elem</a:t>
            </a:r>
            <a:r>
              <a:rPr lang="en-US" dirty="0">
                <a:latin typeface="Consolas" panose="020B0609020204030204" pitchFamily="49" charset="0"/>
              </a:rPr>
              <a:t> in 0...9 {</a:t>
            </a:r>
          </a:p>
          <a:p>
            <a:r>
              <a:rPr lang="en-US" dirty="0">
                <a:latin typeface="Consolas" panose="020B0609020204030204" pitchFamily="49" charset="0"/>
              </a:rPr>
              <a:t>  print(</a:t>
            </a:r>
            <a:r>
              <a:rPr lang="en-US" dirty="0" err="1">
                <a:latin typeface="Consolas" panose="020B0609020204030204" pitchFamily="49" charset="0"/>
              </a:rPr>
              <a:t>elem</a:t>
            </a:r>
            <a:r>
              <a:rPr lang="en-US" dirty="0">
                <a:latin typeface="Consolas" panose="020B0609020204030204" pitchFamily="49" charset="0"/>
              </a:rPr>
              <a:t>)</a:t>
            </a:r>
          </a:p>
          <a:p>
            <a:r>
              <a:rPr lang="en-US" dirty="0">
                <a:latin typeface="Consolas" panose="020B0609020204030204" pitchFamily="49" charset="0"/>
              </a:rPr>
              <a:t>}</a:t>
            </a:r>
          </a:p>
          <a:p>
            <a:r>
              <a:rPr lang="en-US" dirty="0">
                <a:latin typeface="Consolas" panose="020B0609020204030204" pitchFamily="49" charset="0"/>
              </a:rPr>
              <a:t>// Or this:</a:t>
            </a:r>
          </a:p>
          <a:p>
            <a:r>
              <a:rPr lang="en-US" dirty="0">
                <a:latin typeface="Consolas" panose="020B0609020204030204" pitchFamily="49" charset="0"/>
              </a:rPr>
              <a:t>(0...9).</a:t>
            </a:r>
            <a:r>
              <a:rPr lang="en-US" dirty="0" err="1">
                <a:latin typeface="Consolas" panose="020B0609020204030204" pitchFamily="49" charset="0"/>
              </a:rPr>
              <a:t>forEach</a:t>
            </a:r>
            <a:br>
              <a:rPr lang="en-US" dirty="0">
                <a:latin typeface="Consolas" panose="020B0609020204030204" pitchFamily="49" charset="0"/>
              </a:rPr>
            </a:br>
            <a:r>
              <a:rPr lang="en-US" dirty="0">
                <a:latin typeface="Consolas" panose="020B0609020204030204" pitchFamily="49" charset="0"/>
              </a:rPr>
              <a:t>  { </a:t>
            </a:r>
            <a:r>
              <a:rPr lang="en-US" dirty="0" err="1">
                <a:latin typeface="Consolas" panose="020B0609020204030204" pitchFamily="49" charset="0"/>
              </a:rPr>
              <a:t>elem</a:t>
            </a:r>
            <a:r>
              <a:rPr lang="en-US" dirty="0">
                <a:latin typeface="Consolas" panose="020B0609020204030204" pitchFamily="49" charset="0"/>
              </a:rPr>
              <a:t> in print(</a:t>
            </a:r>
            <a:r>
              <a:rPr lang="en-US" dirty="0" err="1">
                <a:latin typeface="Consolas" panose="020B0609020204030204" pitchFamily="49" charset="0"/>
              </a:rPr>
              <a:t>elem</a:t>
            </a:r>
            <a:r>
              <a:rPr lang="en-US" dirty="0">
                <a:latin typeface="Consolas" panose="020B0609020204030204" pitchFamily="49" charset="0"/>
              </a:rPr>
              <a:t>) }</a:t>
            </a:r>
          </a:p>
        </p:txBody>
      </p:sp>
      <p:sp>
        <p:nvSpPr>
          <p:cNvPr id="53" name="TextBox 52">
            <a:extLst>
              <a:ext uri="{FF2B5EF4-FFF2-40B4-BE49-F238E27FC236}">
                <a16:creationId xmlns:a16="http://schemas.microsoft.com/office/drawing/2014/main" id="{AB7FE3DB-C48E-4913-B0EA-BFD1BE56AD29}"/>
              </a:ext>
            </a:extLst>
          </p:cNvPr>
          <p:cNvSpPr txBox="1"/>
          <p:nvPr/>
        </p:nvSpPr>
        <p:spPr>
          <a:xfrm>
            <a:off x="1225118" y="696778"/>
            <a:ext cx="9676047" cy="523220"/>
          </a:xfrm>
          <a:prstGeom prst="rect">
            <a:avLst/>
          </a:prstGeom>
          <a:noFill/>
        </p:spPr>
        <p:txBody>
          <a:bodyPr wrap="none" rtlCol="0">
            <a:spAutoFit/>
          </a:bodyPr>
          <a:lstStyle/>
          <a:p>
            <a:r>
              <a:rPr lang="en-US" sz="2800" dirty="0"/>
              <a:t>Let's see how a variety of languages iterate over a range of [</a:t>
            </a:r>
            <a:r>
              <a:rPr lang="en-US" sz="2800" dirty="0">
                <a:latin typeface="Consolas" panose="020B0609020204030204" pitchFamily="49" charset="0"/>
              </a:rPr>
              <a:t>0</a:t>
            </a:r>
            <a:r>
              <a:rPr lang="en-US" sz="2800" dirty="0"/>
              <a:t>,</a:t>
            </a:r>
            <a:r>
              <a:rPr lang="en-US" sz="2800" dirty="0">
                <a:latin typeface="Consolas" panose="020B0609020204030204" pitchFamily="49" charset="0"/>
              </a:rPr>
              <a:t>9</a:t>
            </a:r>
            <a:r>
              <a:rPr lang="en-US" sz="2800" dirty="0"/>
              <a:t>]!</a:t>
            </a:r>
          </a:p>
        </p:txBody>
      </p:sp>
      <p:sp>
        <p:nvSpPr>
          <p:cNvPr id="55" name="TextBox 54">
            <a:extLst>
              <a:ext uri="{FF2B5EF4-FFF2-40B4-BE49-F238E27FC236}">
                <a16:creationId xmlns:a16="http://schemas.microsoft.com/office/drawing/2014/main" id="{787F7DBB-FD2A-451A-8C5D-CD778F518A65}"/>
              </a:ext>
            </a:extLst>
          </p:cNvPr>
          <p:cNvSpPr txBox="1"/>
          <p:nvPr/>
        </p:nvSpPr>
        <p:spPr>
          <a:xfrm>
            <a:off x="321737" y="4722467"/>
            <a:ext cx="3930256" cy="1200329"/>
          </a:xfrm>
          <a:prstGeom prst="rect">
            <a:avLst/>
          </a:prstGeom>
          <a:solidFill>
            <a:schemeClr val="tx2">
              <a:lumMod val="20000"/>
              <a:lumOff val="80000"/>
            </a:schemeClr>
          </a:solidFill>
          <a:ln>
            <a:solidFill>
              <a:schemeClr val="tx1"/>
            </a:solidFill>
          </a:ln>
        </p:spPr>
        <p:txBody>
          <a:bodyPr wrap="square">
            <a:spAutoFit/>
          </a:bodyPr>
          <a:lstStyle/>
          <a:p>
            <a:r>
              <a:rPr lang="en-US" dirty="0">
                <a:latin typeface="Consolas" panose="020B0609020204030204" pitchFamily="49" charset="0"/>
              </a:rPr>
              <a:t>// PHP</a:t>
            </a:r>
          </a:p>
          <a:p>
            <a:r>
              <a:rPr lang="en-US" dirty="0">
                <a:latin typeface="Consolas" panose="020B0609020204030204" pitchFamily="49" charset="0"/>
              </a:rPr>
              <a:t>foreach (range(0,9) as $</a:t>
            </a:r>
            <a:r>
              <a:rPr lang="en-US" dirty="0" err="1">
                <a:latin typeface="Consolas" panose="020B0609020204030204" pitchFamily="49" charset="0"/>
              </a:rPr>
              <a:t>i</a:t>
            </a:r>
            <a:r>
              <a:rPr lang="en-US" dirty="0">
                <a:latin typeface="Consolas" panose="020B0609020204030204" pitchFamily="49" charset="0"/>
              </a:rPr>
              <a:t>) {</a:t>
            </a:r>
          </a:p>
          <a:p>
            <a:r>
              <a:rPr lang="en-US" dirty="0">
                <a:latin typeface="Consolas" panose="020B0609020204030204" pitchFamily="49" charset="0"/>
              </a:rPr>
              <a:t>  echo $</a:t>
            </a:r>
            <a:r>
              <a:rPr lang="en-US" dirty="0" err="1">
                <a:latin typeface="Consolas" panose="020B0609020204030204" pitchFamily="49" charset="0"/>
              </a:rPr>
              <a:t>i</a:t>
            </a:r>
            <a:r>
              <a:rPr lang="en-US" dirty="0">
                <a:latin typeface="Consolas" panose="020B0609020204030204" pitchFamily="49" charset="0"/>
              </a:rPr>
              <a:t>, " ";</a:t>
            </a:r>
          </a:p>
          <a:p>
            <a:r>
              <a:rPr lang="en-US" dirty="0">
                <a:latin typeface="Consolas" panose="020B0609020204030204" pitchFamily="49" charset="0"/>
              </a:rPr>
              <a:t>}</a:t>
            </a:r>
          </a:p>
        </p:txBody>
      </p:sp>
      <p:grpSp>
        <p:nvGrpSpPr>
          <p:cNvPr id="35" name="Group 34">
            <a:extLst>
              <a:ext uri="{FF2B5EF4-FFF2-40B4-BE49-F238E27FC236}">
                <a16:creationId xmlns:a16="http://schemas.microsoft.com/office/drawing/2014/main" id="{682ED73E-DF03-47B2-B811-64D249E0718F}"/>
              </a:ext>
            </a:extLst>
          </p:cNvPr>
          <p:cNvGrpSpPr/>
          <p:nvPr/>
        </p:nvGrpSpPr>
        <p:grpSpPr>
          <a:xfrm>
            <a:off x="269297" y="6094530"/>
            <a:ext cx="4520177" cy="763470"/>
            <a:chOff x="2262949" y="2908515"/>
            <a:chExt cx="4520177" cy="763470"/>
          </a:xfrm>
        </p:grpSpPr>
        <p:sp>
          <p:nvSpPr>
            <p:cNvPr id="37" name="TextBox 36">
              <a:extLst>
                <a:ext uri="{FF2B5EF4-FFF2-40B4-BE49-F238E27FC236}">
                  <a16:creationId xmlns:a16="http://schemas.microsoft.com/office/drawing/2014/main" id="{2819BA0B-8074-4C33-AB97-F88B86989650}"/>
                </a:ext>
              </a:extLst>
            </p:cNvPr>
            <p:cNvSpPr txBox="1"/>
            <p:nvPr/>
          </p:nvSpPr>
          <p:spPr>
            <a:xfrm>
              <a:off x="2756827" y="2964099"/>
              <a:ext cx="4026299" cy="707886"/>
            </a:xfrm>
            <a:prstGeom prst="rect">
              <a:avLst/>
            </a:prstGeom>
            <a:noFill/>
          </p:spPr>
          <p:txBody>
            <a:bodyPr wrap="square" rtlCol="0">
              <a:spAutoFit/>
            </a:bodyPr>
            <a:lstStyle/>
            <a:p>
              <a:pPr algn="ctr"/>
              <a:r>
                <a:rPr lang="en-US" sz="2000" dirty="0"/>
                <a:t>What interesting things do you notice about these approaches?</a:t>
              </a:r>
            </a:p>
          </p:txBody>
        </p:sp>
        <p:pic>
          <p:nvPicPr>
            <p:cNvPr id="38" name="Picture 37" descr="Shape&#10;&#10;Description automatically generated with low confidence">
              <a:extLst>
                <a:ext uri="{FF2B5EF4-FFF2-40B4-BE49-F238E27FC236}">
                  <a16:creationId xmlns:a16="http://schemas.microsoft.com/office/drawing/2014/main" id="{9682AA81-FCEF-4089-BF21-6F2593D2F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2949" y="2908515"/>
              <a:ext cx="662880" cy="662880"/>
            </a:xfrm>
            <a:prstGeom prst="rect">
              <a:avLst/>
            </a:prstGeom>
            <a:ln>
              <a:noFill/>
            </a:ln>
            <a:effectLst>
              <a:outerShdw blurRad="292100" dist="139700" dir="2700000" algn="tl" rotWithShape="0">
                <a:srgbClr val="333333">
                  <a:alpha val="65000"/>
                </a:srgbClr>
              </a:outerShdw>
            </a:effectLst>
          </p:spPr>
        </p:pic>
      </p:grpSp>
      <p:sp>
        <p:nvSpPr>
          <p:cNvPr id="42" name="Speech Bubble: Rectangle with Corners Rounded 41">
            <a:extLst>
              <a:ext uri="{FF2B5EF4-FFF2-40B4-BE49-F238E27FC236}">
                <a16:creationId xmlns:a16="http://schemas.microsoft.com/office/drawing/2014/main" id="{C1355B74-4151-4F0E-868B-D65966432600}"/>
              </a:ext>
            </a:extLst>
          </p:cNvPr>
          <p:cNvSpPr/>
          <p:nvPr/>
        </p:nvSpPr>
        <p:spPr>
          <a:xfrm>
            <a:off x="1795978" y="60304"/>
            <a:ext cx="3246892" cy="1340942"/>
          </a:xfrm>
          <a:prstGeom prst="wedgeRoundRectCallout">
            <a:avLst>
              <a:gd name="adj1" fmla="val -27259"/>
              <a:gd name="adj2" fmla="val 94356"/>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Perl provides an anonymous name of</a:t>
            </a:r>
            <a:r>
              <a:rPr lang="en-US" sz="2000" dirty="0">
                <a:solidFill>
                  <a:schemeClr val="accent4">
                    <a:lumMod val="40000"/>
                    <a:lumOff val="60000"/>
                  </a:schemeClr>
                </a:solidFill>
                <a:latin typeface="Corbel" panose="020B0503020204020204" pitchFamily="34" charset="0"/>
              </a:rPr>
              <a:t> _ </a:t>
            </a:r>
            <a:r>
              <a:rPr lang="en-US" sz="2000" dirty="0">
                <a:solidFill>
                  <a:schemeClr val="bg1"/>
                </a:solidFill>
                <a:latin typeface="Corbel" panose="020B0503020204020204" pitchFamily="34" charset="0"/>
              </a:rPr>
              <a:t>for the </a:t>
            </a:r>
            <a:r>
              <a:rPr lang="en-US" sz="2000" dirty="0">
                <a:solidFill>
                  <a:schemeClr val="accent4">
                    <a:lumMod val="40000"/>
                    <a:lumOff val="60000"/>
                  </a:schemeClr>
                </a:solidFill>
                <a:latin typeface="Corbel" panose="020B0503020204020204" pitchFamily="34" charset="0"/>
              </a:rPr>
              <a:t>iteration value</a:t>
            </a:r>
            <a:r>
              <a:rPr lang="en-US" sz="2000" dirty="0">
                <a:solidFill>
                  <a:schemeClr val="bg1"/>
                </a:solidFill>
                <a:latin typeface="Corbel" panose="020B0503020204020204" pitchFamily="34" charset="0"/>
              </a:rPr>
              <a:t>.</a:t>
            </a:r>
          </a:p>
        </p:txBody>
      </p:sp>
      <p:sp>
        <p:nvSpPr>
          <p:cNvPr id="30" name="TextBox 29">
            <a:extLst>
              <a:ext uri="{FF2B5EF4-FFF2-40B4-BE49-F238E27FC236}">
                <a16:creationId xmlns:a16="http://schemas.microsoft.com/office/drawing/2014/main" id="{643A6EFB-CD09-4035-A50C-F9199C6BC17B}"/>
              </a:ext>
            </a:extLst>
          </p:cNvPr>
          <p:cNvSpPr txBox="1"/>
          <p:nvPr/>
        </p:nvSpPr>
        <p:spPr>
          <a:xfrm>
            <a:off x="4819957" y="5204297"/>
            <a:ext cx="3619631" cy="1200329"/>
          </a:xfrm>
          <a:prstGeom prst="rect">
            <a:avLst/>
          </a:prstGeom>
          <a:solidFill>
            <a:srgbClr val="FFCCFF"/>
          </a:solidFill>
          <a:ln>
            <a:solidFill>
              <a:schemeClr val="tx1"/>
            </a:solidFill>
          </a:ln>
        </p:spPr>
        <p:txBody>
          <a:bodyPr wrap="square">
            <a:spAutoFit/>
          </a:bodyPr>
          <a:lstStyle/>
          <a:p>
            <a:r>
              <a:rPr lang="en-US" dirty="0">
                <a:latin typeface="Consolas" panose="020B0609020204030204" pitchFamily="49" charset="0"/>
              </a:rPr>
              <a:t>// Go</a:t>
            </a:r>
          </a:p>
          <a:p>
            <a:r>
              <a:rPr lang="en-US" dirty="0">
                <a:latin typeface="Consolas" panose="020B0609020204030204" pitchFamily="49" charset="0"/>
              </a:rPr>
              <a:t>for </a:t>
            </a:r>
            <a:r>
              <a:rPr lang="en-US" dirty="0" err="1">
                <a:latin typeface="Consolas" panose="020B0609020204030204" pitchFamily="49" charset="0"/>
              </a:rPr>
              <a:t>i</a:t>
            </a:r>
            <a:r>
              <a:rPr lang="en-US" dirty="0">
                <a:latin typeface="Consolas" panose="020B0609020204030204" pitchFamily="49" charset="0"/>
              </a:rPr>
              <a:t> := 0; </a:t>
            </a:r>
            <a:r>
              <a:rPr lang="en-US" dirty="0" err="1">
                <a:latin typeface="Consolas" panose="020B0609020204030204" pitchFamily="49" charset="0"/>
              </a:rPr>
              <a:t>i</a:t>
            </a:r>
            <a:r>
              <a:rPr lang="en-US" dirty="0">
                <a:latin typeface="Consolas" panose="020B0609020204030204" pitchFamily="49" charset="0"/>
              </a:rPr>
              <a:t> &lt; 10; </a:t>
            </a:r>
            <a:r>
              <a:rPr lang="en-US" dirty="0" err="1">
                <a:latin typeface="Consolas" panose="020B0609020204030204" pitchFamily="49" charset="0"/>
              </a:rPr>
              <a:t>i</a:t>
            </a:r>
            <a:r>
              <a:rPr lang="en-US" dirty="0">
                <a:latin typeface="Consolas" panose="020B0609020204030204" pitchFamily="49" charset="0"/>
              </a:rPr>
              <a:t>++ {</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fmt.Println</a:t>
            </a:r>
            <a:r>
              <a:rPr lang="en-US" dirty="0">
                <a:latin typeface="Consolas" panose="020B0609020204030204" pitchFamily="49" charset="0"/>
              </a:rPr>
              <a:t>(</a:t>
            </a:r>
            <a:r>
              <a:rPr lang="en-US" dirty="0" err="1">
                <a:latin typeface="Consolas" panose="020B0609020204030204" pitchFamily="49" charset="0"/>
              </a:rPr>
              <a:t>i</a:t>
            </a:r>
            <a:r>
              <a:rPr lang="en-US" dirty="0">
                <a:latin typeface="Consolas" panose="020B0609020204030204" pitchFamily="49" charset="0"/>
              </a:rPr>
              <a:t>) </a:t>
            </a:r>
          </a:p>
          <a:p>
            <a:r>
              <a:rPr lang="en-US" dirty="0">
                <a:latin typeface="Consolas" panose="020B0609020204030204" pitchFamily="49" charset="0"/>
              </a:rPr>
              <a:t>}</a:t>
            </a:r>
          </a:p>
        </p:txBody>
      </p:sp>
      <p:sp>
        <p:nvSpPr>
          <p:cNvPr id="56" name="Speech Bubble: Rectangle with Corners Rounded 55">
            <a:extLst>
              <a:ext uri="{FF2B5EF4-FFF2-40B4-BE49-F238E27FC236}">
                <a16:creationId xmlns:a16="http://schemas.microsoft.com/office/drawing/2014/main" id="{C7D62ACC-BA5B-4577-A621-5CAE2344CAC9}"/>
              </a:ext>
            </a:extLst>
          </p:cNvPr>
          <p:cNvSpPr/>
          <p:nvPr/>
        </p:nvSpPr>
        <p:spPr>
          <a:xfrm>
            <a:off x="6227613" y="-19088"/>
            <a:ext cx="3246892" cy="1340942"/>
          </a:xfrm>
          <a:prstGeom prst="wedgeRoundRectCallout">
            <a:avLst>
              <a:gd name="adj1" fmla="val -66778"/>
              <a:gd name="adj2" fmla="val 157505"/>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range notation defines an </a:t>
            </a:r>
            <a:r>
              <a:rPr lang="en-US" sz="2000" dirty="0">
                <a:solidFill>
                  <a:schemeClr val="accent4">
                    <a:lumMod val="40000"/>
                    <a:lumOff val="60000"/>
                  </a:schemeClr>
                </a:solidFill>
                <a:latin typeface="Corbel" panose="020B0503020204020204" pitchFamily="34" charset="0"/>
              </a:rPr>
              <a:t>object</a:t>
            </a:r>
            <a:r>
              <a:rPr lang="en-US" sz="2000" dirty="0">
                <a:solidFill>
                  <a:schemeClr val="bg1"/>
                </a:solidFill>
                <a:latin typeface="Corbel" panose="020B0503020204020204" pitchFamily="34" charset="0"/>
              </a:rPr>
              <a:t> that has a method called </a:t>
            </a:r>
            <a:r>
              <a:rPr lang="en-US" sz="2000" dirty="0" err="1">
                <a:solidFill>
                  <a:schemeClr val="accent2">
                    <a:lumMod val="20000"/>
                    <a:lumOff val="80000"/>
                  </a:schemeClr>
                </a:solidFill>
                <a:latin typeface="Corbel" panose="020B0503020204020204" pitchFamily="34" charset="0"/>
              </a:rPr>
              <a:t>for_each</a:t>
            </a:r>
            <a:r>
              <a:rPr lang="en-US" sz="2000" dirty="0">
                <a:solidFill>
                  <a:schemeClr val="accent2">
                    <a:lumMod val="20000"/>
                    <a:lumOff val="80000"/>
                  </a:schemeClr>
                </a:solidFill>
                <a:latin typeface="Corbel" panose="020B0503020204020204" pitchFamily="34" charset="0"/>
              </a:rPr>
              <a:t>()</a:t>
            </a:r>
            <a:r>
              <a:rPr lang="en-US" sz="2000" dirty="0">
                <a:solidFill>
                  <a:schemeClr val="bg1"/>
                </a:solidFill>
                <a:latin typeface="Corbel" panose="020B0503020204020204" pitchFamily="34" charset="0"/>
              </a:rPr>
              <a:t>!</a:t>
            </a:r>
          </a:p>
        </p:txBody>
      </p:sp>
      <p:sp>
        <p:nvSpPr>
          <p:cNvPr id="57" name="Speech Bubble: Rectangle with Corners Rounded 56">
            <a:extLst>
              <a:ext uri="{FF2B5EF4-FFF2-40B4-BE49-F238E27FC236}">
                <a16:creationId xmlns:a16="http://schemas.microsoft.com/office/drawing/2014/main" id="{E7EA3425-FCA2-40FF-B95E-41829486BB8E}"/>
              </a:ext>
            </a:extLst>
          </p:cNvPr>
          <p:cNvSpPr/>
          <p:nvPr/>
        </p:nvSpPr>
        <p:spPr>
          <a:xfrm>
            <a:off x="1323515" y="2064638"/>
            <a:ext cx="3246892" cy="1340942"/>
          </a:xfrm>
          <a:prstGeom prst="wedgeRoundRectCallout">
            <a:avLst>
              <a:gd name="adj1" fmla="val 55785"/>
              <a:gd name="adj2" fmla="val 136229"/>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In Ruby, </a:t>
            </a:r>
            <a:r>
              <a:rPr lang="en-US" sz="2000" dirty="0">
                <a:solidFill>
                  <a:schemeClr val="accent2">
                    <a:lumMod val="20000"/>
                    <a:lumOff val="80000"/>
                  </a:schemeClr>
                </a:solidFill>
                <a:latin typeface="Corbel" panose="020B0503020204020204" pitchFamily="34" charset="0"/>
              </a:rPr>
              <a:t>numbers</a:t>
            </a:r>
            <a:r>
              <a:rPr lang="en-US" sz="2000" dirty="0">
                <a:solidFill>
                  <a:schemeClr val="bg1"/>
                </a:solidFill>
                <a:latin typeface="Corbel" panose="020B0503020204020204" pitchFamily="34" charset="0"/>
              </a:rPr>
              <a:t> appear to be </a:t>
            </a:r>
            <a:r>
              <a:rPr lang="en-US" sz="2000" dirty="0">
                <a:solidFill>
                  <a:schemeClr val="accent2">
                    <a:lumMod val="20000"/>
                    <a:lumOff val="80000"/>
                  </a:schemeClr>
                </a:solidFill>
                <a:latin typeface="Corbel" panose="020B0503020204020204" pitchFamily="34" charset="0"/>
              </a:rPr>
              <a:t>objects</a:t>
            </a:r>
            <a:r>
              <a:rPr lang="en-US" sz="2000" dirty="0">
                <a:solidFill>
                  <a:schemeClr val="bg1"/>
                </a:solidFill>
                <a:latin typeface="Corbel" panose="020B0503020204020204" pitchFamily="34" charset="0"/>
              </a:rPr>
              <a:t>, and have an </a:t>
            </a:r>
            <a:r>
              <a:rPr lang="en-US" sz="2000" dirty="0" err="1">
                <a:solidFill>
                  <a:schemeClr val="accent2">
                    <a:lumMod val="20000"/>
                    <a:lumOff val="80000"/>
                  </a:schemeClr>
                </a:solidFill>
                <a:latin typeface="Corbel" panose="020B0503020204020204" pitchFamily="34" charset="0"/>
              </a:rPr>
              <a:t>upto</a:t>
            </a:r>
            <a:r>
              <a:rPr lang="en-US" sz="2000" dirty="0">
                <a:solidFill>
                  <a:schemeClr val="accent2">
                    <a:lumMod val="20000"/>
                    <a:lumOff val="80000"/>
                  </a:schemeClr>
                </a:solidFill>
                <a:latin typeface="Corbel" panose="020B0503020204020204" pitchFamily="34" charset="0"/>
              </a:rPr>
              <a:t>(n) </a:t>
            </a:r>
            <a:r>
              <a:rPr lang="en-US" sz="2000" dirty="0">
                <a:solidFill>
                  <a:schemeClr val="bg1"/>
                </a:solidFill>
                <a:latin typeface="Corbel" panose="020B0503020204020204" pitchFamily="34" charset="0"/>
              </a:rPr>
              <a:t>method!</a:t>
            </a:r>
          </a:p>
        </p:txBody>
      </p:sp>
      <p:sp>
        <p:nvSpPr>
          <p:cNvPr id="58" name="Speech Bubble: Rectangle with Corners Rounded 57">
            <a:extLst>
              <a:ext uri="{FF2B5EF4-FFF2-40B4-BE49-F238E27FC236}">
                <a16:creationId xmlns:a16="http://schemas.microsoft.com/office/drawing/2014/main" id="{07049234-9B1A-42F5-8508-3E2AFE18BB83}"/>
              </a:ext>
            </a:extLst>
          </p:cNvPr>
          <p:cNvSpPr/>
          <p:nvPr/>
        </p:nvSpPr>
        <p:spPr>
          <a:xfrm>
            <a:off x="8395231" y="120144"/>
            <a:ext cx="3246892" cy="1340942"/>
          </a:xfrm>
          <a:prstGeom prst="wedgeRoundRectCallout">
            <a:avLst>
              <a:gd name="adj1" fmla="val -69481"/>
              <a:gd name="adj2" fmla="val 143866"/>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We specify a </a:t>
            </a:r>
            <a:r>
              <a:rPr lang="en-US" sz="2000" dirty="0">
                <a:solidFill>
                  <a:schemeClr val="accent2">
                    <a:lumMod val="20000"/>
                    <a:lumOff val="80000"/>
                  </a:schemeClr>
                </a:solidFill>
                <a:latin typeface="Corbel" panose="020B0503020204020204" pitchFamily="34" charset="0"/>
              </a:rPr>
              <a:t>lambda</a:t>
            </a:r>
            <a:r>
              <a:rPr lang="en-US" sz="2000" dirty="0">
                <a:solidFill>
                  <a:schemeClr val="bg1"/>
                </a:solidFill>
                <a:latin typeface="Corbel" panose="020B0503020204020204" pitchFamily="34" charset="0"/>
              </a:rPr>
              <a:t> function with a single argument to </a:t>
            </a:r>
            <a:r>
              <a:rPr lang="en-US" sz="2000" dirty="0" err="1">
                <a:solidFill>
                  <a:schemeClr val="accent2">
                    <a:lumMod val="20000"/>
                    <a:lumOff val="80000"/>
                  </a:schemeClr>
                </a:solidFill>
                <a:latin typeface="Corbel" panose="020B0503020204020204" pitchFamily="34" charset="0"/>
              </a:rPr>
              <a:t>for_each</a:t>
            </a:r>
            <a:r>
              <a:rPr lang="en-US" sz="2000" dirty="0">
                <a:solidFill>
                  <a:schemeClr val="accent2">
                    <a:lumMod val="20000"/>
                    <a:lumOff val="80000"/>
                  </a:schemeClr>
                </a:solidFill>
                <a:latin typeface="Corbel" panose="020B0503020204020204" pitchFamily="34" charset="0"/>
              </a:rPr>
              <a:t>()!</a:t>
            </a:r>
          </a:p>
        </p:txBody>
      </p:sp>
      <p:sp>
        <p:nvSpPr>
          <p:cNvPr id="59" name="Speech Bubble: Rectangle with Corners Rounded 58">
            <a:extLst>
              <a:ext uri="{FF2B5EF4-FFF2-40B4-BE49-F238E27FC236}">
                <a16:creationId xmlns:a16="http://schemas.microsoft.com/office/drawing/2014/main" id="{9E8D2532-C81D-45AB-9C1C-5A35B9EBCF7E}"/>
              </a:ext>
            </a:extLst>
          </p:cNvPr>
          <p:cNvSpPr/>
          <p:nvPr/>
        </p:nvSpPr>
        <p:spPr>
          <a:xfrm>
            <a:off x="6733389" y="2670002"/>
            <a:ext cx="3246892" cy="1340942"/>
          </a:xfrm>
          <a:prstGeom prst="wedgeRoundRectCallout">
            <a:avLst>
              <a:gd name="adj1" fmla="val 66599"/>
              <a:gd name="adj2" fmla="val 97496"/>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Some languages have an inclusive range [A,B] and others do not [A,B).</a:t>
            </a:r>
            <a:endParaRPr lang="en-US" sz="2000" dirty="0">
              <a:solidFill>
                <a:schemeClr val="accent2">
                  <a:lumMod val="20000"/>
                  <a:lumOff val="80000"/>
                </a:schemeClr>
              </a:solidFill>
              <a:latin typeface="Corbel" panose="020B0503020204020204" pitchFamily="34" charset="0"/>
            </a:endParaRPr>
          </a:p>
        </p:txBody>
      </p:sp>
      <p:sp>
        <p:nvSpPr>
          <p:cNvPr id="39" name="Rectangle 38">
            <a:extLst>
              <a:ext uri="{FF2B5EF4-FFF2-40B4-BE49-F238E27FC236}">
                <a16:creationId xmlns:a16="http://schemas.microsoft.com/office/drawing/2014/main" id="{9D04A889-6EE7-452C-9C8A-EB88422339A4}"/>
              </a:ext>
            </a:extLst>
          </p:cNvPr>
          <p:cNvSpPr/>
          <p:nvPr/>
        </p:nvSpPr>
        <p:spPr>
          <a:xfrm>
            <a:off x="4820746" y="6431000"/>
            <a:ext cx="3294218"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40" name="Rectangle 39">
            <a:extLst>
              <a:ext uri="{FF2B5EF4-FFF2-40B4-BE49-F238E27FC236}">
                <a16:creationId xmlns:a16="http://schemas.microsoft.com/office/drawing/2014/main" id="{71437F1F-DBAD-43C7-B98A-46E020EC58E7}"/>
              </a:ext>
            </a:extLst>
          </p:cNvPr>
          <p:cNvSpPr/>
          <p:nvPr/>
        </p:nvSpPr>
        <p:spPr>
          <a:xfrm>
            <a:off x="4819957" y="6439071"/>
            <a:ext cx="3295445"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390261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250"/>
                                  </p:stCondLst>
                                  <p:childTnLst>
                                    <p:set>
                                      <p:cBhvr>
                                        <p:cTn id="13" dur="1" fill="hold">
                                          <p:stCondLst>
                                            <p:cond delay="0"/>
                                          </p:stCondLst>
                                        </p:cTn>
                                        <p:tgtEl>
                                          <p:spTgt spid="44"/>
                                        </p:tgtEl>
                                        <p:attrNameLst>
                                          <p:attrName>style.visibility</p:attrName>
                                        </p:attrNameLst>
                                      </p:cBhvr>
                                      <p:to>
                                        <p:strVal val="visible"/>
                                      </p:to>
                                    </p:set>
                                  </p:childTnLst>
                                </p:cTn>
                              </p:par>
                            </p:childTnLst>
                          </p:cTn>
                        </p:par>
                        <p:par>
                          <p:cTn id="14" fill="hold">
                            <p:stCondLst>
                              <p:cond delay="250"/>
                            </p:stCondLst>
                            <p:childTnLst>
                              <p:par>
                                <p:cTn id="15" presetID="1" presetClass="entr" presetSubtype="0" fill="hold" grpId="0" nodeType="afterEffect">
                                  <p:stCondLst>
                                    <p:cond delay="250"/>
                                  </p:stCondLst>
                                  <p:childTnLst>
                                    <p:set>
                                      <p:cBhvr>
                                        <p:cTn id="16" dur="1" fill="hold">
                                          <p:stCondLst>
                                            <p:cond delay="0"/>
                                          </p:stCondLst>
                                        </p:cTn>
                                        <p:tgtEl>
                                          <p:spTgt spid="45"/>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0" nodeType="afterEffect">
                                  <p:stCondLst>
                                    <p:cond delay="250"/>
                                  </p:stCondLst>
                                  <p:childTnLst>
                                    <p:set>
                                      <p:cBhvr>
                                        <p:cTn id="19" dur="1" fill="hold">
                                          <p:stCondLst>
                                            <p:cond delay="0"/>
                                          </p:stCondLst>
                                        </p:cTn>
                                        <p:tgtEl>
                                          <p:spTgt spid="46"/>
                                        </p:tgtEl>
                                        <p:attrNameLst>
                                          <p:attrName>style.visibility</p:attrName>
                                        </p:attrNameLst>
                                      </p:cBhvr>
                                      <p:to>
                                        <p:strVal val="visible"/>
                                      </p:to>
                                    </p:set>
                                  </p:childTnLst>
                                </p:cTn>
                              </p:par>
                            </p:childTnLst>
                          </p:cTn>
                        </p:par>
                        <p:par>
                          <p:cTn id="20" fill="hold">
                            <p:stCondLst>
                              <p:cond delay="750"/>
                            </p:stCondLst>
                            <p:childTnLst>
                              <p:par>
                                <p:cTn id="21" presetID="1" presetClass="entr" presetSubtype="0" fill="hold" grpId="0" nodeType="afterEffect">
                                  <p:stCondLst>
                                    <p:cond delay="250"/>
                                  </p:stCondLst>
                                  <p:childTnLst>
                                    <p:set>
                                      <p:cBhvr>
                                        <p:cTn id="22" dur="1" fill="hold">
                                          <p:stCondLst>
                                            <p:cond delay="0"/>
                                          </p:stCondLst>
                                        </p:cTn>
                                        <p:tgtEl>
                                          <p:spTgt spid="48"/>
                                        </p:tgtEl>
                                        <p:attrNameLst>
                                          <p:attrName>style.visibility</p:attrName>
                                        </p:attrNameLst>
                                      </p:cBhvr>
                                      <p:to>
                                        <p:strVal val="visible"/>
                                      </p:to>
                                    </p:set>
                                  </p:childTnLst>
                                </p:cTn>
                              </p:par>
                            </p:childTnLst>
                          </p:cTn>
                        </p:par>
                        <p:par>
                          <p:cTn id="23" fill="hold">
                            <p:stCondLst>
                              <p:cond delay="1000"/>
                            </p:stCondLst>
                            <p:childTnLst>
                              <p:par>
                                <p:cTn id="24" presetID="1" presetClass="entr" presetSubtype="0" fill="hold" grpId="0" nodeType="afterEffect">
                                  <p:stCondLst>
                                    <p:cond delay="250"/>
                                  </p:stCondLst>
                                  <p:childTnLst>
                                    <p:set>
                                      <p:cBhvr>
                                        <p:cTn id="25" dur="1" fill="hold">
                                          <p:stCondLst>
                                            <p:cond delay="0"/>
                                          </p:stCondLst>
                                        </p:cTn>
                                        <p:tgtEl>
                                          <p:spTgt spid="49"/>
                                        </p:tgtEl>
                                        <p:attrNameLst>
                                          <p:attrName>style.visibility</p:attrName>
                                        </p:attrNameLst>
                                      </p:cBhvr>
                                      <p:to>
                                        <p:strVal val="visible"/>
                                      </p:to>
                                    </p:set>
                                  </p:childTnLst>
                                </p:cTn>
                              </p:par>
                            </p:childTnLst>
                          </p:cTn>
                        </p:par>
                        <p:par>
                          <p:cTn id="26" fill="hold">
                            <p:stCondLst>
                              <p:cond delay="1250"/>
                            </p:stCondLst>
                            <p:childTnLst>
                              <p:par>
                                <p:cTn id="27" presetID="1" presetClass="entr" presetSubtype="0" fill="hold" grpId="0" nodeType="afterEffect">
                                  <p:stCondLst>
                                    <p:cond delay="250"/>
                                  </p:stCondLst>
                                  <p:childTnLst>
                                    <p:set>
                                      <p:cBhvr>
                                        <p:cTn id="28" dur="1" fill="hold">
                                          <p:stCondLst>
                                            <p:cond delay="0"/>
                                          </p:stCondLst>
                                        </p:cTn>
                                        <p:tgtEl>
                                          <p:spTgt spid="55"/>
                                        </p:tgtEl>
                                        <p:attrNameLst>
                                          <p:attrName>style.visibility</p:attrName>
                                        </p:attrNameLst>
                                      </p:cBhvr>
                                      <p:to>
                                        <p:strVal val="visible"/>
                                      </p:to>
                                    </p:set>
                                  </p:childTnLst>
                                </p:cTn>
                              </p:par>
                            </p:childTnLst>
                          </p:cTn>
                        </p:par>
                        <p:par>
                          <p:cTn id="29" fill="hold">
                            <p:stCondLst>
                              <p:cond delay="1500"/>
                            </p:stCondLst>
                            <p:childTnLst>
                              <p:par>
                                <p:cTn id="30" presetID="1" presetClass="entr" presetSubtype="0" fill="hold" grpId="0" nodeType="afterEffect">
                                  <p:stCondLst>
                                    <p:cond delay="0"/>
                                  </p:stCondLst>
                                  <p:childTnLst>
                                    <p:set>
                                      <p:cBhvr>
                                        <p:cTn id="31" dur="1" fill="hold">
                                          <p:stCondLst>
                                            <p:cond delay="0"/>
                                          </p:stCondLst>
                                        </p:cTn>
                                        <p:tgtEl>
                                          <p:spTgt spid="3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9"/>
                                        </p:tgtEl>
                                        <p:attrNameLst>
                                          <p:attrName>style.visibility</p:attrName>
                                        </p:attrNameLst>
                                      </p:cBhvr>
                                      <p:to>
                                        <p:strVal val="visible"/>
                                      </p:to>
                                    </p:set>
                                  </p:childTnLst>
                                </p:cTn>
                              </p:par>
                              <p:par>
                                <p:cTn id="40" presetID="22" presetClass="entr" presetSubtype="8" fill="hold" grpId="0"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wipe(left)">
                                      <p:cBhvr>
                                        <p:cTn id="42" dur="59000"/>
                                        <p:tgtEl>
                                          <p:spTgt spid="4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39"/>
                                        </p:tgtEl>
                                      </p:cBhvr>
                                    </p:animEffect>
                                    <p:set>
                                      <p:cBhvr>
                                        <p:cTn id="47" dur="1" fill="hold">
                                          <p:stCondLst>
                                            <p:cond delay="499"/>
                                          </p:stCondLst>
                                        </p:cTn>
                                        <p:tgtEl>
                                          <p:spTgt spid="39"/>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40"/>
                                        </p:tgtEl>
                                      </p:cBhvr>
                                    </p:animEffect>
                                    <p:set>
                                      <p:cBhvr>
                                        <p:cTn id="50" dur="1" fill="hold">
                                          <p:stCondLst>
                                            <p:cond delay="499"/>
                                          </p:stCondLst>
                                        </p:cTn>
                                        <p:tgtEl>
                                          <p:spTgt spid="40"/>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wipe(down)">
                                      <p:cBhvr>
                                        <p:cTn id="55" dur="500"/>
                                        <p:tgtEl>
                                          <p:spTgt spid="42"/>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42"/>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56"/>
                                        </p:tgtEl>
                                        <p:attrNameLst>
                                          <p:attrName>style.visibility</p:attrName>
                                        </p:attrNameLst>
                                      </p:cBhvr>
                                      <p:to>
                                        <p:strVal val="visible"/>
                                      </p:to>
                                    </p:set>
                                    <p:animEffect transition="in" filter="wipe(down)">
                                      <p:cBhvr>
                                        <p:cTn id="64" dur="500"/>
                                        <p:tgtEl>
                                          <p:spTgt spid="56"/>
                                        </p:tgtEl>
                                      </p:cBhvr>
                                    </p:animEffect>
                                  </p:childTnLst>
                                </p:cTn>
                              </p:par>
                            </p:childTnLst>
                          </p:cTn>
                        </p:par>
                      </p:childTnLst>
                    </p:cTn>
                  </p:par>
                  <p:par>
                    <p:cTn id="65" fill="hold">
                      <p:stCondLst>
                        <p:cond delay="indefinite"/>
                      </p:stCondLst>
                      <p:childTnLst>
                        <p:par>
                          <p:cTn id="66" fill="hold">
                            <p:stCondLst>
                              <p:cond delay="0"/>
                            </p:stCondLst>
                            <p:childTnLst>
                              <p:par>
                                <p:cTn id="67" presetID="42" presetClass="path" presetSubtype="0" accel="50000" decel="50000" fill="hold" grpId="2" nodeType="clickEffect">
                                  <p:stCondLst>
                                    <p:cond delay="0"/>
                                  </p:stCondLst>
                                  <p:childTnLst>
                                    <p:animMotion origin="layout" path="M -2.08333E-7 2.59259E-6 L -0.33372 0.22453 " pathEditMode="relative" rAng="0" ptsTypes="AA">
                                      <p:cBhvr>
                                        <p:cTn id="68" dur="2000" fill="hold"/>
                                        <p:tgtEl>
                                          <p:spTgt spid="56"/>
                                        </p:tgtEl>
                                        <p:attrNameLst>
                                          <p:attrName>ppt_x</p:attrName>
                                          <p:attrName>ppt_y</p:attrName>
                                        </p:attrNameLst>
                                      </p:cBhvr>
                                      <p:rCtr x="-16693" y="11227"/>
                                    </p:animMotion>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56"/>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58"/>
                                        </p:tgtEl>
                                        <p:attrNameLst>
                                          <p:attrName>style.visibility</p:attrName>
                                        </p:attrNameLst>
                                      </p:cBhvr>
                                      <p:to>
                                        <p:strVal val="visible"/>
                                      </p:to>
                                    </p:set>
                                    <p:animEffect transition="in" filter="wipe(down)">
                                      <p:cBhvr>
                                        <p:cTn id="77" dur="500"/>
                                        <p:tgtEl>
                                          <p:spTgt spid="58"/>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xit" presetSubtype="0" fill="hold" grpId="1" nodeType="clickEffect">
                                  <p:stCondLst>
                                    <p:cond delay="0"/>
                                  </p:stCondLst>
                                  <p:childTnLst>
                                    <p:set>
                                      <p:cBhvr>
                                        <p:cTn id="81" dur="1" fill="hold">
                                          <p:stCondLst>
                                            <p:cond delay="0"/>
                                          </p:stCondLst>
                                        </p:cTn>
                                        <p:tgtEl>
                                          <p:spTgt spid="58"/>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57"/>
                                        </p:tgtEl>
                                        <p:attrNameLst>
                                          <p:attrName>style.visibility</p:attrName>
                                        </p:attrNameLst>
                                      </p:cBhvr>
                                      <p:to>
                                        <p:strVal val="visible"/>
                                      </p:to>
                                    </p:set>
                                    <p:animEffect transition="in" filter="wipe(down)">
                                      <p:cBhvr>
                                        <p:cTn id="86" dur="500"/>
                                        <p:tgtEl>
                                          <p:spTgt spid="57"/>
                                        </p:tgtEl>
                                      </p:cBhvr>
                                    </p:animEffec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57"/>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59"/>
                                        </p:tgtEl>
                                        <p:attrNameLst>
                                          <p:attrName>style.visibility</p:attrName>
                                        </p:attrNameLst>
                                      </p:cBhvr>
                                      <p:to>
                                        <p:strVal val="visible"/>
                                      </p:to>
                                    </p:set>
                                    <p:animEffect transition="in" filter="wipe(down)">
                                      <p:cBhvr>
                                        <p:cTn id="95" dur="500"/>
                                        <p:tgtEl>
                                          <p:spTgt spid="59"/>
                                        </p:tgtEl>
                                      </p:cBhvr>
                                    </p:animEffect>
                                  </p:childTnLst>
                                </p:cTn>
                              </p:par>
                            </p:childTnLst>
                          </p:cTn>
                        </p:par>
                      </p:childTnLst>
                    </p:cTn>
                  </p:par>
                  <p:par>
                    <p:cTn id="96" fill="hold">
                      <p:stCondLst>
                        <p:cond delay="indefinite"/>
                      </p:stCondLst>
                      <p:childTnLst>
                        <p:par>
                          <p:cTn id="97" fill="hold">
                            <p:stCondLst>
                              <p:cond delay="0"/>
                            </p:stCondLst>
                            <p:childTnLst>
                              <p:par>
                                <p:cTn id="98" presetID="42" presetClass="path" presetSubtype="0" accel="50000" decel="50000" fill="hold" grpId="2" nodeType="clickEffect">
                                  <p:stCondLst>
                                    <p:cond delay="0"/>
                                  </p:stCondLst>
                                  <p:childTnLst>
                                    <p:animMotion origin="layout" path="M 3.33333E-6 2.96296E-6 L 0.06289 -0.15 " pathEditMode="relative" rAng="0" ptsTypes="AA">
                                      <p:cBhvr>
                                        <p:cTn id="99" dur="2000" fill="hold"/>
                                        <p:tgtEl>
                                          <p:spTgt spid="59"/>
                                        </p:tgtEl>
                                        <p:attrNameLst>
                                          <p:attrName>ppt_x</p:attrName>
                                          <p:attrName>ppt_y</p:attrName>
                                        </p:attrNameLst>
                                      </p:cBhvr>
                                      <p:rCtr x="3138" y="-7500"/>
                                    </p:animMotion>
                                  </p:childTnLst>
                                </p:cTn>
                              </p:par>
                            </p:childTnLst>
                          </p:cTn>
                        </p:par>
                      </p:childTnLst>
                    </p:cTn>
                  </p:par>
                  <p:par>
                    <p:cTn id="100" fill="hold">
                      <p:stCondLst>
                        <p:cond delay="indefinite"/>
                      </p:stCondLst>
                      <p:childTnLst>
                        <p:par>
                          <p:cTn id="101" fill="hold">
                            <p:stCondLst>
                              <p:cond delay="0"/>
                            </p:stCondLst>
                            <p:childTnLst>
                              <p:par>
                                <p:cTn id="102" presetID="1" presetClass="exit" presetSubtype="0" fill="hold" grpId="1" nodeType="clickEffect">
                                  <p:stCondLst>
                                    <p:cond delay="0"/>
                                  </p:stCondLst>
                                  <p:childTnLst>
                                    <p:set>
                                      <p:cBhvr>
                                        <p:cTn id="103" dur="1" fill="hold">
                                          <p:stCondLst>
                                            <p:cond delay="0"/>
                                          </p:stCondLst>
                                        </p:cTn>
                                        <p:tgtEl>
                                          <p:spTgt spid="5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44" grpId="0" animBg="1"/>
      <p:bldP spid="45" grpId="0" animBg="1"/>
      <p:bldP spid="46" grpId="0" animBg="1"/>
      <p:bldP spid="48" grpId="0" animBg="1"/>
      <p:bldP spid="49" grpId="0" animBg="1"/>
      <p:bldP spid="53" grpId="0"/>
      <p:bldP spid="55" grpId="0" animBg="1"/>
      <p:bldP spid="42" grpId="0" animBg="1"/>
      <p:bldP spid="42" grpId="1" animBg="1"/>
      <p:bldP spid="30" grpId="0" animBg="1"/>
      <p:bldP spid="56" grpId="0" animBg="1"/>
      <p:bldP spid="56" grpId="1" animBg="1"/>
      <p:bldP spid="56" grpId="2" animBg="1"/>
      <p:bldP spid="57" grpId="0" animBg="1"/>
      <p:bldP spid="57" grpId="1" animBg="1"/>
      <p:bldP spid="58" grpId="0" animBg="1"/>
      <p:bldP spid="58" grpId="1" animBg="1"/>
      <p:bldP spid="59" grpId="0" animBg="1"/>
      <p:bldP spid="59" grpId="1" animBg="1"/>
      <p:bldP spid="59" grpId="2" animBg="1"/>
      <p:bldP spid="39" grpId="0" animBg="1"/>
      <p:bldP spid="39" grpId="1" animBg="1"/>
      <p:bldP spid="40" grpId="0" animBg="1"/>
      <p:bldP spid="40"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624D8-B45B-4F10-8C0F-93B9A6C0E52A}"/>
              </a:ext>
            </a:extLst>
          </p:cNvPr>
          <p:cNvSpPr>
            <a:spLocks noGrp="1"/>
          </p:cNvSpPr>
          <p:nvPr>
            <p:ph type="title"/>
          </p:nvPr>
        </p:nvSpPr>
        <p:spPr>
          <a:xfrm>
            <a:off x="1073762" y="-145733"/>
            <a:ext cx="10363200" cy="1143000"/>
          </a:xfrm>
        </p:spPr>
        <p:txBody>
          <a:bodyPr>
            <a:normAutofit/>
          </a:bodyPr>
          <a:lstStyle/>
          <a:p>
            <a:r>
              <a:rPr lang="en-US" sz="4400" dirty="0"/>
              <a:t>Collection-controlled Iteration</a:t>
            </a:r>
          </a:p>
        </p:txBody>
      </p:sp>
      <p:sp>
        <p:nvSpPr>
          <p:cNvPr id="53" name="TextBox 52">
            <a:extLst>
              <a:ext uri="{FF2B5EF4-FFF2-40B4-BE49-F238E27FC236}">
                <a16:creationId xmlns:a16="http://schemas.microsoft.com/office/drawing/2014/main" id="{AB7FE3DB-C48E-4913-B0EA-BFD1BE56AD29}"/>
              </a:ext>
            </a:extLst>
          </p:cNvPr>
          <p:cNvSpPr txBox="1"/>
          <p:nvPr/>
        </p:nvSpPr>
        <p:spPr>
          <a:xfrm>
            <a:off x="978397" y="854588"/>
            <a:ext cx="10363735" cy="523220"/>
          </a:xfrm>
          <a:prstGeom prst="rect">
            <a:avLst/>
          </a:prstGeom>
          <a:noFill/>
        </p:spPr>
        <p:txBody>
          <a:bodyPr wrap="none" rtlCol="0">
            <a:spAutoFit/>
          </a:bodyPr>
          <a:lstStyle/>
          <a:p>
            <a:r>
              <a:rPr lang="en-US" sz="2800" dirty="0"/>
              <a:t>Let's see how a variety of languages iterate over items in a collection!</a:t>
            </a:r>
          </a:p>
        </p:txBody>
      </p:sp>
      <p:sp>
        <p:nvSpPr>
          <p:cNvPr id="20" name="TextBox 19">
            <a:extLst>
              <a:ext uri="{FF2B5EF4-FFF2-40B4-BE49-F238E27FC236}">
                <a16:creationId xmlns:a16="http://schemas.microsoft.com/office/drawing/2014/main" id="{7B021CB1-7855-4FAB-A624-F4ABE3AB4DB8}"/>
              </a:ext>
            </a:extLst>
          </p:cNvPr>
          <p:cNvSpPr txBox="1"/>
          <p:nvPr/>
        </p:nvSpPr>
        <p:spPr>
          <a:xfrm>
            <a:off x="368716" y="1329522"/>
            <a:ext cx="4564686" cy="1384995"/>
          </a:xfrm>
          <a:prstGeom prst="rect">
            <a:avLst/>
          </a:prstGeom>
          <a:solidFill>
            <a:srgbClr val="F3EBF9"/>
          </a:solidFill>
          <a:ln>
            <a:solidFill>
              <a:schemeClr val="tx1"/>
            </a:solidFill>
          </a:ln>
        </p:spPr>
        <p:txBody>
          <a:bodyPr wrap="square">
            <a:spAutoFit/>
          </a:bodyPr>
          <a:lstStyle/>
          <a:p>
            <a:r>
              <a:rPr lang="en-US" dirty="0">
                <a:latin typeface="Consolas" panose="020B0609020204030204" pitchFamily="49" charset="0"/>
              </a:rPr>
              <a:t># Perl</a:t>
            </a:r>
            <a:br>
              <a:rPr lang="en-US" dirty="0">
                <a:latin typeface="Consolas" panose="020B0609020204030204" pitchFamily="49" charset="0"/>
              </a:rPr>
            </a:br>
            <a:r>
              <a:rPr lang="en-US" dirty="0">
                <a:latin typeface="Consolas" panose="020B0609020204030204" pitchFamily="49" charset="0"/>
              </a:rPr>
              <a:t>@items = ("fee","fi","</a:t>
            </a:r>
            <a:r>
              <a:rPr lang="en-US" dirty="0" err="1">
                <a:latin typeface="Consolas" panose="020B0609020204030204" pitchFamily="49" charset="0"/>
              </a:rPr>
              <a:t>fo</a:t>
            </a:r>
            <a:r>
              <a:rPr lang="en-US" dirty="0">
                <a:latin typeface="Consolas" panose="020B0609020204030204" pitchFamily="49" charset="0"/>
              </a:rPr>
              <a:t>","</a:t>
            </a:r>
            <a:r>
              <a:rPr lang="en-US" dirty="0" err="1">
                <a:latin typeface="Consolas" panose="020B0609020204030204" pitchFamily="49" charset="0"/>
              </a:rPr>
              <a:t>fum</a:t>
            </a:r>
            <a:r>
              <a:rPr lang="en-US" dirty="0">
                <a:latin typeface="Consolas" panose="020B0609020204030204" pitchFamily="49" charset="0"/>
              </a:rPr>
              <a:t>");</a:t>
            </a:r>
          </a:p>
          <a:p>
            <a:endParaRPr lang="en-US" sz="1200" dirty="0">
              <a:latin typeface="Consolas" panose="020B0609020204030204" pitchFamily="49" charset="0"/>
            </a:endParaRPr>
          </a:p>
          <a:p>
            <a:r>
              <a:rPr lang="en-US" dirty="0">
                <a:latin typeface="Consolas" panose="020B0609020204030204" pitchFamily="49" charset="0"/>
              </a:rPr>
              <a:t>foreach $</a:t>
            </a:r>
            <a:r>
              <a:rPr lang="en-US" dirty="0" err="1">
                <a:latin typeface="Consolas" panose="020B0609020204030204" pitchFamily="49" charset="0"/>
              </a:rPr>
              <a:t>elem</a:t>
            </a:r>
            <a:r>
              <a:rPr lang="en-US" dirty="0">
                <a:latin typeface="Consolas" panose="020B0609020204030204" pitchFamily="49" charset="0"/>
              </a:rPr>
              <a:t> (@items) </a:t>
            </a:r>
            <a:br>
              <a:rPr lang="en-US" dirty="0">
                <a:latin typeface="Consolas" panose="020B0609020204030204" pitchFamily="49" charset="0"/>
              </a:rPr>
            </a:br>
            <a:r>
              <a:rPr lang="en-US" dirty="0">
                <a:latin typeface="Consolas" panose="020B0609020204030204" pitchFamily="49" charset="0"/>
              </a:rPr>
              <a:t>  { print "$</a:t>
            </a:r>
            <a:r>
              <a:rPr lang="en-US" dirty="0" err="1">
                <a:latin typeface="Consolas" panose="020B0609020204030204" pitchFamily="49" charset="0"/>
              </a:rPr>
              <a:t>elem</a:t>
            </a:r>
            <a:r>
              <a:rPr lang="en-US" dirty="0">
                <a:latin typeface="Consolas" panose="020B0609020204030204" pitchFamily="49" charset="0"/>
              </a:rPr>
              <a:t>\n"; }</a:t>
            </a:r>
          </a:p>
        </p:txBody>
      </p:sp>
      <p:sp>
        <p:nvSpPr>
          <p:cNvPr id="21" name="TextBox 20">
            <a:extLst>
              <a:ext uri="{FF2B5EF4-FFF2-40B4-BE49-F238E27FC236}">
                <a16:creationId xmlns:a16="http://schemas.microsoft.com/office/drawing/2014/main" id="{D15CEDD2-9E56-4489-B7F3-10263F6CDAAF}"/>
              </a:ext>
            </a:extLst>
          </p:cNvPr>
          <p:cNvSpPr txBox="1"/>
          <p:nvPr/>
        </p:nvSpPr>
        <p:spPr>
          <a:xfrm>
            <a:off x="5327543" y="1404120"/>
            <a:ext cx="6705960" cy="2039020"/>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 Rust</a:t>
            </a:r>
          </a:p>
          <a:p>
            <a:r>
              <a:rPr lang="en-US" dirty="0">
                <a:latin typeface="Consolas" panose="020B0609020204030204" pitchFamily="49" charset="0"/>
              </a:rPr>
              <a:t>let items = </a:t>
            </a:r>
            <a:r>
              <a:rPr lang="en-US" dirty="0" err="1">
                <a:latin typeface="Consolas" panose="020B0609020204030204" pitchFamily="49" charset="0"/>
              </a:rPr>
              <a:t>vec</a:t>
            </a:r>
            <a:r>
              <a:rPr lang="en-US" dirty="0">
                <a:latin typeface="Consolas" panose="020B0609020204030204" pitchFamily="49" charset="0"/>
              </a:rPr>
              <a:t>!["fee","fi","</a:t>
            </a:r>
            <a:r>
              <a:rPr lang="en-US" dirty="0" err="1">
                <a:latin typeface="Consolas" panose="020B0609020204030204" pitchFamily="49" charset="0"/>
              </a:rPr>
              <a:t>fo</a:t>
            </a:r>
            <a:r>
              <a:rPr lang="en-US" dirty="0">
                <a:latin typeface="Consolas" panose="020B0609020204030204" pitchFamily="49" charset="0"/>
              </a:rPr>
              <a:t>","</a:t>
            </a:r>
            <a:r>
              <a:rPr lang="en-US" dirty="0" err="1">
                <a:latin typeface="Consolas" panose="020B0609020204030204" pitchFamily="49" charset="0"/>
              </a:rPr>
              <a:t>fum</a:t>
            </a:r>
            <a:r>
              <a:rPr lang="en-US" dirty="0">
                <a:latin typeface="Consolas" panose="020B0609020204030204" pitchFamily="49" charset="0"/>
              </a:rPr>
              <a:t>"];</a:t>
            </a:r>
          </a:p>
          <a:p>
            <a:endParaRPr lang="en-US" sz="700" dirty="0">
              <a:latin typeface="Consolas" panose="020B0609020204030204" pitchFamily="49" charset="0"/>
            </a:endParaRPr>
          </a:p>
          <a:p>
            <a:r>
              <a:rPr lang="en-US" dirty="0">
                <a:latin typeface="Consolas" panose="020B0609020204030204" pitchFamily="49" charset="0"/>
              </a:rPr>
              <a:t>for </a:t>
            </a:r>
            <a:r>
              <a:rPr lang="en-US" dirty="0" err="1">
                <a:latin typeface="Consolas" panose="020B0609020204030204" pitchFamily="49" charset="0"/>
              </a:rPr>
              <a:t>elem</a:t>
            </a:r>
            <a:r>
              <a:rPr lang="en-US" dirty="0">
                <a:latin typeface="Consolas" panose="020B0609020204030204" pitchFamily="49" charset="0"/>
              </a:rPr>
              <a:t> in items </a:t>
            </a:r>
            <a:br>
              <a:rPr lang="en-US" dirty="0">
                <a:latin typeface="Consolas" panose="020B0609020204030204" pitchFamily="49" charset="0"/>
              </a:rPr>
            </a:br>
            <a:r>
              <a:rPr lang="en-US" dirty="0">
                <a:latin typeface="Consolas" panose="020B0609020204030204" pitchFamily="49" charset="0"/>
              </a:rPr>
              <a:t>  { </a:t>
            </a:r>
            <a:r>
              <a:rPr lang="en-US" dirty="0" err="1">
                <a:latin typeface="Consolas" panose="020B0609020204030204" pitchFamily="49" charset="0"/>
              </a:rPr>
              <a:t>println</a:t>
            </a:r>
            <a:r>
              <a:rPr lang="en-US" dirty="0">
                <a:latin typeface="Consolas" panose="020B0609020204030204" pitchFamily="49" charset="0"/>
              </a:rPr>
              <a:t>!("{}",</a:t>
            </a:r>
            <a:r>
              <a:rPr lang="en-US" dirty="0" err="1">
                <a:latin typeface="Consolas" panose="020B0609020204030204" pitchFamily="49" charset="0"/>
              </a:rPr>
              <a:t>elem</a:t>
            </a:r>
            <a:r>
              <a:rPr lang="en-US" dirty="0">
                <a:latin typeface="Consolas" panose="020B0609020204030204" pitchFamily="49" charset="0"/>
              </a:rPr>
              <a:t>) }</a:t>
            </a:r>
          </a:p>
          <a:p>
            <a:endParaRPr lang="en-US" sz="1050" dirty="0">
              <a:latin typeface="Consolas" panose="020B0609020204030204" pitchFamily="49" charset="0"/>
            </a:endParaRPr>
          </a:p>
          <a:p>
            <a:r>
              <a:rPr lang="en-US" dirty="0">
                <a:latin typeface="Consolas" panose="020B0609020204030204" pitchFamily="49" charset="0"/>
              </a:rPr>
              <a:t>// Or this:</a:t>
            </a:r>
          </a:p>
          <a:p>
            <a:r>
              <a:rPr lang="en-US" dirty="0" err="1">
                <a:latin typeface="Consolas" panose="020B0609020204030204" pitchFamily="49" charset="0"/>
              </a:rPr>
              <a:t>items.iter</a:t>
            </a:r>
            <a:r>
              <a:rPr lang="en-US" dirty="0">
                <a:latin typeface="Consolas" panose="020B0609020204030204" pitchFamily="49" charset="0"/>
              </a:rPr>
              <a:t>().</a:t>
            </a:r>
            <a:r>
              <a:rPr lang="en-US" dirty="0" err="1">
                <a:latin typeface="Consolas" panose="020B0609020204030204" pitchFamily="49" charset="0"/>
              </a:rPr>
              <a:t>for_each</a:t>
            </a:r>
            <a:r>
              <a:rPr lang="en-US" dirty="0">
                <a:latin typeface="Consolas" panose="020B0609020204030204" pitchFamily="49" charset="0"/>
              </a:rPr>
              <a:t>(|</a:t>
            </a:r>
            <a:r>
              <a:rPr lang="en-US" dirty="0" err="1">
                <a:latin typeface="Consolas" panose="020B0609020204030204" pitchFamily="49" charset="0"/>
              </a:rPr>
              <a:t>elem</a:t>
            </a:r>
            <a:r>
              <a:rPr lang="en-US" dirty="0">
                <a:latin typeface="Consolas" panose="020B0609020204030204" pitchFamily="49" charset="0"/>
              </a:rPr>
              <a:t>| </a:t>
            </a:r>
            <a:r>
              <a:rPr lang="en-US" dirty="0" err="1">
                <a:latin typeface="Consolas" panose="020B0609020204030204" pitchFamily="49" charset="0"/>
              </a:rPr>
              <a:t>println</a:t>
            </a:r>
            <a:r>
              <a:rPr lang="en-US" dirty="0">
                <a:latin typeface="Consolas" panose="020B0609020204030204" pitchFamily="49" charset="0"/>
              </a:rPr>
              <a:t>!("{}", </a:t>
            </a:r>
            <a:r>
              <a:rPr lang="en-US" dirty="0" err="1">
                <a:latin typeface="Consolas" panose="020B0609020204030204" pitchFamily="49" charset="0"/>
              </a:rPr>
              <a:t>elem</a:t>
            </a:r>
            <a:r>
              <a:rPr lang="en-US" dirty="0">
                <a:latin typeface="Consolas" panose="020B0609020204030204" pitchFamily="49" charset="0"/>
              </a:rPr>
              <a:t>));</a:t>
            </a:r>
          </a:p>
        </p:txBody>
      </p:sp>
      <p:sp>
        <p:nvSpPr>
          <p:cNvPr id="23" name="TextBox 22">
            <a:extLst>
              <a:ext uri="{FF2B5EF4-FFF2-40B4-BE49-F238E27FC236}">
                <a16:creationId xmlns:a16="http://schemas.microsoft.com/office/drawing/2014/main" id="{F93C68FE-D6DC-445B-8455-2983E7847F0C}"/>
              </a:ext>
            </a:extLst>
          </p:cNvPr>
          <p:cNvSpPr txBox="1"/>
          <p:nvPr/>
        </p:nvSpPr>
        <p:spPr>
          <a:xfrm>
            <a:off x="33848" y="4510200"/>
            <a:ext cx="6862844" cy="1631216"/>
          </a:xfrm>
          <a:prstGeom prst="rect">
            <a:avLst/>
          </a:prstGeom>
          <a:solidFill>
            <a:schemeClr val="accent4">
              <a:lumMod val="40000"/>
              <a:lumOff val="60000"/>
            </a:schemeClr>
          </a:solidFill>
          <a:ln>
            <a:solidFill>
              <a:schemeClr val="tx1"/>
            </a:solidFill>
          </a:ln>
        </p:spPr>
        <p:txBody>
          <a:bodyPr wrap="square">
            <a:spAutoFit/>
          </a:bodyPr>
          <a:lstStyle/>
          <a:p>
            <a:r>
              <a:rPr lang="en-US" dirty="0">
                <a:latin typeface="Consolas" panose="020B0609020204030204" pitchFamily="49" charset="0"/>
              </a:rPr>
              <a:t>// Kotlin</a:t>
            </a:r>
          </a:p>
          <a:p>
            <a:r>
              <a:rPr lang="en-US" dirty="0">
                <a:latin typeface="Consolas" panose="020B0609020204030204" pitchFamily="49" charset="0"/>
              </a:rPr>
              <a:t>var items = </a:t>
            </a:r>
            <a:r>
              <a:rPr lang="en-US" dirty="0" err="1">
                <a:latin typeface="Consolas" panose="020B0609020204030204" pitchFamily="49" charset="0"/>
              </a:rPr>
              <a:t>arrayOf</a:t>
            </a:r>
            <a:r>
              <a:rPr lang="en-US" dirty="0">
                <a:latin typeface="Consolas" panose="020B0609020204030204" pitchFamily="49" charset="0"/>
              </a:rPr>
              <a:t>("fee","fi","</a:t>
            </a:r>
            <a:r>
              <a:rPr lang="en-US" dirty="0" err="1">
                <a:latin typeface="Consolas" panose="020B0609020204030204" pitchFamily="49" charset="0"/>
              </a:rPr>
              <a:t>fo</a:t>
            </a:r>
            <a:r>
              <a:rPr lang="en-US" dirty="0">
                <a:latin typeface="Consolas" panose="020B0609020204030204" pitchFamily="49" charset="0"/>
              </a:rPr>
              <a:t>","</a:t>
            </a:r>
            <a:r>
              <a:rPr lang="en-US" dirty="0" err="1">
                <a:latin typeface="Consolas" panose="020B0609020204030204" pitchFamily="49" charset="0"/>
              </a:rPr>
              <a:t>fum</a:t>
            </a:r>
            <a:r>
              <a:rPr lang="en-US" dirty="0">
                <a:latin typeface="Consolas" panose="020B0609020204030204" pitchFamily="49" charset="0"/>
              </a:rPr>
              <a:t>")</a:t>
            </a:r>
          </a:p>
          <a:p>
            <a:endParaRPr lang="en-US" sz="200" dirty="0">
              <a:latin typeface="Consolas" panose="020B0609020204030204" pitchFamily="49" charset="0"/>
            </a:endParaRPr>
          </a:p>
          <a:p>
            <a:r>
              <a:rPr lang="en-US" dirty="0">
                <a:latin typeface="Consolas" panose="020B0609020204030204" pitchFamily="49" charset="0"/>
              </a:rPr>
              <a:t>for (</a:t>
            </a:r>
            <a:r>
              <a:rPr lang="en-US" dirty="0" err="1">
                <a:latin typeface="Consolas" panose="020B0609020204030204" pitchFamily="49" charset="0"/>
              </a:rPr>
              <a:t>elem</a:t>
            </a:r>
            <a:r>
              <a:rPr lang="en-US" dirty="0">
                <a:latin typeface="Consolas" panose="020B0609020204030204" pitchFamily="49" charset="0"/>
              </a:rPr>
              <a:t> in items) </a:t>
            </a:r>
            <a:r>
              <a:rPr lang="en-US" dirty="0" err="1">
                <a:latin typeface="Consolas" panose="020B0609020204030204" pitchFamily="49" charset="0"/>
              </a:rPr>
              <a:t>println</a:t>
            </a:r>
            <a:r>
              <a:rPr lang="en-US" dirty="0">
                <a:latin typeface="Consolas" panose="020B0609020204030204" pitchFamily="49" charset="0"/>
              </a:rPr>
              <a:t>(</a:t>
            </a:r>
            <a:r>
              <a:rPr lang="en-US" dirty="0" err="1">
                <a:latin typeface="Consolas" panose="020B0609020204030204" pitchFamily="49" charset="0"/>
              </a:rPr>
              <a:t>elem</a:t>
            </a:r>
            <a:r>
              <a:rPr lang="en-US" dirty="0">
                <a:latin typeface="Consolas" panose="020B0609020204030204" pitchFamily="49" charset="0"/>
              </a:rPr>
              <a:t>)</a:t>
            </a:r>
          </a:p>
          <a:p>
            <a:endParaRPr lang="en-US" sz="700" dirty="0">
              <a:latin typeface="Consolas" panose="020B0609020204030204" pitchFamily="49" charset="0"/>
            </a:endParaRPr>
          </a:p>
          <a:p>
            <a:r>
              <a:rPr lang="en-US" dirty="0">
                <a:latin typeface="Consolas" panose="020B0609020204030204" pitchFamily="49" charset="0"/>
              </a:rPr>
              <a:t>// Or this:</a:t>
            </a:r>
          </a:p>
          <a:p>
            <a:r>
              <a:rPr lang="en-US" dirty="0" err="1">
                <a:latin typeface="Consolas" panose="020B0609020204030204" pitchFamily="49" charset="0"/>
              </a:rPr>
              <a:t>items.forEach</a:t>
            </a:r>
            <a:r>
              <a:rPr lang="en-US" dirty="0">
                <a:latin typeface="Consolas" panose="020B0609020204030204" pitchFamily="49" charset="0"/>
              </a:rPr>
              <a:t>({ </a:t>
            </a:r>
            <a:r>
              <a:rPr lang="en-US" dirty="0" err="1">
                <a:latin typeface="Consolas" panose="020B0609020204030204" pitchFamily="49" charset="0"/>
              </a:rPr>
              <a:t>elem</a:t>
            </a:r>
            <a:r>
              <a:rPr lang="en-US" dirty="0">
                <a:latin typeface="Consolas" panose="020B0609020204030204" pitchFamily="49" charset="0"/>
              </a:rPr>
              <a:t> -&gt; </a:t>
            </a:r>
            <a:r>
              <a:rPr lang="en-US" dirty="0" err="1">
                <a:latin typeface="Consolas" panose="020B0609020204030204" pitchFamily="49" charset="0"/>
              </a:rPr>
              <a:t>println</a:t>
            </a:r>
            <a:r>
              <a:rPr lang="en-US" dirty="0">
                <a:latin typeface="Consolas" panose="020B0609020204030204" pitchFamily="49" charset="0"/>
              </a:rPr>
              <a:t>("$</a:t>
            </a:r>
            <a:r>
              <a:rPr lang="en-US" dirty="0" err="1">
                <a:latin typeface="Consolas" panose="020B0609020204030204" pitchFamily="49" charset="0"/>
              </a:rPr>
              <a:t>elem</a:t>
            </a:r>
            <a:r>
              <a:rPr lang="en-US" dirty="0">
                <a:latin typeface="Consolas" panose="020B0609020204030204" pitchFamily="49" charset="0"/>
              </a:rPr>
              <a:t>") })</a:t>
            </a:r>
          </a:p>
        </p:txBody>
      </p:sp>
      <p:sp>
        <p:nvSpPr>
          <p:cNvPr id="25" name="TextBox 24">
            <a:extLst>
              <a:ext uri="{FF2B5EF4-FFF2-40B4-BE49-F238E27FC236}">
                <a16:creationId xmlns:a16="http://schemas.microsoft.com/office/drawing/2014/main" id="{EF3CE27A-FE76-4480-BDDF-152C0AC02D17}"/>
              </a:ext>
            </a:extLst>
          </p:cNvPr>
          <p:cNvSpPr txBox="1"/>
          <p:nvPr/>
        </p:nvSpPr>
        <p:spPr>
          <a:xfrm>
            <a:off x="7007961" y="3538404"/>
            <a:ext cx="5017449" cy="1700466"/>
          </a:xfrm>
          <a:prstGeom prst="rect">
            <a:avLst/>
          </a:prstGeom>
          <a:solidFill>
            <a:schemeClr val="accent2">
              <a:lumMod val="20000"/>
              <a:lumOff val="80000"/>
            </a:schemeClr>
          </a:solidFill>
          <a:ln>
            <a:solidFill>
              <a:schemeClr val="tx1"/>
            </a:solidFill>
          </a:ln>
        </p:spPr>
        <p:txBody>
          <a:bodyPr wrap="square">
            <a:spAutoFit/>
          </a:bodyPr>
          <a:lstStyle/>
          <a:p>
            <a:r>
              <a:rPr lang="en-US" dirty="0">
                <a:latin typeface="Consolas" panose="020B0609020204030204" pitchFamily="49" charset="0"/>
              </a:rPr>
              <a:t>// Swift</a:t>
            </a:r>
          </a:p>
          <a:p>
            <a:r>
              <a:rPr lang="en-US" dirty="0">
                <a:latin typeface="Consolas" panose="020B0609020204030204" pitchFamily="49" charset="0"/>
              </a:rPr>
              <a:t>let items = ["fee","fi","</a:t>
            </a:r>
            <a:r>
              <a:rPr lang="en-US" dirty="0" err="1">
                <a:latin typeface="Consolas" panose="020B0609020204030204" pitchFamily="49" charset="0"/>
              </a:rPr>
              <a:t>fo</a:t>
            </a:r>
            <a:r>
              <a:rPr lang="en-US" dirty="0">
                <a:latin typeface="Consolas" panose="020B0609020204030204" pitchFamily="49" charset="0"/>
              </a:rPr>
              <a:t>","</a:t>
            </a:r>
            <a:r>
              <a:rPr lang="en-US" dirty="0" err="1">
                <a:latin typeface="Consolas" panose="020B0609020204030204" pitchFamily="49" charset="0"/>
              </a:rPr>
              <a:t>fum</a:t>
            </a:r>
            <a:r>
              <a:rPr lang="en-US" dirty="0">
                <a:latin typeface="Consolas" panose="020B0609020204030204" pitchFamily="49" charset="0"/>
              </a:rPr>
              <a:t>"]</a:t>
            </a:r>
          </a:p>
          <a:p>
            <a:endParaRPr lang="en-US" sz="1000" dirty="0">
              <a:latin typeface="Consolas" panose="020B0609020204030204" pitchFamily="49" charset="0"/>
            </a:endParaRPr>
          </a:p>
          <a:p>
            <a:r>
              <a:rPr lang="en-US" dirty="0">
                <a:latin typeface="Consolas" panose="020B0609020204030204" pitchFamily="49" charset="0"/>
              </a:rPr>
              <a:t>for </a:t>
            </a:r>
            <a:r>
              <a:rPr lang="en-US" dirty="0" err="1">
                <a:latin typeface="Consolas" panose="020B0609020204030204" pitchFamily="49" charset="0"/>
              </a:rPr>
              <a:t>elem</a:t>
            </a:r>
            <a:r>
              <a:rPr lang="en-US" dirty="0">
                <a:latin typeface="Consolas" panose="020B0609020204030204" pitchFamily="49" charset="0"/>
              </a:rPr>
              <a:t> in items { print(</a:t>
            </a:r>
            <a:r>
              <a:rPr lang="en-US" dirty="0" err="1">
                <a:latin typeface="Consolas" panose="020B0609020204030204" pitchFamily="49" charset="0"/>
              </a:rPr>
              <a:t>elem</a:t>
            </a:r>
            <a:r>
              <a:rPr lang="en-US" dirty="0">
                <a:latin typeface="Consolas" panose="020B0609020204030204" pitchFamily="49" charset="0"/>
              </a:rPr>
              <a:t>); }</a:t>
            </a:r>
          </a:p>
          <a:p>
            <a:endParaRPr lang="en-US" sz="400" dirty="0">
              <a:latin typeface="Consolas" panose="020B0609020204030204" pitchFamily="49" charset="0"/>
            </a:endParaRPr>
          </a:p>
          <a:p>
            <a:r>
              <a:rPr lang="en-US" dirty="0">
                <a:latin typeface="Consolas" panose="020B0609020204030204" pitchFamily="49" charset="0"/>
              </a:rPr>
              <a:t>// Or this:</a:t>
            </a:r>
          </a:p>
          <a:p>
            <a:r>
              <a:rPr lang="en-US" dirty="0" err="1">
                <a:latin typeface="Consolas" panose="020B0609020204030204" pitchFamily="49" charset="0"/>
              </a:rPr>
              <a:t>items.forEach</a:t>
            </a:r>
            <a:r>
              <a:rPr lang="en-US" dirty="0">
                <a:latin typeface="Consolas" panose="020B0609020204030204" pitchFamily="49" charset="0"/>
              </a:rPr>
              <a:t> { </a:t>
            </a:r>
            <a:r>
              <a:rPr lang="en-US" dirty="0" err="1">
                <a:latin typeface="Consolas" panose="020B0609020204030204" pitchFamily="49" charset="0"/>
              </a:rPr>
              <a:t>elem</a:t>
            </a:r>
            <a:r>
              <a:rPr lang="en-US" dirty="0">
                <a:latin typeface="Consolas" panose="020B0609020204030204" pitchFamily="49" charset="0"/>
              </a:rPr>
              <a:t> in print(</a:t>
            </a:r>
            <a:r>
              <a:rPr lang="en-US" dirty="0" err="1">
                <a:latin typeface="Consolas" panose="020B0609020204030204" pitchFamily="49" charset="0"/>
              </a:rPr>
              <a:t>elem</a:t>
            </a:r>
            <a:r>
              <a:rPr lang="en-US" dirty="0">
                <a:latin typeface="Consolas" panose="020B0609020204030204" pitchFamily="49" charset="0"/>
              </a:rPr>
              <a:t>) }</a:t>
            </a:r>
          </a:p>
        </p:txBody>
      </p:sp>
      <p:sp>
        <p:nvSpPr>
          <p:cNvPr id="26" name="TextBox 25">
            <a:extLst>
              <a:ext uri="{FF2B5EF4-FFF2-40B4-BE49-F238E27FC236}">
                <a16:creationId xmlns:a16="http://schemas.microsoft.com/office/drawing/2014/main" id="{F60D29B3-CE92-494F-843B-33BF113F833F}"/>
              </a:ext>
            </a:extLst>
          </p:cNvPr>
          <p:cNvSpPr txBox="1"/>
          <p:nvPr/>
        </p:nvSpPr>
        <p:spPr>
          <a:xfrm>
            <a:off x="7095151" y="5295526"/>
            <a:ext cx="4981651" cy="1415772"/>
          </a:xfrm>
          <a:prstGeom prst="rect">
            <a:avLst/>
          </a:prstGeom>
          <a:solidFill>
            <a:schemeClr val="tx2">
              <a:lumMod val="20000"/>
              <a:lumOff val="80000"/>
            </a:schemeClr>
          </a:solidFill>
          <a:ln>
            <a:solidFill>
              <a:schemeClr val="tx1"/>
            </a:solidFill>
          </a:ln>
        </p:spPr>
        <p:txBody>
          <a:bodyPr wrap="square">
            <a:spAutoFit/>
          </a:bodyPr>
          <a:lstStyle/>
          <a:p>
            <a:r>
              <a:rPr lang="en-US" dirty="0">
                <a:latin typeface="Consolas" panose="020B0609020204030204" pitchFamily="49" charset="0"/>
              </a:rPr>
              <a:t>// PHP</a:t>
            </a:r>
          </a:p>
          <a:p>
            <a:r>
              <a:rPr lang="en-US" dirty="0">
                <a:latin typeface="Consolas" panose="020B0609020204030204" pitchFamily="49" charset="0"/>
              </a:rPr>
              <a:t>$items = array("fee","fi","</a:t>
            </a:r>
            <a:r>
              <a:rPr lang="en-US" dirty="0" err="1">
                <a:latin typeface="Consolas" panose="020B0609020204030204" pitchFamily="49" charset="0"/>
              </a:rPr>
              <a:t>fo</a:t>
            </a:r>
            <a:r>
              <a:rPr lang="en-US" dirty="0">
                <a:latin typeface="Consolas" panose="020B0609020204030204" pitchFamily="49" charset="0"/>
              </a:rPr>
              <a:t>","</a:t>
            </a:r>
            <a:r>
              <a:rPr lang="en-US" dirty="0" err="1">
                <a:latin typeface="Consolas" panose="020B0609020204030204" pitchFamily="49" charset="0"/>
              </a:rPr>
              <a:t>fum</a:t>
            </a:r>
            <a:r>
              <a:rPr lang="en-US" dirty="0">
                <a:latin typeface="Consolas" panose="020B0609020204030204" pitchFamily="49" charset="0"/>
              </a:rPr>
              <a:t>");</a:t>
            </a:r>
          </a:p>
          <a:p>
            <a:endParaRPr lang="en-US" sz="1200" dirty="0">
              <a:latin typeface="Consolas" panose="020B0609020204030204" pitchFamily="49" charset="0"/>
            </a:endParaRPr>
          </a:p>
          <a:p>
            <a:r>
              <a:rPr lang="en-US" dirty="0">
                <a:latin typeface="Consolas" panose="020B0609020204030204" pitchFamily="49" charset="0"/>
              </a:rPr>
              <a:t>foreach ($items as $</a:t>
            </a:r>
            <a:r>
              <a:rPr lang="en-US" dirty="0" err="1">
                <a:latin typeface="Consolas" panose="020B0609020204030204" pitchFamily="49" charset="0"/>
              </a:rPr>
              <a:t>elem</a:t>
            </a:r>
            <a:r>
              <a:rPr lang="en-US" dirty="0">
                <a:latin typeface="Consolas" panose="020B0609020204030204" pitchFamily="49" charset="0"/>
              </a:rPr>
              <a:t>) </a:t>
            </a:r>
            <a:br>
              <a:rPr lang="en-US" dirty="0">
                <a:latin typeface="Consolas" panose="020B0609020204030204" pitchFamily="49" charset="0"/>
              </a:rPr>
            </a:br>
            <a:r>
              <a:rPr lang="en-US" dirty="0">
                <a:latin typeface="Consolas" panose="020B0609020204030204" pitchFamily="49" charset="0"/>
              </a:rPr>
              <a:t>  { echo("$</a:t>
            </a:r>
            <a:r>
              <a:rPr lang="en-US" dirty="0" err="1">
                <a:latin typeface="Consolas" panose="020B0609020204030204" pitchFamily="49" charset="0"/>
              </a:rPr>
              <a:t>elem</a:t>
            </a:r>
            <a:r>
              <a:rPr lang="en-US" dirty="0">
                <a:latin typeface="Consolas" panose="020B0609020204030204" pitchFamily="49" charset="0"/>
              </a:rPr>
              <a:t>\n"); }</a:t>
            </a:r>
          </a:p>
        </p:txBody>
      </p:sp>
      <p:sp>
        <p:nvSpPr>
          <p:cNvPr id="22" name="TextBox 21">
            <a:extLst>
              <a:ext uri="{FF2B5EF4-FFF2-40B4-BE49-F238E27FC236}">
                <a16:creationId xmlns:a16="http://schemas.microsoft.com/office/drawing/2014/main" id="{0E2A3D7A-AF18-44E1-BB22-453DB5D4A866}"/>
              </a:ext>
            </a:extLst>
          </p:cNvPr>
          <p:cNvSpPr txBox="1"/>
          <p:nvPr/>
        </p:nvSpPr>
        <p:spPr>
          <a:xfrm>
            <a:off x="578772" y="2781362"/>
            <a:ext cx="4144574" cy="1661993"/>
          </a:xfrm>
          <a:prstGeom prst="rect">
            <a:avLst/>
          </a:prstGeom>
          <a:solidFill>
            <a:schemeClr val="accent2">
              <a:lumMod val="40000"/>
              <a:lumOff val="60000"/>
            </a:schemeClr>
          </a:solidFill>
          <a:ln>
            <a:solidFill>
              <a:schemeClr val="tx1"/>
            </a:solidFill>
          </a:ln>
        </p:spPr>
        <p:txBody>
          <a:bodyPr wrap="square">
            <a:spAutoFit/>
          </a:bodyPr>
          <a:lstStyle/>
          <a:p>
            <a:r>
              <a:rPr lang="en-US" dirty="0">
                <a:latin typeface="Consolas" panose="020B0609020204030204" pitchFamily="49" charset="0"/>
              </a:rPr>
              <a:t># Ruby</a:t>
            </a:r>
          </a:p>
          <a:p>
            <a:r>
              <a:rPr lang="en-US" dirty="0">
                <a:latin typeface="Consolas" panose="020B0609020204030204" pitchFamily="49" charset="0"/>
              </a:rPr>
              <a:t>items = ["fee","fi","</a:t>
            </a:r>
            <a:r>
              <a:rPr lang="en-US" dirty="0" err="1">
                <a:latin typeface="Consolas" panose="020B0609020204030204" pitchFamily="49" charset="0"/>
              </a:rPr>
              <a:t>fo</a:t>
            </a:r>
            <a:r>
              <a:rPr lang="en-US" dirty="0">
                <a:latin typeface="Consolas" panose="020B0609020204030204" pitchFamily="49" charset="0"/>
              </a:rPr>
              <a:t>","</a:t>
            </a:r>
            <a:r>
              <a:rPr lang="en-US" dirty="0" err="1">
                <a:latin typeface="Consolas" panose="020B0609020204030204" pitchFamily="49" charset="0"/>
              </a:rPr>
              <a:t>fum</a:t>
            </a:r>
            <a:r>
              <a:rPr lang="en-US" dirty="0">
                <a:latin typeface="Consolas" panose="020B0609020204030204" pitchFamily="49" charset="0"/>
              </a:rPr>
              <a:t>"]</a:t>
            </a:r>
          </a:p>
          <a:p>
            <a:endParaRPr lang="en-US" sz="1200" dirty="0">
              <a:latin typeface="Consolas" panose="020B0609020204030204" pitchFamily="49" charset="0"/>
            </a:endParaRPr>
          </a:p>
          <a:p>
            <a:r>
              <a:rPr lang="en-US" dirty="0" err="1">
                <a:latin typeface="Consolas" panose="020B0609020204030204" pitchFamily="49" charset="0"/>
              </a:rPr>
              <a:t>items.each</a:t>
            </a:r>
            <a:r>
              <a:rPr lang="en-US" dirty="0">
                <a:latin typeface="Consolas" panose="020B0609020204030204" pitchFamily="49" charset="0"/>
              </a:rPr>
              <a:t> do |</a:t>
            </a:r>
            <a:r>
              <a:rPr lang="en-US" dirty="0" err="1">
                <a:latin typeface="Consolas" panose="020B0609020204030204" pitchFamily="49" charset="0"/>
              </a:rPr>
              <a:t>elem</a:t>
            </a:r>
            <a:r>
              <a:rPr lang="en-US" dirty="0">
                <a:latin typeface="Consolas" panose="020B0609020204030204" pitchFamily="49" charset="0"/>
              </a:rPr>
              <a:t>|</a:t>
            </a:r>
          </a:p>
          <a:p>
            <a:r>
              <a:rPr lang="en-US" dirty="0">
                <a:latin typeface="Consolas" panose="020B0609020204030204" pitchFamily="49" charset="0"/>
              </a:rPr>
              <a:t>    print(</a:t>
            </a:r>
            <a:r>
              <a:rPr lang="en-US" dirty="0" err="1">
                <a:latin typeface="Consolas" panose="020B0609020204030204" pitchFamily="49" charset="0"/>
              </a:rPr>
              <a:t>elem</a:t>
            </a:r>
            <a:r>
              <a:rPr lang="en-US" dirty="0">
                <a:latin typeface="Consolas" panose="020B0609020204030204" pitchFamily="49" charset="0"/>
              </a:rPr>
              <a:t>,"\n")</a:t>
            </a:r>
          </a:p>
          <a:p>
            <a:r>
              <a:rPr lang="en-US" dirty="0">
                <a:latin typeface="Consolas" panose="020B0609020204030204" pitchFamily="49" charset="0"/>
              </a:rPr>
              <a:t>end</a:t>
            </a:r>
          </a:p>
        </p:txBody>
      </p:sp>
      <p:sp>
        <p:nvSpPr>
          <p:cNvPr id="31" name="Rectangle 30">
            <a:extLst>
              <a:ext uri="{FF2B5EF4-FFF2-40B4-BE49-F238E27FC236}">
                <a16:creationId xmlns:a16="http://schemas.microsoft.com/office/drawing/2014/main" id="{7DF60335-FFD7-4400-8A9B-89CECD88FA88}"/>
              </a:ext>
            </a:extLst>
          </p:cNvPr>
          <p:cNvSpPr/>
          <p:nvPr/>
        </p:nvSpPr>
        <p:spPr>
          <a:xfrm>
            <a:off x="5003956" y="6367782"/>
            <a:ext cx="1892391"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33" name="Rectangle 32">
            <a:extLst>
              <a:ext uri="{FF2B5EF4-FFF2-40B4-BE49-F238E27FC236}">
                <a16:creationId xmlns:a16="http://schemas.microsoft.com/office/drawing/2014/main" id="{32B258FA-FCFA-4327-B483-4C25F89CD9D1}"/>
              </a:ext>
            </a:extLst>
          </p:cNvPr>
          <p:cNvSpPr/>
          <p:nvPr/>
        </p:nvSpPr>
        <p:spPr>
          <a:xfrm>
            <a:off x="5003597" y="6375853"/>
            <a:ext cx="1893096"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34" name="Group 33">
            <a:extLst>
              <a:ext uri="{FF2B5EF4-FFF2-40B4-BE49-F238E27FC236}">
                <a16:creationId xmlns:a16="http://schemas.microsoft.com/office/drawing/2014/main" id="{1587B5D7-AF7C-4085-846A-C3D79C7F7608}"/>
              </a:ext>
            </a:extLst>
          </p:cNvPr>
          <p:cNvGrpSpPr/>
          <p:nvPr/>
        </p:nvGrpSpPr>
        <p:grpSpPr>
          <a:xfrm>
            <a:off x="155701" y="6079860"/>
            <a:ext cx="4969783" cy="830997"/>
            <a:chOff x="2172659" y="2829440"/>
            <a:chExt cx="4969783" cy="830997"/>
          </a:xfrm>
        </p:grpSpPr>
        <p:sp>
          <p:nvSpPr>
            <p:cNvPr id="36" name="TextBox 35">
              <a:extLst>
                <a:ext uri="{FF2B5EF4-FFF2-40B4-BE49-F238E27FC236}">
                  <a16:creationId xmlns:a16="http://schemas.microsoft.com/office/drawing/2014/main" id="{F48278CE-F0CC-40CD-9DD0-11A6651E7877}"/>
                </a:ext>
              </a:extLst>
            </p:cNvPr>
            <p:cNvSpPr txBox="1"/>
            <p:nvPr/>
          </p:nvSpPr>
          <p:spPr>
            <a:xfrm>
              <a:off x="2703148" y="2829440"/>
              <a:ext cx="4439294" cy="830997"/>
            </a:xfrm>
            <a:prstGeom prst="rect">
              <a:avLst/>
            </a:prstGeom>
            <a:noFill/>
          </p:spPr>
          <p:txBody>
            <a:bodyPr wrap="square" rtlCol="0">
              <a:spAutoFit/>
            </a:bodyPr>
            <a:lstStyle/>
            <a:p>
              <a:pPr algn="ctr"/>
              <a:r>
                <a:rPr lang="en-US" sz="2400" dirty="0"/>
                <a:t>What interesting things do you notice about these approaches?</a:t>
              </a:r>
            </a:p>
          </p:txBody>
        </p:sp>
        <p:pic>
          <p:nvPicPr>
            <p:cNvPr id="41" name="Picture 40" descr="Shape&#10;&#10;Description automatically generated with low confidence">
              <a:extLst>
                <a:ext uri="{FF2B5EF4-FFF2-40B4-BE49-F238E27FC236}">
                  <a16:creationId xmlns:a16="http://schemas.microsoft.com/office/drawing/2014/main" id="{0FB72060-E9DB-4FC9-8940-71F4BF41C2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2659" y="2855915"/>
              <a:ext cx="662880" cy="662880"/>
            </a:xfrm>
            <a:prstGeom prst="rect">
              <a:avLst/>
            </a:prstGeom>
            <a:ln>
              <a:noFill/>
            </a:ln>
            <a:effectLst>
              <a:outerShdw blurRad="292100" dist="139700" dir="2700000" algn="tl" rotWithShape="0">
                <a:srgbClr val="333333">
                  <a:alpha val="65000"/>
                </a:srgbClr>
              </a:outerShdw>
            </a:effectLst>
          </p:spPr>
        </p:pic>
      </p:grpSp>
      <p:sp>
        <p:nvSpPr>
          <p:cNvPr id="43" name="Speech Bubble: Rectangle with Corners Rounded 42">
            <a:extLst>
              <a:ext uri="{FF2B5EF4-FFF2-40B4-BE49-F238E27FC236}">
                <a16:creationId xmlns:a16="http://schemas.microsoft.com/office/drawing/2014/main" id="{15EAFA5E-84E4-4135-9475-422BE61AC190}"/>
              </a:ext>
            </a:extLst>
          </p:cNvPr>
          <p:cNvSpPr/>
          <p:nvPr/>
        </p:nvSpPr>
        <p:spPr>
          <a:xfrm>
            <a:off x="5636825" y="41598"/>
            <a:ext cx="4524629" cy="1074600"/>
          </a:xfrm>
          <a:prstGeom prst="wedgeRoundRectCallout">
            <a:avLst>
              <a:gd name="adj1" fmla="val -38198"/>
              <a:gd name="adj2" fmla="val 144630"/>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Many languages have similar to C++'s:</a:t>
            </a:r>
          </a:p>
          <a:p>
            <a:pPr algn="ctr"/>
            <a:endParaRPr lang="en-US" sz="12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for (type </a:t>
            </a:r>
            <a:r>
              <a:rPr lang="en-US" sz="2000" dirty="0" err="1">
                <a:solidFill>
                  <a:schemeClr val="bg1"/>
                </a:solidFill>
                <a:latin typeface="Corbel" panose="020B0503020204020204" pitchFamily="34" charset="0"/>
              </a:rPr>
              <a:t>elem</a:t>
            </a:r>
            <a:r>
              <a:rPr lang="en-US" sz="2000" dirty="0">
                <a:solidFill>
                  <a:schemeClr val="bg1"/>
                </a:solidFill>
                <a:latin typeface="Corbel" panose="020B0503020204020204" pitchFamily="34" charset="0"/>
              </a:rPr>
              <a:t>: items) { ... }</a:t>
            </a:r>
          </a:p>
        </p:txBody>
      </p:sp>
      <p:sp>
        <p:nvSpPr>
          <p:cNvPr id="47" name="Speech Bubble: Rectangle with Corners Rounded 46">
            <a:extLst>
              <a:ext uri="{FF2B5EF4-FFF2-40B4-BE49-F238E27FC236}">
                <a16:creationId xmlns:a16="http://schemas.microsoft.com/office/drawing/2014/main" id="{3BD7B4D5-2B33-404F-81FE-17C9A8A5AC5A}"/>
              </a:ext>
            </a:extLst>
          </p:cNvPr>
          <p:cNvSpPr/>
          <p:nvPr/>
        </p:nvSpPr>
        <p:spPr>
          <a:xfrm>
            <a:off x="7865915" y="1321567"/>
            <a:ext cx="4210887" cy="1074600"/>
          </a:xfrm>
          <a:prstGeom prst="wedgeRoundRectCallout">
            <a:avLst>
              <a:gd name="adj1" fmla="val -77459"/>
              <a:gd name="adj2" fmla="val 116039"/>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 other approach is to use a </a:t>
            </a:r>
            <a:r>
              <a:rPr lang="en-US" sz="2000" dirty="0" err="1">
                <a:solidFill>
                  <a:schemeClr val="bg1"/>
                </a:solidFill>
                <a:latin typeface="Corbel" panose="020B0503020204020204" pitchFamily="34" charset="0"/>
              </a:rPr>
              <a:t>collection.for_each</a:t>
            </a:r>
            <a:r>
              <a:rPr lang="en-US" sz="2000" dirty="0">
                <a:solidFill>
                  <a:schemeClr val="bg1"/>
                </a:solidFill>
                <a:latin typeface="Corbel" panose="020B0503020204020204" pitchFamily="34" charset="0"/>
              </a:rPr>
              <a:t>({run code})</a:t>
            </a:r>
          </a:p>
        </p:txBody>
      </p:sp>
      <p:sp>
        <p:nvSpPr>
          <p:cNvPr id="51" name="Speech Bubble: Rectangle with Corners Rounded 50">
            <a:extLst>
              <a:ext uri="{FF2B5EF4-FFF2-40B4-BE49-F238E27FC236}">
                <a16:creationId xmlns:a16="http://schemas.microsoft.com/office/drawing/2014/main" id="{F96EDCCF-83C9-42C8-8D97-EBADB956B78B}"/>
              </a:ext>
            </a:extLst>
          </p:cNvPr>
          <p:cNvSpPr/>
          <p:nvPr/>
        </p:nvSpPr>
        <p:spPr>
          <a:xfrm>
            <a:off x="3800122" y="3677577"/>
            <a:ext cx="3391993" cy="1074600"/>
          </a:xfrm>
          <a:prstGeom prst="wedgeRoundRectCallout">
            <a:avLst>
              <a:gd name="adj1" fmla="val -38198"/>
              <a:gd name="adj2" fmla="val 144630"/>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We provide </a:t>
            </a:r>
            <a:r>
              <a:rPr lang="en-US" sz="2000" dirty="0" err="1">
                <a:solidFill>
                  <a:schemeClr val="bg1"/>
                </a:solidFill>
                <a:latin typeface="Corbel" panose="020B0503020204020204" pitchFamily="34" charset="0"/>
              </a:rPr>
              <a:t>for_each</a:t>
            </a:r>
            <a:r>
              <a:rPr lang="en-US" sz="2000" dirty="0">
                <a:solidFill>
                  <a:schemeClr val="bg1"/>
                </a:solidFill>
                <a:latin typeface="Corbel" panose="020B0503020204020204" pitchFamily="34" charset="0"/>
              </a:rPr>
              <a:t>() with a lambda or block of code.</a:t>
            </a:r>
          </a:p>
        </p:txBody>
      </p:sp>
    </p:spTree>
    <p:extLst>
      <p:ext uri="{BB962C8B-B14F-4D97-AF65-F5344CB8AC3E}">
        <p14:creationId xmlns:p14="http://schemas.microsoft.com/office/powerpoint/2010/main" val="3423905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250"/>
                                  </p:stCondLst>
                                  <p:childTnLst>
                                    <p:set>
                                      <p:cBhvr>
                                        <p:cTn id="13" dur="1" fill="hold">
                                          <p:stCondLst>
                                            <p:cond delay="0"/>
                                          </p:stCondLst>
                                        </p:cTn>
                                        <p:tgtEl>
                                          <p:spTgt spid="21"/>
                                        </p:tgtEl>
                                        <p:attrNameLst>
                                          <p:attrName>style.visibility</p:attrName>
                                        </p:attrNameLst>
                                      </p:cBhvr>
                                      <p:to>
                                        <p:strVal val="visible"/>
                                      </p:to>
                                    </p:set>
                                  </p:childTnLst>
                                </p:cTn>
                              </p:par>
                            </p:childTnLst>
                          </p:cTn>
                        </p:par>
                        <p:par>
                          <p:cTn id="14" fill="hold">
                            <p:stCondLst>
                              <p:cond delay="250"/>
                            </p:stCondLst>
                            <p:childTnLst>
                              <p:par>
                                <p:cTn id="15" presetID="1" presetClass="entr" presetSubtype="0" fill="hold" grpId="0" nodeType="afterEffect">
                                  <p:stCondLst>
                                    <p:cond delay="250"/>
                                  </p:stCondLst>
                                  <p:childTnLst>
                                    <p:set>
                                      <p:cBhvr>
                                        <p:cTn id="16" dur="1" fill="hold">
                                          <p:stCondLst>
                                            <p:cond delay="0"/>
                                          </p:stCondLst>
                                        </p:cTn>
                                        <p:tgtEl>
                                          <p:spTgt spid="22"/>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0" nodeType="afterEffect">
                                  <p:stCondLst>
                                    <p:cond delay="250"/>
                                  </p:stCondLst>
                                  <p:childTnLst>
                                    <p:set>
                                      <p:cBhvr>
                                        <p:cTn id="19" dur="1" fill="hold">
                                          <p:stCondLst>
                                            <p:cond delay="0"/>
                                          </p:stCondLst>
                                        </p:cTn>
                                        <p:tgtEl>
                                          <p:spTgt spid="23"/>
                                        </p:tgtEl>
                                        <p:attrNameLst>
                                          <p:attrName>style.visibility</p:attrName>
                                        </p:attrNameLst>
                                      </p:cBhvr>
                                      <p:to>
                                        <p:strVal val="visible"/>
                                      </p:to>
                                    </p:set>
                                  </p:childTnLst>
                                </p:cTn>
                              </p:par>
                            </p:childTnLst>
                          </p:cTn>
                        </p:par>
                        <p:par>
                          <p:cTn id="20" fill="hold">
                            <p:stCondLst>
                              <p:cond delay="750"/>
                            </p:stCondLst>
                            <p:childTnLst>
                              <p:par>
                                <p:cTn id="21" presetID="1" presetClass="entr" presetSubtype="0" fill="hold" grpId="0" nodeType="afterEffect">
                                  <p:stCondLst>
                                    <p:cond delay="250"/>
                                  </p:stCondLst>
                                  <p:childTnLst>
                                    <p:set>
                                      <p:cBhvr>
                                        <p:cTn id="22" dur="1" fill="hold">
                                          <p:stCondLst>
                                            <p:cond delay="0"/>
                                          </p:stCondLst>
                                        </p:cTn>
                                        <p:tgtEl>
                                          <p:spTgt spid="25"/>
                                        </p:tgtEl>
                                        <p:attrNameLst>
                                          <p:attrName>style.visibility</p:attrName>
                                        </p:attrNameLst>
                                      </p:cBhvr>
                                      <p:to>
                                        <p:strVal val="visible"/>
                                      </p:to>
                                    </p:set>
                                  </p:childTnLst>
                                </p:cTn>
                              </p:par>
                            </p:childTnLst>
                          </p:cTn>
                        </p:par>
                        <p:par>
                          <p:cTn id="23" fill="hold">
                            <p:stCondLst>
                              <p:cond delay="1000"/>
                            </p:stCondLst>
                            <p:childTnLst>
                              <p:par>
                                <p:cTn id="24" presetID="1" presetClass="entr" presetSubtype="0" fill="hold" grpId="0" nodeType="afterEffect">
                                  <p:stCondLst>
                                    <p:cond delay="250"/>
                                  </p:stCondLst>
                                  <p:childTnLst>
                                    <p:set>
                                      <p:cBhvr>
                                        <p:cTn id="25" dur="1" fill="hold">
                                          <p:stCondLst>
                                            <p:cond delay="0"/>
                                          </p:stCondLst>
                                        </p:cTn>
                                        <p:tgtEl>
                                          <p:spTgt spid="2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1"/>
                                        </p:tgtEl>
                                        <p:attrNameLst>
                                          <p:attrName>style.visibility</p:attrName>
                                        </p:attrNameLst>
                                      </p:cBhvr>
                                      <p:to>
                                        <p:strVal val="visible"/>
                                      </p:to>
                                    </p:set>
                                  </p:childTnLst>
                                </p:cTn>
                              </p:par>
                              <p:par>
                                <p:cTn id="34" presetID="22" presetClass="entr" presetSubtype="8"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wipe(left)">
                                      <p:cBhvr>
                                        <p:cTn id="36" dur="59000"/>
                                        <p:tgtEl>
                                          <p:spTgt spid="3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31"/>
                                        </p:tgtEl>
                                      </p:cBhvr>
                                    </p:animEffect>
                                    <p:set>
                                      <p:cBhvr>
                                        <p:cTn id="41" dur="1" fill="hold">
                                          <p:stCondLst>
                                            <p:cond delay="499"/>
                                          </p:stCondLst>
                                        </p:cTn>
                                        <p:tgtEl>
                                          <p:spTgt spid="31"/>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33"/>
                                        </p:tgtEl>
                                      </p:cBhvr>
                                    </p:animEffect>
                                    <p:set>
                                      <p:cBhvr>
                                        <p:cTn id="44" dur="1" fill="hold">
                                          <p:stCondLst>
                                            <p:cond delay="499"/>
                                          </p:stCondLst>
                                        </p:cTn>
                                        <p:tgtEl>
                                          <p:spTgt spid="33"/>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wipe(down)">
                                      <p:cBhvr>
                                        <p:cTn id="49" dur="500"/>
                                        <p:tgtEl>
                                          <p:spTgt spid="43"/>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path" presetSubtype="0" accel="50000" decel="50000" fill="hold" grpId="2" nodeType="clickEffect">
                                  <p:stCondLst>
                                    <p:cond delay="0"/>
                                  </p:stCondLst>
                                  <p:childTnLst>
                                    <p:animMotion origin="layout" path="M 3.33333E-6 7.40741E-7 L -0.43425 -0.0162 " pathEditMode="relative" rAng="0" ptsTypes="AA">
                                      <p:cBhvr>
                                        <p:cTn id="53" dur="2000" fill="hold"/>
                                        <p:tgtEl>
                                          <p:spTgt spid="43"/>
                                        </p:tgtEl>
                                        <p:attrNameLst>
                                          <p:attrName>ppt_x</p:attrName>
                                          <p:attrName>ppt_y</p:attrName>
                                        </p:attrNameLst>
                                      </p:cBhvr>
                                      <p:rCtr x="-21719" y="-810"/>
                                    </p:animMotion>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43"/>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wipe(down)">
                                      <p:cBhvr>
                                        <p:cTn id="62" dur="500"/>
                                        <p:tgtEl>
                                          <p:spTgt spid="47"/>
                                        </p:tgtEl>
                                      </p:cBhvr>
                                    </p:animEffect>
                                  </p:childTnLst>
                                </p:cTn>
                              </p:par>
                            </p:childTnLst>
                          </p:cTn>
                        </p:par>
                      </p:childTnLst>
                    </p:cTn>
                  </p:par>
                  <p:par>
                    <p:cTn id="63" fill="hold">
                      <p:stCondLst>
                        <p:cond delay="indefinite"/>
                      </p:stCondLst>
                      <p:childTnLst>
                        <p:par>
                          <p:cTn id="64" fill="hold">
                            <p:stCondLst>
                              <p:cond delay="0"/>
                            </p:stCondLst>
                            <p:childTnLst>
                              <p:par>
                                <p:cTn id="65" presetID="42" presetClass="path" presetSubtype="0" accel="50000" decel="50000" fill="hold" grpId="2" nodeType="clickEffect">
                                  <p:stCondLst>
                                    <p:cond delay="0"/>
                                  </p:stCondLst>
                                  <p:childTnLst>
                                    <p:animMotion origin="layout" path="M 1.45833E-6 -3.33333E-6 L -0.43047 0.39514 " pathEditMode="relative" rAng="0" ptsTypes="AA">
                                      <p:cBhvr>
                                        <p:cTn id="66" dur="2000" fill="hold"/>
                                        <p:tgtEl>
                                          <p:spTgt spid="47"/>
                                        </p:tgtEl>
                                        <p:attrNameLst>
                                          <p:attrName>ppt_x</p:attrName>
                                          <p:attrName>ppt_y</p:attrName>
                                        </p:attrNameLst>
                                      </p:cBhvr>
                                      <p:rCtr x="-21523" y="19745"/>
                                    </p:animMotion>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47"/>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51"/>
                                        </p:tgtEl>
                                        <p:attrNameLst>
                                          <p:attrName>style.visibility</p:attrName>
                                        </p:attrNameLst>
                                      </p:cBhvr>
                                      <p:to>
                                        <p:strVal val="visible"/>
                                      </p:to>
                                    </p:set>
                                    <p:animEffect transition="in" filter="wipe(down)">
                                      <p:cBhvr>
                                        <p:cTn id="75" dur="500"/>
                                        <p:tgtEl>
                                          <p:spTgt spid="51"/>
                                        </p:tgtEl>
                                      </p:cBhvr>
                                    </p:animEffect>
                                  </p:childTnLst>
                                </p:cTn>
                              </p:par>
                            </p:childTnLst>
                          </p:cTn>
                        </p:par>
                      </p:childTnLst>
                    </p:cTn>
                  </p:par>
                  <p:par>
                    <p:cTn id="76" fill="hold">
                      <p:stCondLst>
                        <p:cond delay="indefinite"/>
                      </p:stCondLst>
                      <p:childTnLst>
                        <p:par>
                          <p:cTn id="77" fill="hold">
                            <p:stCondLst>
                              <p:cond delay="0"/>
                            </p:stCondLst>
                            <p:childTnLst>
                              <p:par>
                                <p:cTn id="78" presetID="42" presetClass="path" presetSubtype="0" accel="50000" decel="50000" fill="hold" grpId="2" nodeType="clickEffect">
                                  <p:stCondLst>
                                    <p:cond delay="0"/>
                                  </p:stCondLst>
                                  <p:childTnLst>
                                    <p:animMotion origin="layout" path="M -1.25E-6 -3.33333E-6 L 0.41159 -0.13055 " pathEditMode="relative" rAng="0" ptsTypes="AA">
                                      <p:cBhvr>
                                        <p:cTn id="79" dur="2000" fill="hold"/>
                                        <p:tgtEl>
                                          <p:spTgt spid="51"/>
                                        </p:tgtEl>
                                        <p:attrNameLst>
                                          <p:attrName>ppt_x</p:attrName>
                                          <p:attrName>ppt_y</p:attrName>
                                        </p:attrNameLst>
                                      </p:cBhvr>
                                      <p:rCtr x="20573" y="-6528"/>
                                    </p:animMotion>
                                  </p:childTnLst>
                                </p:cTn>
                              </p:par>
                            </p:childTnLst>
                          </p:cTn>
                        </p:par>
                      </p:childTnLst>
                    </p:cTn>
                  </p:par>
                  <p:par>
                    <p:cTn id="80" fill="hold">
                      <p:stCondLst>
                        <p:cond delay="indefinite"/>
                      </p:stCondLst>
                      <p:childTnLst>
                        <p:par>
                          <p:cTn id="81" fill="hold">
                            <p:stCondLst>
                              <p:cond delay="0"/>
                            </p:stCondLst>
                            <p:childTnLst>
                              <p:par>
                                <p:cTn id="82" presetID="1" presetClass="exit" presetSubtype="0" fill="hold" grpId="1" nodeType="clickEffect">
                                  <p:stCondLst>
                                    <p:cond delay="0"/>
                                  </p:stCondLst>
                                  <p:childTnLst>
                                    <p:set>
                                      <p:cBhvr>
                                        <p:cTn id="83" dur="1" fill="hold">
                                          <p:stCondLst>
                                            <p:cond delay="0"/>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20" grpId="0" animBg="1"/>
      <p:bldP spid="21" grpId="0" animBg="1"/>
      <p:bldP spid="23" grpId="0" animBg="1"/>
      <p:bldP spid="25" grpId="0" animBg="1"/>
      <p:bldP spid="26" grpId="0" animBg="1"/>
      <p:bldP spid="22" grpId="0" animBg="1"/>
      <p:bldP spid="31" grpId="0" animBg="1"/>
      <p:bldP spid="31" grpId="1" animBg="1"/>
      <p:bldP spid="33" grpId="0" animBg="1"/>
      <p:bldP spid="33" grpId="1" animBg="1"/>
      <p:bldP spid="43" grpId="0" animBg="1"/>
      <p:bldP spid="43" grpId="1" animBg="1"/>
      <p:bldP spid="43" grpId="2" animBg="1"/>
      <p:bldP spid="47" grpId="0" animBg="1"/>
      <p:bldP spid="47" grpId="1" animBg="1"/>
      <p:bldP spid="47" grpId="2" animBg="1"/>
      <p:bldP spid="51" grpId="0" animBg="1"/>
      <p:bldP spid="51" grpId="1" animBg="1"/>
      <p:bldP spid="51" grpId="2"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2033047" y="-4627"/>
            <a:ext cx="8288518"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solidFill>
                  <a:schemeClr val="tx2"/>
                </a:solidFill>
                <a:latin typeface="Corbel" panose="020B0503020204020204" pitchFamily="34" charset="0"/>
              </a:rPr>
              <a:t>What about While/Do-While Loops?</a:t>
            </a:r>
            <a:endParaRPr lang="en-US" sz="3200" dirty="0">
              <a:solidFill>
                <a:srgbClr val="FF0000"/>
              </a:solidFill>
              <a:latin typeface="Corbel" panose="020B0503020204020204" pitchFamily="34" charset="0"/>
            </a:endParaRPr>
          </a:p>
        </p:txBody>
      </p:sp>
      <p:pic>
        <p:nvPicPr>
          <p:cNvPr id="8" name="Picture 7">
            <a:extLst>
              <a:ext uri="{FF2B5EF4-FFF2-40B4-BE49-F238E27FC236}">
                <a16:creationId xmlns:a16="http://schemas.microsoft.com/office/drawing/2014/main" id="{EB230E39-A999-453D-AEDA-F0F99272651B}"/>
              </a:ext>
            </a:extLst>
          </p:cNvPr>
          <p:cNvPicPr>
            <a:picLocks noChangeAspect="1"/>
          </p:cNvPicPr>
          <p:nvPr/>
        </p:nvPicPr>
        <p:blipFill>
          <a:blip r:embed="rId3"/>
          <a:stretch>
            <a:fillRect/>
          </a:stretch>
        </p:blipFill>
        <p:spPr>
          <a:xfrm>
            <a:off x="811745" y="1371600"/>
            <a:ext cx="5495925" cy="4114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7B227B40-4FBC-4188-A869-32967EFD3C4B}"/>
              </a:ext>
            </a:extLst>
          </p:cNvPr>
          <p:cNvSpPr txBox="1"/>
          <p:nvPr/>
        </p:nvSpPr>
        <p:spPr>
          <a:xfrm>
            <a:off x="7253461" y="2536829"/>
            <a:ext cx="4440180" cy="1477328"/>
          </a:xfrm>
          <a:prstGeom prst="rect">
            <a:avLst/>
          </a:prstGeom>
          <a:solidFill>
            <a:schemeClr val="bg1">
              <a:lumMod val="95000"/>
            </a:schemeClr>
          </a:solidFill>
          <a:ln>
            <a:solidFill>
              <a:schemeClr val="tx1"/>
            </a:solidFill>
          </a:ln>
        </p:spPr>
        <p:txBody>
          <a:bodyPr wrap="square">
            <a:spAutoFit/>
          </a:bodyPr>
          <a:lstStyle/>
          <a:p>
            <a:r>
              <a:rPr lang="en-US" dirty="0">
                <a:latin typeface="Consolas" panose="020B0609020204030204" pitchFamily="49" charset="0"/>
              </a:rPr>
              <a:t>" Smalltalk while loop "</a:t>
            </a:r>
          </a:p>
          <a:p>
            <a:r>
              <a:rPr lang="en-US" dirty="0">
                <a:latin typeface="Consolas" panose="020B0609020204030204" pitchFamily="49" charset="0"/>
              </a:rPr>
              <a:t>number := 10.</a:t>
            </a:r>
          </a:p>
          <a:p>
            <a:r>
              <a:rPr lang="en-US" dirty="0">
                <a:solidFill>
                  <a:srgbClr val="009644"/>
                </a:solidFill>
                <a:latin typeface="Consolas" panose="020B0609020204030204" pitchFamily="49" charset="0"/>
              </a:rPr>
              <a:t>[ number &gt; 0 ] </a:t>
            </a:r>
            <a:r>
              <a:rPr lang="en-US" dirty="0" err="1">
                <a:latin typeface="Consolas" panose="020B0609020204030204" pitchFamily="49" charset="0"/>
              </a:rPr>
              <a:t>whileTrue</a:t>
            </a:r>
            <a:r>
              <a:rPr lang="en-US" dirty="0">
                <a:latin typeface="Consolas" panose="020B0609020204030204" pitchFamily="49" charset="0"/>
              </a:rPr>
              <a:t>: </a:t>
            </a:r>
          </a:p>
          <a:p>
            <a:r>
              <a:rPr lang="en-US" dirty="0">
                <a:latin typeface="Consolas" panose="020B0609020204030204" pitchFamily="49" charset="0"/>
              </a:rPr>
              <a:t>  </a:t>
            </a:r>
            <a:r>
              <a:rPr lang="en-US" dirty="0">
                <a:solidFill>
                  <a:srgbClr val="7030A0"/>
                </a:solidFill>
                <a:latin typeface="Consolas" panose="020B0609020204030204" pitchFamily="49" charset="0"/>
              </a:rPr>
              <a:t>[ Transcript print: number; </a:t>
            </a:r>
            <a:r>
              <a:rPr lang="en-US" dirty="0" err="1">
                <a:solidFill>
                  <a:srgbClr val="7030A0"/>
                </a:solidFill>
                <a:latin typeface="Consolas" panose="020B0609020204030204" pitchFamily="49" charset="0"/>
              </a:rPr>
              <a:t>nl</a:t>
            </a:r>
            <a:r>
              <a:rPr lang="en-US" dirty="0">
                <a:solidFill>
                  <a:srgbClr val="7030A0"/>
                </a:solidFill>
                <a:latin typeface="Consolas" panose="020B0609020204030204" pitchFamily="49" charset="0"/>
              </a:rPr>
              <a:t>.</a:t>
            </a:r>
          </a:p>
          <a:p>
            <a:r>
              <a:rPr lang="en-US" dirty="0">
                <a:solidFill>
                  <a:srgbClr val="7030A0"/>
                </a:solidFill>
                <a:latin typeface="Consolas" panose="020B0609020204030204" pitchFamily="49" charset="0"/>
              </a:rPr>
              <a:t>    number := number - 1 ]</a:t>
            </a:r>
          </a:p>
        </p:txBody>
      </p:sp>
      <p:sp>
        <p:nvSpPr>
          <p:cNvPr id="7" name="TextBox 6">
            <a:extLst>
              <a:ext uri="{FF2B5EF4-FFF2-40B4-BE49-F238E27FC236}">
                <a16:creationId xmlns:a16="http://schemas.microsoft.com/office/drawing/2014/main" id="{448BE1EE-D558-4A96-8B44-C1C63F198C8E}"/>
              </a:ext>
            </a:extLst>
          </p:cNvPr>
          <p:cNvSpPr txBox="1"/>
          <p:nvPr/>
        </p:nvSpPr>
        <p:spPr>
          <a:xfrm>
            <a:off x="7106623" y="1818788"/>
            <a:ext cx="4520360" cy="400110"/>
          </a:xfrm>
          <a:prstGeom prst="rect">
            <a:avLst/>
          </a:prstGeom>
          <a:noFill/>
        </p:spPr>
        <p:txBody>
          <a:bodyPr wrap="square">
            <a:spAutoFit/>
          </a:bodyPr>
          <a:lstStyle/>
          <a:p>
            <a:pPr algn="ctr"/>
            <a:r>
              <a:rPr lang="en-US" sz="2000" dirty="0"/>
              <a:t>OK... Maybe not Smalltalk!</a:t>
            </a:r>
          </a:p>
        </p:txBody>
      </p:sp>
      <p:sp>
        <p:nvSpPr>
          <p:cNvPr id="9" name="AutoShape 42">
            <a:extLst>
              <a:ext uri="{FF2B5EF4-FFF2-40B4-BE49-F238E27FC236}">
                <a16:creationId xmlns:a16="http://schemas.microsoft.com/office/drawing/2014/main" id="{264BB03E-92F9-4E24-887D-87B811F0FB98}"/>
              </a:ext>
            </a:extLst>
          </p:cNvPr>
          <p:cNvSpPr>
            <a:spLocks noChangeArrowheads="1"/>
          </p:cNvSpPr>
          <p:nvPr/>
        </p:nvSpPr>
        <p:spPr bwMode="auto">
          <a:xfrm>
            <a:off x="4733395" y="4247384"/>
            <a:ext cx="2520066" cy="883594"/>
          </a:xfrm>
          <a:prstGeom prst="wedgeRoundRectCallout">
            <a:avLst>
              <a:gd name="adj1" fmla="val 62218"/>
              <a:gd name="adj2" fmla="val -140452"/>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accent6">
                    <a:lumMod val="40000"/>
                    <a:lumOff val="60000"/>
                  </a:schemeClr>
                </a:solidFill>
              </a:rPr>
              <a:t>This</a:t>
            </a:r>
            <a:r>
              <a:rPr lang="en-US" sz="2000" dirty="0">
                <a:solidFill>
                  <a:schemeClr val="bg1"/>
                </a:solidFill>
              </a:rPr>
              <a:t> evaluates to a Boolean...</a:t>
            </a:r>
          </a:p>
        </p:txBody>
      </p:sp>
      <p:sp>
        <p:nvSpPr>
          <p:cNvPr id="10" name="AutoShape 42">
            <a:extLst>
              <a:ext uri="{FF2B5EF4-FFF2-40B4-BE49-F238E27FC236}">
                <a16:creationId xmlns:a16="http://schemas.microsoft.com/office/drawing/2014/main" id="{F77D706B-9C3C-40BE-8EA5-A0607AF82A6B}"/>
              </a:ext>
            </a:extLst>
          </p:cNvPr>
          <p:cNvSpPr>
            <a:spLocks noChangeArrowheads="1"/>
          </p:cNvSpPr>
          <p:nvPr/>
        </p:nvSpPr>
        <p:spPr bwMode="auto">
          <a:xfrm>
            <a:off x="8410785" y="860756"/>
            <a:ext cx="2709733" cy="953717"/>
          </a:xfrm>
          <a:prstGeom prst="wedgeRoundRectCallout">
            <a:avLst>
              <a:gd name="adj1" fmla="val -1489"/>
              <a:gd name="adj2" fmla="val 180979"/>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Then we call Boolean's </a:t>
            </a:r>
            <a:r>
              <a:rPr lang="en-US" sz="2000" dirty="0" err="1">
                <a:solidFill>
                  <a:schemeClr val="bg1"/>
                </a:solidFill>
              </a:rPr>
              <a:t>whileTrue</a:t>
            </a:r>
            <a:r>
              <a:rPr lang="en-US" sz="2000" dirty="0">
                <a:solidFill>
                  <a:schemeClr val="bg1"/>
                </a:solidFill>
              </a:rPr>
              <a:t> method.</a:t>
            </a:r>
          </a:p>
        </p:txBody>
      </p:sp>
      <p:sp>
        <p:nvSpPr>
          <p:cNvPr id="11" name="AutoShape 42">
            <a:extLst>
              <a:ext uri="{FF2B5EF4-FFF2-40B4-BE49-F238E27FC236}">
                <a16:creationId xmlns:a16="http://schemas.microsoft.com/office/drawing/2014/main" id="{290B09C2-D777-4676-9FE2-2A8293DCBB97}"/>
              </a:ext>
            </a:extLst>
          </p:cNvPr>
          <p:cNvSpPr>
            <a:spLocks noChangeArrowheads="1"/>
          </p:cNvSpPr>
          <p:nvPr/>
        </p:nvSpPr>
        <p:spPr bwMode="auto">
          <a:xfrm>
            <a:off x="8801100" y="4373440"/>
            <a:ext cx="3181350" cy="845160"/>
          </a:xfrm>
          <a:prstGeom prst="wedgeRoundRectCallout">
            <a:avLst>
              <a:gd name="adj1" fmla="val -63806"/>
              <a:gd name="adj2" fmla="val -99897"/>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And pass in a </a:t>
            </a:r>
            <a:r>
              <a:rPr lang="en-US" sz="2000" dirty="0">
                <a:solidFill>
                  <a:srgbClr val="E6CDFF"/>
                </a:solidFill>
              </a:rPr>
              <a:t>lambda</a:t>
            </a:r>
            <a:r>
              <a:rPr lang="en-US" sz="2000" dirty="0">
                <a:solidFill>
                  <a:schemeClr val="bg1"/>
                </a:solidFill>
              </a:rPr>
              <a:t> (with no arguments) to run.</a:t>
            </a:r>
          </a:p>
        </p:txBody>
      </p:sp>
      <p:sp>
        <p:nvSpPr>
          <p:cNvPr id="12" name="TextBox 11">
            <a:extLst>
              <a:ext uri="{FF2B5EF4-FFF2-40B4-BE49-F238E27FC236}">
                <a16:creationId xmlns:a16="http://schemas.microsoft.com/office/drawing/2014/main" id="{6B79F078-C29A-4303-9273-28420370274B}"/>
              </a:ext>
            </a:extLst>
          </p:cNvPr>
          <p:cNvSpPr txBox="1"/>
          <p:nvPr/>
        </p:nvSpPr>
        <p:spPr>
          <a:xfrm>
            <a:off x="7207628" y="5559744"/>
            <a:ext cx="4520360" cy="707886"/>
          </a:xfrm>
          <a:prstGeom prst="rect">
            <a:avLst/>
          </a:prstGeom>
          <a:noFill/>
        </p:spPr>
        <p:txBody>
          <a:bodyPr wrap="square">
            <a:spAutoFit/>
          </a:bodyPr>
          <a:lstStyle/>
          <a:p>
            <a:pPr algn="ctr"/>
            <a:r>
              <a:rPr lang="en-US" sz="2000" dirty="0"/>
              <a:t>Alright, enough with basic loops – let's discuss how iteration actually works!</a:t>
            </a:r>
          </a:p>
        </p:txBody>
      </p:sp>
    </p:spTree>
    <p:extLst>
      <p:ext uri="{BB962C8B-B14F-4D97-AF65-F5344CB8AC3E}">
        <p14:creationId xmlns:p14="http://schemas.microsoft.com/office/powerpoint/2010/main" val="2080569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down)">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11"/>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9"/>
                                        </p:tgtEl>
                                        <p:attrNameLst>
                                          <p:attrName>style.visibility</p:attrName>
                                        </p:attrNameLst>
                                      </p:cBhvr>
                                      <p:to>
                                        <p:strVal val="hidden"/>
                                      </p:to>
                                    </p:set>
                                  </p:childTnLst>
                                </p:cTn>
                              </p:par>
                              <p:par>
                                <p:cTn id="32" presetID="1" presetClass="exit" presetSubtype="0" fill="hold" grpId="1" nodeType="withEffect">
                                  <p:stCondLst>
                                    <p:cond delay="0"/>
                                  </p:stCondLst>
                                  <p:childTnLst>
                                    <p:set>
                                      <p:cBhvr>
                                        <p:cTn id="33" dur="1" fill="hold">
                                          <p:stCondLst>
                                            <p:cond delay="0"/>
                                          </p:stCondLst>
                                        </p:cTn>
                                        <p:tgtEl>
                                          <p:spTgt spid="10"/>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animBg="1"/>
      <p:bldP spid="9" grpId="1" animBg="1"/>
      <p:bldP spid="10" grpId="0" animBg="1"/>
      <p:bldP spid="10" grpId="1" animBg="1"/>
      <p:bldP spid="11" grpId="0" animBg="1"/>
      <p:bldP spid="11" grpId="1" animBg="1"/>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18D7153-FCF3-4C4D-938F-5D13BF34785B}"/>
              </a:ext>
            </a:extLst>
          </p:cNvPr>
          <p:cNvSpPr/>
          <p:nvPr/>
        </p:nvSpPr>
        <p:spPr>
          <a:xfrm>
            <a:off x="2315729" y="4903273"/>
            <a:ext cx="7532464" cy="1395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Loops like these are built using </a:t>
            </a:r>
            <a:r>
              <a:rPr lang="en-US" sz="2400" dirty="0">
                <a:solidFill>
                  <a:schemeClr val="accent2">
                    <a:lumMod val="40000"/>
                    <a:lumOff val="60000"/>
                  </a:schemeClr>
                </a:solidFill>
              </a:rPr>
              <a:t>first-class functions</a:t>
            </a:r>
          </a:p>
          <a:p>
            <a:pPr algn="ctr"/>
            <a:endParaRPr lang="en-US" sz="2400" dirty="0">
              <a:solidFill>
                <a:schemeClr val="accent2">
                  <a:lumMod val="40000"/>
                  <a:lumOff val="60000"/>
                </a:schemeClr>
              </a:solidFill>
            </a:endParaRPr>
          </a:p>
          <a:p>
            <a:pPr algn="ctr"/>
            <a:endParaRPr lang="en-US" sz="3200" dirty="0"/>
          </a:p>
        </p:txBody>
      </p:sp>
      <p:sp>
        <p:nvSpPr>
          <p:cNvPr id="16" name="Rectangle 15">
            <a:extLst>
              <a:ext uri="{FF2B5EF4-FFF2-40B4-BE49-F238E27FC236}">
                <a16:creationId xmlns:a16="http://schemas.microsoft.com/office/drawing/2014/main" id="{8ED3C73B-CA88-476E-AFE4-742FDF9AC366}"/>
              </a:ext>
            </a:extLst>
          </p:cNvPr>
          <p:cNvSpPr/>
          <p:nvPr/>
        </p:nvSpPr>
        <p:spPr>
          <a:xfrm>
            <a:off x="2315729" y="2574559"/>
            <a:ext cx="7532464" cy="21978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These kinds of loops are implemented using </a:t>
            </a:r>
            <a:r>
              <a:rPr lang="en-US" sz="2400" dirty="0">
                <a:solidFill>
                  <a:schemeClr val="accent2">
                    <a:lumMod val="40000"/>
                    <a:lumOff val="60000"/>
                  </a:schemeClr>
                </a:solidFill>
              </a:rPr>
              <a:t>"iterators"</a:t>
            </a:r>
          </a:p>
          <a:p>
            <a:pPr algn="ctr"/>
            <a:endParaRPr lang="en-US" sz="2400" dirty="0">
              <a:solidFill>
                <a:schemeClr val="accent2">
                  <a:lumMod val="40000"/>
                  <a:lumOff val="60000"/>
                </a:schemeClr>
              </a:solidFill>
            </a:endParaRPr>
          </a:p>
          <a:p>
            <a:pPr algn="ctr"/>
            <a:endParaRPr lang="en-US" sz="2400" dirty="0">
              <a:solidFill>
                <a:schemeClr val="accent2">
                  <a:lumMod val="40000"/>
                  <a:lumOff val="60000"/>
                </a:schemeClr>
              </a:solidFill>
            </a:endParaRPr>
          </a:p>
          <a:p>
            <a:pPr algn="ctr"/>
            <a:endParaRPr lang="en-US" sz="2400" dirty="0">
              <a:solidFill>
                <a:schemeClr val="accent2">
                  <a:lumMod val="40000"/>
                  <a:lumOff val="60000"/>
                </a:schemeClr>
              </a:solidFill>
            </a:endParaRPr>
          </a:p>
          <a:p>
            <a:pPr algn="ctr"/>
            <a:endParaRPr lang="en-US" sz="3200" dirty="0"/>
          </a:p>
        </p:txBody>
      </p:sp>
      <p:sp>
        <p:nvSpPr>
          <p:cNvPr id="5" name="TextBox 4">
            <a:extLst>
              <a:ext uri="{FF2B5EF4-FFF2-40B4-BE49-F238E27FC236}">
                <a16:creationId xmlns:a16="http://schemas.microsoft.com/office/drawing/2014/main" id="{C74E0DD9-70C2-4E78-ADBC-9AAA4ABEAA7F}"/>
              </a:ext>
            </a:extLst>
          </p:cNvPr>
          <p:cNvSpPr txBox="1"/>
          <p:nvPr/>
        </p:nvSpPr>
        <p:spPr>
          <a:xfrm>
            <a:off x="4275108" y="3192586"/>
            <a:ext cx="3613707" cy="646331"/>
          </a:xfrm>
          <a:prstGeom prst="rect">
            <a:avLst/>
          </a:prstGeom>
          <a:solidFill>
            <a:srgbClr val="EDF1F9"/>
          </a:solidFill>
          <a:ln>
            <a:solidFill>
              <a:schemeClr val="tx1"/>
            </a:solidFill>
          </a:ln>
        </p:spPr>
        <p:txBody>
          <a:bodyPr wrap="square">
            <a:spAutoFit/>
          </a:bodyPr>
          <a:lstStyle/>
          <a:p>
            <a:r>
              <a:rPr lang="en-US" dirty="0">
                <a:solidFill>
                  <a:srgbClr val="000000"/>
                </a:solidFill>
                <a:latin typeface="Consolas" panose="020B0609020204030204" pitchFamily="49" charset="0"/>
              </a:rPr>
              <a:t>for </a:t>
            </a:r>
            <a:r>
              <a:rPr lang="en-US" dirty="0">
                <a:solidFill>
                  <a:srgbClr val="C00000"/>
                </a:solidFill>
                <a:latin typeface="Consolas" panose="020B0609020204030204" pitchFamily="49" charset="0"/>
              </a:rPr>
              <a:t>n</a:t>
            </a:r>
            <a:r>
              <a:rPr lang="en-US" dirty="0">
                <a:solidFill>
                  <a:srgbClr val="000000"/>
                </a:solidFill>
                <a:latin typeface="Consolas" panose="020B0609020204030204" pitchFamily="49" charset="0"/>
              </a:rPr>
              <a:t> in </a:t>
            </a:r>
            <a:r>
              <a:rPr lang="en-US" dirty="0" err="1">
                <a:solidFill>
                  <a:srgbClr val="FF0000"/>
                </a:solidFill>
                <a:latin typeface="Consolas" panose="020B0609020204030204" pitchFamily="49" charset="0"/>
              </a:rPr>
              <a:t>student_names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latin typeface="Consolas" panose="020B0609020204030204" pitchFamily="49" charset="0"/>
              </a:rPr>
              <a:t>print(</a:t>
            </a:r>
            <a:r>
              <a:rPr lang="en-US" dirty="0">
                <a:solidFill>
                  <a:srgbClr val="C00000"/>
                </a:solidFill>
                <a:latin typeface="Consolas" panose="020B0609020204030204" pitchFamily="49" charset="0"/>
              </a:rPr>
              <a:t>n</a:t>
            </a:r>
            <a:r>
              <a:rPr lang="en-US" dirty="0">
                <a:latin typeface="Consolas" panose="020B0609020204030204" pitchFamily="49" charset="0"/>
              </a:rPr>
              <a:t>)</a:t>
            </a:r>
          </a:p>
        </p:txBody>
      </p:sp>
      <p:sp>
        <p:nvSpPr>
          <p:cNvPr id="8" name="Title 1">
            <a:extLst>
              <a:ext uri="{FF2B5EF4-FFF2-40B4-BE49-F238E27FC236}">
                <a16:creationId xmlns:a16="http://schemas.microsoft.com/office/drawing/2014/main" id="{147E4B49-267F-4122-8AD7-F600A6D34EFF}"/>
              </a:ext>
            </a:extLst>
          </p:cNvPr>
          <p:cNvSpPr>
            <a:spLocks noGrp="1"/>
          </p:cNvSpPr>
          <p:nvPr>
            <p:ph type="title"/>
          </p:nvPr>
        </p:nvSpPr>
        <p:spPr>
          <a:xfrm>
            <a:off x="467297" y="-142795"/>
            <a:ext cx="11229329" cy="1143000"/>
          </a:xfrm>
        </p:spPr>
        <p:txBody>
          <a:bodyPr/>
          <a:lstStyle/>
          <a:p>
            <a:r>
              <a:rPr lang="en-US" dirty="0"/>
              <a:t>How Does Iteration Actually Work?</a:t>
            </a:r>
          </a:p>
        </p:txBody>
      </p:sp>
      <p:sp>
        <p:nvSpPr>
          <p:cNvPr id="9" name="TextBox 8">
            <a:extLst>
              <a:ext uri="{FF2B5EF4-FFF2-40B4-BE49-F238E27FC236}">
                <a16:creationId xmlns:a16="http://schemas.microsoft.com/office/drawing/2014/main" id="{DAA2A26F-37EA-4F1A-855C-33C2789A509C}"/>
              </a:ext>
            </a:extLst>
          </p:cNvPr>
          <p:cNvSpPr txBox="1"/>
          <p:nvPr/>
        </p:nvSpPr>
        <p:spPr>
          <a:xfrm>
            <a:off x="1341565" y="905085"/>
            <a:ext cx="9508871" cy="830997"/>
          </a:xfrm>
          <a:prstGeom prst="rect">
            <a:avLst/>
          </a:prstGeom>
          <a:noFill/>
        </p:spPr>
        <p:txBody>
          <a:bodyPr wrap="square">
            <a:spAutoFit/>
          </a:bodyPr>
          <a:lstStyle/>
          <a:p>
            <a:pPr algn="ctr"/>
            <a:r>
              <a:rPr lang="en-US" sz="2400" dirty="0"/>
              <a:t>We just saw how languages let us use simple looping syntax to iterate through </a:t>
            </a:r>
            <a:r>
              <a:rPr lang="en-US" sz="2400" dirty="0">
                <a:solidFill>
                  <a:srgbClr val="FF0000"/>
                </a:solidFill>
              </a:rPr>
              <a:t>iterable objects </a:t>
            </a:r>
            <a:r>
              <a:rPr lang="en-US" sz="2400" dirty="0"/>
              <a:t>like </a:t>
            </a:r>
            <a:r>
              <a:rPr lang="en-US" sz="2400" dirty="0">
                <a:solidFill>
                  <a:srgbClr val="0070C0"/>
                </a:solidFill>
              </a:rPr>
              <a:t>lists</a:t>
            </a:r>
            <a:r>
              <a:rPr lang="en-US" sz="2400" dirty="0"/>
              <a:t>, </a:t>
            </a:r>
            <a:r>
              <a:rPr lang="en-US" sz="2400" dirty="0">
                <a:solidFill>
                  <a:srgbClr val="0070C0"/>
                </a:solidFill>
              </a:rPr>
              <a:t>vectors</a:t>
            </a:r>
            <a:r>
              <a:rPr lang="en-US" sz="2400" dirty="0"/>
              <a:t> and </a:t>
            </a:r>
            <a:r>
              <a:rPr lang="en-US" sz="2400" dirty="0">
                <a:solidFill>
                  <a:srgbClr val="0070C0"/>
                </a:solidFill>
              </a:rPr>
              <a:t>ranges</a:t>
            </a:r>
            <a:r>
              <a:rPr lang="en-US" sz="2400" dirty="0"/>
              <a:t>.</a:t>
            </a:r>
          </a:p>
        </p:txBody>
      </p:sp>
      <p:sp>
        <p:nvSpPr>
          <p:cNvPr id="10" name="TextBox 9">
            <a:extLst>
              <a:ext uri="{FF2B5EF4-FFF2-40B4-BE49-F238E27FC236}">
                <a16:creationId xmlns:a16="http://schemas.microsoft.com/office/drawing/2014/main" id="{004299B7-CA69-4DC8-8F88-2E2078CDBBFB}"/>
              </a:ext>
            </a:extLst>
          </p:cNvPr>
          <p:cNvSpPr txBox="1"/>
          <p:nvPr/>
        </p:nvSpPr>
        <p:spPr>
          <a:xfrm>
            <a:off x="355623" y="1865563"/>
            <a:ext cx="11568363" cy="461665"/>
          </a:xfrm>
          <a:prstGeom prst="rect">
            <a:avLst/>
          </a:prstGeom>
          <a:noFill/>
        </p:spPr>
        <p:txBody>
          <a:bodyPr wrap="square">
            <a:spAutoFit/>
          </a:bodyPr>
          <a:lstStyle/>
          <a:p>
            <a:pPr algn="ctr"/>
            <a:r>
              <a:rPr lang="en-US" sz="2400" dirty="0"/>
              <a:t>So how does this iteration actually work under the hood?</a:t>
            </a:r>
          </a:p>
        </p:txBody>
      </p:sp>
      <p:sp>
        <p:nvSpPr>
          <p:cNvPr id="13" name="TextBox 12">
            <a:extLst>
              <a:ext uri="{FF2B5EF4-FFF2-40B4-BE49-F238E27FC236}">
                <a16:creationId xmlns:a16="http://schemas.microsoft.com/office/drawing/2014/main" id="{65A7DBFC-94F1-4150-A4D8-2DE40B797E8F}"/>
              </a:ext>
            </a:extLst>
          </p:cNvPr>
          <p:cNvSpPr txBox="1"/>
          <p:nvPr/>
        </p:nvSpPr>
        <p:spPr>
          <a:xfrm>
            <a:off x="4275108" y="3926391"/>
            <a:ext cx="3613707" cy="646331"/>
          </a:xfrm>
          <a:prstGeom prst="rect">
            <a:avLst/>
          </a:prstGeom>
          <a:solidFill>
            <a:srgbClr val="EDF1F9"/>
          </a:solidFill>
          <a:ln>
            <a:solidFill>
              <a:schemeClr val="tx1"/>
            </a:solidFill>
          </a:ln>
        </p:spPr>
        <p:txBody>
          <a:bodyPr wrap="square">
            <a:spAutoFit/>
          </a:bodyPr>
          <a:lstStyle/>
          <a:p>
            <a:r>
              <a:rPr lang="en-US" dirty="0">
                <a:latin typeface="Consolas" panose="020B0609020204030204" pitchFamily="49" charset="0"/>
              </a:rPr>
              <a:t>for </a:t>
            </a:r>
            <a:r>
              <a:rPr lang="en-US" dirty="0" err="1">
                <a:solidFill>
                  <a:srgbClr val="C00000"/>
                </a:solidFill>
                <a:latin typeface="Consolas" panose="020B0609020204030204" pitchFamily="49" charset="0"/>
              </a:rPr>
              <a:t>i</a:t>
            </a:r>
            <a:r>
              <a:rPr lang="en-US" dirty="0">
                <a:latin typeface="Consolas" panose="020B0609020204030204" pitchFamily="49" charset="0"/>
              </a:rPr>
              <a:t> in </a:t>
            </a:r>
            <a:r>
              <a:rPr lang="en-US" dirty="0">
                <a:solidFill>
                  <a:srgbClr val="FF0000"/>
                </a:solidFill>
                <a:latin typeface="Consolas" panose="020B0609020204030204" pitchFamily="49" charset="0"/>
              </a:rPr>
              <a:t>range(0,10)</a:t>
            </a:r>
            <a:r>
              <a:rPr lang="en-US" dirty="0">
                <a:latin typeface="Consolas" panose="020B0609020204030204" pitchFamily="49" charset="0"/>
              </a:rPr>
              <a:t>:</a:t>
            </a:r>
          </a:p>
          <a:p>
            <a:r>
              <a:rPr lang="en-US" dirty="0">
                <a:latin typeface="Consolas" panose="020B0609020204030204" pitchFamily="49" charset="0"/>
              </a:rPr>
              <a:t>  print(</a:t>
            </a:r>
            <a:r>
              <a:rPr lang="en-US" dirty="0" err="1">
                <a:solidFill>
                  <a:srgbClr val="C00000"/>
                </a:solidFill>
                <a:latin typeface="Consolas" panose="020B0609020204030204" pitchFamily="49" charset="0"/>
              </a:rPr>
              <a:t>i</a:t>
            </a:r>
            <a:r>
              <a:rPr lang="en-US" dirty="0">
                <a:latin typeface="Consolas" panose="020B0609020204030204" pitchFamily="49" charset="0"/>
              </a:rPr>
              <a:t>)</a:t>
            </a:r>
          </a:p>
        </p:txBody>
      </p:sp>
      <p:sp>
        <p:nvSpPr>
          <p:cNvPr id="14" name="TextBox 13">
            <a:extLst>
              <a:ext uri="{FF2B5EF4-FFF2-40B4-BE49-F238E27FC236}">
                <a16:creationId xmlns:a16="http://schemas.microsoft.com/office/drawing/2014/main" id="{61D72B65-3F83-40D6-8EC9-90129F413C8D}"/>
              </a:ext>
            </a:extLst>
          </p:cNvPr>
          <p:cNvSpPr txBox="1"/>
          <p:nvPr/>
        </p:nvSpPr>
        <p:spPr>
          <a:xfrm>
            <a:off x="4275107" y="5522047"/>
            <a:ext cx="3613708" cy="646331"/>
          </a:xfrm>
          <a:prstGeom prst="rect">
            <a:avLst/>
          </a:prstGeom>
          <a:solidFill>
            <a:srgbClr val="EDF1F9"/>
          </a:solidFill>
          <a:ln>
            <a:solidFill>
              <a:schemeClr val="tx1"/>
            </a:solidFill>
          </a:ln>
        </p:spPr>
        <p:txBody>
          <a:bodyPr wrap="square">
            <a:spAutoFit/>
          </a:bodyPr>
          <a:lstStyle/>
          <a:p>
            <a:r>
              <a:rPr lang="en-US" dirty="0" err="1">
                <a:solidFill>
                  <a:srgbClr val="FF0000"/>
                </a:solidFill>
                <a:latin typeface="Consolas" panose="020B0609020204030204" pitchFamily="49" charset="0"/>
              </a:rPr>
              <a:t>fruits</a:t>
            </a:r>
            <a:r>
              <a:rPr lang="en-US" dirty="0" err="1">
                <a:latin typeface="Consolas" panose="020B0609020204030204" pitchFamily="49" charset="0"/>
              </a:rPr>
              <a:t>.forEach</a:t>
            </a:r>
            <a:r>
              <a:rPr lang="en-US" dirty="0">
                <a:latin typeface="Consolas" panose="020B0609020204030204" pitchFamily="49" charset="0"/>
              </a:rPr>
              <a:t> </a:t>
            </a:r>
            <a:br>
              <a:rPr lang="en-US" dirty="0">
                <a:latin typeface="Consolas" panose="020B0609020204030204" pitchFamily="49" charset="0"/>
              </a:rPr>
            </a:br>
            <a:r>
              <a:rPr lang="en-US" dirty="0">
                <a:latin typeface="Consolas" panose="020B0609020204030204" pitchFamily="49" charset="0"/>
              </a:rPr>
              <a:t> { </a:t>
            </a:r>
            <a:r>
              <a:rPr lang="en-US" dirty="0">
                <a:solidFill>
                  <a:srgbClr val="FF0000"/>
                </a:solidFill>
                <a:latin typeface="Consolas" panose="020B0609020204030204" pitchFamily="49" charset="0"/>
              </a:rPr>
              <a:t>f</a:t>
            </a:r>
            <a:r>
              <a:rPr lang="en-US" dirty="0">
                <a:latin typeface="Consolas" panose="020B0609020204030204" pitchFamily="49" charset="0"/>
              </a:rPr>
              <a:t> -&gt; </a:t>
            </a:r>
            <a:r>
              <a:rPr lang="en-US" dirty="0" err="1">
                <a:latin typeface="Consolas" panose="020B0609020204030204" pitchFamily="49" charset="0"/>
              </a:rPr>
              <a:t>println</a:t>
            </a:r>
            <a:r>
              <a:rPr lang="en-US" dirty="0">
                <a:latin typeface="Consolas" panose="020B0609020204030204" pitchFamily="49" charset="0"/>
              </a:rPr>
              <a:t>("$</a:t>
            </a:r>
            <a:r>
              <a:rPr lang="en-US" dirty="0">
                <a:solidFill>
                  <a:srgbClr val="FF0000"/>
                </a:solidFill>
                <a:latin typeface="Consolas" panose="020B0609020204030204" pitchFamily="49" charset="0"/>
              </a:rPr>
              <a:t>f</a:t>
            </a:r>
            <a:r>
              <a:rPr lang="en-US" dirty="0">
                <a:latin typeface="Consolas" panose="020B0609020204030204" pitchFamily="49" charset="0"/>
              </a:rPr>
              <a:t>") }</a:t>
            </a:r>
          </a:p>
        </p:txBody>
      </p:sp>
      <p:sp>
        <p:nvSpPr>
          <p:cNvPr id="15" name="TextBox 14">
            <a:extLst>
              <a:ext uri="{FF2B5EF4-FFF2-40B4-BE49-F238E27FC236}">
                <a16:creationId xmlns:a16="http://schemas.microsoft.com/office/drawing/2014/main" id="{639C6976-857A-4FB8-BEE0-05E013A69B6C}"/>
              </a:ext>
            </a:extLst>
          </p:cNvPr>
          <p:cNvSpPr txBox="1"/>
          <p:nvPr/>
        </p:nvSpPr>
        <p:spPr>
          <a:xfrm>
            <a:off x="311819" y="6340233"/>
            <a:ext cx="11568363" cy="461665"/>
          </a:xfrm>
          <a:prstGeom prst="rect">
            <a:avLst/>
          </a:prstGeom>
          <a:noFill/>
        </p:spPr>
        <p:txBody>
          <a:bodyPr wrap="square">
            <a:spAutoFit/>
          </a:bodyPr>
          <a:lstStyle/>
          <a:p>
            <a:pPr algn="ctr"/>
            <a:r>
              <a:rPr lang="en-US" sz="2400" dirty="0"/>
              <a:t>Let's dive into each of these approaches.</a:t>
            </a:r>
          </a:p>
        </p:txBody>
      </p:sp>
      <p:sp>
        <p:nvSpPr>
          <p:cNvPr id="19" name="Rectangle 18">
            <a:extLst>
              <a:ext uri="{FF2B5EF4-FFF2-40B4-BE49-F238E27FC236}">
                <a16:creationId xmlns:a16="http://schemas.microsoft.com/office/drawing/2014/main" id="{8B855919-B85D-43BA-9191-5EBAF48F8405}"/>
              </a:ext>
            </a:extLst>
          </p:cNvPr>
          <p:cNvSpPr/>
          <p:nvPr/>
        </p:nvSpPr>
        <p:spPr>
          <a:xfrm>
            <a:off x="2328576" y="2585477"/>
            <a:ext cx="7519084" cy="2186901"/>
          </a:xfrm>
          <a:prstGeom prst="rect">
            <a:avLst/>
          </a:prstGeom>
          <a:noFill/>
          <a:ln w="38100">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2685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up)">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up)">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up)">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5" grpId="0" animBg="1"/>
      <p:bldP spid="9" grpId="0"/>
      <p:bldP spid="10" grpId="0"/>
      <p:bldP spid="13" grpId="0" animBg="1"/>
      <p:bldP spid="14" grpId="0" animBg="1"/>
      <p:bldP spid="15" grpId="0"/>
      <p:bldP spid="1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2033047" y="-193814"/>
            <a:ext cx="8288518"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600">
                <a:solidFill>
                  <a:schemeClr val="tx2"/>
                </a:solidFill>
                <a:latin typeface="Corbel" panose="020B0503020204020204" pitchFamily="34" charset="0"/>
              </a:rPr>
              <a:t>First... </a:t>
            </a:r>
            <a:r>
              <a:rPr lang="en-US" sz="3600" dirty="0">
                <a:solidFill>
                  <a:schemeClr val="tx2"/>
                </a:solidFill>
                <a:latin typeface="Corbel" panose="020B0503020204020204" pitchFamily="34" charset="0"/>
              </a:rPr>
              <a:t>Iterable Objects</a:t>
            </a:r>
            <a:endParaRPr lang="en-US" sz="3600" dirty="0">
              <a:solidFill>
                <a:srgbClr val="FF0000"/>
              </a:solidFill>
              <a:latin typeface="Corbel" panose="020B0503020204020204" pitchFamily="34" charset="0"/>
            </a:endParaRPr>
          </a:p>
        </p:txBody>
      </p:sp>
      <p:sp>
        <p:nvSpPr>
          <p:cNvPr id="55" name="TextBox 54">
            <a:extLst>
              <a:ext uri="{FF2B5EF4-FFF2-40B4-BE49-F238E27FC236}">
                <a16:creationId xmlns:a16="http://schemas.microsoft.com/office/drawing/2014/main" id="{31444275-A843-476A-900E-1B1FA910F0C9}"/>
              </a:ext>
            </a:extLst>
          </p:cNvPr>
          <p:cNvSpPr txBox="1"/>
          <p:nvPr/>
        </p:nvSpPr>
        <p:spPr>
          <a:xfrm>
            <a:off x="945958" y="978779"/>
            <a:ext cx="10274492" cy="400110"/>
          </a:xfrm>
          <a:prstGeom prst="rect">
            <a:avLst/>
          </a:prstGeom>
          <a:noFill/>
        </p:spPr>
        <p:txBody>
          <a:bodyPr wrap="square">
            <a:spAutoFit/>
          </a:bodyPr>
          <a:lstStyle/>
          <a:p>
            <a:pPr algn="ctr"/>
            <a:r>
              <a:rPr lang="en-US" sz="2000" dirty="0"/>
              <a:t>An </a:t>
            </a:r>
            <a:r>
              <a:rPr lang="en-US" sz="2000" dirty="0">
                <a:solidFill>
                  <a:srgbClr val="FF0000"/>
                </a:solidFill>
              </a:rPr>
              <a:t>iterable object </a:t>
            </a:r>
            <a:r>
              <a:rPr lang="en-US" sz="2000" dirty="0"/>
              <a:t>is an object that holds, has access to, or can generate a sequence of values.</a:t>
            </a:r>
          </a:p>
        </p:txBody>
      </p:sp>
      <p:grpSp>
        <p:nvGrpSpPr>
          <p:cNvPr id="6" name="Group 5">
            <a:extLst>
              <a:ext uri="{FF2B5EF4-FFF2-40B4-BE49-F238E27FC236}">
                <a16:creationId xmlns:a16="http://schemas.microsoft.com/office/drawing/2014/main" id="{B4118F61-FE17-43C3-BA62-4D36182B2713}"/>
              </a:ext>
            </a:extLst>
          </p:cNvPr>
          <p:cNvGrpSpPr/>
          <p:nvPr/>
        </p:nvGrpSpPr>
        <p:grpSpPr>
          <a:xfrm>
            <a:off x="342966" y="3582487"/>
            <a:ext cx="3571319" cy="1716756"/>
            <a:chOff x="342966" y="3582487"/>
            <a:chExt cx="3571319" cy="1716756"/>
          </a:xfrm>
        </p:grpSpPr>
        <p:sp>
          <p:nvSpPr>
            <p:cNvPr id="68" name="TextBox 67">
              <a:extLst>
                <a:ext uri="{FF2B5EF4-FFF2-40B4-BE49-F238E27FC236}">
                  <a16:creationId xmlns:a16="http://schemas.microsoft.com/office/drawing/2014/main" id="{691FE394-34FE-4A61-BF53-CFD4EA55A19A}"/>
                </a:ext>
              </a:extLst>
            </p:cNvPr>
            <p:cNvSpPr txBox="1"/>
            <p:nvPr/>
          </p:nvSpPr>
          <p:spPr>
            <a:xfrm>
              <a:off x="342966" y="3582487"/>
              <a:ext cx="3571319" cy="1015663"/>
            </a:xfrm>
            <a:prstGeom prst="rect">
              <a:avLst/>
            </a:prstGeom>
            <a:noFill/>
          </p:spPr>
          <p:txBody>
            <a:bodyPr wrap="square">
              <a:spAutoFit/>
            </a:bodyPr>
            <a:lstStyle/>
            <a:p>
              <a:pPr algn="ctr"/>
              <a:r>
                <a:rPr lang="en-US" sz="2000" dirty="0">
                  <a:solidFill>
                    <a:srgbClr val="0070C0"/>
                  </a:solidFill>
                </a:rPr>
                <a:t>Container Objects </a:t>
              </a:r>
              <a:br>
                <a:rPr lang="en-US" sz="2000" dirty="0">
                  <a:solidFill>
                    <a:srgbClr val="0070C0"/>
                  </a:solidFill>
                </a:rPr>
              </a:br>
              <a:r>
                <a:rPr lang="en-US" sz="2000" dirty="0"/>
                <a:t>e.g., arrays, lists, tuples, sets, vectors, dictionaries</a:t>
              </a:r>
            </a:p>
          </p:txBody>
        </p:sp>
        <p:grpSp>
          <p:nvGrpSpPr>
            <p:cNvPr id="78" name="Group 77">
              <a:extLst>
                <a:ext uri="{FF2B5EF4-FFF2-40B4-BE49-F238E27FC236}">
                  <a16:creationId xmlns:a16="http://schemas.microsoft.com/office/drawing/2014/main" id="{A2130E2F-C0D0-4E09-B65F-355D25D2CCE4}"/>
                </a:ext>
              </a:extLst>
            </p:cNvPr>
            <p:cNvGrpSpPr/>
            <p:nvPr/>
          </p:nvGrpSpPr>
          <p:grpSpPr>
            <a:xfrm>
              <a:off x="540617" y="4697591"/>
              <a:ext cx="3176016" cy="601652"/>
              <a:chOff x="481584" y="4316077"/>
              <a:chExt cx="3176016" cy="601652"/>
            </a:xfrm>
          </p:grpSpPr>
          <p:sp>
            <p:nvSpPr>
              <p:cNvPr id="80" name="TextBox 79">
                <a:extLst>
                  <a:ext uri="{FF2B5EF4-FFF2-40B4-BE49-F238E27FC236}">
                    <a16:creationId xmlns:a16="http://schemas.microsoft.com/office/drawing/2014/main" id="{59C2AF35-49F3-44FE-9ACA-FB8A6171A204}"/>
                  </a:ext>
                </a:extLst>
              </p:cNvPr>
              <p:cNvSpPr txBox="1"/>
              <p:nvPr/>
            </p:nvSpPr>
            <p:spPr>
              <a:xfrm>
                <a:off x="481584" y="4316077"/>
                <a:ext cx="3176016" cy="601652"/>
              </a:xfrm>
              <a:prstGeom prst="rect">
                <a:avLst/>
              </a:prstGeom>
              <a:solidFill>
                <a:srgbClr val="EDF1F9"/>
              </a:solidFill>
              <a:ln>
                <a:solidFill>
                  <a:schemeClr val="tx1"/>
                </a:solidFill>
              </a:ln>
            </p:spPr>
            <p:txBody>
              <a:bodyPr wrap="square">
                <a:noAutofit/>
              </a:bodyPr>
              <a:lstStyle/>
              <a:p>
                <a:r>
                  <a:rPr lang="en-US" dirty="0">
                    <a:latin typeface="Consolas" panose="020B0609020204030204" pitchFamily="49" charset="0"/>
                  </a:rPr>
                  <a:t> </a:t>
                </a:r>
              </a:p>
              <a:p>
                <a:endParaRPr lang="en-US" dirty="0">
                  <a:latin typeface="Consolas" panose="020B0609020204030204" pitchFamily="49" charset="0"/>
                </a:endParaRPr>
              </a:p>
              <a:p>
                <a:endParaRPr lang="en-US" dirty="0">
                  <a:latin typeface="Consolas" panose="020B0609020204030204" pitchFamily="49" charset="0"/>
                </a:endParaRPr>
              </a:p>
            </p:txBody>
          </p:sp>
          <p:sp>
            <p:nvSpPr>
              <p:cNvPr id="81" name="Rectangle 80">
                <a:extLst>
                  <a:ext uri="{FF2B5EF4-FFF2-40B4-BE49-F238E27FC236}">
                    <a16:creationId xmlns:a16="http://schemas.microsoft.com/office/drawing/2014/main" id="{81DC4776-58ED-4460-93E0-E55574A5EBCC}"/>
                  </a:ext>
                </a:extLst>
              </p:cNvPr>
              <p:cNvSpPr/>
              <p:nvPr/>
            </p:nvSpPr>
            <p:spPr>
              <a:xfrm>
                <a:off x="621792" y="4456064"/>
                <a:ext cx="305409" cy="26955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2" name="Rectangle 81">
                <a:extLst>
                  <a:ext uri="{FF2B5EF4-FFF2-40B4-BE49-F238E27FC236}">
                    <a16:creationId xmlns:a16="http://schemas.microsoft.com/office/drawing/2014/main" id="{C3FCC25C-90EC-4D39-8A02-C764D18BE424}"/>
                  </a:ext>
                </a:extLst>
              </p:cNvPr>
              <p:cNvSpPr/>
              <p:nvPr/>
            </p:nvSpPr>
            <p:spPr>
              <a:xfrm>
                <a:off x="1052422" y="4456063"/>
                <a:ext cx="305409" cy="26955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Rectangle 82">
                <a:extLst>
                  <a:ext uri="{FF2B5EF4-FFF2-40B4-BE49-F238E27FC236}">
                    <a16:creationId xmlns:a16="http://schemas.microsoft.com/office/drawing/2014/main" id="{6218CF9F-D4E0-4664-8DE4-F727154C486C}"/>
                  </a:ext>
                </a:extLst>
              </p:cNvPr>
              <p:cNvSpPr/>
              <p:nvPr/>
            </p:nvSpPr>
            <p:spPr>
              <a:xfrm>
                <a:off x="1483052" y="4456062"/>
                <a:ext cx="305409" cy="26955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4" name="Rectangle 83">
                <a:extLst>
                  <a:ext uri="{FF2B5EF4-FFF2-40B4-BE49-F238E27FC236}">
                    <a16:creationId xmlns:a16="http://schemas.microsoft.com/office/drawing/2014/main" id="{949969CE-D222-4F7B-A4EA-0BBBA406125A}"/>
                  </a:ext>
                </a:extLst>
              </p:cNvPr>
              <p:cNvSpPr/>
              <p:nvPr/>
            </p:nvSpPr>
            <p:spPr>
              <a:xfrm>
                <a:off x="1913682" y="4456062"/>
                <a:ext cx="305409" cy="26955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Rectangle 84">
                <a:extLst>
                  <a:ext uri="{FF2B5EF4-FFF2-40B4-BE49-F238E27FC236}">
                    <a16:creationId xmlns:a16="http://schemas.microsoft.com/office/drawing/2014/main" id="{9D6B2617-7841-4199-982E-CCB40D3F1BE2}"/>
                  </a:ext>
                </a:extLst>
              </p:cNvPr>
              <p:cNvSpPr/>
              <p:nvPr/>
            </p:nvSpPr>
            <p:spPr>
              <a:xfrm>
                <a:off x="2344312" y="4462160"/>
                <a:ext cx="305409" cy="26955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Rectangle 85">
                <a:extLst>
                  <a:ext uri="{FF2B5EF4-FFF2-40B4-BE49-F238E27FC236}">
                    <a16:creationId xmlns:a16="http://schemas.microsoft.com/office/drawing/2014/main" id="{3A8A3299-FF05-4498-8D30-B7703FCB2C83}"/>
                  </a:ext>
                </a:extLst>
              </p:cNvPr>
              <p:cNvSpPr/>
              <p:nvPr/>
            </p:nvSpPr>
            <p:spPr>
              <a:xfrm>
                <a:off x="2774942" y="4462159"/>
                <a:ext cx="305409" cy="26955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7" name="Rectangle 86">
                <a:extLst>
                  <a:ext uri="{FF2B5EF4-FFF2-40B4-BE49-F238E27FC236}">
                    <a16:creationId xmlns:a16="http://schemas.microsoft.com/office/drawing/2014/main" id="{A4209C78-1D73-4104-B3D3-DEC676CB1182}"/>
                  </a:ext>
                </a:extLst>
              </p:cNvPr>
              <p:cNvSpPr/>
              <p:nvPr/>
            </p:nvSpPr>
            <p:spPr>
              <a:xfrm>
                <a:off x="3205571" y="4462158"/>
                <a:ext cx="305409" cy="26955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128" name="TextBox 127">
            <a:extLst>
              <a:ext uri="{FF2B5EF4-FFF2-40B4-BE49-F238E27FC236}">
                <a16:creationId xmlns:a16="http://schemas.microsoft.com/office/drawing/2014/main" id="{F66A5B2C-CD56-424E-B2B4-0F999CAD4DCD}"/>
              </a:ext>
            </a:extLst>
          </p:cNvPr>
          <p:cNvSpPr txBox="1"/>
          <p:nvPr/>
        </p:nvSpPr>
        <p:spPr>
          <a:xfrm>
            <a:off x="757236" y="1689539"/>
            <a:ext cx="10463214" cy="400110"/>
          </a:xfrm>
          <a:prstGeom prst="rect">
            <a:avLst/>
          </a:prstGeom>
          <a:noFill/>
        </p:spPr>
        <p:txBody>
          <a:bodyPr wrap="square">
            <a:spAutoFit/>
          </a:bodyPr>
          <a:lstStyle/>
          <a:p>
            <a:pPr algn="ctr"/>
            <a:r>
              <a:rPr lang="en-US" sz="2000" dirty="0"/>
              <a:t>An </a:t>
            </a:r>
            <a:r>
              <a:rPr lang="en-US" sz="2000" dirty="0">
                <a:solidFill>
                  <a:srgbClr val="FF0000"/>
                </a:solidFill>
              </a:rPr>
              <a:t>iterable object </a:t>
            </a:r>
            <a:r>
              <a:rPr lang="en-US" sz="2000" dirty="0"/>
              <a:t>can be iterated over (using an </a:t>
            </a:r>
            <a:r>
              <a:rPr lang="en-US" sz="2000" dirty="0">
                <a:solidFill>
                  <a:srgbClr val="FF0000"/>
                </a:solidFill>
              </a:rPr>
              <a:t>iterator</a:t>
            </a:r>
            <a:r>
              <a:rPr lang="en-US" sz="2000" dirty="0"/>
              <a:t>) to obtain its values.</a:t>
            </a:r>
          </a:p>
        </p:txBody>
      </p:sp>
      <p:sp>
        <p:nvSpPr>
          <p:cNvPr id="37" name="TextBox 36">
            <a:extLst>
              <a:ext uri="{FF2B5EF4-FFF2-40B4-BE49-F238E27FC236}">
                <a16:creationId xmlns:a16="http://schemas.microsoft.com/office/drawing/2014/main" id="{9A0E09E0-E915-4298-A66E-87C36F20CDFD}"/>
              </a:ext>
            </a:extLst>
          </p:cNvPr>
          <p:cNvSpPr txBox="1"/>
          <p:nvPr/>
        </p:nvSpPr>
        <p:spPr>
          <a:xfrm>
            <a:off x="789063" y="2480264"/>
            <a:ext cx="10463214" cy="461665"/>
          </a:xfrm>
          <a:prstGeom prst="rect">
            <a:avLst/>
          </a:prstGeom>
          <a:noFill/>
        </p:spPr>
        <p:txBody>
          <a:bodyPr wrap="square">
            <a:spAutoFit/>
          </a:bodyPr>
          <a:lstStyle/>
          <a:p>
            <a:pPr algn="ctr"/>
            <a:r>
              <a:rPr lang="en-US" sz="2400" dirty="0">
                <a:solidFill>
                  <a:srgbClr val="FF0000"/>
                </a:solidFill>
              </a:rPr>
              <a:t>Iterable Object </a:t>
            </a:r>
            <a:r>
              <a:rPr lang="en-US" sz="2400" dirty="0"/>
              <a:t>Categories:</a:t>
            </a:r>
          </a:p>
        </p:txBody>
      </p:sp>
      <p:grpSp>
        <p:nvGrpSpPr>
          <p:cNvPr id="5" name="Group 4">
            <a:extLst>
              <a:ext uri="{FF2B5EF4-FFF2-40B4-BE49-F238E27FC236}">
                <a16:creationId xmlns:a16="http://schemas.microsoft.com/office/drawing/2014/main" id="{DEC7D9BA-D8CF-42C5-A91D-974D63DD5782}"/>
              </a:ext>
            </a:extLst>
          </p:cNvPr>
          <p:cNvGrpSpPr/>
          <p:nvPr/>
        </p:nvGrpSpPr>
        <p:grpSpPr>
          <a:xfrm>
            <a:off x="4235013" y="3582487"/>
            <a:ext cx="4042704" cy="2338571"/>
            <a:chOff x="4367217" y="3582487"/>
            <a:chExt cx="4042704" cy="2338571"/>
          </a:xfrm>
        </p:grpSpPr>
        <p:sp>
          <p:nvSpPr>
            <p:cNvPr id="47" name="TextBox 46">
              <a:extLst>
                <a:ext uri="{FF2B5EF4-FFF2-40B4-BE49-F238E27FC236}">
                  <a16:creationId xmlns:a16="http://schemas.microsoft.com/office/drawing/2014/main" id="{39D96395-6851-482A-B774-8356E346EEEB}"/>
                </a:ext>
              </a:extLst>
            </p:cNvPr>
            <p:cNvSpPr txBox="1"/>
            <p:nvPr/>
          </p:nvSpPr>
          <p:spPr>
            <a:xfrm>
              <a:off x="4367217" y="3582487"/>
              <a:ext cx="4042704" cy="1015663"/>
            </a:xfrm>
            <a:prstGeom prst="rect">
              <a:avLst/>
            </a:prstGeom>
            <a:noFill/>
          </p:spPr>
          <p:txBody>
            <a:bodyPr wrap="square">
              <a:spAutoFit/>
            </a:bodyPr>
            <a:lstStyle/>
            <a:p>
              <a:pPr algn="ctr"/>
              <a:r>
                <a:rPr lang="en-US" sz="2000" dirty="0">
                  <a:solidFill>
                    <a:srgbClr val="0070C0"/>
                  </a:solidFill>
                </a:rPr>
                <a:t>I/O Objects</a:t>
              </a:r>
            </a:p>
            <a:p>
              <a:pPr algn="ctr"/>
              <a:r>
                <a:rPr lang="en-US" sz="2000" dirty="0"/>
                <a:t>i.e., an object that can be used to access a disk file or network stream</a:t>
              </a:r>
            </a:p>
          </p:txBody>
        </p:sp>
        <p:pic>
          <p:nvPicPr>
            <p:cNvPr id="13316" name="Picture 13315">
              <a:extLst>
                <a:ext uri="{FF2B5EF4-FFF2-40B4-BE49-F238E27FC236}">
                  <a16:creationId xmlns:a16="http://schemas.microsoft.com/office/drawing/2014/main" id="{5C8F0C98-F1E8-4E5D-82F9-54CEE4478D08}"/>
                </a:ext>
              </a:extLst>
            </p:cNvPr>
            <p:cNvPicPr>
              <a:picLocks noChangeAspect="1"/>
            </p:cNvPicPr>
            <p:nvPr/>
          </p:nvPicPr>
          <p:blipFill>
            <a:blip r:embed="rId3"/>
            <a:stretch>
              <a:fillRect/>
            </a:stretch>
          </p:blipFill>
          <p:spPr>
            <a:xfrm>
              <a:off x="4789476" y="4779679"/>
              <a:ext cx="1141379" cy="1141379"/>
            </a:xfrm>
            <a:prstGeom prst="rect">
              <a:avLst/>
            </a:prstGeom>
          </p:spPr>
        </p:pic>
        <p:pic>
          <p:nvPicPr>
            <p:cNvPr id="3" name="Picture 2">
              <a:extLst>
                <a:ext uri="{FF2B5EF4-FFF2-40B4-BE49-F238E27FC236}">
                  <a16:creationId xmlns:a16="http://schemas.microsoft.com/office/drawing/2014/main" id="{D4255736-A6AA-42FA-A56B-72DB4A0EC754}"/>
                </a:ext>
              </a:extLst>
            </p:cNvPr>
            <p:cNvPicPr>
              <a:picLocks noChangeAspect="1"/>
            </p:cNvPicPr>
            <p:nvPr/>
          </p:nvPicPr>
          <p:blipFill>
            <a:blip r:embed="rId4"/>
            <a:stretch>
              <a:fillRect/>
            </a:stretch>
          </p:blipFill>
          <p:spPr>
            <a:xfrm>
              <a:off x="6505575" y="4730124"/>
              <a:ext cx="1138238" cy="1138238"/>
            </a:xfrm>
            <a:prstGeom prst="rect">
              <a:avLst/>
            </a:prstGeom>
          </p:spPr>
        </p:pic>
      </p:grpSp>
      <p:grpSp>
        <p:nvGrpSpPr>
          <p:cNvPr id="10" name="Group 9">
            <a:extLst>
              <a:ext uri="{FF2B5EF4-FFF2-40B4-BE49-F238E27FC236}">
                <a16:creationId xmlns:a16="http://schemas.microsoft.com/office/drawing/2014/main" id="{B023417F-A7F3-4A0A-A2B6-3BAA62B18B3B}"/>
              </a:ext>
            </a:extLst>
          </p:cNvPr>
          <p:cNvGrpSpPr/>
          <p:nvPr/>
        </p:nvGrpSpPr>
        <p:grpSpPr>
          <a:xfrm>
            <a:off x="8598446" y="3582487"/>
            <a:ext cx="3431624" cy="2523237"/>
            <a:chOff x="8598446" y="3582487"/>
            <a:chExt cx="3431624" cy="2523237"/>
          </a:xfrm>
        </p:grpSpPr>
        <p:sp>
          <p:nvSpPr>
            <p:cNvPr id="69" name="TextBox 68">
              <a:extLst>
                <a:ext uri="{FF2B5EF4-FFF2-40B4-BE49-F238E27FC236}">
                  <a16:creationId xmlns:a16="http://schemas.microsoft.com/office/drawing/2014/main" id="{8DA86CB3-7E0E-4808-A42A-9D4A8652C685}"/>
                </a:ext>
              </a:extLst>
            </p:cNvPr>
            <p:cNvSpPr txBox="1"/>
            <p:nvPr/>
          </p:nvSpPr>
          <p:spPr>
            <a:xfrm>
              <a:off x="8598446" y="3582487"/>
              <a:ext cx="3431624"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0070C0"/>
                  </a:solidFill>
                </a:rPr>
                <a:t>Generator Objects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e.g., objects that can generate a sequence like range(</a:t>
              </a:r>
              <a:r>
                <a:rPr lang="en-US" sz="2000" dirty="0">
                  <a:latin typeface="Consolas" panose="020B0609020204030204" pitchFamily="49" charset="0"/>
                </a:rPr>
                <a:t>0</a:t>
              </a:r>
              <a:r>
                <a:rPr lang="en-US" sz="2000" dirty="0"/>
                <a:t>, </a:t>
              </a:r>
              <a:r>
                <a:rPr lang="en-US" sz="2000" dirty="0">
                  <a:latin typeface="Consolas" panose="020B0609020204030204" pitchFamily="49" charset="0"/>
                </a:rPr>
                <a:t>10</a:t>
              </a:r>
              <a:r>
                <a:rPr lang="en-US" sz="2000" dirty="0"/>
                <a:t>)</a:t>
              </a:r>
            </a:p>
          </p:txBody>
        </p:sp>
        <p:grpSp>
          <p:nvGrpSpPr>
            <p:cNvPr id="9" name="Group 8">
              <a:extLst>
                <a:ext uri="{FF2B5EF4-FFF2-40B4-BE49-F238E27FC236}">
                  <a16:creationId xmlns:a16="http://schemas.microsoft.com/office/drawing/2014/main" id="{9D65CAE6-05DA-45B5-B119-512A1EBFCABE}"/>
                </a:ext>
              </a:extLst>
            </p:cNvPr>
            <p:cNvGrpSpPr/>
            <p:nvPr/>
          </p:nvGrpSpPr>
          <p:grpSpPr>
            <a:xfrm>
              <a:off x="9276871" y="4689983"/>
              <a:ext cx="2215029" cy="1415741"/>
              <a:chOff x="8417971" y="4928454"/>
              <a:chExt cx="2215029" cy="1415741"/>
            </a:xfrm>
          </p:grpSpPr>
          <p:pic>
            <p:nvPicPr>
              <p:cNvPr id="8" name="Picture 7">
                <a:extLst>
                  <a:ext uri="{FF2B5EF4-FFF2-40B4-BE49-F238E27FC236}">
                    <a16:creationId xmlns:a16="http://schemas.microsoft.com/office/drawing/2014/main" id="{D5C159E2-EE33-45CB-8864-D6927732E6F4}"/>
                  </a:ext>
                </a:extLst>
              </p:cNvPr>
              <p:cNvPicPr>
                <a:picLocks noChangeAspect="1"/>
              </p:cNvPicPr>
              <p:nvPr/>
            </p:nvPicPr>
            <p:blipFill rotWithShape="1">
              <a:blip r:embed="rId5"/>
              <a:srcRect t="16586" b="16586"/>
              <a:stretch/>
            </p:blipFill>
            <p:spPr>
              <a:xfrm>
                <a:off x="8417971" y="4928454"/>
                <a:ext cx="2034068" cy="1163518"/>
              </a:xfrm>
              <a:prstGeom prst="rect">
                <a:avLst/>
              </a:prstGeom>
            </p:spPr>
          </p:pic>
          <p:sp>
            <p:nvSpPr>
              <p:cNvPr id="13325" name="TextBox 13324">
                <a:extLst>
                  <a:ext uri="{FF2B5EF4-FFF2-40B4-BE49-F238E27FC236}">
                    <a16:creationId xmlns:a16="http://schemas.microsoft.com/office/drawing/2014/main" id="{ED5B482C-AAC2-4AF6-BB90-4A12B60D3449}"/>
                  </a:ext>
                </a:extLst>
              </p:cNvPr>
              <p:cNvSpPr txBox="1"/>
              <p:nvPr/>
            </p:nvSpPr>
            <p:spPr>
              <a:xfrm>
                <a:off x="8424575" y="5974863"/>
                <a:ext cx="2208425" cy="369332"/>
              </a:xfrm>
              <a:prstGeom prst="rect">
                <a:avLst/>
              </a:prstGeom>
              <a:noFill/>
            </p:spPr>
            <p:txBody>
              <a:bodyPr wrap="none" rtlCol="0">
                <a:spAutoFit/>
              </a:bodyPr>
              <a:lstStyle/>
              <a:p>
                <a:r>
                  <a:rPr lang="en-US" dirty="0">
                    <a:solidFill>
                      <a:srgbClr val="00B050"/>
                    </a:solidFill>
                  </a:rPr>
                  <a:t>0, 1, 1, 2, 3, 5, 8, 13, ...</a:t>
                </a:r>
              </a:p>
            </p:txBody>
          </p:sp>
        </p:grpSp>
      </p:grpSp>
    </p:spTree>
    <p:extLst>
      <p:ext uri="{BB962C8B-B14F-4D97-AF65-F5344CB8AC3E}">
        <p14:creationId xmlns:p14="http://schemas.microsoft.com/office/powerpoint/2010/main" val="2936605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128" grpId="0"/>
      <p:bldP spid="37" grpId="0"/>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25A84-4AE9-497A-9918-91B711BD49E8}"/>
              </a:ext>
            </a:extLst>
          </p:cNvPr>
          <p:cNvSpPr>
            <a:spLocks noGrp="1"/>
          </p:cNvSpPr>
          <p:nvPr>
            <p:ph type="title"/>
          </p:nvPr>
        </p:nvSpPr>
        <p:spPr/>
        <p:txBody>
          <a:bodyPr/>
          <a:lstStyle/>
          <a:p>
            <a:r>
              <a:rPr lang="en-US" dirty="0"/>
              <a:t>Expressions</a:t>
            </a:r>
          </a:p>
        </p:txBody>
      </p:sp>
      <p:sp>
        <p:nvSpPr>
          <p:cNvPr id="13" name="TextBox 12">
            <a:extLst>
              <a:ext uri="{FF2B5EF4-FFF2-40B4-BE49-F238E27FC236}">
                <a16:creationId xmlns:a16="http://schemas.microsoft.com/office/drawing/2014/main" id="{BD132076-DF61-48D9-82A6-85081C2812D4}"/>
              </a:ext>
            </a:extLst>
          </p:cNvPr>
          <p:cNvSpPr txBox="1"/>
          <p:nvPr/>
        </p:nvSpPr>
        <p:spPr>
          <a:xfrm>
            <a:off x="2396225" y="1164098"/>
            <a:ext cx="7324954" cy="1015663"/>
          </a:xfrm>
          <a:prstGeom prst="rect">
            <a:avLst/>
          </a:prstGeom>
          <a:noFill/>
        </p:spPr>
        <p:txBody>
          <a:bodyPr wrap="square">
            <a:spAutoFit/>
          </a:bodyPr>
          <a:lstStyle/>
          <a:p>
            <a:pPr algn="ctr"/>
            <a:r>
              <a:rPr lang="en-US" sz="2000" dirty="0"/>
              <a:t>An expression is a combination of </a:t>
            </a:r>
            <a:r>
              <a:rPr lang="en-US" sz="2000" dirty="0">
                <a:solidFill>
                  <a:srgbClr val="FF0000"/>
                </a:solidFill>
              </a:rPr>
              <a:t>values</a:t>
            </a:r>
            <a:r>
              <a:rPr lang="en-US" sz="2000" dirty="0"/>
              <a:t>, </a:t>
            </a:r>
            <a:r>
              <a:rPr lang="en-US" sz="2000" dirty="0">
                <a:solidFill>
                  <a:srgbClr val="00B0F0"/>
                </a:solidFill>
              </a:rPr>
              <a:t>function calls </a:t>
            </a:r>
            <a:r>
              <a:rPr lang="en-US" sz="2000" dirty="0"/>
              <a:t>and </a:t>
            </a:r>
            <a:r>
              <a:rPr lang="en-US" sz="2000" dirty="0">
                <a:solidFill>
                  <a:srgbClr val="00B050"/>
                </a:solidFill>
              </a:rPr>
              <a:t>operations</a:t>
            </a:r>
            <a:r>
              <a:rPr lang="en-US" sz="2000" dirty="0"/>
              <a:t> that, when evaluated, produces an output value.</a:t>
            </a:r>
          </a:p>
          <a:p>
            <a:pPr algn="ctr"/>
            <a:endParaRPr lang="en-US" sz="2000" dirty="0"/>
          </a:p>
        </p:txBody>
      </p:sp>
      <p:sp>
        <p:nvSpPr>
          <p:cNvPr id="15" name="TextBox 14">
            <a:extLst>
              <a:ext uri="{FF2B5EF4-FFF2-40B4-BE49-F238E27FC236}">
                <a16:creationId xmlns:a16="http://schemas.microsoft.com/office/drawing/2014/main" id="{12AB0768-5E99-46BC-BA4F-4EFD960FD1F4}"/>
              </a:ext>
            </a:extLst>
          </p:cNvPr>
          <p:cNvSpPr txBox="1"/>
          <p:nvPr/>
        </p:nvSpPr>
        <p:spPr>
          <a:xfrm>
            <a:off x="3048000" y="2205967"/>
            <a:ext cx="6096000" cy="400110"/>
          </a:xfrm>
          <a:prstGeom prst="rect">
            <a:avLst/>
          </a:prstGeom>
          <a:noFill/>
        </p:spPr>
        <p:txBody>
          <a:bodyPr wrap="square">
            <a:spAutoFit/>
          </a:bodyPr>
          <a:lstStyle/>
          <a:p>
            <a:pPr algn="ctr"/>
            <a:r>
              <a:rPr lang="en-US" sz="2000" dirty="0"/>
              <a:t>An expression may or may not have side effects.</a:t>
            </a:r>
          </a:p>
        </p:txBody>
      </p:sp>
      <p:sp>
        <p:nvSpPr>
          <p:cNvPr id="16" name="TextBox 15">
            <a:extLst>
              <a:ext uri="{FF2B5EF4-FFF2-40B4-BE49-F238E27FC236}">
                <a16:creationId xmlns:a16="http://schemas.microsoft.com/office/drawing/2014/main" id="{41D44226-9A76-4DE4-98C8-47B6DC94815B}"/>
              </a:ext>
            </a:extLst>
          </p:cNvPr>
          <p:cNvSpPr txBox="1"/>
          <p:nvPr/>
        </p:nvSpPr>
        <p:spPr>
          <a:xfrm>
            <a:off x="1238508" y="5077560"/>
            <a:ext cx="1365355" cy="400110"/>
          </a:xfrm>
          <a:prstGeom prst="rect">
            <a:avLst/>
          </a:prstGeom>
          <a:noFill/>
        </p:spPr>
        <p:txBody>
          <a:bodyPr wrap="square">
            <a:spAutoFit/>
          </a:bodyPr>
          <a:lstStyle/>
          <a:p>
            <a:r>
              <a:rPr lang="en-US" sz="2000" dirty="0">
                <a:solidFill>
                  <a:srgbClr val="7030A0"/>
                </a:solidFill>
                <a:latin typeface="Consolas" panose="020B0609020204030204" pitchFamily="49" charset="0"/>
              </a:rPr>
              <a:t>f(x)*5</a:t>
            </a:r>
          </a:p>
        </p:txBody>
      </p:sp>
      <p:sp>
        <p:nvSpPr>
          <p:cNvPr id="17" name="TextBox 16">
            <a:extLst>
              <a:ext uri="{FF2B5EF4-FFF2-40B4-BE49-F238E27FC236}">
                <a16:creationId xmlns:a16="http://schemas.microsoft.com/office/drawing/2014/main" id="{8A2765E8-484B-45C2-BB93-1A568F50AD77}"/>
              </a:ext>
            </a:extLst>
          </p:cNvPr>
          <p:cNvSpPr txBox="1"/>
          <p:nvPr/>
        </p:nvSpPr>
        <p:spPr>
          <a:xfrm>
            <a:off x="3048000" y="4348986"/>
            <a:ext cx="6096000" cy="400110"/>
          </a:xfrm>
          <a:prstGeom prst="rect">
            <a:avLst/>
          </a:prstGeom>
          <a:noFill/>
        </p:spPr>
        <p:txBody>
          <a:bodyPr wrap="square">
            <a:spAutoFit/>
          </a:bodyPr>
          <a:lstStyle/>
          <a:p>
            <a:pPr algn="ctr"/>
            <a:r>
              <a:rPr lang="en-US" sz="2000" dirty="0"/>
              <a:t>Which of the following are expressions?</a:t>
            </a:r>
          </a:p>
        </p:txBody>
      </p:sp>
      <p:sp>
        <p:nvSpPr>
          <p:cNvPr id="19" name="TextBox 18">
            <a:extLst>
              <a:ext uri="{FF2B5EF4-FFF2-40B4-BE49-F238E27FC236}">
                <a16:creationId xmlns:a16="http://schemas.microsoft.com/office/drawing/2014/main" id="{CFAC024A-AE4D-420A-88C6-B0EBAB8D2551}"/>
              </a:ext>
            </a:extLst>
          </p:cNvPr>
          <p:cNvSpPr txBox="1"/>
          <p:nvPr/>
        </p:nvSpPr>
        <p:spPr>
          <a:xfrm>
            <a:off x="10533017" y="5177477"/>
            <a:ext cx="914400" cy="400110"/>
          </a:xfrm>
          <a:prstGeom prst="rect">
            <a:avLst/>
          </a:prstGeom>
          <a:noFill/>
        </p:spPr>
        <p:txBody>
          <a:bodyPr wrap="square">
            <a:spAutoFit/>
          </a:bodyPr>
          <a:lstStyle/>
          <a:p>
            <a:r>
              <a:rPr lang="en-US" sz="2000" dirty="0">
                <a:solidFill>
                  <a:srgbClr val="7030A0"/>
                </a:solidFill>
                <a:latin typeface="Consolas" panose="020B0609020204030204" pitchFamily="49" charset="0"/>
              </a:rPr>
              <a:t>a = 5</a:t>
            </a:r>
          </a:p>
        </p:txBody>
      </p:sp>
      <p:sp>
        <p:nvSpPr>
          <p:cNvPr id="20" name="TextBox 19">
            <a:extLst>
              <a:ext uri="{FF2B5EF4-FFF2-40B4-BE49-F238E27FC236}">
                <a16:creationId xmlns:a16="http://schemas.microsoft.com/office/drawing/2014/main" id="{96B7D4C5-1C66-4715-AB0C-11FEA704047B}"/>
              </a:ext>
            </a:extLst>
          </p:cNvPr>
          <p:cNvSpPr txBox="1"/>
          <p:nvPr/>
        </p:nvSpPr>
        <p:spPr>
          <a:xfrm>
            <a:off x="2289957" y="5959356"/>
            <a:ext cx="2098768" cy="400110"/>
          </a:xfrm>
          <a:prstGeom prst="rect">
            <a:avLst/>
          </a:prstGeom>
          <a:noFill/>
        </p:spPr>
        <p:txBody>
          <a:bodyPr wrap="square">
            <a:spAutoFit/>
          </a:bodyPr>
          <a:lstStyle/>
          <a:p>
            <a:r>
              <a:rPr lang="en-US" sz="2000" dirty="0">
                <a:solidFill>
                  <a:srgbClr val="7030A0"/>
                </a:solidFill>
                <a:latin typeface="Consolas" panose="020B0609020204030204" pitchFamily="49" charset="0"/>
              </a:rPr>
              <a:t>a &amp;&amp; (b || c)</a:t>
            </a:r>
          </a:p>
        </p:txBody>
      </p:sp>
      <p:sp>
        <p:nvSpPr>
          <p:cNvPr id="21" name="TextBox 20">
            <a:extLst>
              <a:ext uri="{FF2B5EF4-FFF2-40B4-BE49-F238E27FC236}">
                <a16:creationId xmlns:a16="http://schemas.microsoft.com/office/drawing/2014/main" id="{927B2C5B-6969-4195-AC49-A6B30FC1E738}"/>
              </a:ext>
            </a:extLst>
          </p:cNvPr>
          <p:cNvSpPr txBox="1"/>
          <p:nvPr/>
        </p:nvSpPr>
        <p:spPr>
          <a:xfrm>
            <a:off x="9984377" y="5177477"/>
            <a:ext cx="914400" cy="400110"/>
          </a:xfrm>
          <a:prstGeom prst="rect">
            <a:avLst/>
          </a:prstGeom>
          <a:noFill/>
        </p:spPr>
        <p:txBody>
          <a:bodyPr wrap="square">
            <a:spAutoFit/>
          </a:bodyPr>
          <a:lstStyle/>
          <a:p>
            <a:r>
              <a:rPr lang="en-US" sz="2000" dirty="0">
                <a:solidFill>
                  <a:srgbClr val="7030A0"/>
                </a:solidFill>
                <a:latin typeface="Consolas" panose="020B0609020204030204" pitchFamily="49" charset="0"/>
              </a:rPr>
              <a:t>b =</a:t>
            </a:r>
          </a:p>
        </p:txBody>
      </p:sp>
      <p:sp>
        <p:nvSpPr>
          <p:cNvPr id="22" name="TextBox 21">
            <a:extLst>
              <a:ext uri="{FF2B5EF4-FFF2-40B4-BE49-F238E27FC236}">
                <a16:creationId xmlns:a16="http://schemas.microsoft.com/office/drawing/2014/main" id="{AE66ABBC-3125-4638-B40B-26FC38638AA5}"/>
              </a:ext>
            </a:extLst>
          </p:cNvPr>
          <p:cNvSpPr txBox="1"/>
          <p:nvPr/>
        </p:nvSpPr>
        <p:spPr>
          <a:xfrm>
            <a:off x="4956743" y="5021541"/>
            <a:ext cx="2786746" cy="707886"/>
          </a:xfrm>
          <a:prstGeom prst="rect">
            <a:avLst/>
          </a:prstGeom>
          <a:noFill/>
        </p:spPr>
        <p:txBody>
          <a:bodyPr wrap="square">
            <a:spAutoFit/>
          </a:bodyPr>
          <a:lstStyle/>
          <a:p>
            <a:r>
              <a:rPr lang="en-US" sz="2000" dirty="0">
                <a:solidFill>
                  <a:srgbClr val="7030A0"/>
                </a:solidFill>
                <a:latin typeface="Consolas" panose="020B0609020204030204" pitchFamily="49" charset="0"/>
              </a:rPr>
              <a:t>if (foo)</a:t>
            </a:r>
          </a:p>
          <a:p>
            <a:r>
              <a:rPr lang="en-US" sz="2000" dirty="0">
                <a:solidFill>
                  <a:srgbClr val="7030A0"/>
                </a:solidFill>
                <a:latin typeface="Consolas" panose="020B0609020204030204" pitchFamily="49" charset="0"/>
              </a:rPr>
              <a:t>   </a:t>
            </a:r>
            <a:r>
              <a:rPr lang="en-US" sz="2000" dirty="0" err="1">
                <a:solidFill>
                  <a:srgbClr val="7030A0"/>
                </a:solidFill>
                <a:latin typeface="Consolas" panose="020B0609020204030204" pitchFamily="49" charset="0"/>
              </a:rPr>
              <a:t>cout</a:t>
            </a:r>
            <a:r>
              <a:rPr lang="en-US" sz="2000" dirty="0">
                <a:solidFill>
                  <a:srgbClr val="7030A0"/>
                </a:solidFill>
                <a:latin typeface="Consolas" panose="020B0609020204030204" pitchFamily="49" charset="0"/>
              </a:rPr>
              <a:t> &lt;&lt; "bar";</a:t>
            </a:r>
          </a:p>
        </p:txBody>
      </p:sp>
      <p:sp>
        <p:nvSpPr>
          <p:cNvPr id="18" name="TextBox 17">
            <a:extLst>
              <a:ext uri="{FF2B5EF4-FFF2-40B4-BE49-F238E27FC236}">
                <a16:creationId xmlns:a16="http://schemas.microsoft.com/office/drawing/2014/main" id="{23134E91-EAD6-4D10-B565-44707D125EDA}"/>
              </a:ext>
            </a:extLst>
          </p:cNvPr>
          <p:cNvSpPr txBox="1"/>
          <p:nvPr/>
        </p:nvSpPr>
        <p:spPr>
          <a:xfrm>
            <a:off x="6605626" y="6034283"/>
            <a:ext cx="4671974" cy="400110"/>
          </a:xfrm>
          <a:prstGeom prst="rect">
            <a:avLst/>
          </a:prstGeom>
          <a:noFill/>
        </p:spPr>
        <p:txBody>
          <a:bodyPr wrap="square">
            <a:spAutoFit/>
          </a:bodyPr>
          <a:lstStyle/>
          <a:p>
            <a:r>
              <a:rPr lang="en-US" sz="2000" dirty="0">
                <a:solidFill>
                  <a:srgbClr val="7030A0"/>
                </a:solidFill>
                <a:latin typeface="Consolas" panose="020B0609020204030204" pitchFamily="49" charset="0"/>
              </a:rPr>
              <a:t>if a &gt; 5 then a*3 else a*4</a:t>
            </a:r>
            <a:endParaRPr lang="en-US" sz="2400" dirty="0">
              <a:solidFill>
                <a:srgbClr val="7030A0"/>
              </a:solidFill>
              <a:latin typeface="Consolas" panose="020B0609020204030204" pitchFamily="49" charset="0"/>
            </a:endParaRPr>
          </a:p>
        </p:txBody>
      </p:sp>
    </p:spTree>
    <p:extLst>
      <p:ext uri="{BB962C8B-B14F-4D97-AF65-F5344CB8AC3E}">
        <p14:creationId xmlns:p14="http://schemas.microsoft.com/office/powerpoint/2010/main" val="213156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1000"/>
                                        <p:tgtEl>
                                          <p:spTgt spid="22"/>
                                        </p:tgtEl>
                                      </p:cBhvr>
                                    </p:animEffect>
                                    <p:anim calcmode="lin" valueType="num">
                                      <p:cBhvr>
                                        <p:cTn id="27" dur="1000" fill="hold"/>
                                        <p:tgtEl>
                                          <p:spTgt spid="22"/>
                                        </p:tgtEl>
                                        <p:attrNameLst>
                                          <p:attrName>ppt_x</p:attrName>
                                        </p:attrNameLst>
                                      </p:cBhvr>
                                      <p:tavLst>
                                        <p:tav tm="0">
                                          <p:val>
                                            <p:strVal val="#ppt_x"/>
                                          </p:val>
                                        </p:tav>
                                        <p:tav tm="100000">
                                          <p:val>
                                            <p:strVal val="#ppt_x"/>
                                          </p:val>
                                        </p:tav>
                                      </p:tavLst>
                                    </p:anim>
                                    <p:anim calcmode="lin" valueType="num">
                                      <p:cBhvr>
                                        <p:cTn id="2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1000"/>
                                        <p:tgtEl>
                                          <p:spTgt spid="19"/>
                                        </p:tgtEl>
                                      </p:cBhvr>
                                    </p:animEffect>
                                    <p:anim calcmode="lin" valueType="num">
                                      <p:cBhvr>
                                        <p:cTn id="34" dur="1000" fill="hold"/>
                                        <p:tgtEl>
                                          <p:spTgt spid="19"/>
                                        </p:tgtEl>
                                        <p:attrNameLst>
                                          <p:attrName>ppt_x</p:attrName>
                                        </p:attrNameLst>
                                      </p:cBhvr>
                                      <p:tavLst>
                                        <p:tav tm="0">
                                          <p:val>
                                            <p:strVal val="#ppt_x"/>
                                          </p:val>
                                        </p:tav>
                                        <p:tav tm="100000">
                                          <p:val>
                                            <p:strVal val="#ppt_x"/>
                                          </p:val>
                                        </p:tav>
                                      </p:tavLst>
                                    </p:anim>
                                    <p:anim calcmode="lin" valueType="num">
                                      <p:cBhvr>
                                        <p:cTn id="3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1000"/>
                                        <p:tgtEl>
                                          <p:spTgt spid="21"/>
                                        </p:tgtEl>
                                      </p:cBhvr>
                                    </p:animEffect>
                                    <p:anim calcmode="lin" valueType="num">
                                      <p:cBhvr>
                                        <p:cTn id="41" dur="1000" fill="hold"/>
                                        <p:tgtEl>
                                          <p:spTgt spid="21"/>
                                        </p:tgtEl>
                                        <p:attrNameLst>
                                          <p:attrName>ppt_x</p:attrName>
                                        </p:attrNameLst>
                                      </p:cBhvr>
                                      <p:tavLst>
                                        <p:tav tm="0">
                                          <p:val>
                                            <p:strVal val="#ppt_x"/>
                                          </p:val>
                                        </p:tav>
                                        <p:tav tm="100000">
                                          <p:val>
                                            <p:strVal val="#ppt_x"/>
                                          </p:val>
                                        </p:tav>
                                      </p:tavLst>
                                    </p:anim>
                                    <p:anim calcmode="lin" valueType="num">
                                      <p:cBhvr>
                                        <p:cTn id="42"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1000"/>
                                        <p:tgtEl>
                                          <p:spTgt spid="20"/>
                                        </p:tgtEl>
                                      </p:cBhvr>
                                    </p:animEffect>
                                    <p:anim calcmode="lin" valueType="num">
                                      <p:cBhvr>
                                        <p:cTn id="48" dur="1000" fill="hold"/>
                                        <p:tgtEl>
                                          <p:spTgt spid="20"/>
                                        </p:tgtEl>
                                        <p:attrNameLst>
                                          <p:attrName>ppt_x</p:attrName>
                                        </p:attrNameLst>
                                      </p:cBhvr>
                                      <p:tavLst>
                                        <p:tav tm="0">
                                          <p:val>
                                            <p:strVal val="#ppt_x"/>
                                          </p:val>
                                        </p:tav>
                                        <p:tav tm="100000">
                                          <p:val>
                                            <p:strVal val="#ppt_x"/>
                                          </p:val>
                                        </p:tav>
                                      </p:tavLst>
                                    </p:anim>
                                    <p:anim calcmode="lin" valueType="num">
                                      <p:cBhvr>
                                        <p:cTn id="4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1000"/>
                                        <p:tgtEl>
                                          <p:spTgt spid="18"/>
                                        </p:tgtEl>
                                      </p:cBhvr>
                                    </p:animEffect>
                                    <p:anim calcmode="lin" valueType="num">
                                      <p:cBhvr>
                                        <p:cTn id="55" dur="1000" fill="hold"/>
                                        <p:tgtEl>
                                          <p:spTgt spid="18"/>
                                        </p:tgtEl>
                                        <p:attrNameLst>
                                          <p:attrName>ppt_x</p:attrName>
                                        </p:attrNameLst>
                                      </p:cBhvr>
                                      <p:tavLst>
                                        <p:tav tm="0">
                                          <p:val>
                                            <p:strVal val="#ppt_x"/>
                                          </p:val>
                                        </p:tav>
                                        <p:tav tm="100000">
                                          <p:val>
                                            <p:strVal val="#ppt_x"/>
                                          </p:val>
                                        </p:tav>
                                      </p:tavLst>
                                    </p:anim>
                                    <p:anim calcmode="lin" valueType="num">
                                      <p:cBhvr>
                                        <p:cTn id="5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17" grpId="0"/>
      <p:bldP spid="19" grpId="0"/>
      <p:bldP spid="20" grpId="0"/>
      <p:bldP spid="21" grpId="0"/>
      <p:bldP spid="22" grpId="0"/>
      <p:bldP spid="1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2033047" y="-193814"/>
            <a:ext cx="8288518"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600" dirty="0">
                <a:solidFill>
                  <a:schemeClr val="tx2"/>
                </a:solidFill>
                <a:latin typeface="Corbel" panose="020B0503020204020204" pitchFamily="34" charset="0"/>
              </a:rPr>
              <a:t>And now... Iterators</a:t>
            </a:r>
            <a:endParaRPr lang="en-US" sz="3600" dirty="0">
              <a:solidFill>
                <a:srgbClr val="FF0000"/>
              </a:solidFill>
              <a:latin typeface="Corbel" panose="020B0503020204020204" pitchFamily="34" charset="0"/>
            </a:endParaRPr>
          </a:p>
        </p:txBody>
      </p:sp>
      <p:sp>
        <p:nvSpPr>
          <p:cNvPr id="47" name="TextBox 46">
            <a:extLst>
              <a:ext uri="{FF2B5EF4-FFF2-40B4-BE49-F238E27FC236}">
                <a16:creationId xmlns:a16="http://schemas.microsoft.com/office/drawing/2014/main" id="{39D96395-6851-482A-B774-8356E346EEEB}"/>
              </a:ext>
            </a:extLst>
          </p:cNvPr>
          <p:cNvSpPr txBox="1"/>
          <p:nvPr/>
        </p:nvSpPr>
        <p:spPr>
          <a:xfrm>
            <a:off x="4572177" y="3582487"/>
            <a:ext cx="3632783" cy="1015663"/>
          </a:xfrm>
          <a:prstGeom prst="rect">
            <a:avLst/>
          </a:prstGeom>
          <a:noFill/>
        </p:spPr>
        <p:txBody>
          <a:bodyPr wrap="square">
            <a:spAutoFit/>
          </a:bodyPr>
          <a:lstStyle/>
          <a:p>
            <a:pPr algn="ctr"/>
            <a:r>
              <a:rPr lang="en-US" sz="2000" dirty="0"/>
              <a:t>Iterators can be used to enumerate </a:t>
            </a:r>
            <a:r>
              <a:rPr lang="en-US" sz="2000" dirty="0">
                <a:solidFill>
                  <a:srgbClr val="0070C0"/>
                </a:solidFill>
              </a:rPr>
              <a:t>external sources </a:t>
            </a:r>
            <a:r>
              <a:rPr lang="en-US" sz="2000" dirty="0"/>
              <a:t>like data files and network streams</a:t>
            </a:r>
          </a:p>
        </p:txBody>
      </p:sp>
      <p:sp>
        <p:nvSpPr>
          <p:cNvPr id="55" name="TextBox 54">
            <a:extLst>
              <a:ext uri="{FF2B5EF4-FFF2-40B4-BE49-F238E27FC236}">
                <a16:creationId xmlns:a16="http://schemas.microsoft.com/office/drawing/2014/main" id="{31444275-A843-476A-900E-1B1FA910F0C9}"/>
              </a:ext>
            </a:extLst>
          </p:cNvPr>
          <p:cNvSpPr txBox="1"/>
          <p:nvPr/>
        </p:nvSpPr>
        <p:spPr>
          <a:xfrm>
            <a:off x="1625451" y="978779"/>
            <a:ext cx="8915506" cy="400110"/>
          </a:xfrm>
          <a:prstGeom prst="rect">
            <a:avLst/>
          </a:prstGeom>
          <a:noFill/>
        </p:spPr>
        <p:txBody>
          <a:bodyPr wrap="square">
            <a:spAutoFit/>
          </a:bodyPr>
          <a:lstStyle/>
          <a:p>
            <a:pPr algn="ctr"/>
            <a:r>
              <a:rPr lang="en-US" sz="2000" dirty="0"/>
              <a:t>An </a:t>
            </a:r>
            <a:r>
              <a:rPr lang="en-US" sz="2000" dirty="0">
                <a:solidFill>
                  <a:srgbClr val="FF0000"/>
                </a:solidFill>
              </a:rPr>
              <a:t>iterator</a:t>
            </a:r>
            <a:r>
              <a:rPr lang="en-US" sz="2000" dirty="0"/>
              <a:t> is an object that enables enumeration of an </a:t>
            </a:r>
            <a:r>
              <a:rPr lang="en-US" sz="2000" dirty="0">
                <a:solidFill>
                  <a:srgbClr val="FF0000"/>
                </a:solidFill>
              </a:rPr>
              <a:t>iterable object's</a:t>
            </a:r>
            <a:r>
              <a:rPr lang="en-US" sz="2000" dirty="0"/>
              <a:t> values.</a:t>
            </a:r>
          </a:p>
        </p:txBody>
      </p:sp>
      <p:sp>
        <p:nvSpPr>
          <p:cNvPr id="68" name="TextBox 67">
            <a:extLst>
              <a:ext uri="{FF2B5EF4-FFF2-40B4-BE49-F238E27FC236}">
                <a16:creationId xmlns:a16="http://schemas.microsoft.com/office/drawing/2014/main" id="{691FE394-34FE-4A61-BF53-CFD4EA55A19A}"/>
              </a:ext>
            </a:extLst>
          </p:cNvPr>
          <p:cNvSpPr txBox="1"/>
          <p:nvPr/>
        </p:nvSpPr>
        <p:spPr>
          <a:xfrm>
            <a:off x="428696" y="3582487"/>
            <a:ext cx="3571319" cy="1015663"/>
          </a:xfrm>
          <a:prstGeom prst="rect">
            <a:avLst/>
          </a:prstGeom>
          <a:noFill/>
        </p:spPr>
        <p:txBody>
          <a:bodyPr wrap="square">
            <a:spAutoFit/>
          </a:bodyPr>
          <a:lstStyle/>
          <a:p>
            <a:pPr algn="ctr"/>
            <a:r>
              <a:rPr lang="en-US" sz="2000" dirty="0"/>
              <a:t>Iterators can be used to enumerate the values held in a </a:t>
            </a:r>
            <a:r>
              <a:rPr lang="en-US" sz="2000" dirty="0">
                <a:solidFill>
                  <a:srgbClr val="0070C0"/>
                </a:solidFill>
              </a:rPr>
              <a:t>container </a:t>
            </a:r>
            <a:r>
              <a:rPr lang="en-US" sz="2000" dirty="0"/>
              <a:t>(e.g., a list, set)</a:t>
            </a:r>
          </a:p>
        </p:txBody>
      </p:sp>
      <p:sp>
        <p:nvSpPr>
          <p:cNvPr id="69" name="TextBox 68">
            <a:extLst>
              <a:ext uri="{FF2B5EF4-FFF2-40B4-BE49-F238E27FC236}">
                <a16:creationId xmlns:a16="http://schemas.microsoft.com/office/drawing/2014/main" id="{8DA86CB3-7E0E-4808-A42A-9D4A8652C685}"/>
              </a:ext>
            </a:extLst>
          </p:cNvPr>
          <p:cNvSpPr txBox="1"/>
          <p:nvPr/>
        </p:nvSpPr>
        <p:spPr>
          <a:xfrm>
            <a:off x="8773296" y="3582487"/>
            <a:ext cx="3253384"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Iterators can be used to enumerate the values of an  </a:t>
            </a:r>
            <a:r>
              <a:rPr lang="en-US" sz="2000" dirty="0">
                <a:solidFill>
                  <a:srgbClr val="0070C0"/>
                </a:solidFill>
              </a:rPr>
              <a:t>abstract sequence</a:t>
            </a:r>
            <a:endParaRPr lang="en-US" sz="2000" dirty="0"/>
          </a:p>
        </p:txBody>
      </p:sp>
      <p:grpSp>
        <p:nvGrpSpPr>
          <p:cNvPr id="13322" name="Group 13321">
            <a:extLst>
              <a:ext uri="{FF2B5EF4-FFF2-40B4-BE49-F238E27FC236}">
                <a16:creationId xmlns:a16="http://schemas.microsoft.com/office/drawing/2014/main" id="{4ABA4C35-4027-406E-8C86-3CD5057A6D92}"/>
              </a:ext>
            </a:extLst>
          </p:cNvPr>
          <p:cNvGrpSpPr/>
          <p:nvPr/>
        </p:nvGrpSpPr>
        <p:grpSpPr>
          <a:xfrm>
            <a:off x="309672" y="4697591"/>
            <a:ext cx="3515199" cy="1893856"/>
            <a:chOff x="489749" y="4693965"/>
            <a:chExt cx="3515199" cy="1893856"/>
          </a:xfrm>
        </p:grpSpPr>
        <p:grpSp>
          <p:nvGrpSpPr>
            <p:cNvPr id="70" name="Group 69">
              <a:extLst>
                <a:ext uri="{FF2B5EF4-FFF2-40B4-BE49-F238E27FC236}">
                  <a16:creationId xmlns:a16="http://schemas.microsoft.com/office/drawing/2014/main" id="{EE00CC90-1337-4FF9-B169-CAD2E7541B9D}"/>
                </a:ext>
              </a:extLst>
            </p:cNvPr>
            <p:cNvGrpSpPr/>
            <p:nvPr/>
          </p:nvGrpSpPr>
          <p:grpSpPr>
            <a:xfrm>
              <a:off x="489749" y="6076848"/>
              <a:ext cx="1753320" cy="510973"/>
              <a:chOff x="581892" y="2896358"/>
              <a:chExt cx="1753320" cy="510973"/>
            </a:xfrm>
          </p:grpSpPr>
          <p:sp>
            <p:nvSpPr>
              <p:cNvPr id="73" name="TextBox 72">
                <a:extLst>
                  <a:ext uri="{FF2B5EF4-FFF2-40B4-BE49-F238E27FC236}">
                    <a16:creationId xmlns:a16="http://schemas.microsoft.com/office/drawing/2014/main" id="{19B15644-394D-4491-B98D-7F432B415468}"/>
                  </a:ext>
                </a:extLst>
              </p:cNvPr>
              <p:cNvSpPr txBox="1"/>
              <p:nvPr/>
            </p:nvSpPr>
            <p:spPr>
              <a:xfrm>
                <a:off x="1546497" y="2913496"/>
                <a:ext cx="788715" cy="493835"/>
              </a:xfrm>
              <a:prstGeom prst="rect">
                <a:avLst/>
              </a:prstGeom>
              <a:solidFill>
                <a:schemeClr val="accent2">
                  <a:lumMod val="20000"/>
                  <a:lumOff val="80000"/>
                </a:schemeClr>
              </a:solidFill>
              <a:ln>
                <a:solidFill>
                  <a:schemeClr val="tx1"/>
                </a:solidFill>
              </a:ln>
            </p:spPr>
            <p:txBody>
              <a:bodyPr wrap="square">
                <a:noAutofit/>
              </a:bodyPr>
              <a:lstStyle/>
              <a:p>
                <a:endParaRPr lang="en-US" sz="2400" dirty="0">
                  <a:solidFill>
                    <a:srgbClr val="000000"/>
                  </a:solidFill>
                  <a:latin typeface="Consolas" panose="020B0609020204030204" pitchFamily="49" charset="0"/>
                </a:endParaRPr>
              </a:p>
            </p:txBody>
          </p:sp>
          <p:sp>
            <p:nvSpPr>
              <p:cNvPr id="72" name="TextBox 71">
                <a:extLst>
                  <a:ext uri="{FF2B5EF4-FFF2-40B4-BE49-F238E27FC236}">
                    <a16:creationId xmlns:a16="http://schemas.microsoft.com/office/drawing/2014/main" id="{F0C81CB0-F63C-4300-9A6A-14DBEA1C57A1}"/>
                  </a:ext>
                </a:extLst>
              </p:cNvPr>
              <p:cNvSpPr txBox="1"/>
              <p:nvPr/>
            </p:nvSpPr>
            <p:spPr>
              <a:xfrm>
                <a:off x="581892" y="2896358"/>
                <a:ext cx="1013964" cy="400110"/>
              </a:xfrm>
              <a:prstGeom prst="rect">
                <a:avLst/>
              </a:prstGeom>
              <a:noFill/>
            </p:spPr>
            <p:txBody>
              <a:bodyPr wrap="square" rtlCol="0">
                <a:spAutoFit/>
              </a:bodyPr>
              <a:lstStyle/>
              <a:p>
                <a:r>
                  <a:rPr lang="en-US" sz="2000" dirty="0">
                    <a:solidFill>
                      <a:srgbClr val="FF0000"/>
                    </a:solidFill>
                  </a:rPr>
                  <a:t>iterator</a:t>
                </a:r>
              </a:p>
            </p:txBody>
          </p:sp>
        </p:grpSp>
        <p:grpSp>
          <p:nvGrpSpPr>
            <p:cNvPr id="13321" name="Group 13320">
              <a:extLst>
                <a:ext uri="{FF2B5EF4-FFF2-40B4-BE49-F238E27FC236}">
                  <a16:creationId xmlns:a16="http://schemas.microsoft.com/office/drawing/2014/main" id="{384FB059-D8A0-4C92-842C-E8DDDA266052}"/>
                </a:ext>
              </a:extLst>
            </p:cNvPr>
            <p:cNvGrpSpPr/>
            <p:nvPr/>
          </p:nvGrpSpPr>
          <p:grpSpPr>
            <a:xfrm>
              <a:off x="828932" y="4693965"/>
              <a:ext cx="3176016" cy="1637802"/>
              <a:chOff x="828932" y="4693965"/>
              <a:chExt cx="3176016" cy="1637802"/>
            </a:xfrm>
          </p:grpSpPr>
          <p:grpSp>
            <p:nvGrpSpPr>
              <p:cNvPr id="78" name="Group 77">
                <a:extLst>
                  <a:ext uri="{FF2B5EF4-FFF2-40B4-BE49-F238E27FC236}">
                    <a16:creationId xmlns:a16="http://schemas.microsoft.com/office/drawing/2014/main" id="{A2130E2F-C0D0-4E09-B65F-355D25D2CCE4}"/>
                  </a:ext>
                </a:extLst>
              </p:cNvPr>
              <p:cNvGrpSpPr/>
              <p:nvPr/>
            </p:nvGrpSpPr>
            <p:grpSpPr>
              <a:xfrm>
                <a:off x="828932" y="4693965"/>
                <a:ext cx="3176016" cy="601652"/>
                <a:chOff x="481584" y="4316077"/>
                <a:chExt cx="3176016" cy="601652"/>
              </a:xfrm>
            </p:grpSpPr>
            <p:sp>
              <p:nvSpPr>
                <p:cNvPr id="80" name="TextBox 79">
                  <a:extLst>
                    <a:ext uri="{FF2B5EF4-FFF2-40B4-BE49-F238E27FC236}">
                      <a16:creationId xmlns:a16="http://schemas.microsoft.com/office/drawing/2014/main" id="{59C2AF35-49F3-44FE-9ACA-FB8A6171A204}"/>
                    </a:ext>
                  </a:extLst>
                </p:cNvPr>
                <p:cNvSpPr txBox="1"/>
                <p:nvPr/>
              </p:nvSpPr>
              <p:spPr>
                <a:xfrm>
                  <a:off x="481584" y="4316077"/>
                  <a:ext cx="3176016" cy="601652"/>
                </a:xfrm>
                <a:prstGeom prst="rect">
                  <a:avLst/>
                </a:prstGeom>
                <a:solidFill>
                  <a:srgbClr val="EDF1F9"/>
                </a:solidFill>
                <a:ln>
                  <a:solidFill>
                    <a:schemeClr val="tx1"/>
                  </a:solidFill>
                </a:ln>
              </p:spPr>
              <p:txBody>
                <a:bodyPr wrap="square">
                  <a:noAutofit/>
                </a:bodyPr>
                <a:lstStyle/>
                <a:p>
                  <a:r>
                    <a:rPr lang="en-US" dirty="0">
                      <a:latin typeface="Consolas" panose="020B0609020204030204" pitchFamily="49" charset="0"/>
                    </a:rPr>
                    <a:t> </a:t>
                  </a:r>
                </a:p>
                <a:p>
                  <a:endParaRPr lang="en-US" dirty="0">
                    <a:latin typeface="Consolas" panose="020B0609020204030204" pitchFamily="49" charset="0"/>
                  </a:endParaRPr>
                </a:p>
                <a:p>
                  <a:endParaRPr lang="en-US" dirty="0">
                    <a:latin typeface="Consolas" panose="020B0609020204030204" pitchFamily="49" charset="0"/>
                  </a:endParaRPr>
                </a:p>
              </p:txBody>
            </p:sp>
            <p:sp>
              <p:nvSpPr>
                <p:cNvPr id="81" name="Rectangle 80">
                  <a:extLst>
                    <a:ext uri="{FF2B5EF4-FFF2-40B4-BE49-F238E27FC236}">
                      <a16:creationId xmlns:a16="http://schemas.microsoft.com/office/drawing/2014/main" id="{81DC4776-58ED-4460-93E0-E55574A5EBCC}"/>
                    </a:ext>
                  </a:extLst>
                </p:cNvPr>
                <p:cNvSpPr/>
                <p:nvPr/>
              </p:nvSpPr>
              <p:spPr>
                <a:xfrm>
                  <a:off x="621792" y="4456064"/>
                  <a:ext cx="305409" cy="26955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2" name="Rectangle 81">
                  <a:extLst>
                    <a:ext uri="{FF2B5EF4-FFF2-40B4-BE49-F238E27FC236}">
                      <a16:creationId xmlns:a16="http://schemas.microsoft.com/office/drawing/2014/main" id="{C3FCC25C-90EC-4D39-8A02-C764D18BE424}"/>
                    </a:ext>
                  </a:extLst>
                </p:cNvPr>
                <p:cNvSpPr/>
                <p:nvPr/>
              </p:nvSpPr>
              <p:spPr>
                <a:xfrm>
                  <a:off x="1052422" y="4456063"/>
                  <a:ext cx="305409" cy="26955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Rectangle 82">
                  <a:extLst>
                    <a:ext uri="{FF2B5EF4-FFF2-40B4-BE49-F238E27FC236}">
                      <a16:creationId xmlns:a16="http://schemas.microsoft.com/office/drawing/2014/main" id="{6218CF9F-D4E0-4664-8DE4-F727154C486C}"/>
                    </a:ext>
                  </a:extLst>
                </p:cNvPr>
                <p:cNvSpPr/>
                <p:nvPr/>
              </p:nvSpPr>
              <p:spPr>
                <a:xfrm>
                  <a:off x="1483052" y="4456062"/>
                  <a:ext cx="305409" cy="26955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4" name="Rectangle 83">
                  <a:extLst>
                    <a:ext uri="{FF2B5EF4-FFF2-40B4-BE49-F238E27FC236}">
                      <a16:creationId xmlns:a16="http://schemas.microsoft.com/office/drawing/2014/main" id="{949969CE-D222-4F7B-A4EA-0BBBA406125A}"/>
                    </a:ext>
                  </a:extLst>
                </p:cNvPr>
                <p:cNvSpPr/>
                <p:nvPr/>
              </p:nvSpPr>
              <p:spPr>
                <a:xfrm>
                  <a:off x="1913682" y="4456062"/>
                  <a:ext cx="305409" cy="26955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Rectangle 84">
                  <a:extLst>
                    <a:ext uri="{FF2B5EF4-FFF2-40B4-BE49-F238E27FC236}">
                      <a16:creationId xmlns:a16="http://schemas.microsoft.com/office/drawing/2014/main" id="{9D6B2617-7841-4199-982E-CCB40D3F1BE2}"/>
                    </a:ext>
                  </a:extLst>
                </p:cNvPr>
                <p:cNvSpPr/>
                <p:nvPr/>
              </p:nvSpPr>
              <p:spPr>
                <a:xfrm>
                  <a:off x="2344312" y="4462160"/>
                  <a:ext cx="305409" cy="26955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Rectangle 85">
                  <a:extLst>
                    <a:ext uri="{FF2B5EF4-FFF2-40B4-BE49-F238E27FC236}">
                      <a16:creationId xmlns:a16="http://schemas.microsoft.com/office/drawing/2014/main" id="{3A8A3299-FF05-4498-8D30-B7703FCB2C83}"/>
                    </a:ext>
                  </a:extLst>
                </p:cNvPr>
                <p:cNvSpPr/>
                <p:nvPr/>
              </p:nvSpPr>
              <p:spPr>
                <a:xfrm>
                  <a:off x="2774942" y="4462159"/>
                  <a:ext cx="305409" cy="26955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7" name="Rectangle 86">
                  <a:extLst>
                    <a:ext uri="{FF2B5EF4-FFF2-40B4-BE49-F238E27FC236}">
                      <a16:creationId xmlns:a16="http://schemas.microsoft.com/office/drawing/2014/main" id="{A4209C78-1D73-4104-B3D3-DEC676CB1182}"/>
                    </a:ext>
                  </a:extLst>
                </p:cNvPr>
                <p:cNvSpPr/>
                <p:nvPr/>
              </p:nvSpPr>
              <p:spPr>
                <a:xfrm>
                  <a:off x="3205571" y="4462158"/>
                  <a:ext cx="305409" cy="26955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cxnSp>
            <p:nvCxnSpPr>
              <p:cNvPr id="97" name="Straight Arrow Connector 96">
                <a:extLst>
                  <a:ext uri="{FF2B5EF4-FFF2-40B4-BE49-F238E27FC236}">
                    <a16:creationId xmlns:a16="http://schemas.microsoft.com/office/drawing/2014/main" id="{044C577B-A251-45C7-8E2F-1012FDA7B1A7}"/>
                  </a:ext>
                </a:extLst>
              </p:cNvPr>
              <p:cNvCxnSpPr>
                <a:cxnSpLocks/>
              </p:cNvCxnSpPr>
              <p:nvPr/>
            </p:nvCxnSpPr>
            <p:spPr>
              <a:xfrm flipV="1">
                <a:off x="1830399" y="5103505"/>
                <a:ext cx="140291" cy="122826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3320" name="Group 13319">
            <a:extLst>
              <a:ext uri="{FF2B5EF4-FFF2-40B4-BE49-F238E27FC236}">
                <a16:creationId xmlns:a16="http://schemas.microsoft.com/office/drawing/2014/main" id="{C1921EB9-9F8A-41E1-993D-6003A72D2C18}"/>
              </a:ext>
            </a:extLst>
          </p:cNvPr>
          <p:cNvGrpSpPr/>
          <p:nvPr/>
        </p:nvGrpSpPr>
        <p:grpSpPr>
          <a:xfrm>
            <a:off x="4724242" y="4779679"/>
            <a:ext cx="3225369" cy="1700905"/>
            <a:chOff x="4408488" y="4699932"/>
            <a:chExt cx="3225369" cy="1700905"/>
          </a:xfrm>
        </p:grpSpPr>
        <p:pic>
          <p:nvPicPr>
            <p:cNvPr id="13316" name="Picture 13315">
              <a:extLst>
                <a:ext uri="{FF2B5EF4-FFF2-40B4-BE49-F238E27FC236}">
                  <a16:creationId xmlns:a16="http://schemas.microsoft.com/office/drawing/2014/main" id="{5C8F0C98-F1E8-4E5D-82F9-54CEE4478D08}"/>
                </a:ext>
              </a:extLst>
            </p:cNvPr>
            <p:cNvPicPr>
              <a:picLocks noChangeAspect="1"/>
            </p:cNvPicPr>
            <p:nvPr/>
          </p:nvPicPr>
          <p:blipFill>
            <a:blip r:embed="rId3"/>
            <a:stretch>
              <a:fillRect/>
            </a:stretch>
          </p:blipFill>
          <p:spPr>
            <a:xfrm>
              <a:off x="6492478" y="4699932"/>
              <a:ext cx="1141379" cy="1141379"/>
            </a:xfrm>
            <a:prstGeom prst="rect">
              <a:avLst/>
            </a:prstGeom>
          </p:spPr>
        </p:pic>
        <p:grpSp>
          <p:nvGrpSpPr>
            <p:cNvPr id="102" name="Group 101">
              <a:extLst>
                <a:ext uri="{FF2B5EF4-FFF2-40B4-BE49-F238E27FC236}">
                  <a16:creationId xmlns:a16="http://schemas.microsoft.com/office/drawing/2014/main" id="{9DA9AF62-3A54-41A7-BE70-6C913C104639}"/>
                </a:ext>
              </a:extLst>
            </p:cNvPr>
            <p:cNvGrpSpPr/>
            <p:nvPr/>
          </p:nvGrpSpPr>
          <p:grpSpPr>
            <a:xfrm>
              <a:off x="4408488" y="5889864"/>
              <a:ext cx="1753320" cy="510973"/>
              <a:chOff x="581892" y="2896358"/>
              <a:chExt cx="1753320" cy="510973"/>
            </a:xfrm>
          </p:grpSpPr>
          <p:sp>
            <p:nvSpPr>
              <p:cNvPr id="103" name="TextBox 102">
                <a:extLst>
                  <a:ext uri="{FF2B5EF4-FFF2-40B4-BE49-F238E27FC236}">
                    <a16:creationId xmlns:a16="http://schemas.microsoft.com/office/drawing/2014/main" id="{E7D9E2BB-5740-4DCC-8B12-78F2A6E452AA}"/>
                  </a:ext>
                </a:extLst>
              </p:cNvPr>
              <p:cNvSpPr txBox="1"/>
              <p:nvPr/>
            </p:nvSpPr>
            <p:spPr>
              <a:xfrm>
                <a:off x="1546497" y="2913496"/>
                <a:ext cx="788715" cy="493835"/>
              </a:xfrm>
              <a:prstGeom prst="rect">
                <a:avLst/>
              </a:prstGeom>
              <a:solidFill>
                <a:schemeClr val="accent2">
                  <a:lumMod val="20000"/>
                  <a:lumOff val="80000"/>
                </a:schemeClr>
              </a:solidFill>
              <a:ln>
                <a:solidFill>
                  <a:schemeClr val="tx1"/>
                </a:solidFill>
              </a:ln>
            </p:spPr>
            <p:txBody>
              <a:bodyPr wrap="square">
                <a:noAutofit/>
              </a:bodyPr>
              <a:lstStyle/>
              <a:p>
                <a:endParaRPr lang="en-US" sz="2400" dirty="0">
                  <a:solidFill>
                    <a:srgbClr val="000000"/>
                  </a:solidFill>
                  <a:latin typeface="Consolas" panose="020B0609020204030204" pitchFamily="49" charset="0"/>
                </a:endParaRPr>
              </a:p>
            </p:txBody>
          </p:sp>
          <p:sp>
            <p:nvSpPr>
              <p:cNvPr id="104" name="TextBox 103">
                <a:extLst>
                  <a:ext uri="{FF2B5EF4-FFF2-40B4-BE49-F238E27FC236}">
                    <a16:creationId xmlns:a16="http://schemas.microsoft.com/office/drawing/2014/main" id="{57CA41F5-F780-4F83-8465-02651CF4EDEB}"/>
                  </a:ext>
                </a:extLst>
              </p:cNvPr>
              <p:cNvSpPr txBox="1"/>
              <p:nvPr/>
            </p:nvSpPr>
            <p:spPr>
              <a:xfrm>
                <a:off x="581892" y="2896358"/>
                <a:ext cx="1013964" cy="400110"/>
              </a:xfrm>
              <a:prstGeom prst="rect">
                <a:avLst/>
              </a:prstGeom>
              <a:noFill/>
            </p:spPr>
            <p:txBody>
              <a:bodyPr wrap="square" rtlCol="0">
                <a:spAutoFit/>
              </a:bodyPr>
              <a:lstStyle/>
              <a:p>
                <a:r>
                  <a:rPr lang="en-US" sz="2000" dirty="0">
                    <a:solidFill>
                      <a:srgbClr val="FF0000"/>
                    </a:solidFill>
                  </a:rPr>
                  <a:t>iterator</a:t>
                </a:r>
              </a:p>
            </p:txBody>
          </p:sp>
        </p:grpSp>
        <p:cxnSp>
          <p:nvCxnSpPr>
            <p:cNvPr id="105" name="Straight Arrow Connector 104">
              <a:extLst>
                <a:ext uri="{FF2B5EF4-FFF2-40B4-BE49-F238E27FC236}">
                  <a16:creationId xmlns:a16="http://schemas.microsoft.com/office/drawing/2014/main" id="{6E786645-D018-4280-AA71-A88F4C2735AA}"/>
                </a:ext>
              </a:extLst>
            </p:cNvPr>
            <p:cNvCxnSpPr>
              <a:cxnSpLocks/>
            </p:cNvCxnSpPr>
            <p:nvPr/>
          </p:nvCxnSpPr>
          <p:spPr>
            <a:xfrm flipV="1">
              <a:off x="5767450" y="5065986"/>
              <a:ext cx="1071476" cy="115706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328" name="Group 13327">
            <a:extLst>
              <a:ext uri="{FF2B5EF4-FFF2-40B4-BE49-F238E27FC236}">
                <a16:creationId xmlns:a16="http://schemas.microsoft.com/office/drawing/2014/main" id="{1CBE418D-173F-45D5-813D-A213F971A0BE}"/>
              </a:ext>
            </a:extLst>
          </p:cNvPr>
          <p:cNvGrpSpPr/>
          <p:nvPr/>
        </p:nvGrpSpPr>
        <p:grpSpPr>
          <a:xfrm>
            <a:off x="9048265" y="4913875"/>
            <a:ext cx="2709735" cy="1504088"/>
            <a:chOff x="9048265" y="4913875"/>
            <a:chExt cx="2709735" cy="1504088"/>
          </a:xfrm>
        </p:grpSpPr>
        <p:grpSp>
          <p:nvGrpSpPr>
            <p:cNvPr id="116" name="Group 115">
              <a:extLst>
                <a:ext uri="{FF2B5EF4-FFF2-40B4-BE49-F238E27FC236}">
                  <a16:creationId xmlns:a16="http://schemas.microsoft.com/office/drawing/2014/main" id="{F9865689-D88D-4DB7-A21D-423AAB939CE3}"/>
                </a:ext>
              </a:extLst>
            </p:cNvPr>
            <p:cNvGrpSpPr/>
            <p:nvPr/>
          </p:nvGrpSpPr>
          <p:grpSpPr>
            <a:xfrm>
              <a:off x="9048265" y="5239071"/>
              <a:ext cx="2130889" cy="1178892"/>
              <a:chOff x="4408488" y="5221945"/>
              <a:chExt cx="2130889" cy="1178892"/>
            </a:xfrm>
          </p:grpSpPr>
          <p:grpSp>
            <p:nvGrpSpPr>
              <p:cNvPr id="118" name="Group 117">
                <a:extLst>
                  <a:ext uri="{FF2B5EF4-FFF2-40B4-BE49-F238E27FC236}">
                    <a16:creationId xmlns:a16="http://schemas.microsoft.com/office/drawing/2014/main" id="{311A2E97-EE0E-41EA-BD86-954927E90BA0}"/>
                  </a:ext>
                </a:extLst>
              </p:cNvPr>
              <p:cNvGrpSpPr/>
              <p:nvPr/>
            </p:nvGrpSpPr>
            <p:grpSpPr>
              <a:xfrm>
                <a:off x="4408488" y="5889864"/>
                <a:ext cx="1753320" cy="510973"/>
                <a:chOff x="581892" y="2896358"/>
                <a:chExt cx="1753320" cy="510973"/>
              </a:xfrm>
            </p:grpSpPr>
            <p:sp>
              <p:nvSpPr>
                <p:cNvPr id="120" name="TextBox 119">
                  <a:extLst>
                    <a:ext uri="{FF2B5EF4-FFF2-40B4-BE49-F238E27FC236}">
                      <a16:creationId xmlns:a16="http://schemas.microsoft.com/office/drawing/2014/main" id="{1C5E1509-7F78-4F71-A118-0E7557A75E2B}"/>
                    </a:ext>
                  </a:extLst>
                </p:cNvPr>
                <p:cNvSpPr txBox="1"/>
                <p:nvPr/>
              </p:nvSpPr>
              <p:spPr>
                <a:xfrm>
                  <a:off x="1546497" y="2913496"/>
                  <a:ext cx="788715" cy="493835"/>
                </a:xfrm>
                <a:prstGeom prst="rect">
                  <a:avLst/>
                </a:prstGeom>
                <a:solidFill>
                  <a:schemeClr val="accent2">
                    <a:lumMod val="20000"/>
                    <a:lumOff val="80000"/>
                  </a:schemeClr>
                </a:solidFill>
                <a:ln>
                  <a:solidFill>
                    <a:schemeClr val="tx1"/>
                  </a:solidFill>
                </a:ln>
              </p:spPr>
              <p:txBody>
                <a:bodyPr wrap="square">
                  <a:noAutofit/>
                </a:bodyPr>
                <a:lstStyle/>
                <a:p>
                  <a:endParaRPr lang="en-US" sz="2400" dirty="0">
                    <a:solidFill>
                      <a:srgbClr val="000000"/>
                    </a:solidFill>
                    <a:latin typeface="Consolas" panose="020B0609020204030204" pitchFamily="49" charset="0"/>
                  </a:endParaRPr>
                </a:p>
              </p:txBody>
            </p:sp>
            <p:sp>
              <p:nvSpPr>
                <p:cNvPr id="121" name="TextBox 120">
                  <a:extLst>
                    <a:ext uri="{FF2B5EF4-FFF2-40B4-BE49-F238E27FC236}">
                      <a16:creationId xmlns:a16="http://schemas.microsoft.com/office/drawing/2014/main" id="{3A1D27FB-66F9-49E9-8E1E-EEC587CCDBEF}"/>
                    </a:ext>
                  </a:extLst>
                </p:cNvPr>
                <p:cNvSpPr txBox="1"/>
                <p:nvPr/>
              </p:nvSpPr>
              <p:spPr>
                <a:xfrm>
                  <a:off x="581892" y="2896358"/>
                  <a:ext cx="1013964" cy="400110"/>
                </a:xfrm>
                <a:prstGeom prst="rect">
                  <a:avLst/>
                </a:prstGeom>
                <a:noFill/>
              </p:spPr>
              <p:txBody>
                <a:bodyPr wrap="square" rtlCol="0">
                  <a:spAutoFit/>
                </a:bodyPr>
                <a:lstStyle/>
                <a:p>
                  <a:r>
                    <a:rPr lang="en-US" sz="2000" dirty="0">
                      <a:solidFill>
                        <a:srgbClr val="FF0000"/>
                      </a:solidFill>
                    </a:rPr>
                    <a:t>iterator</a:t>
                  </a:r>
                </a:p>
              </p:txBody>
            </p:sp>
          </p:grpSp>
          <p:cxnSp>
            <p:nvCxnSpPr>
              <p:cNvPr id="119" name="Straight Arrow Connector 118">
                <a:extLst>
                  <a:ext uri="{FF2B5EF4-FFF2-40B4-BE49-F238E27FC236}">
                    <a16:creationId xmlns:a16="http://schemas.microsoft.com/office/drawing/2014/main" id="{BDE8352A-E65B-4752-B17A-9A87C06C1B8B}"/>
                  </a:ext>
                </a:extLst>
              </p:cNvPr>
              <p:cNvCxnSpPr>
                <a:cxnSpLocks/>
              </p:cNvCxnSpPr>
              <p:nvPr/>
            </p:nvCxnSpPr>
            <p:spPr>
              <a:xfrm flipV="1">
                <a:off x="5767450" y="5221945"/>
                <a:ext cx="771927" cy="100111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13325" name="TextBox 13324">
              <a:extLst>
                <a:ext uri="{FF2B5EF4-FFF2-40B4-BE49-F238E27FC236}">
                  <a16:creationId xmlns:a16="http://schemas.microsoft.com/office/drawing/2014/main" id="{ED5B482C-AAC2-4AF6-BB90-4A12B60D3449}"/>
                </a:ext>
              </a:extLst>
            </p:cNvPr>
            <p:cNvSpPr txBox="1"/>
            <p:nvPr/>
          </p:nvSpPr>
          <p:spPr>
            <a:xfrm>
              <a:off x="9549575" y="4913875"/>
              <a:ext cx="2208425" cy="369332"/>
            </a:xfrm>
            <a:prstGeom prst="rect">
              <a:avLst/>
            </a:prstGeom>
            <a:noFill/>
          </p:spPr>
          <p:txBody>
            <a:bodyPr wrap="none" rtlCol="0">
              <a:spAutoFit/>
            </a:bodyPr>
            <a:lstStyle/>
            <a:p>
              <a:r>
                <a:rPr lang="en-US" dirty="0"/>
                <a:t>0, 1, 1, 2, 3, 5, 8, 13, ...</a:t>
              </a:r>
            </a:p>
          </p:txBody>
        </p:sp>
      </p:grpSp>
      <p:sp>
        <p:nvSpPr>
          <p:cNvPr id="128" name="TextBox 127">
            <a:extLst>
              <a:ext uri="{FF2B5EF4-FFF2-40B4-BE49-F238E27FC236}">
                <a16:creationId xmlns:a16="http://schemas.microsoft.com/office/drawing/2014/main" id="{F66A5B2C-CD56-424E-B2B4-0F999CAD4DCD}"/>
              </a:ext>
            </a:extLst>
          </p:cNvPr>
          <p:cNvSpPr txBox="1"/>
          <p:nvPr/>
        </p:nvSpPr>
        <p:spPr>
          <a:xfrm>
            <a:off x="1531090" y="1772802"/>
            <a:ext cx="8915506" cy="707886"/>
          </a:xfrm>
          <a:prstGeom prst="rect">
            <a:avLst/>
          </a:prstGeom>
          <a:noFill/>
        </p:spPr>
        <p:txBody>
          <a:bodyPr wrap="square">
            <a:spAutoFit/>
          </a:bodyPr>
          <a:lstStyle/>
          <a:p>
            <a:pPr algn="ctr"/>
            <a:r>
              <a:rPr lang="en-US" sz="2000" dirty="0"/>
              <a:t>An </a:t>
            </a:r>
            <a:r>
              <a:rPr lang="en-US" sz="2000" dirty="0">
                <a:solidFill>
                  <a:srgbClr val="FF0000"/>
                </a:solidFill>
              </a:rPr>
              <a:t>iterator</a:t>
            </a:r>
            <a:r>
              <a:rPr lang="en-US" sz="2000" dirty="0"/>
              <a:t> provides a way to access the values of an </a:t>
            </a:r>
            <a:r>
              <a:rPr lang="en-US" sz="2000" dirty="0">
                <a:solidFill>
                  <a:srgbClr val="FF0000"/>
                </a:solidFill>
              </a:rPr>
              <a:t>iterable object</a:t>
            </a:r>
            <a:r>
              <a:rPr lang="en-US" sz="2000" dirty="0"/>
              <a:t> without exposing the iterable object's underlying implementation.</a:t>
            </a:r>
          </a:p>
        </p:txBody>
      </p:sp>
      <p:sp>
        <p:nvSpPr>
          <p:cNvPr id="130" name="AutoShape 42">
            <a:extLst>
              <a:ext uri="{FF2B5EF4-FFF2-40B4-BE49-F238E27FC236}">
                <a16:creationId xmlns:a16="http://schemas.microsoft.com/office/drawing/2014/main" id="{E281EEAD-6D1F-4EB7-BB69-B1E2167E1BF9}"/>
              </a:ext>
            </a:extLst>
          </p:cNvPr>
          <p:cNvSpPr>
            <a:spLocks noChangeArrowheads="1"/>
          </p:cNvSpPr>
          <p:nvPr/>
        </p:nvSpPr>
        <p:spPr bwMode="auto">
          <a:xfrm>
            <a:off x="7551683" y="2073188"/>
            <a:ext cx="4495099" cy="1461986"/>
          </a:xfrm>
          <a:prstGeom prst="wedgeRoundRectCallout">
            <a:avLst>
              <a:gd name="adj1" fmla="val 30171"/>
              <a:gd name="adj2" fmla="val 148857"/>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An abstract sequence is one where the values in the sequence aren't stored anywhere, but generated as they're retrieved via the iterator</a:t>
            </a:r>
          </a:p>
        </p:txBody>
      </p:sp>
    </p:spTree>
    <p:extLst>
      <p:ext uri="{BB962C8B-B14F-4D97-AF65-F5344CB8AC3E}">
        <p14:creationId xmlns:p14="http://schemas.microsoft.com/office/powerpoint/2010/main" val="2038640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3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3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3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30"/>
                                        </p:tgtEl>
                                        <p:attrNameLst>
                                          <p:attrName>style.visibility</p:attrName>
                                        </p:attrNameLst>
                                      </p:cBhvr>
                                      <p:to>
                                        <p:strVal val="visible"/>
                                      </p:to>
                                    </p:set>
                                    <p:animEffect transition="in" filter="wipe(down)">
                                      <p:cBhvr>
                                        <p:cTn id="39" dur="500"/>
                                        <p:tgtEl>
                                          <p:spTgt spid="130"/>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1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55" grpId="0"/>
      <p:bldP spid="68" grpId="0"/>
      <p:bldP spid="69" grpId="0"/>
      <p:bldP spid="128" grpId="0"/>
      <p:bldP spid="130" grpId="0" animBg="1"/>
      <p:bldP spid="130"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2033047" y="-193814"/>
            <a:ext cx="8288518"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600" dirty="0">
                <a:solidFill>
                  <a:schemeClr val="tx2"/>
                </a:solidFill>
                <a:latin typeface="Corbel" panose="020B0503020204020204" pitchFamily="34" charset="0"/>
              </a:rPr>
              <a:t>Iterators</a:t>
            </a:r>
            <a:endParaRPr lang="en-US" sz="3600" dirty="0">
              <a:solidFill>
                <a:srgbClr val="FF0000"/>
              </a:solidFill>
              <a:latin typeface="Corbel" panose="020B0503020204020204" pitchFamily="34" charset="0"/>
            </a:endParaRPr>
          </a:p>
        </p:txBody>
      </p:sp>
      <p:sp>
        <p:nvSpPr>
          <p:cNvPr id="55" name="TextBox 54">
            <a:extLst>
              <a:ext uri="{FF2B5EF4-FFF2-40B4-BE49-F238E27FC236}">
                <a16:creationId xmlns:a16="http://schemas.microsoft.com/office/drawing/2014/main" id="{31444275-A843-476A-900E-1B1FA910F0C9}"/>
              </a:ext>
            </a:extLst>
          </p:cNvPr>
          <p:cNvSpPr txBox="1"/>
          <p:nvPr/>
        </p:nvSpPr>
        <p:spPr>
          <a:xfrm>
            <a:off x="1638247" y="778724"/>
            <a:ext cx="8915506" cy="707886"/>
          </a:xfrm>
          <a:prstGeom prst="rect">
            <a:avLst/>
          </a:prstGeom>
          <a:noFill/>
        </p:spPr>
        <p:txBody>
          <a:bodyPr wrap="square">
            <a:spAutoFit/>
          </a:bodyPr>
          <a:lstStyle/>
          <a:p>
            <a:pPr algn="ctr"/>
            <a:r>
              <a:rPr lang="en-US" sz="2000" dirty="0"/>
              <a:t>Iterators used with </a:t>
            </a:r>
            <a:r>
              <a:rPr lang="en-US" sz="2000" dirty="0">
                <a:solidFill>
                  <a:srgbClr val="0070C0"/>
                </a:solidFill>
              </a:rPr>
              <a:t>containers</a:t>
            </a:r>
            <a:r>
              <a:rPr lang="en-US" sz="2000" dirty="0"/>
              <a:t> and </a:t>
            </a:r>
            <a:r>
              <a:rPr lang="en-US" sz="2000" dirty="0">
                <a:solidFill>
                  <a:srgbClr val="0070C0"/>
                </a:solidFill>
              </a:rPr>
              <a:t>external sources </a:t>
            </a:r>
            <a:r>
              <a:rPr lang="en-US" sz="2000" dirty="0"/>
              <a:t>are typically distinct objects from the sequences they refer to.</a:t>
            </a:r>
          </a:p>
        </p:txBody>
      </p:sp>
      <p:grpSp>
        <p:nvGrpSpPr>
          <p:cNvPr id="2" name="Group 1">
            <a:extLst>
              <a:ext uri="{FF2B5EF4-FFF2-40B4-BE49-F238E27FC236}">
                <a16:creationId xmlns:a16="http://schemas.microsoft.com/office/drawing/2014/main" id="{E6BECB2C-15CD-4E84-B32C-6B86E7D9E4BC}"/>
              </a:ext>
            </a:extLst>
          </p:cNvPr>
          <p:cNvGrpSpPr/>
          <p:nvPr/>
        </p:nvGrpSpPr>
        <p:grpSpPr>
          <a:xfrm>
            <a:off x="309672" y="4697591"/>
            <a:ext cx="7639939" cy="1893856"/>
            <a:chOff x="309672" y="4697591"/>
            <a:chExt cx="7639939" cy="1893856"/>
          </a:xfrm>
        </p:grpSpPr>
        <p:grpSp>
          <p:nvGrpSpPr>
            <p:cNvPr id="13322" name="Group 13321">
              <a:extLst>
                <a:ext uri="{FF2B5EF4-FFF2-40B4-BE49-F238E27FC236}">
                  <a16:creationId xmlns:a16="http://schemas.microsoft.com/office/drawing/2014/main" id="{4ABA4C35-4027-406E-8C86-3CD5057A6D92}"/>
                </a:ext>
              </a:extLst>
            </p:cNvPr>
            <p:cNvGrpSpPr/>
            <p:nvPr/>
          </p:nvGrpSpPr>
          <p:grpSpPr>
            <a:xfrm>
              <a:off x="309672" y="4697591"/>
              <a:ext cx="3515199" cy="1893856"/>
              <a:chOff x="489749" y="4693965"/>
              <a:chExt cx="3515199" cy="1893856"/>
            </a:xfrm>
          </p:grpSpPr>
          <p:grpSp>
            <p:nvGrpSpPr>
              <p:cNvPr id="70" name="Group 69">
                <a:extLst>
                  <a:ext uri="{FF2B5EF4-FFF2-40B4-BE49-F238E27FC236}">
                    <a16:creationId xmlns:a16="http://schemas.microsoft.com/office/drawing/2014/main" id="{EE00CC90-1337-4FF9-B169-CAD2E7541B9D}"/>
                  </a:ext>
                </a:extLst>
              </p:cNvPr>
              <p:cNvGrpSpPr/>
              <p:nvPr/>
            </p:nvGrpSpPr>
            <p:grpSpPr>
              <a:xfrm>
                <a:off x="489749" y="6076848"/>
                <a:ext cx="1753320" cy="510973"/>
                <a:chOff x="581892" y="2896358"/>
                <a:chExt cx="1753320" cy="510973"/>
              </a:xfrm>
            </p:grpSpPr>
            <p:sp>
              <p:nvSpPr>
                <p:cNvPr id="73" name="TextBox 72">
                  <a:extLst>
                    <a:ext uri="{FF2B5EF4-FFF2-40B4-BE49-F238E27FC236}">
                      <a16:creationId xmlns:a16="http://schemas.microsoft.com/office/drawing/2014/main" id="{19B15644-394D-4491-B98D-7F432B415468}"/>
                    </a:ext>
                  </a:extLst>
                </p:cNvPr>
                <p:cNvSpPr txBox="1"/>
                <p:nvPr/>
              </p:nvSpPr>
              <p:spPr>
                <a:xfrm>
                  <a:off x="1546497" y="2913496"/>
                  <a:ext cx="788715" cy="493835"/>
                </a:xfrm>
                <a:prstGeom prst="rect">
                  <a:avLst/>
                </a:prstGeom>
                <a:solidFill>
                  <a:schemeClr val="accent2">
                    <a:lumMod val="20000"/>
                    <a:lumOff val="80000"/>
                  </a:schemeClr>
                </a:solidFill>
                <a:ln>
                  <a:solidFill>
                    <a:schemeClr val="tx1"/>
                  </a:solidFill>
                </a:ln>
              </p:spPr>
              <p:txBody>
                <a:bodyPr wrap="square">
                  <a:noAutofit/>
                </a:bodyPr>
                <a:lstStyle/>
                <a:p>
                  <a:endParaRPr lang="en-US" sz="2400" dirty="0">
                    <a:solidFill>
                      <a:srgbClr val="000000"/>
                    </a:solidFill>
                    <a:latin typeface="Consolas" panose="020B0609020204030204" pitchFamily="49" charset="0"/>
                  </a:endParaRPr>
                </a:p>
              </p:txBody>
            </p:sp>
            <p:sp>
              <p:nvSpPr>
                <p:cNvPr id="72" name="TextBox 71">
                  <a:extLst>
                    <a:ext uri="{FF2B5EF4-FFF2-40B4-BE49-F238E27FC236}">
                      <a16:creationId xmlns:a16="http://schemas.microsoft.com/office/drawing/2014/main" id="{F0C81CB0-F63C-4300-9A6A-14DBEA1C57A1}"/>
                    </a:ext>
                  </a:extLst>
                </p:cNvPr>
                <p:cNvSpPr txBox="1"/>
                <p:nvPr/>
              </p:nvSpPr>
              <p:spPr>
                <a:xfrm>
                  <a:off x="581892" y="2896358"/>
                  <a:ext cx="1013964" cy="400110"/>
                </a:xfrm>
                <a:prstGeom prst="rect">
                  <a:avLst/>
                </a:prstGeom>
                <a:noFill/>
              </p:spPr>
              <p:txBody>
                <a:bodyPr wrap="square" rtlCol="0">
                  <a:spAutoFit/>
                </a:bodyPr>
                <a:lstStyle/>
                <a:p>
                  <a:r>
                    <a:rPr lang="en-US" sz="2000" dirty="0">
                      <a:solidFill>
                        <a:srgbClr val="FF0000"/>
                      </a:solidFill>
                    </a:rPr>
                    <a:t>iterator</a:t>
                  </a:r>
                </a:p>
              </p:txBody>
            </p:sp>
          </p:grpSp>
          <p:grpSp>
            <p:nvGrpSpPr>
              <p:cNvPr id="13321" name="Group 13320">
                <a:extLst>
                  <a:ext uri="{FF2B5EF4-FFF2-40B4-BE49-F238E27FC236}">
                    <a16:creationId xmlns:a16="http://schemas.microsoft.com/office/drawing/2014/main" id="{384FB059-D8A0-4C92-842C-E8DDDA266052}"/>
                  </a:ext>
                </a:extLst>
              </p:cNvPr>
              <p:cNvGrpSpPr/>
              <p:nvPr/>
            </p:nvGrpSpPr>
            <p:grpSpPr>
              <a:xfrm>
                <a:off x="828932" y="4693965"/>
                <a:ext cx="3176016" cy="1637802"/>
                <a:chOff x="828932" y="4693965"/>
                <a:chExt cx="3176016" cy="1637802"/>
              </a:xfrm>
            </p:grpSpPr>
            <p:grpSp>
              <p:nvGrpSpPr>
                <p:cNvPr id="78" name="Group 77">
                  <a:extLst>
                    <a:ext uri="{FF2B5EF4-FFF2-40B4-BE49-F238E27FC236}">
                      <a16:creationId xmlns:a16="http://schemas.microsoft.com/office/drawing/2014/main" id="{A2130E2F-C0D0-4E09-B65F-355D25D2CCE4}"/>
                    </a:ext>
                  </a:extLst>
                </p:cNvPr>
                <p:cNvGrpSpPr/>
                <p:nvPr/>
              </p:nvGrpSpPr>
              <p:grpSpPr>
                <a:xfrm>
                  <a:off x="828932" y="4693965"/>
                  <a:ext cx="3176016" cy="601652"/>
                  <a:chOff x="481584" y="4316077"/>
                  <a:chExt cx="3176016" cy="601652"/>
                </a:xfrm>
              </p:grpSpPr>
              <p:sp>
                <p:nvSpPr>
                  <p:cNvPr id="80" name="TextBox 79">
                    <a:extLst>
                      <a:ext uri="{FF2B5EF4-FFF2-40B4-BE49-F238E27FC236}">
                        <a16:creationId xmlns:a16="http://schemas.microsoft.com/office/drawing/2014/main" id="{59C2AF35-49F3-44FE-9ACA-FB8A6171A204}"/>
                      </a:ext>
                    </a:extLst>
                  </p:cNvPr>
                  <p:cNvSpPr txBox="1"/>
                  <p:nvPr/>
                </p:nvSpPr>
                <p:spPr>
                  <a:xfrm>
                    <a:off x="481584" y="4316077"/>
                    <a:ext cx="3176016" cy="601652"/>
                  </a:xfrm>
                  <a:prstGeom prst="rect">
                    <a:avLst/>
                  </a:prstGeom>
                  <a:solidFill>
                    <a:srgbClr val="EDF1F9"/>
                  </a:solidFill>
                  <a:ln>
                    <a:solidFill>
                      <a:schemeClr val="tx1"/>
                    </a:solidFill>
                  </a:ln>
                </p:spPr>
                <p:txBody>
                  <a:bodyPr wrap="square">
                    <a:noAutofit/>
                  </a:bodyPr>
                  <a:lstStyle/>
                  <a:p>
                    <a:r>
                      <a:rPr lang="en-US" dirty="0">
                        <a:latin typeface="Consolas" panose="020B0609020204030204" pitchFamily="49" charset="0"/>
                      </a:rPr>
                      <a:t> </a:t>
                    </a:r>
                  </a:p>
                  <a:p>
                    <a:endParaRPr lang="en-US" dirty="0">
                      <a:latin typeface="Consolas" panose="020B0609020204030204" pitchFamily="49" charset="0"/>
                    </a:endParaRPr>
                  </a:p>
                  <a:p>
                    <a:endParaRPr lang="en-US" dirty="0">
                      <a:latin typeface="Consolas" panose="020B0609020204030204" pitchFamily="49" charset="0"/>
                    </a:endParaRPr>
                  </a:p>
                </p:txBody>
              </p:sp>
              <p:sp>
                <p:nvSpPr>
                  <p:cNvPr id="81" name="Rectangle 80">
                    <a:extLst>
                      <a:ext uri="{FF2B5EF4-FFF2-40B4-BE49-F238E27FC236}">
                        <a16:creationId xmlns:a16="http://schemas.microsoft.com/office/drawing/2014/main" id="{81DC4776-58ED-4460-93E0-E55574A5EBCC}"/>
                      </a:ext>
                    </a:extLst>
                  </p:cNvPr>
                  <p:cNvSpPr/>
                  <p:nvPr/>
                </p:nvSpPr>
                <p:spPr>
                  <a:xfrm>
                    <a:off x="621792" y="4456064"/>
                    <a:ext cx="305409" cy="26955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2" name="Rectangle 81">
                    <a:extLst>
                      <a:ext uri="{FF2B5EF4-FFF2-40B4-BE49-F238E27FC236}">
                        <a16:creationId xmlns:a16="http://schemas.microsoft.com/office/drawing/2014/main" id="{C3FCC25C-90EC-4D39-8A02-C764D18BE424}"/>
                      </a:ext>
                    </a:extLst>
                  </p:cNvPr>
                  <p:cNvSpPr/>
                  <p:nvPr/>
                </p:nvSpPr>
                <p:spPr>
                  <a:xfrm>
                    <a:off x="1052422" y="4456063"/>
                    <a:ext cx="305409" cy="26955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Rectangle 82">
                    <a:extLst>
                      <a:ext uri="{FF2B5EF4-FFF2-40B4-BE49-F238E27FC236}">
                        <a16:creationId xmlns:a16="http://schemas.microsoft.com/office/drawing/2014/main" id="{6218CF9F-D4E0-4664-8DE4-F727154C486C}"/>
                      </a:ext>
                    </a:extLst>
                  </p:cNvPr>
                  <p:cNvSpPr/>
                  <p:nvPr/>
                </p:nvSpPr>
                <p:spPr>
                  <a:xfrm>
                    <a:off x="1483052" y="4456062"/>
                    <a:ext cx="305409" cy="26955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4" name="Rectangle 83">
                    <a:extLst>
                      <a:ext uri="{FF2B5EF4-FFF2-40B4-BE49-F238E27FC236}">
                        <a16:creationId xmlns:a16="http://schemas.microsoft.com/office/drawing/2014/main" id="{949969CE-D222-4F7B-A4EA-0BBBA406125A}"/>
                      </a:ext>
                    </a:extLst>
                  </p:cNvPr>
                  <p:cNvSpPr/>
                  <p:nvPr/>
                </p:nvSpPr>
                <p:spPr>
                  <a:xfrm>
                    <a:off x="1913682" y="4456062"/>
                    <a:ext cx="305409" cy="26955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Rectangle 84">
                    <a:extLst>
                      <a:ext uri="{FF2B5EF4-FFF2-40B4-BE49-F238E27FC236}">
                        <a16:creationId xmlns:a16="http://schemas.microsoft.com/office/drawing/2014/main" id="{9D6B2617-7841-4199-982E-CCB40D3F1BE2}"/>
                      </a:ext>
                    </a:extLst>
                  </p:cNvPr>
                  <p:cNvSpPr/>
                  <p:nvPr/>
                </p:nvSpPr>
                <p:spPr>
                  <a:xfrm>
                    <a:off x="2344312" y="4462160"/>
                    <a:ext cx="305409" cy="26955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Rectangle 85">
                    <a:extLst>
                      <a:ext uri="{FF2B5EF4-FFF2-40B4-BE49-F238E27FC236}">
                        <a16:creationId xmlns:a16="http://schemas.microsoft.com/office/drawing/2014/main" id="{3A8A3299-FF05-4498-8D30-B7703FCB2C83}"/>
                      </a:ext>
                    </a:extLst>
                  </p:cNvPr>
                  <p:cNvSpPr/>
                  <p:nvPr/>
                </p:nvSpPr>
                <p:spPr>
                  <a:xfrm>
                    <a:off x="2774942" y="4462159"/>
                    <a:ext cx="305409" cy="26955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7" name="Rectangle 86">
                    <a:extLst>
                      <a:ext uri="{FF2B5EF4-FFF2-40B4-BE49-F238E27FC236}">
                        <a16:creationId xmlns:a16="http://schemas.microsoft.com/office/drawing/2014/main" id="{A4209C78-1D73-4104-B3D3-DEC676CB1182}"/>
                      </a:ext>
                    </a:extLst>
                  </p:cNvPr>
                  <p:cNvSpPr/>
                  <p:nvPr/>
                </p:nvSpPr>
                <p:spPr>
                  <a:xfrm>
                    <a:off x="3205571" y="4462158"/>
                    <a:ext cx="305409" cy="26955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cxnSp>
              <p:nvCxnSpPr>
                <p:cNvPr id="97" name="Straight Arrow Connector 96">
                  <a:extLst>
                    <a:ext uri="{FF2B5EF4-FFF2-40B4-BE49-F238E27FC236}">
                      <a16:creationId xmlns:a16="http://schemas.microsoft.com/office/drawing/2014/main" id="{044C577B-A251-45C7-8E2F-1012FDA7B1A7}"/>
                    </a:ext>
                  </a:extLst>
                </p:cNvPr>
                <p:cNvCxnSpPr>
                  <a:cxnSpLocks/>
                </p:cNvCxnSpPr>
                <p:nvPr/>
              </p:nvCxnSpPr>
              <p:spPr>
                <a:xfrm flipV="1">
                  <a:off x="1830399" y="5103505"/>
                  <a:ext cx="140291" cy="122826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3320" name="Group 13319">
              <a:extLst>
                <a:ext uri="{FF2B5EF4-FFF2-40B4-BE49-F238E27FC236}">
                  <a16:creationId xmlns:a16="http://schemas.microsoft.com/office/drawing/2014/main" id="{C1921EB9-9F8A-41E1-993D-6003A72D2C18}"/>
                </a:ext>
              </a:extLst>
            </p:cNvPr>
            <p:cNvGrpSpPr/>
            <p:nvPr/>
          </p:nvGrpSpPr>
          <p:grpSpPr>
            <a:xfrm>
              <a:off x="4724242" y="4779679"/>
              <a:ext cx="3225369" cy="1700905"/>
              <a:chOff x="4408488" y="4699932"/>
              <a:chExt cx="3225369" cy="1700905"/>
            </a:xfrm>
          </p:grpSpPr>
          <p:pic>
            <p:nvPicPr>
              <p:cNvPr id="13316" name="Picture 13315">
                <a:extLst>
                  <a:ext uri="{FF2B5EF4-FFF2-40B4-BE49-F238E27FC236}">
                    <a16:creationId xmlns:a16="http://schemas.microsoft.com/office/drawing/2014/main" id="{5C8F0C98-F1E8-4E5D-82F9-54CEE4478D08}"/>
                  </a:ext>
                </a:extLst>
              </p:cNvPr>
              <p:cNvPicPr>
                <a:picLocks noChangeAspect="1"/>
              </p:cNvPicPr>
              <p:nvPr/>
            </p:nvPicPr>
            <p:blipFill>
              <a:blip r:embed="rId3"/>
              <a:stretch>
                <a:fillRect/>
              </a:stretch>
            </p:blipFill>
            <p:spPr>
              <a:xfrm>
                <a:off x="6492478" y="4699932"/>
                <a:ext cx="1141379" cy="1141379"/>
              </a:xfrm>
              <a:prstGeom prst="rect">
                <a:avLst/>
              </a:prstGeom>
            </p:spPr>
          </p:pic>
          <p:grpSp>
            <p:nvGrpSpPr>
              <p:cNvPr id="102" name="Group 101">
                <a:extLst>
                  <a:ext uri="{FF2B5EF4-FFF2-40B4-BE49-F238E27FC236}">
                    <a16:creationId xmlns:a16="http://schemas.microsoft.com/office/drawing/2014/main" id="{9DA9AF62-3A54-41A7-BE70-6C913C104639}"/>
                  </a:ext>
                </a:extLst>
              </p:cNvPr>
              <p:cNvGrpSpPr/>
              <p:nvPr/>
            </p:nvGrpSpPr>
            <p:grpSpPr>
              <a:xfrm>
                <a:off x="4408488" y="5889864"/>
                <a:ext cx="1753320" cy="510973"/>
                <a:chOff x="581892" y="2896358"/>
                <a:chExt cx="1753320" cy="510973"/>
              </a:xfrm>
            </p:grpSpPr>
            <p:sp>
              <p:nvSpPr>
                <p:cNvPr id="103" name="TextBox 102">
                  <a:extLst>
                    <a:ext uri="{FF2B5EF4-FFF2-40B4-BE49-F238E27FC236}">
                      <a16:creationId xmlns:a16="http://schemas.microsoft.com/office/drawing/2014/main" id="{E7D9E2BB-5740-4DCC-8B12-78F2A6E452AA}"/>
                    </a:ext>
                  </a:extLst>
                </p:cNvPr>
                <p:cNvSpPr txBox="1"/>
                <p:nvPr/>
              </p:nvSpPr>
              <p:spPr>
                <a:xfrm>
                  <a:off x="1546497" y="2913496"/>
                  <a:ext cx="788715" cy="493835"/>
                </a:xfrm>
                <a:prstGeom prst="rect">
                  <a:avLst/>
                </a:prstGeom>
                <a:solidFill>
                  <a:schemeClr val="accent2">
                    <a:lumMod val="20000"/>
                    <a:lumOff val="80000"/>
                  </a:schemeClr>
                </a:solidFill>
                <a:ln>
                  <a:solidFill>
                    <a:schemeClr val="tx1"/>
                  </a:solidFill>
                </a:ln>
              </p:spPr>
              <p:txBody>
                <a:bodyPr wrap="square">
                  <a:noAutofit/>
                </a:bodyPr>
                <a:lstStyle/>
                <a:p>
                  <a:endParaRPr lang="en-US" sz="2400" dirty="0">
                    <a:solidFill>
                      <a:srgbClr val="000000"/>
                    </a:solidFill>
                    <a:latin typeface="Consolas" panose="020B0609020204030204" pitchFamily="49" charset="0"/>
                  </a:endParaRPr>
                </a:p>
              </p:txBody>
            </p:sp>
            <p:sp>
              <p:nvSpPr>
                <p:cNvPr id="104" name="TextBox 103">
                  <a:extLst>
                    <a:ext uri="{FF2B5EF4-FFF2-40B4-BE49-F238E27FC236}">
                      <a16:creationId xmlns:a16="http://schemas.microsoft.com/office/drawing/2014/main" id="{57CA41F5-F780-4F83-8465-02651CF4EDEB}"/>
                    </a:ext>
                  </a:extLst>
                </p:cNvPr>
                <p:cNvSpPr txBox="1"/>
                <p:nvPr/>
              </p:nvSpPr>
              <p:spPr>
                <a:xfrm>
                  <a:off x="581892" y="2896358"/>
                  <a:ext cx="1013964" cy="400110"/>
                </a:xfrm>
                <a:prstGeom prst="rect">
                  <a:avLst/>
                </a:prstGeom>
                <a:noFill/>
              </p:spPr>
              <p:txBody>
                <a:bodyPr wrap="square" rtlCol="0">
                  <a:spAutoFit/>
                </a:bodyPr>
                <a:lstStyle/>
                <a:p>
                  <a:r>
                    <a:rPr lang="en-US" sz="2000" dirty="0">
                      <a:solidFill>
                        <a:srgbClr val="FF0000"/>
                      </a:solidFill>
                    </a:rPr>
                    <a:t>iterator</a:t>
                  </a:r>
                </a:p>
              </p:txBody>
            </p:sp>
          </p:grpSp>
          <p:cxnSp>
            <p:nvCxnSpPr>
              <p:cNvPr id="105" name="Straight Arrow Connector 104">
                <a:extLst>
                  <a:ext uri="{FF2B5EF4-FFF2-40B4-BE49-F238E27FC236}">
                    <a16:creationId xmlns:a16="http://schemas.microsoft.com/office/drawing/2014/main" id="{6E786645-D018-4280-AA71-A88F4C2735AA}"/>
                  </a:ext>
                </a:extLst>
              </p:cNvPr>
              <p:cNvCxnSpPr>
                <a:cxnSpLocks/>
              </p:cNvCxnSpPr>
              <p:nvPr/>
            </p:nvCxnSpPr>
            <p:spPr>
              <a:xfrm flipV="1">
                <a:off x="5767450" y="5065986"/>
                <a:ext cx="1071476" cy="115706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30" name="AutoShape 42">
            <a:extLst>
              <a:ext uri="{FF2B5EF4-FFF2-40B4-BE49-F238E27FC236}">
                <a16:creationId xmlns:a16="http://schemas.microsoft.com/office/drawing/2014/main" id="{E281EEAD-6D1F-4EB7-BB69-B1E2167E1BF9}"/>
              </a:ext>
            </a:extLst>
          </p:cNvPr>
          <p:cNvSpPr>
            <a:spLocks noChangeArrowheads="1"/>
          </p:cNvSpPr>
          <p:nvPr/>
        </p:nvSpPr>
        <p:spPr bwMode="auto">
          <a:xfrm>
            <a:off x="2765258" y="5488493"/>
            <a:ext cx="2033912" cy="792036"/>
          </a:xfrm>
          <a:prstGeom prst="wedgeRoundRectCallout">
            <a:avLst>
              <a:gd name="adj1" fmla="val -88941"/>
              <a:gd name="adj2" fmla="val 56630"/>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The iterator is separate...</a:t>
            </a:r>
          </a:p>
        </p:txBody>
      </p:sp>
      <p:sp>
        <p:nvSpPr>
          <p:cNvPr id="45" name="AutoShape 42">
            <a:extLst>
              <a:ext uri="{FF2B5EF4-FFF2-40B4-BE49-F238E27FC236}">
                <a16:creationId xmlns:a16="http://schemas.microsoft.com/office/drawing/2014/main" id="{DD981A8B-24F6-4FC1-8A1A-A36D5DC83AE2}"/>
              </a:ext>
            </a:extLst>
          </p:cNvPr>
          <p:cNvSpPr>
            <a:spLocks noChangeArrowheads="1"/>
          </p:cNvSpPr>
          <p:nvPr/>
        </p:nvSpPr>
        <p:spPr bwMode="auto">
          <a:xfrm>
            <a:off x="3782214" y="3624022"/>
            <a:ext cx="2971657" cy="1073569"/>
          </a:xfrm>
          <a:prstGeom prst="wedgeRoundRectCallout">
            <a:avLst>
              <a:gd name="adj1" fmla="val -88941"/>
              <a:gd name="adj2" fmla="val 56630"/>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from the </a:t>
            </a:r>
            <a:r>
              <a:rPr lang="en-US" sz="2000" dirty="0">
                <a:solidFill>
                  <a:schemeClr val="accent2">
                    <a:lumMod val="40000"/>
                    <a:lumOff val="60000"/>
                  </a:schemeClr>
                </a:solidFill>
              </a:rPr>
              <a:t>"iterable object" </a:t>
            </a:r>
            <a:r>
              <a:rPr lang="en-US" sz="2000" dirty="0">
                <a:solidFill>
                  <a:schemeClr val="bg1"/>
                </a:solidFill>
              </a:rPr>
              <a:t>that holds the values it's meant to iterate over.</a:t>
            </a:r>
          </a:p>
        </p:txBody>
      </p:sp>
      <p:grpSp>
        <p:nvGrpSpPr>
          <p:cNvPr id="51" name="Group 50">
            <a:extLst>
              <a:ext uri="{FF2B5EF4-FFF2-40B4-BE49-F238E27FC236}">
                <a16:creationId xmlns:a16="http://schemas.microsoft.com/office/drawing/2014/main" id="{70FC6CA5-8FBD-40FE-BC64-827DAA8B90D9}"/>
              </a:ext>
            </a:extLst>
          </p:cNvPr>
          <p:cNvGrpSpPr/>
          <p:nvPr/>
        </p:nvGrpSpPr>
        <p:grpSpPr>
          <a:xfrm>
            <a:off x="958865" y="1691315"/>
            <a:ext cx="10436881" cy="662880"/>
            <a:chOff x="-2233336" y="771751"/>
            <a:chExt cx="10436881" cy="662880"/>
          </a:xfrm>
        </p:grpSpPr>
        <p:sp>
          <p:nvSpPr>
            <p:cNvPr id="54" name="TextBox 53">
              <a:extLst>
                <a:ext uri="{FF2B5EF4-FFF2-40B4-BE49-F238E27FC236}">
                  <a16:creationId xmlns:a16="http://schemas.microsoft.com/office/drawing/2014/main" id="{970F2E47-6487-4930-9015-70F3408C50AD}"/>
                </a:ext>
              </a:extLst>
            </p:cNvPr>
            <p:cNvSpPr txBox="1"/>
            <p:nvPr/>
          </p:nvSpPr>
          <p:spPr>
            <a:xfrm>
              <a:off x="-1459678" y="950409"/>
              <a:ext cx="9663223" cy="400110"/>
            </a:xfrm>
            <a:prstGeom prst="rect">
              <a:avLst/>
            </a:prstGeom>
            <a:noFill/>
          </p:spPr>
          <p:txBody>
            <a:bodyPr wrap="none" rtlCol="0">
              <a:spAutoFit/>
            </a:bodyPr>
            <a:lstStyle/>
            <a:p>
              <a:r>
                <a:rPr lang="en-US" sz="2000" dirty="0"/>
                <a:t>Why do we separate the </a:t>
              </a:r>
              <a:r>
                <a:rPr lang="en-US" sz="2000" dirty="0">
                  <a:solidFill>
                    <a:srgbClr val="FF0000"/>
                  </a:solidFill>
                </a:rPr>
                <a:t>iterator</a:t>
              </a:r>
              <a:r>
                <a:rPr lang="en-US" sz="2000" dirty="0"/>
                <a:t> from the </a:t>
              </a:r>
              <a:r>
                <a:rPr lang="en-US" sz="2000" dirty="0">
                  <a:solidFill>
                    <a:srgbClr val="0070C0"/>
                  </a:solidFill>
                </a:rPr>
                <a:t>iterable object </a:t>
              </a:r>
              <a:r>
                <a:rPr lang="en-US" sz="2000" dirty="0"/>
                <a:t>that actually holds the sequence?</a:t>
              </a:r>
            </a:p>
          </p:txBody>
        </p:sp>
        <p:pic>
          <p:nvPicPr>
            <p:cNvPr id="57" name="Picture 56" descr="Shape&#10;&#10;Description automatically generated with low confidence">
              <a:extLst>
                <a:ext uri="{FF2B5EF4-FFF2-40B4-BE49-F238E27FC236}">
                  <a16:creationId xmlns:a16="http://schemas.microsoft.com/office/drawing/2014/main" id="{3F2486DD-4483-47BA-A727-23204CAA5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3336" y="771751"/>
              <a:ext cx="662880" cy="662880"/>
            </a:xfrm>
            <a:prstGeom prst="rect">
              <a:avLst/>
            </a:prstGeom>
            <a:ln>
              <a:noFill/>
            </a:ln>
            <a:effectLst>
              <a:outerShdw blurRad="292100" dist="139700" dir="2700000" algn="tl" rotWithShape="0">
                <a:srgbClr val="333333">
                  <a:alpha val="65000"/>
                </a:srgbClr>
              </a:outerShdw>
            </a:effectLst>
          </p:spPr>
        </p:pic>
      </p:grpSp>
      <p:sp>
        <p:nvSpPr>
          <p:cNvPr id="58" name="Rectangle 57">
            <a:extLst>
              <a:ext uri="{FF2B5EF4-FFF2-40B4-BE49-F238E27FC236}">
                <a16:creationId xmlns:a16="http://schemas.microsoft.com/office/drawing/2014/main" id="{A519A3F7-E83D-44B6-8638-6AE47E5615D1}"/>
              </a:ext>
            </a:extLst>
          </p:cNvPr>
          <p:cNvSpPr/>
          <p:nvPr/>
        </p:nvSpPr>
        <p:spPr>
          <a:xfrm>
            <a:off x="2917032" y="2547461"/>
            <a:ext cx="6357936"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59" name="Rectangle 58">
            <a:extLst>
              <a:ext uri="{FF2B5EF4-FFF2-40B4-BE49-F238E27FC236}">
                <a16:creationId xmlns:a16="http://schemas.microsoft.com/office/drawing/2014/main" id="{F9660163-6566-46D6-A523-880CAFFFC5D3}"/>
              </a:ext>
            </a:extLst>
          </p:cNvPr>
          <p:cNvSpPr/>
          <p:nvPr/>
        </p:nvSpPr>
        <p:spPr>
          <a:xfrm>
            <a:off x="2915847" y="2548647"/>
            <a:ext cx="6360306"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D8BCAC1D-0502-4FAC-9DE8-DFCEA94ACFB6}"/>
              </a:ext>
            </a:extLst>
          </p:cNvPr>
          <p:cNvGrpSpPr/>
          <p:nvPr/>
        </p:nvGrpSpPr>
        <p:grpSpPr>
          <a:xfrm>
            <a:off x="9048265" y="4913875"/>
            <a:ext cx="2709735" cy="1504088"/>
            <a:chOff x="9048265" y="4913875"/>
            <a:chExt cx="2709735" cy="1504088"/>
          </a:xfrm>
        </p:grpSpPr>
        <p:sp>
          <p:nvSpPr>
            <p:cNvPr id="40" name="TextBox 39">
              <a:extLst>
                <a:ext uri="{FF2B5EF4-FFF2-40B4-BE49-F238E27FC236}">
                  <a16:creationId xmlns:a16="http://schemas.microsoft.com/office/drawing/2014/main" id="{6E7DD8E0-5405-48BD-8117-9EC0D50CF555}"/>
                </a:ext>
              </a:extLst>
            </p:cNvPr>
            <p:cNvSpPr txBox="1"/>
            <p:nvPr/>
          </p:nvSpPr>
          <p:spPr>
            <a:xfrm>
              <a:off x="10012870" y="5924128"/>
              <a:ext cx="788715" cy="493835"/>
            </a:xfrm>
            <a:prstGeom prst="rect">
              <a:avLst/>
            </a:prstGeom>
            <a:solidFill>
              <a:schemeClr val="accent2">
                <a:lumMod val="20000"/>
                <a:lumOff val="80000"/>
              </a:schemeClr>
            </a:solidFill>
            <a:ln>
              <a:solidFill>
                <a:schemeClr val="tx1"/>
              </a:solidFill>
            </a:ln>
          </p:spPr>
          <p:txBody>
            <a:bodyPr wrap="square">
              <a:noAutofit/>
            </a:bodyPr>
            <a:lstStyle/>
            <a:p>
              <a:endParaRPr lang="en-US" sz="2400" dirty="0">
                <a:solidFill>
                  <a:srgbClr val="000000"/>
                </a:solidFill>
                <a:latin typeface="Consolas" panose="020B0609020204030204" pitchFamily="49" charset="0"/>
              </a:endParaRPr>
            </a:p>
          </p:txBody>
        </p:sp>
        <p:sp>
          <p:nvSpPr>
            <p:cNvPr id="41" name="TextBox 40">
              <a:extLst>
                <a:ext uri="{FF2B5EF4-FFF2-40B4-BE49-F238E27FC236}">
                  <a16:creationId xmlns:a16="http://schemas.microsoft.com/office/drawing/2014/main" id="{69874F2D-8D2A-44E8-9565-B887E92B6CF0}"/>
                </a:ext>
              </a:extLst>
            </p:cNvPr>
            <p:cNvSpPr txBox="1"/>
            <p:nvPr/>
          </p:nvSpPr>
          <p:spPr>
            <a:xfrm>
              <a:off x="9048265" y="5906990"/>
              <a:ext cx="1013964" cy="400110"/>
            </a:xfrm>
            <a:prstGeom prst="rect">
              <a:avLst/>
            </a:prstGeom>
            <a:noFill/>
          </p:spPr>
          <p:txBody>
            <a:bodyPr wrap="square" rtlCol="0">
              <a:spAutoFit/>
            </a:bodyPr>
            <a:lstStyle/>
            <a:p>
              <a:r>
                <a:rPr lang="en-US" sz="2000" dirty="0">
                  <a:solidFill>
                    <a:srgbClr val="FF0000"/>
                  </a:solidFill>
                </a:rPr>
                <a:t>iterator</a:t>
              </a:r>
            </a:p>
          </p:txBody>
        </p:sp>
        <p:cxnSp>
          <p:nvCxnSpPr>
            <p:cNvPr id="42" name="Straight Arrow Connector 41">
              <a:extLst>
                <a:ext uri="{FF2B5EF4-FFF2-40B4-BE49-F238E27FC236}">
                  <a16:creationId xmlns:a16="http://schemas.microsoft.com/office/drawing/2014/main" id="{BBCFB000-54D4-4735-9BE4-6225B2A436A7}"/>
                </a:ext>
              </a:extLst>
            </p:cNvPr>
            <p:cNvCxnSpPr>
              <a:cxnSpLocks/>
            </p:cNvCxnSpPr>
            <p:nvPr/>
          </p:nvCxnSpPr>
          <p:spPr>
            <a:xfrm flipV="1">
              <a:off x="10407227" y="5239071"/>
              <a:ext cx="771927" cy="100111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39029BEF-B17F-498C-82F7-FB36F0498326}"/>
                </a:ext>
              </a:extLst>
            </p:cNvPr>
            <p:cNvSpPr txBox="1"/>
            <p:nvPr/>
          </p:nvSpPr>
          <p:spPr>
            <a:xfrm>
              <a:off x="9549575" y="4913875"/>
              <a:ext cx="2208425" cy="369332"/>
            </a:xfrm>
            <a:prstGeom prst="rect">
              <a:avLst/>
            </a:prstGeom>
            <a:noFill/>
          </p:spPr>
          <p:txBody>
            <a:bodyPr wrap="none" rtlCol="0">
              <a:spAutoFit/>
            </a:bodyPr>
            <a:lstStyle/>
            <a:p>
              <a:r>
                <a:rPr lang="en-US" dirty="0"/>
                <a:t>0, 1, 1, 2, 3, 5, 8, 13, ...</a:t>
              </a:r>
            </a:p>
          </p:txBody>
        </p:sp>
      </p:grpSp>
    </p:spTree>
    <p:extLst>
      <p:ext uri="{BB962C8B-B14F-4D97-AF65-F5344CB8AC3E}">
        <p14:creationId xmlns:p14="http://schemas.microsoft.com/office/powerpoint/2010/main" val="692071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0" presetClass="exit" presetSubtype="0" fill="hold" nodeType="withEffect">
                                  <p:stCondLst>
                                    <p:cond delay="0"/>
                                  </p:stCondLst>
                                  <p:childTnLst>
                                    <p:animEffect transition="out" filter="fade">
                                      <p:cBhvr>
                                        <p:cTn id="8" dur="500"/>
                                        <p:tgtEl>
                                          <p:spTgt spid="3"/>
                                        </p:tgtEl>
                                      </p:cBhvr>
                                    </p:animEffect>
                                    <p:set>
                                      <p:cBhvr>
                                        <p:cTn id="9" dur="1" fill="hold">
                                          <p:stCondLst>
                                            <p:cond delay="499"/>
                                          </p:stCondLst>
                                        </p:cTn>
                                        <p:tgtEl>
                                          <p:spTgt spid="3"/>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30"/>
                                        </p:tgtEl>
                                        <p:attrNameLst>
                                          <p:attrName>style.visibility</p:attrName>
                                        </p:attrNameLst>
                                      </p:cBhvr>
                                      <p:to>
                                        <p:strVal val="visible"/>
                                      </p:to>
                                    </p:set>
                                    <p:animEffect transition="in" filter="wipe(down)">
                                      <p:cBhvr>
                                        <p:cTn id="14" dur="500"/>
                                        <p:tgtEl>
                                          <p:spTgt spid="130"/>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wipe(down)">
                                      <p:cBhvr>
                                        <p:cTn id="19" dur="500"/>
                                        <p:tgtEl>
                                          <p:spTgt spid="45"/>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grpId="2" nodeType="clickEffect">
                                  <p:stCondLst>
                                    <p:cond delay="0"/>
                                  </p:stCondLst>
                                  <p:childTnLst>
                                    <p:animMotion origin="layout" path="M 3.75E-6 -3.7037E-7 L 0.36276 -0.00532 " pathEditMode="relative" rAng="0" ptsTypes="AA">
                                      <p:cBhvr>
                                        <p:cTn id="23" dur="2000" fill="hold"/>
                                        <p:tgtEl>
                                          <p:spTgt spid="130"/>
                                        </p:tgtEl>
                                        <p:attrNameLst>
                                          <p:attrName>ppt_x</p:attrName>
                                          <p:attrName>ppt_y</p:attrName>
                                        </p:attrNameLst>
                                      </p:cBhvr>
                                      <p:rCtr x="18138" y="-278"/>
                                    </p:animMotion>
                                  </p:childTnLst>
                                </p:cTn>
                              </p:par>
                              <p:par>
                                <p:cTn id="24" presetID="42" presetClass="path" presetSubtype="0" accel="50000" decel="50000" fill="hold" grpId="2" nodeType="withEffect">
                                  <p:stCondLst>
                                    <p:cond delay="0"/>
                                  </p:stCondLst>
                                  <p:childTnLst>
                                    <p:animMotion origin="layout" path="M -1.25E-6 -2.96296E-6 L 0.40938 0.02871 " pathEditMode="relative" rAng="0" ptsTypes="AA">
                                      <p:cBhvr>
                                        <p:cTn id="25" dur="2000" fill="hold"/>
                                        <p:tgtEl>
                                          <p:spTgt spid="45"/>
                                        </p:tgtEl>
                                        <p:attrNameLst>
                                          <p:attrName>ppt_x</p:attrName>
                                          <p:attrName>ppt_y</p:attrName>
                                        </p:attrNameLst>
                                      </p:cBhvr>
                                      <p:rCtr x="20469" y="1435"/>
                                    </p:animMotion>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45"/>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130"/>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5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58"/>
                                        </p:tgtEl>
                                        <p:attrNameLst>
                                          <p:attrName>style.visibility</p:attrName>
                                        </p:attrNameLst>
                                      </p:cBhvr>
                                      <p:to>
                                        <p:strVal val="visible"/>
                                      </p:to>
                                    </p:set>
                                  </p:childTnLst>
                                </p:cTn>
                              </p:par>
                              <p:par>
                                <p:cTn id="40" presetID="22" presetClass="entr" presetSubtype="8" fill="hold" grpId="0" nodeType="with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wipe(left)">
                                      <p:cBhvr>
                                        <p:cTn id="42" dur="59000"/>
                                        <p:tgtEl>
                                          <p:spTgt spid="5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58"/>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5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130" grpId="0" animBg="1"/>
      <p:bldP spid="130" grpId="1" animBg="1"/>
      <p:bldP spid="130" grpId="2" animBg="1"/>
      <p:bldP spid="45" grpId="0" animBg="1"/>
      <p:bldP spid="45" grpId="1" animBg="1"/>
      <p:bldP spid="45" grpId="2" animBg="1"/>
      <p:bldP spid="58" grpId="0" animBg="1"/>
      <p:bldP spid="58" grpId="1" animBg="1"/>
      <p:bldP spid="59" grpId="0" animBg="1"/>
      <p:bldP spid="59"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2033047" y="-193814"/>
            <a:ext cx="8288518"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600" dirty="0">
                <a:solidFill>
                  <a:schemeClr val="tx2"/>
                </a:solidFill>
                <a:latin typeface="Corbel" panose="020B0503020204020204" pitchFamily="34" charset="0"/>
              </a:rPr>
              <a:t>Iterators</a:t>
            </a:r>
            <a:endParaRPr lang="en-US" sz="3600" dirty="0">
              <a:solidFill>
                <a:srgbClr val="FF0000"/>
              </a:solidFill>
              <a:latin typeface="Corbel" panose="020B0503020204020204" pitchFamily="34" charset="0"/>
            </a:endParaRPr>
          </a:p>
        </p:txBody>
      </p:sp>
      <p:sp>
        <p:nvSpPr>
          <p:cNvPr id="55" name="TextBox 54">
            <a:extLst>
              <a:ext uri="{FF2B5EF4-FFF2-40B4-BE49-F238E27FC236}">
                <a16:creationId xmlns:a16="http://schemas.microsoft.com/office/drawing/2014/main" id="{31444275-A843-476A-900E-1B1FA910F0C9}"/>
              </a:ext>
            </a:extLst>
          </p:cNvPr>
          <p:cNvSpPr txBox="1"/>
          <p:nvPr/>
        </p:nvSpPr>
        <p:spPr>
          <a:xfrm>
            <a:off x="1951741" y="861149"/>
            <a:ext cx="8288518" cy="707886"/>
          </a:xfrm>
          <a:prstGeom prst="rect">
            <a:avLst/>
          </a:prstGeom>
          <a:noFill/>
        </p:spPr>
        <p:txBody>
          <a:bodyPr wrap="square">
            <a:spAutoFit/>
          </a:bodyPr>
          <a:lstStyle/>
          <a:p>
            <a:pPr algn="ctr"/>
            <a:r>
              <a:rPr lang="en-US" sz="2000" dirty="0"/>
              <a:t>To create an iterator, you must ask the "iterable object" that </a:t>
            </a:r>
            <a:r>
              <a:rPr lang="en-US" sz="2000" dirty="0">
                <a:solidFill>
                  <a:srgbClr val="0070C0"/>
                </a:solidFill>
              </a:rPr>
              <a:t>holds</a:t>
            </a:r>
            <a:r>
              <a:rPr lang="en-US" sz="2000" dirty="0"/>
              <a:t>/</a:t>
            </a:r>
            <a:r>
              <a:rPr lang="en-US" sz="2000" dirty="0">
                <a:solidFill>
                  <a:srgbClr val="7030A0"/>
                </a:solidFill>
              </a:rPr>
              <a:t>defines</a:t>
            </a:r>
            <a:r>
              <a:rPr lang="en-US" sz="2000" dirty="0"/>
              <a:t> your sequence to </a:t>
            </a:r>
            <a:r>
              <a:rPr lang="en-US" sz="2000" dirty="0">
                <a:solidFill>
                  <a:srgbClr val="FF0000"/>
                </a:solidFill>
              </a:rPr>
              <a:t>give one to you</a:t>
            </a:r>
            <a:r>
              <a:rPr lang="en-US" sz="2000" dirty="0"/>
              <a:t>. </a:t>
            </a:r>
          </a:p>
        </p:txBody>
      </p:sp>
      <p:grpSp>
        <p:nvGrpSpPr>
          <p:cNvPr id="2" name="Group 1">
            <a:extLst>
              <a:ext uri="{FF2B5EF4-FFF2-40B4-BE49-F238E27FC236}">
                <a16:creationId xmlns:a16="http://schemas.microsoft.com/office/drawing/2014/main" id="{E6BECB2C-15CD-4E84-B32C-6B86E7D9E4BC}"/>
              </a:ext>
            </a:extLst>
          </p:cNvPr>
          <p:cNvGrpSpPr/>
          <p:nvPr/>
        </p:nvGrpSpPr>
        <p:grpSpPr>
          <a:xfrm>
            <a:off x="309672" y="4697591"/>
            <a:ext cx="11448328" cy="1893856"/>
            <a:chOff x="309672" y="4697591"/>
            <a:chExt cx="11448328" cy="1893856"/>
          </a:xfrm>
        </p:grpSpPr>
        <p:grpSp>
          <p:nvGrpSpPr>
            <p:cNvPr id="13322" name="Group 13321">
              <a:extLst>
                <a:ext uri="{FF2B5EF4-FFF2-40B4-BE49-F238E27FC236}">
                  <a16:creationId xmlns:a16="http://schemas.microsoft.com/office/drawing/2014/main" id="{4ABA4C35-4027-406E-8C86-3CD5057A6D92}"/>
                </a:ext>
              </a:extLst>
            </p:cNvPr>
            <p:cNvGrpSpPr/>
            <p:nvPr/>
          </p:nvGrpSpPr>
          <p:grpSpPr>
            <a:xfrm>
              <a:off x="309672" y="4697591"/>
              <a:ext cx="3515199" cy="1893856"/>
              <a:chOff x="489749" y="4693965"/>
              <a:chExt cx="3515199" cy="1893856"/>
            </a:xfrm>
          </p:grpSpPr>
          <p:grpSp>
            <p:nvGrpSpPr>
              <p:cNvPr id="70" name="Group 69">
                <a:extLst>
                  <a:ext uri="{FF2B5EF4-FFF2-40B4-BE49-F238E27FC236}">
                    <a16:creationId xmlns:a16="http://schemas.microsoft.com/office/drawing/2014/main" id="{EE00CC90-1337-4FF9-B169-CAD2E7541B9D}"/>
                  </a:ext>
                </a:extLst>
              </p:cNvPr>
              <p:cNvGrpSpPr/>
              <p:nvPr/>
            </p:nvGrpSpPr>
            <p:grpSpPr>
              <a:xfrm>
                <a:off x="489749" y="6076848"/>
                <a:ext cx="1753320" cy="510973"/>
                <a:chOff x="581892" y="2896358"/>
                <a:chExt cx="1753320" cy="510973"/>
              </a:xfrm>
            </p:grpSpPr>
            <p:sp>
              <p:nvSpPr>
                <p:cNvPr id="73" name="TextBox 72">
                  <a:extLst>
                    <a:ext uri="{FF2B5EF4-FFF2-40B4-BE49-F238E27FC236}">
                      <a16:creationId xmlns:a16="http://schemas.microsoft.com/office/drawing/2014/main" id="{19B15644-394D-4491-B98D-7F432B415468}"/>
                    </a:ext>
                  </a:extLst>
                </p:cNvPr>
                <p:cNvSpPr txBox="1"/>
                <p:nvPr/>
              </p:nvSpPr>
              <p:spPr>
                <a:xfrm>
                  <a:off x="1546497" y="2913496"/>
                  <a:ext cx="788715" cy="493835"/>
                </a:xfrm>
                <a:prstGeom prst="rect">
                  <a:avLst/>
                </a:prstGeom>
                <a:solidFill>
                  <a:schemeClr val="accent2">
                    <a:lumMod val="20000"/>
                    <a:lumOff val="80000"/>
                  </a:schemeClr>
                </a:solidFill>
                <a:ln>
                  <a:solidFill>
                    <a:schemeClr val="tx1"/>
                  </a:solidFill>
                </a:ln>
              </p:spPr>
              <p:txBody>
                <a:bodyPr wrap="square">
                  <a:noAutofit/>
                </a:bodyPr>
                <a:lstStyle/>
                <a:p>
                  <a:endParaRPr lang="en-US" sz="2400" dirty="0">
                    <a:solidFill>
                      <a:srgbClr val="000000"/>
                    </a:solidFill>
                    <a:latin typeface="Consolas" panose="020B0609020204030204" pitchFamily="49" charset="0"/>
                  </a:endParaRPr>
                </a:p>
              </p:txBody>
            </p:sp>
            <p:sp>
              <p:nvSpPr>
                <p:cNvPr id="72" name="TextBox 71">
                  <a:extLst>
                    <a:ext uri="{FF2B5EF4-FFF2-40B4-BE49-F238E27FC236}">
                      <a16:creationId xmlns:a16="http://schemas.microsoft.com/office/drawing/2014/main" id="{F0C81CB0-F63C-4300-9A6A-14DBEA1C57A1}"/>
                    </a:ext>
                  </a:extLst>
                </p:cNvPr>
                <p:cNvSpPr txBox="1"/>
                <p:nvPr/>
              </p:nvSpPr>
              <p:spPr>
                <a:xfrm>
                  <a:off x="581892" y="2896358"/>
                  <a:ext cx="1013964" cy="400110"/>
                </a:xfrm>
                <a:prstGeom prst="rect">
                  <a:avLst/>
                </a:prstGeom>
                <a:noFill/>
              </p:spPr>
              <p:txBody>
                <a:bodyPr wrap="square" rtlCol="0">
                  <a:spAutoFit/>
                </a:bodyPr>
                <a:lstStyle/>
                <a:p>
                  <a:r>
                    <a:rPr lang="en-US" sz="2000" dirty="0">
                      <a:solidFill>
                        <a:srgbClr val="FF0000"/>
                      </a:solidFill>
                    </a:rPr>
                    <a:t>iterator</a:t>
                  </a:r>
                </a:p>
              </p:txBody>
            </p:sp>
          </p:grpSp>
          <p:grpSp>
            <p:nvGrpSpPr>
              <p:cNvPr id="13321" name="Group 13320">
                <a:extLst>
                  <a:ext uri="{FF2B5EF4-FFF2-40B4-BE49-F238E27FC236}">
                    <a16:creationId xmlns:a16="http://schemas.microsoft.com/office/drawing/2014/main" id="{384FB059-D8A0-4C92-842C-E8DDDA266052}"/>
                  </a:ext>
                </a:extLst>
              </p:cNvPr>
              <p:cNvGrpSpPr/>
              <p:nvPr/>
            </p:nvGrpSpPr>
            <p:grpSpPr>
              <a:xfrm>
                <a:off x="828932" y="4693965"/>
                <a:ext cx="3176016" cy="1637802"/>
                <a:chOff x="828932" y="4693965"/>
                <a:chExt cx="3176016" cy="1637802"/>
              </a:xfrm>
            </p:grpSpPr>
            <p:grpSp>
              <p:nvGrpSpPr>
                <p:cNvPr id="78" name="Group 77">
                  <a:extLst>
                    <a:ext uri="{FF2B5EF4-FFF2-40B4-BE49-F238E27FC236}">
                      <a16:creationId xmlns:a16="http://schemas.microsoft.com/office/drawing/2014/main" id="{A2130E2F-C0D0-4E09-B65F-355D25D2CCE4}"/>
                    </a:ext>
                  </a:extLst>
                </p:cNvPr>
                <p:cNvGrpSpPr/>
                <p:nvPr/>
              </p:nvGrpSpPr>
              <p:grpSpPr>
                <a:xfrm>
                  <a:off x="828932" y="4693965"/>
                  <a:ext cx="3176016" cy="601652"/>
                  <a:chOff x="481584" y="4316077"/>
                  <a:chExt cx="3176016" cy="601652"/>
                </a:xfrm>
              </p:grpSpPr>
              <p:sp>
                <p:nvSpPr>
                  <p:cNvPr id="80" name="TextBox 79">
                    <a:extLst>
                      <a:ext uri="{FF2B5EF4-FFF2-40B4-BE49-F238E27FC236}">
                        <a16:creationId xmlns:a16="http://schemas.microsoft.com/office/drawing/2014/main" id="{59C2AF35-49F3-44FE-9ACA-FB8A6171A204}"/>
                      </a:ext>
                    </a:extLst>
                  </p:cNvPr>
                  <p:cNvSpPr txBox="1"/>
                  <p:nvPr/>
                </p:nvSpPr>
                <p:spPr>
                  <a:xfrm>
                    <a:off x="481584" y="4316077"/>
                    <a:ext cx="3176016" cy="601652"/>
                  </a:xfrm>
                  <a:prstGeom prst="rect">
                    <a:avLst/>
                  </a:prstGeom>
                  <a:solidFill>
                    <a:srgbClr val="EDF1F9"/>
                  </a:solidFill>
                  <a:ln>
                    <a:solidFill>
                      <a:schemeClr val="tx1"/>
                    </a:solidFill>
                  </a:ln>
                </p:spPr>
                <p:txBody>
                  <a:bodyPr wrap="square">
                    <a:noAutofit/>
                  </a:bodyPr>
                  <a:lstStyle/>
                  <a:p>
                    <a:r>
                      <a:rPr lang="en-US" dirty="0">
                        <a:latin typeface="Consolas" panose="020B0609020204030204" pitchFamily="49" charset="0"/>
                      </a:rPr>
                      <a:t> </a:t>
                    </a:r>
                  </a:p>
                  <a:p>
                    <a:endParaRPr lang="en-US" dirty="0">
                      <a:latin typeface="Consolas" panose="020B0609020204030204" pitchFamily="49" charset="0"/>
                    </a:endParaRPr>
                  </a:p>
                  <a:p>
                    <a:endParaRPr lang="en-US" dirty="0">
                      <a:latin typeface="Consolas" panose="020B0609020204030204" pitchFamily="49" charset="0"/>
                    </a:endParaRPr>
                  </a:p>
                </p:txBody>
              </p:sp>
              <p:sp>
                <p:nvSpPr>
                  <p:cNvPr id="81" name="Rectangle 80">
                    <a:extLst>
                      <a:ext uri="{FF2B5EF4-FFF2-40B4-BE49-F238E27FC236}">
                        <a16:creationId xmlns:a16="http://schemas.microsoft.com/office/drawing/2014/main" id="{81DC4776-58ED-4460-93E0-E55574A5EBCC}"/>
                      </a:ext>
                    </a:extLst>
                  </p:cNvPr>
                  <p:cNvSpPr/>
                  <p:nvPr/>
                </p:nvSpPr>
                <p:spPr>
                  <a:xfrm>
                    <a:off x="621792" y="4456064"/>
                    <a:ext cx="305409" cy="26955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2" name="Rectangle 81">
                    <a:extLst>
                      <a:ext uri="{FF2B5EF4-FFF2-40B4-BE49-F238E27FC236}">
                        <a16:creationId xmlns:a16="http://schemas.microsoft.com/office/drawing/2014/main" id="{C3FCC25C-90EC-4D39-8A02-C764D18BE424}"/>
                      </a:ext>
                    </a:extLst>
                  </p:cNvPr>
                  <p:cNvSpPr/>
                  <p:nvPr/>
                </p:nvSpPr>
                <p:spPr>
                  <a:xfrm>
                    <a:off x="1052422" y="4456063"/>
                    <a:ext cx="305409" cy="26955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Rectangle 82">
                    <a:extLst>
                      <a:ext uri="{FF2B5EF4-FFF2-40B4-BE49-F238E27FC236}">
                        <a16:creationId xmlns:a16="http://schemas.microsoft.com/office/drawing/2014/main" id="{6218CF9F-D4E0-4664-8DE4-F727154C486C}"/>
                      </a:ext>
                    </a:extLst>
                  </p:cNvPr>
                  <p:cNvSpPr/>
                  <p:nvPr/>
                </p:nvSpPr>
                <p:spPr>
                  <a:xfrm>
                    <a:off x="1483052" y="4456062"/>
                    <a:ext cx="305409" cy="26955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4" name="Rectangle 83">
                    <a:extLst>
                      <a:ext uri="{FF2B5EF4-FFF2-40B4-BE49-F238E27FC236}">
                        <a16:creationId xmlns:a16="http://schemas.microsoft.com/office/drawing/2014/main" id="{949969CE-D222-4F7B-A4EA-0BBBA406125A}"/>
                      </a:ext>
                    </a:extLst>
                  </p:cNvPr>
                  <p:cNvSpPr/>
                  <p:nvPr/>
                </p:nvSpPr>
                <p:spPr>
                  <a:xfrm>
                    <a:off x="1913682" y="4456062"/>
                    <a:ext cx="305409" cy="26955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Rectangle 84">
                    <a:extLst>
                      <a:ext uri="{FF2B5EF4-FFF2-40B4-BE49-F238E27FC236}">
                        <a16:creationId xmlns:a16="http://schemas.microsoft.com/office/drawing/2014/main" id="{9D6B2617-7841-4199-982E-CCB40D3F1BE2}"/>
                      </a:ext>
                    </a:extLst>
                  </p:cNvPr>
                  <p:cNvSpPr/>
                  <p:nvPr/>
                </p:nvSpPr>
                <p:spPr>
                  <a:xfrm>
                    <a:off x="2344312" y="4462160"/>
                    <a:ext cx="305409" cy="26955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Rectangle 85">
                    <a:extLst>
                      <a:ext uri="{FF2B5EF4-FFF2-40B4-BE49-F238E27FC236}">
                        <a16:creationId xmlns:a16="http://schemas.microsoft.com/office/drawing/2014/main" id="{3A8A3299-FF05-4498-8D30-B7703FCB2C83}"/>
                      </a:ext>
                    </a:extLst>
                  </p:cNvPr>
                  <p:cNvSpPr/>
                  <p:nvPr/>
                </p:nvSpPr>
                <p:spPr>
                  <a:xfrm>
                    <a:off x="2774942" y="4462159"/>
                    <a:ext cx="305409" cy="26955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7" name="Rectangle 86">
                    <a:extLst>
                      <a:ext uri="{FF2B5EF4-FFF2-40B4-BE49-F238E27FC236}">
                        <a16:creationId xmlns:a16="http://schemas.microsoft.com/office/drawing/2014/main" id="{A4209C78-1D73-4104-B3D3-DEC676CB1182}"/>
                      </a:ext>
                    </a:extLst>
                  </p:cNvPr>
                  <p:cNvSpPr/>
                  <p:nvPr/>
                </p:nvSpPr>
                <p:spPr>
                  <a:xfrm>
                    <a:off x="3205571" y="4462158"/>
                    <a:ext cx="305409" cy="26955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cxnSp>
              <p:nvCxnSpPr>
                <p:cNvPr id="97" name="Straight Arrow Connector 96">
                  <a:extLst>
                    <a:ext uri="{FF2B5EF4-FFF2-40B4-BE49-F238E27FC236}">
                      <a16:creationId xmlns:a16="http://schemas.microsoft.com/office/drawing/2014/main" id="{044C577B-A251-45C7-8E2F-1012FDA7B1A7}"/>
                    </a:ext>
                  </a:extLst>
                </p:cNvPr>
                <p:cNvCxnSpPr>
                  <a:cxnSpLocks/>
                </p:cNvCxnSpPr>
                <p:nvPr/>
              </p:nvCxnSpPr>
              <p:spPr>
                <a:xfrm flipV="1">
                  <a:off x="1830399" y="5103505"/>
                  <a:ext cx="140291" cy="122826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3320" name="Group 13319">
              <a:extLst>
                <a:ext uri="{FF2B5EF4-FFF2-40B4-BE49-F238E27FC236}">
                  <a16:creationId xmlns:a16="http://schemas.microsoft.com/office/drawing/2014/main" id="{C1921EB9-9F8A-41E1-993D-6003A72D2C18}"/>
                </a:ext>
              </a:extLst>
            </p:cNvPr>
            <p:cNvGrpSpPr/>
            <p:nvPr/>
          </p:nvGrpSpPr>
          <p:grpSpPr>
            <a:xfrm>
              <a:off x="4724242" y="4779679"/>
              <a:ext cx="3225369" cy="1700905"/>
              <a:chOff x="4408488" y="4699932"/>
              <a:chExt cx="3225369" cy="1700905"/>
            </a:xfrm>
          </p:grpSpPr>
          <p:pic>
            <p:nvPicPr>
              <p:cNvPr id="13316" name="Picture 13315">
                <a:extLst>
                  <a:ext uri="{FF2B5EF4-FFF2-40B4-BE49-F238E27FC236}">
                    <a16:creationId xmlns:a16="http://schemas.microsoft.com/office/drawing/2014/main" id="{5C8F0C98-F1E8-4E5D-82F9-54CEE4478D08}"/>
                  </a:ext>
                </a:extLst>
              </p:cNvPr>
              <p:cNvPicPr>
                <a:picLocks noChangeAspect="1"/>
              </p:cNvPicPr>
              <p:nvPr/>
            </p:nvPicPr>
            <p:blipFill>
              <a:blip r:embed="rId3"/>
              <a:stretch>
                <a:fillRect/>
              </a:stretch>
            </p:blipFill>
            <p:spPr>
              <a:xfrm>
                <a:off x="6492478" y="4699932"/>
                <a:ext cx="1141379" cy="1141379"/>
              </a:xfrm>
              <a:prstGeom prst="rect">
                <a:avLst/>
              </a:prstGeom>
            </p:spPr>
          </p:pic>
          <p:grpSp>
            <p:nvGrpSpPr>
              <p:cNvPr id="102" name="Group 101">
                <a:extLst>
                  <a:ext uri="{FF2B5EF4-FFF2-40B4-BE49-F238E27FC236}">
                    <a16:creationId xmlns:a16="http://schemas.microsoft.com/office/drawing/2014/main" id="{9DA9AF62-3A54-41A7-BE70-6C913C104639}"/>
                  </a:ext>
                </a:extLst>
              </p:cNvPr>
              <p:cNvGrpSpPr/>
              <p:nvPr/>
            </p:nvGrpSpPr>
            <p:grpSpPr>
              <a:xfrm>
                <a:off x="4408488" y="5889864"/>
                <a:ext cx="1753320" cy="510973"/>
                <a:chOff x="581892" y="2896358"/>
                <a:chExt cx="1753320" cy="510973"/>
              </a:xfrm>
            </p:grpSpPr>
            <p:sp>
              <p:nvSpPr>
                <p:cNvPr id="103" name="TextBox 102">
                  <a:extLst>
                    <a:ext uri="{FF2B5EF4-FFF2-40B4-BE49-F238E27FC236}">
                      <a16:creationId xmlns:a16="http://schemas.microsoft.com/office/drawing/2014/main" id="{E7D9E2BB-5740-4DCC-8B12-78F2A6E452AA}"/>
                    </a:ext>
                  </a:extLst>
                </p:cNvPr>
                <p:cNvSpPr txBox="1"/>
                <p:nvPr/>
              </p:nvSpPr>
              <p:spPr>
                <a:xfrm>
                  <a:off x="1546497" y="2913496"/>
                  <a:ext cx="788715" cy="493835"/>
                </a:xfrm>
                <a:prstGeom prst="rect">
                  <a:avLst/>
                </a:prstGeom>
                <a:solidFill>
                  <a:schemeClr val="accent2">
                    <a:lumMod val="20000"/>
                    <a:lumOff val="80000"/>
                  </a:schemeClr>
                </a:solidFill>
                <a:ln>
                  <a:solidFill>
                    <a:schemeClr val="tx1"/>
                  </a:solidFill>
                </a:ln>
              </p:spPr>
              <p:txBody>
                <a:bodyPr wrap="square">
                  <a:noAutofit/>
                </a:bodyPr>
                <a:lstStyle/>
                <a:p>
                  <a:endParaRPr lang="en-US" sz="2400" dirty="0">
                    <a:solidFill>
                      <a:srgbClr val="000000"/>
                    </a:solidFill>
                    <a:latin typeface="Consolas" panose="020B0609020204030204" pitchFamily="49" charset="0"/>
                  </a:endParaRPr>
                </a:p>
              </p:txBody>
            </p:sp>
            <p:sp>
              <p:nvSpPr>
                <p:cNvPr id="104" name="TextBox 103">
                  <a:extLst>
                    <a:ext uri="{FF2B5EF4-FFF2-40B4-BE49-F238E27FC236}">
                      <a16:creationId xmlns:a16="http://schemas.microsoft.com/office/drawing/2014/main" id="{57CA41F5-F780-4F83-8465-02651CF4EDEB}"/>
                    </a:ext>
                  </a:extLst>
                </p:cNvPr>
                <p:cNvSpPr txBox="1"/>
                <p:nvPr/>
              </p:nvSpPr>
              <p:spPr>
                <a:xfrm>
                  <a:off x="581892" y="2896358"/>
                  <a:ext cx="1013964" cy="400110"/>
                </a:xfrm>
                <a:prstGeom prst="rect">
                  <a:avLst/>
                </a:prstGeom>
                <a:noFill/>
              </p:spPr>
              <p:txBody>
                <a:bodyPr wrap="square" rtlCol="0">
                  <a:spAutoFit/>
                </a:bodyPr>
                <a:lstStyle/>
                <a:p>
                  <a:r>
                    <a:rPr lang="en-US" sz="2000" dirty="0">
                      <a:solidFill>
                        <a:srgbClr val="FF0000"/>
                      </a:solidFill>
                    </a:rPr>
                    <a:t>iterator</a:t>
                  </a:r>
                </a:p>
              </p:txBody>
            </p:sp>
          </p:grpSp>
          <p:cxnSp>
            <p:nvCxnSpPr>
              <p:cNvPr id="105" name="Straight Arrow Connector 104">
                <a:extLst>
                  <a:ext uri="{FF2B5EF4-FFF2-40B4-BE49-F238E27FC236}">
                    <a16:creationId xmlns:a16="http://schemas.microsoft.com/office/drawing/2014/main" id="{6E786645-D018-4280-AA71-A88F4C2735AA}"/>
                  </a:ext>
                </a:extLst>
              </p:cNvPr>
              <p:cNvCxnSpPr>
                <a:cxnSpLocks/>
              </p:cNvCxnSpPr>
              <p:nvPr/>
            </p:nvCxnSpPr>
            <p:spPr>
              <a:xfrm flipV="1">
                <a:off x="5767450" y="5065986"/>
                <a:ext cx="1071476" cy="115706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328" name="Group 13327">
              <a:extLst>
                <a:ext uri="{FF2B5EF4-FFF2-40B4-BE49-F238E27FC236}">
                  <a16:creationId xmlns:a16="http://schemas.microsoft.com/office/drawing/2014/main" id="{1CBE418D-173F-45D5-813D-A213F971A0BE}"/>
                </a:ext>
              </a:extLst>
            </p:cNvPr>
            <p:cNvGrpSpPr/>
            <p:nvPr/>
          </p:nvGrpSpPr>
          <p:grpSpPr>
            <a:xfrm>
              <a:off x="9048265" y="4913875"/>
              <a:ext cx="2709735" cy="1504088"/>
              <a:chOff x="9048265" y="4913875"/>
              <a:chExt cx="2709735" cy="1504088"/>
            </a:xfrm>
          </p:grpSpPr>
          <p:grpSp>
            <p:nvGrpSpPr>
              <p:cNvPr id="116" name="Group 115">
                <a:extLst>
                  <a:ext uri="{FF2B5EF4-FFF2-40B4-BE49-F238E27FC236}">
                    <a16:creationId xmlns:a16="http://schemas.microsoft.com/office/drawing/2014/main" id="{F9865689-D88D-4DB7-A21D-423AAB939CE3}"/>
                  </a:ext>
                </a:extLst>
              </p:cNvPr>
              <p:cNvGrpSpPr/>
              <p:nvPr/>
            </p:nvGrpSpPr>
            <p:grpSpPr>
              <a:xfrm>
                <a:off x="9048265" y="5239071"/>
                <a:ext cx="2130889" cy="1178892"/>
                <a:chOff x="4408488" y="5221945"/>
                <a:chExt cx="2130889" cy="1178892"/>
              </a:xfrm>
            </p:grpSpPr>
            <p:grpSp>
              <p:nvGrpSpPr>
                <p:cNvPr id="118" name="Group 117">
                  <a:extLst>
                    <a:ext uri="{FF2B5EF4-FFF2-40B4-BE49-F238E27FC236}">
                      <a16:creationId xmlns:a16="http://schemas.microsoft.com/office/drawing/2014/main" id="{311A2E97-EE0E-41EA-BD86-954927E90BA0}"/>
                    </a:ext>
                  </a:extLst>
                </p:cNvPr>
                <p:cNvGrpSpPr/>
                <p:nvPr/>
              </p:nvGrpSpPr>
              <p:grpSpPr>
                <a:xfrm>
                  <a:off x="4408488" y="5889864"/>
                  <a:ext cx="1753320" cy="510973"/>
                  <a:chOff x="581892" y="2896358"/>
                  <a:chExt cx="1753320" cy="510973"/>
                </a:xfrm>
              </p:grpSpPr>
              <p:sp>
                <p:nvSpPr>
                  <p:cNvPr id="120" name="TextBox 119">
                    <a:extLst>
                      <a:ext uri="{FF2B5EF4-FFF2-40B4-BE49-F238E27FC236}">
                        <a16:creationId xmlns:a16="http://schemas.microsoft.com/office/drawing/2014/main" id="{1C5E1509-7F78-4F71-A118-0E7557A75E2B}"/>
                      </a:ext>
                    </a:extLst>
                  </p:cNvPr>
                  <p:cNvSpPr txBox="1"/>
                  <p:nvPr/>
                </p:nvSpPr>
                <p:spPr>
                  <a:xfrm>
                    <a:off x="1546497" y="2913496"/>
                    <a:ext cx="788715" cy="493835"/>
                  </a:xfrm>
                  <a:prstGeom prst="rect">
                    <a:avLst/>
                  </a:prstGeom>
                  <a:solidFill>
                    <a:schemeClr val="accent2">
                      <a:lumMod val="20000"/>
                      <a:lumOff val="80000"/>
                    </a:schemeClr>
                  </a:solidFill>
                  <a:ln>
                    <a:solidFill>
                      <a:schemeClr val="tx1"/>
                    </a:solidFill>
                  </a:ln>
                </p:spPr>
                <p:txBody>
                  <a:bodyPr wrap="square">
                    <a:noAutofit/>
                  </a:bodyPr>
                  <a:lstStyle/>
                  <a:p>
                    <a:endParaRPr lang="en-US" sz="2400" dirty="0">
                      <a:solidFill>
                        <a:srgbClr val="000000"/>
                      </a:solidFill>
                      <a:latin typeface="Consolas" panose="020B0609020204030204" pitchFamily="49" charset="0"/>
                    </a:endParaRPr>
                  </a:p>
                </p:txBody>
              </p:sp>
              <p:sp>
                <p:nvSpPr>
                  <p:cNvPr id="121" name="TextBox 120">
                    <a:extLst>
                      <a:ext uri="{FF2B5EF4-FFF2-40B4-BE49-F238E27FC236}">
                        <a16:creationId xmlns:a16="http://schemas.microsoft.com/office/drawing/2014/main" id="{3A1D27FB-66F9-49E9-8E1E-EEC587CCDBEF}"/>
                      </a:ext>
                    </a:extLst>
                  </p:cNvPr>
                  <p:cNvSpPr txBox="1"/>
                  <p:nvPr/>
                </p:nvSpPr>
                <p:spPr>
                  <a:xfrm>
                    <a:off x="581892" y="2896358"/>
                    <a:ext cx="1013964" cy="400110"/>
                  </a:xfrm>
                  <a:prstGeom prst="rect">
                    <a:avLst/>
                  </a:prstGeom>
                  <a:noFill/>
                </p:spPr>
                <p:txBody>
                  <a:bodyPr wrap="square" rtlCol="0">
                    <a:spAutoFit/>
                  </a:bodyPr>
                  <a:lstStyle/>
                  <a:p>
                    <a:r>
                      <a:rPr lang="en-US" sz="2000" dirty="0">
                        <a:solidFill>
                          <a:srgbClr val="FF0000"/>
                        </a:solidFill>
                      </a:rPr>
                      <a:t>iterator</a:t>
                    </a:r>
                  </a:p>
                </p:txBody>
              </p:sp>
            </p:grpSp>
            <p:cxnSp>
              <p:nvCxnSpPr>
                <p:cNvPr id="119" name="Straight Arrow Connector 118">
                  <a:extLst>
                    <a:ext uri="{FF2B5EF4-FFF2-40B4-BE49-F238E27FC236}">
                      <a16:creationId xmlns:a16="http://schemas.microsoft.com/office/drawing/2014/main" id="{BDE8352A-E65B-4752-B17A-9A87C06C1B8B}"/>
                    </a:ext>
                  </a:extLst>
                </p:cNvPr>
                <p:cNvCxnSpPr>
                  <a:cxnSpLocks/>
                </p:cNvCxnSpPr>
                <p:nvPr/>
              </p:nvCxnSpPr>
              <p:spPr>
                <a:xfrm flipV="1">
                  <a:off x="5767450" y="5221945"/>
                  <a:ext cx="771927" cy="100111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13325" name="TextBox 13324">
                <a:extLst>
                  <a:ext uri="{FF2B5EF4-FFF2-40B4-BE49-F238E27FC236}">
                    <a16:creationId xmlns:a16="http://schemas.microsoft.com/office/drawing/2014/main" id="{ED5B482C-AAC2-4AF6-BB90-4A12B60D3449}"/>
                  </a:ext>
                </a:extLst>
              </p:cNvPr>
              <p:cNvSpPr txBox="1"/>
              <p:nvPr/>
            </p:nvSpPr>
            <p:spPr>
              <a:xfrm>
                <a:off x="9549575" y="4913875"/>
                <a:ext cx="2208425" cy="369332"/>
              </a:xfrm>
              <a:prstGeom prst="rect">
                <a:avLst/>
              </a:prstGeom>
              <a:noFill/>
            </p:spPr>
            <p:txBody>
              <a:bodyPr wrap="none" rtlCol="0">
                <a:spAutoFit/>
              </a:bodyPr>
              <a:lstStyle/>
              <a:p>
                <a:r>
                  <a:rPr lang="en-US" dirty="0"/>
                  <a:t>0, 1, 1, 2, 3, 5, 8, 13, ...</a:t>
                </a:r>
              </a:p>
            </p:txBody>
          </p:sp>
        </p:grpSp>
      </p:grpSp>
      <p:sp>
        <p:nvSpPr>
          <p:cNvPr id="52" name="TextBox 51">
            <a:extLst>
              <a:ext uri="{FF2B5EF4-FFF2-40B4-BE49-F238E27FC236}">
                <a16:creationId xmlns:a16="http://schemas.microsoft.com/office/drawing/2014/main" id="{AD994FF5-57CC-46AE-83CF-AA1DBD7EF278}"/>
              </a:ext>
            </a:extLst>
          </p:cNvPr>
          <p:cNvSpPr txBox="1"/>
          <p:nvPr/>
        </p:nvSpPr>
        <p:spPr>
          <a:xfrm>
            <a:off x="725333" y="1763147"/>
            <a:ext cx="5181749" cy="1631216"/>
          </a:xfrm>
          <a:prstGeom prst="rect">
            <a:avLst/>
          </a:prstGeom>
          <a:solidFill>
            <a:schemeClr val="accent6">
              <a:lumMod val="20000"/>
              <a:lumOff val="80000"/>
            </a:schemeClr>
          </a:solidFill>
          <a:ln>
            <a:solidFill>
              <a:schemeClr val="tx1"/>
            </a:solidFill>
          </a:ln>
        </p:spPr>
        <p:txBody>
          <a:bodyPr wrap="square">
            <a:spAutoFit/>
          </a:bodyPr>
          <a:lstStyle/>
          <a:p>
            <a:r>
              <a:rPr lang="en-US" sz="2000" dirty="0">
                <a:latin typeface="Consolas" panose="020B0609020204030204" pitchFamily="49" charset="0"/>
              </a:rPr>
              <a:t>// Kotlin: iterator into container</a:t>
            </a:r>
          </a:p>
          <a:p>
            <a:r>
              <a:rPr lang="en-US" sz="2000" dirty="0" err="1">
                <a:latin typeface="Consolas" panose="020B0609020204030204" pitchFamily="49" charset="0"/>
              </a:rPr>
              <a:t>val</a:t>
            </a:r>
            <a:r>
              <a:rPr lang="en-US" sz="2000" dirty="0">
                <a:latin typeface="Consolas" panose="020B0609020204030204" pitchFamily="49" charset="0"/>
              </a:rPr>
              <a:t> </a:t>
            </a:r>
            <a:r>
              <a:rPr lang="en-US" sz="2000" dirty="0">
                <a:solidFill>
                  <a:srgbClr val="0070C0"/>
                </a:solidFill>
                <a:latin typeface="Consolas" panose="020B0609020204030204" pitchFamily="49" charset="0"/>
              </a:rPr>
              <a:t>numbers</a:t>
            </a:r>
            <a:r>
              <a:rPr lang="en-US" sz="2000" dirty="0">
                <a:latin typeface="Consolas" panose="020B0609020204030204" pitchFamily="49" charset="0"/>
              </a:rPr>
              <a:t> = </a:t>
            </a:r>
            <a:r>
              <a:rPr lang="en-US" sz="2000" dirty="0" err="1">
                <a:latin typeface="Consolas" panose="020B0609020204030204" pitchFamily="49" charset="0"/>
              </a:rPr>
              <a:t>listOf</a:t>
            </a:r>
            <a:r>
              <a:rPr lang="en-US" sz="2000" dirty="0">
                <a:latin typeface="Consolas" panose="020B0609020204030204" pitchFamily="49" charset="0"/>
              </a:rPr>
              <a:t>(10,20,30,42)</a:t>
            </a:r>
          </a:p>
          <a:p>
            <a:endParaRPr lang="en-US" sz="2000" dirty="0">
              <a:latin typeface="Consolas" panose="020B0609020204030204" pitchFamily="49" charset="0"/>
            </a:endParaRPr>
          </a:p>
          <a:p>
            <a:r>
              <a:rPr lang="en-US" sz="2000" dirty="0" err="1">
                <a:latin typeface="Consolas" panose="020B0609020204030204" pitchFamily="49" charset="0"/>
              </a:rPr>
              <a:t>val</a:t>
            </a:r>
            <a:r>
              <a:rPr lang="en-US" sz="2000" dirty="0">
                <a:latin typeface="Consolas" panose="020B0609020204030204" pitchFamily="49" charset="0"/>
              </a:rPr>
              <a:t> it = </a:t>
            </a:r>
            <a:r>
              <a:rPr lang="en-US" sz="2000" dirty="0" err="1">
                <a:solidFill>
                  <a:srgbClr val="0070C0"/>
                </a:solidFill>
                <a:latin typeface="Consolas" panose="020B0609020204030204" pitchFamily="49" charset="0"/>
              </a:rPr>
              <a:t>numbers</a:t>
            </a:r>
            <a:r>
              <a:rPr lang="en-US" sz="2000" dirty="0" err="1">
                <a:latin typeface="Consolas" panose="020B0609020204030204" pitchFamily="49" charset="0"/>
              </a:rPr>
              <a:t>.</a:t>
            </a:r>
            <a:r>
              <a:rPr lang="en-US" sz="2000" dirty="0" err="1">
                <a:solidFill>
                  <a:srgbClr val="FF0000"/>
                </a:solidFill>
                <a:latin typeface="Consolas" panose="020B0609020204030204" pitchFamily="49" charset="0"/>
              </a:rPr>
              <a:t>iterator</a:t>
            </a:r>
            <a:r>
              <a:rPr lang="en-US" sz="2000" dirty="0">
                <a:solidFill>
                  <a:srgbClr val="FF0000"/>
                </a:solidFill>
                <a:latin typeface="Consolas" panose="020B0609020204030204" pitchFamily="49" charset="0"/>
              </a:rPr>
              <a:t>()</a:t>
            </a:r>
          </a:p>
          <a:p>
            <a:r>
              <a:rPr lang="en-US" sz="2000" dirty="0">
                <a:latin typeface="Consolas" panose="020B0609020204030204" pitchFamily="49" charset="0"/>
              </a:rPr>
              <a:t>...</a:t>
            </a:r>
          </a:p>
        </p:txBody>
      </p:sp>
      <p:sp>
        <p:nvSpPr>
          <p:cNvPr id="53" name="TextBox 52">
            <a:extLst>
              <a:ext uri="{FF2B5EF4-FFF2-40B4-BE49-F238E27FC236}">
                <a16:creationId xmlns:a16="http://schemas.microsoft.com/office/drawing/2014/main" id="{128C9CD5-AC80-4DA7-990A-36221C78BBEE}"/>
              </a:ext>
            </a:extLst>
          </p:cNvPr>
          <p:cNvSpPr txBox="1"/>
          <p:nvPr/>
        </p:nvSpPr>
        <p:spPr>
          <a:xfrm>
            <a:off x="6390703" y="1766538"/>
            <a:ext cx="5181748" cy="1631216"/>
          </a:xfrm>
          <a:prstGeom prst="rect">
            <a:avLst/>
          </a:prstGeom>
          <a:solidFill>
            <a:schemeClr val="accent2">
              <a:lumMod val="20000"/>
              <a:lumOff val="80000"/>
            </a:schemeClr>
          </a:solidFill>
          <a:ln>
            <a:solidFill>
              <a:schemeClr val="tx1"/>
            </a:solidFill>
          </a:ln>
        </p:spPr>
        <p:txBody>
          <a:bodyPr wrap="square">
            <a:spAutoFit/>
          </a:bodyPr>
          <a:lstStyle/>
          <a:p>
            <a:r>
              <a:rPr lang="en-US" sz="2000" dirty="0">
                <a:latin typeface="Consolas" panose="020B0609020204030204" pitchFamily="49" charset="0"/>
              </a:rPr>
              <a:t>// Swift: abstract sequence</a:t>
            </a:r>
          </a:p>
          <a:p>
            <a:r>
              <a:rPr lang="en-US" sz="2000" dirty="0">
                <a:latin typeface="Consolas" panose="020B0609020204030204" pitchFamily="49" charset="0"/>
              </a:rPr>
              <a:t>var </a:t>
            </a:r>
            <a:r>
              <a:rPr lang="en-US" sz="2000" dirty="0">
                <a:solidFill>
                  <a:srgbClr val="7030A0"/>
                </a:solidFill>
                <a:latin typeface="Consolas" panose="020B0609020204030204" pitchFamily="49" charset="0"/>
              </a:rPr>
              <a:t>range</a:t>
            </a:r>
            <a:r>
              <a:rPr lang="en-US" sz="2000" dirty="0">
                <a:latin typeface="Consolas" panose="020B0609020204030204" pitchFamily="49" charset="0"/>
              </a:rPr>
              <a:t> = 1...1000000</a:t>
            </a:r>
          </a:p>
          <a:p>
            <a:endParaRPr lang="en-US" sz="2000" dirty="0">
              <a:latin typeface="Consolas" panose="020B0609020204030204" pitchFamily="49" charset="0"/>
            </a:endParaRPr>
          </a:p>
          <a:p>
            <a:r>
              <a:rPr lang="en-US" sz="2000" dirty="0">
                <a:latin typeface="Consolas" panose="020B0609020204030204" pitchFamily="49" charset="0"/>
              </a:rPr>
              <a:t>var it = </a:t>
            </a:r>
            <a:r>
              <a:rPr lang="en-US" sz="2000" dirty="0" err="1">
                <a:solidFill>
                  <a:srgbClr val="7030A0"/>
                </a:solidFill>
                <a:latin typeface="Consolas" panose="020B0609020204030204" pitchFamily="49" charset="0"/>
              </a:rPr>
              <a:t>range</a:t>
            </a:r>
            <a:r>
              <a:rPr lang="en-US" sz="2000" dirty="0" err="1">
                <a:latin typeface="Consolas" panose="020B0609020204030204" pitchFamily="49" charset="0"/>
              </a:rPr>
              <a:t>.</a:t>
            </a:r>
            <a:r>
              <a:rPr lang="en-US" sz="2000" dirty="0" err="1">
                <a:solidFill>
                  <a:srgbClr val="FF0000"/>
                </a:solidFill>
                <a:latin typeface="Consolas" panose="020B0609020204030204" pitchFamily="49" charset="0"/>
              </a:rPr>
              <a:t>makeIterator</a:t>
            </a:r>
            <a:r>
              <a:rPr lang="en-US" sz="2000" dirty="0">
                <a:solidFill>
                  <a:srgbClr val="FF0000"/>
                </a:solidFill>
                <a:latin typeface="Consolas" panose="020B0609020204030204" pitchFamily="49" charset="0"/>
              </a:rPr>
              <a:t>()</a:t>
            </a:r>
          </a:p>
          <a:p>
            <a:r>
              <a:rPr lang="en-US" sz="2000" dirty="0">
                <a:latin typeface="Consolas" panose="020B0609020204030204" pitchFamily="49" charset="0"/>
              </a:rPr>
              <a:t>...</a:t>
            </a:r>
          </a:p>
        </p:txBody>
      </p:sp>
      <p:sp>
        <p:nvSpPr>
          <p:cNvPr id="63" name="TextBox 62">
            <a:extLst>
              <a:ext uri="{FF2B5EF4-FFF2-40B4-BE49-F238E27FC236}">
                <a16:creationId xmlns:a16="http://schemas.microsoft.com/office/drawing/2014/main" id="{ACCB1FC6-AEC7-40A8-96D5-EA7A3F23132A}"/>
              </a:ext>
            </a:extLst>
          </p:cNvPr>
          <p:cNvSpPr txBox="1"/>
          <p:nvPr/>
        </p:nvSpPr>
        <p:spPr>
          <a:xfrm>
            <a:off x="2836960" y="3551080"/>
            <a:ext cx="6270623" cy="1477328"/>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 C++</a:t>
            </a:r>
          </a:p>
          <a:p>
            <a:r>
              <a:rPr lang="en-US" dirty="0">
                <a:latin typeface="Consolas" panose="020B0609020204030204" pitchFamily="49" charset="0"/>
              </a:rPr>
              <a:t>vector&lt;string&gt; </a:t>
            </a:r>
            <a:r>
              <a:rPr lang="en-US" dirty="0">
                <a:solidFill>
                  <a:srgbClr val="0070C0"/>
                </a:solidFill>
                <a:latin typeface="Consolas" panose="020B0609020204030204" pitchFamily="49" charset="0"/>
              </a:rPr>
              <a:t>fruits</a:t>
            </a:r>
            <a:r>
              <a:rPr lang="en-US" dirty="0">
                <a:latin typeface="Consolas" panose="020B0609020204030204" pitchFamily="49" charset="0"/>
              </a:rPr>
              <a:t> = {"apple", "pear", ... };</a:t>
            </a:r>
          </a:p>
          <a:p>
            <a:endParaRPr lang="en-US" dirty="0">
              <a:latin typeface="Consolas" panose="020B0609020204030204" pitchFamily="49" charset="0"/>
            </a:endParaRPr>
          </a:p>
          <a:p>
            <a:r>
              <a:rPr lang="en-US" dirty="0">
                <a:latin typeface="Consolas" panose="020B0609020204030204" pitchFamily="49" charset="0"/>
              </a:rPr>
              <a:t>auto it = </a:t>
            </a:r>
            <a:r>
              <a:rPr lang="en-US" dirty="0" err="1">
                <a:solidFill>
                  <a:srgbClr val="0070C0"/>
                </a:solidFill>
                <a:latin typeface="Consolas" panose="020B0609020204030204" pitchFamily="49" charset="0"/>
              </a:rPr>
              <a:t>fruits</a:t>
            </a:r>
            <a:r>
              <a:rPr lang="en-US" dirty="0" err="1">
                <a:latin typeface="Consolas" panose="020B0609020204030204" pitchFamily="49" charset="0"/>
              </a:rPr>
              <a:t>.</a:t>
            </a:r>
            <a:r>
              <a:rPr lang="en-US" dirty="0" err="1">
                <a:solidFill>
                  <a:srgbClr val="FF0000"/>
                </a:solidFill>
                <a:latin typeface="Consolas" panose="020B0609020204030204" pitchFamily="49" charset="0"/>
              </a:rPr>
              <a:t>begin</a:t>
            </a:r>
            <a:r>
              <a:rPr lang="en-US" dirty="0">
                <a:solidFill>
                  <a:srgbClr val="FF0000"/>
                </a:solidFill>
                <a:latin typeface="Consolas" panose="020B0609020204030204" pitchFamily="49" charset="0"/>
              </a:rPr>
              <a:t>()</a:t>
            </a:r>
            <a:r>
              <a:rPr lang="en-US" dirty="0">
                <a:latin typeface="Consolas" panose="020B0609020204030204" pitchFamily="49" charset="0"/>
              </a:rPr>
              <a:t>;</a:t>
            </a:r>
          </a:p>
          <a:p>
            <a:r>
              <a:rPr lang="en-US" dirty="0">
                <a:latin typeface="Consolas" panose="020B0609020204030204" pitchFamily="49" charset="0"/>
              </a:rPr>
              <a:t>...</a:t>
            </a:r>
          </a:p>
        </p:txBody>
      </p:sp>
      <p:sp>
        <p:nvSpPr>
          <p:cNvPr id="64" name="Line 21">
            <a:extLst>
              <a:ext uri="{FF2B5EF4-FFF2-40B4-BE49-F238E27FC236}">
                <a16:creationId xmlns:a16="http://schemas.microsoft.com/office/drawing/2014/main" id="{0E9B90CF-1598-46D4-951C-62492395AE29}"/>
              </a:ext>
            </a:extLst>
          </p:cNvPr>
          <p:cNvSpPr>
            <a:spLocks noChangeShapeType="1"/>
          </p:cNvSpPr>
          <p:nvPr/>
        </p:nvSpPr>
        <p:spPr bwMode="auto">
          <a:xfrm flipV="1">
            <a:off x="1467768" y="2406868"/>
            <a:ext cx="2410550" cy="36298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65" name="Line 21">
            <a:extLst>
              <a:ext uri="{FF2B5EF4-FFF2-40B4-BE49-F238E27FC236}">
                <a16:creationId xmlns:a16="http://schemas.microsoft.com/office/drawing/2014/main" id="{C291AEA2-DA05-44D8-9D0E-E61CE2EF56FA}"/>
              </a:ext>
            </a:extLst>
          </p:cNvPr>
          <p:cNvSpPr>
            <a:spLocks noChangeShapeType="1"/>
          </p:cNvSpPr>
          <p:nvPr/>
        </p:nvSpPr>
        <p:spPr bwMode="auto">
          <a:xfrm flipV="1">
            <a:off x="7243202" y="2386387"/>
            <a:ext cx="965377" cy="373858"/>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66" name="Line 21">
            <a:extLst>
              <a:ext uri="{FF2B5EF4-FFF2-40B4-BE49-F238E27FC236}">
                <a16:creationId xmlns:a16="http://schemas.microsoft.com/office/drawing/2014/main" id="{2743B31D-C8D6-4C54-97D4-CF08EA8E1CEC}"/>
              </a:ext>
            </a:extLst>
          </p:cNvPr>
          <p:cNvSpPr>
            <a:spLocks noChangeShapeType="1"/>
          </p:cNvSpPr>
          <p:nvPr/>
        </p:nvSpPr>
        <p:spPr bwMode="auto">
          <a:xfrm flipV="1">
            <a:off x="3758866" y="4073075"/>
            <a:ext cx="2421218" cy="403597"/>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Tree>
    <p:extLst>
      <p:ext uri="{BB962C8B-B14F-4D97-AF65-F5344CB8AC3E}">
        <p14:creationId xmlns:p14="http://schemas.microsoft.com/office/powerpoint/2010/main" val="2443101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wipe(down)">
                                      <p:cBhvr>
                                        <p:cTn id="15" dur="500"/>
                                        <p:tgtEl>
                                          <p:spTgt spid="6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65"/>
                                        </p:tgtEl>
                                        <p:attrNameLst>
                                          <p:attrName>style.visibility</p:attrName>
                                        </p:attrNameLst>
                                      </p:cBhvr>
                                      <p:to>
                                        <p:strVal val="visible"/>
                                      </p:to>
                                    </p:set>
                                    <p:animEffect transition="in" filter="wipe(down)">
                                      <p:cBhvr>
                                        <p:cTn id="24" dur="500"/>
                                        <p:tgtEl>
                                          <p:spTgt spid="65"/>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wipe(down)">
                                      <p:cBhvr>
                                        <p:cTn id="33"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2" grpId="0" animBg="1"/>
      <p:bldP spid="53" grpId="0" animBg="1"/>
      <p:bldP spid="6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2033047" y="-252290"/>
            <a:ext cx="8288518"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600" dirty="0">
                <a:solidFill>
                  <a:schemeClr val="tx2"/>
                </a:solidFill>
                <a:latin typeface="Corbel" panose="020B0503020204020204" pitchFamily="34" charset="0"/>
              </a:rPr>
              <a:t>Iterators</a:t>
            </a:r>
            <a:endParaRPr lang="en-US" sz="3600" dirty="0">
              <a:solidFill>
                <a:srgbClr val="FF0000"/>
              </a:solidFill>
              <a:latin typeface="Corbel" panose="020B0503020204020204" pitchFamily="34" charset="0"/>
            </a:endParaRPr>
          </a:p>
        </p:txBody>
      </p:sp>
      <p:sp>
        <p:nvSpPr>
          <p:cNvPr id="55" name="TextBox 54">
            <a:extLst>
              <a:ext uri="{FF2B5EF4-FFF2-40B4-BE49-F238E27FC236}">
                <a16:creationId xmlns:a16="http://schemas.microsoft.com/office/drawing/2014/main" id="{31444275-A843-476A-900E-1B1FA910F0C9}"/>
              </a:ext>
            </a:extLst>
          </p:cNvPr>
          <p:cNvSpPr txBox="1"/>
          <p:nvPr/>
        </p:nvSpPr>
        <p:spPr>
          <a:xfrm>
            <a:off x="1036996" y="736887"/>
            <a:ext cx="10142158" cy="400110"/>
          </a:xfrm>
          <a:prstGeom prst="rect">
            <a:avLst/>
          </a:prstGeom>
          <a:noFill/>
        </p:spPr>
        <p:txBody>
          <a:bodyPr wrap="square">
            <a:spAutoFit/>
          </a:bodyPr>
          <a:lstStyle/>
          <a:p>
            <a:pPr algn="ctr"/>
            <a:r>
              <a:rPr lang="en-US" sz="2000" dirty="0"/>
              <a:t>While iterators differ by language, most* tend to have an interface that look like one of these:</a:t>
            </a:r>
          </a:p>
        </p:txBody>
      </p:sp>
      <p:grpSp>
        <p:nvGrpSpPr>
          <p:cNvPr id="2" name="Group 1">
            <a:extLst>
              <a:ext uri="{FF2B5EF4-FFF2-40B4-BE49-F238E27FC236}">
                <a16:creationId xmlns:a16="http://schemas.microsoft.com/office/drawing/2014/main" id="{650D9059-26F1-4451-9849-052F80126641}"/>
              </a:ext>
            </a:extLst>
          </p:cNvPr>
          <p:cNvGrpSpPr/>
          <p:nvPr/>
        </p:nvGrpSpPr>
        <p:grpSpPr>
          <a:xfrm>
            <a:off x="309672" y="4697591"/>
            <a:ext cx="11448328" cy="1893856"/>
            <a:chOff x="309672" y="4697591"/>
            <a:chExt cx="11448328" cy="1893856"/>
          </a:xfrm>
        </p:grpSpPr>
        <p:grpSp>
          <p:nvGrpSpPr>
            <p:cNvPr id="13322" name="Group 13321">
              <a:extLst>
                <a:ext uri="{FF2B5EF4-FFF2-40B4-BE49-F238E27FC236}">
                  <a16:creationId xmlns:a16="http://schemas.microsoft.com/office/drawing/2014/main" id="{4ABA4C35-4027-406E-8C86-3CD5057A6D92}"/>
                </a:ext>
              </a:extLst>
            </p:cNvPr>
            <p:cNvGrpSpPr/>
            <p:nvPr/>
          </p:nvGrpSpPr>
          <p:grpSpPr>
            <a:xfrm>
              <a:off x="309672" y="4697591"/>
              <a:ext cx="3515199" cy="1893856"/>
              <a:chOff x="489749" y="4693965"/>
              <a:chExt cx="3515199" cy="1893856"/>
            </a:xfrm>
          </p:grpSpPr>
          <p:grpSp>
            <p:nvGrpSpPr>
              <p:cNvPr id="70" name="Group 69">
                <a:extLst>
                  <a:ext uri="{FF2B5EF4-FFF2-40B4-BE49-F238E27FC236}">
                    <a16:creationId xmlns:a16="http://schemas.microsoft.com/office/drawing/2014/main" id="{EE00CC90-1337-4FF9-B169-CAD2E7541B9D}"/>
                  </a:ext>
                </a:extLst>
              </p:cNvPr>
              <p:cNvGrpSpPr/>
              <p:nvPr/>
            </p:nvGrpSpPr>
            <p:grpSpPr>
              <a:xfrm>
                <a:off x="489749" y="6076848"/>
                <a:ext cx="1753320" cy="510973"/>
                <a:chOff x="581892" y="2896358"/>
                <a:chExt cx="1753320" cy="510973"/>
              </a:xfrm>
            </p:grpSpPr>
            <p:sp>
              <p:nvSpPr>
                <p:cNvPr id="73" name="TextBox 72">
                  <a:extLst>
                    <a:ext uri="{FF2B5EF4-FFF2-40B4-BE49-F238E27FC236}">
                      <a16:creationId xmlns:a16="http://schemas.microsoft.com/office/drawing/2014/main" id="{19B15644-394D-4491-B98D-7F432B415468}"/>
                    </a:ext>
                  </a:extLst>
                </p:cNvPr>
                <p:cNvSpPr txBox="1"/>
                <p:nvPr/>
              </p:nvSpPr>
              <p:spPr>
                <a:xfrm>
                  <a:off x="1546497" y="2913496"/>
                  <a:ext cx="788715" cy="493835"/>
                </a:xfrm>
                <a:prstGeom prst="rect">
                  <a:avLst/>
                </a:prstGeom>
                <a:solidFill>
                  <a:schemeClr val="accent2">
                    <a:lumMod val="20000"/>
                    <a:lumOff val="80000"/>
                  </a:schemeClr>
                </a:solidFill>
                <a:ln>
                  <a:solidFill>
                    <a:schemeClr val="tx1"/>
                  </a:solidFill>
                </a:ln>
              </p:spPr>
              <p:txBody>
                <a:bodyPr wrap="square">
                  <a:noAutofit/>
                </a:bodyPr>
                <a:lstStyle/>
                <a:p>
                  <a:endParaRPr lang="en-US" sz="2400" dirty="0">
                    <a:solidFill>
                      <a:srgbClr val="000000"/>
                    </a:solidFill>
                    <a:latin typeface="Consolas" panose="020B0609020204030204" pitchFamily="49" charset="0"/>
                  </a:endParaRPr>
                </a:p>
              </p:txBody>
            </p:sp>
            <p:sp>
              <p:nvSpPr>
                <p:cNvPr id="72" name="TextBox 71">
                  <a:extLst>
                    <a:ext uri="{FF2B5EF4-FFF2-40B4-BE49-F238E27FC236}">
                      <a16:creationId xmlns:a16="http://schemas.microsoft.com/office/drawing/2014/main" id="{F0C81CB0-F63C-4300-9A6A-14DBEA1C57A1}"/>
                    </a:ext>
                  </a:extLst>
                </p:cNvPr>
                <p:cNvSpPr txBox="1"/>
                <p:nvPr/>
              </p:nvSpPr>
              <p:spPr>
                <a:xfrm>
                  <a:off x="581892" y="2896358"/>
                  <a:ext cx="1013964" cy="400110"/>
                </a:xfrm>
                <a:prstGeom prst="rect">
                  <a:avLst/>
                </a:prstGeom>
                <a:noFill/>
              </p:spPr>
              <p:txBody>
                <a:bodyPr wrap="square" rtlCol="0">
                  <a:spAutoFit/>
                </a:bodyPr>
                <a:lstStyle/>
                <a:p>
                  <a:r>
                    <a:rPr lang="en-US" sz="2000" dirty="0">
                      <a:solidFill>
                        <a:srgbClr val="FF0000"/>
                      </a:solidFill>
                    </a:rPr>
                    <a:t>iterator</a:t>
                  </a:r>
                </a:p>
              </p:txBody>
            </p:sp>
          </p:grpSp>
          <p:grpSp>
            <p:nvGrpSpPr>
              <p:cNvPr id="13321" name="Group 13320">
                <a:extLst>
                  <a:ext uri="{FF2B5EF4-FFF2-40B4-BE49-F238E27FC236}">
                    <a16:creationId xmlns:a16="http://schemas.microsoft.com/office/drawing/2014/main" id="{384FB059-D8A0-4C92-842C-E8DDDA266052}"/>
                  </a:ext>
                </a:extLst>
              </p:cNvPr>
              <p:cNvGrpSpPr/>
              <p:nvPr/>
            </p:nvGrpSpPr>
            <p:grpSpPr>
              <a:xfrm>
                <a:off x="828932" y="4693965"/>
                <a:ext cx="3176016" cy="1637802"/>
                <a:chOff x="828932" y="4693965"/>
                <a:chExt cx="3176016" cy="1637802"/>
              </a:xfrm>
            </p:grpSpPr>
            <p:grpSp>
              <p:nvGrpSpPr>
                <p:cNvPr id="78" name="Group 77">
                  <a:extLst>
                    <a:ext uri="{FF2B5EF4-FFF2-40B4-BE49-F238E27FC236}">
                      <a16:creationId xmlns:a16="http://schemas.microsoft.com/office/drawing/2014/main" id="{A2130E2F-C0D0-4E09-B65F-355D25D2CCE4}"/>
                    </a:ext>
                  </a:extLst>
                </p:cNvPr>
                <p:cNvGrpSpPr/>
                <p:nvPr/>
              </p:nvGrpSpPr>
              <p:grpSpPr>
                <a:xfrm>
                  <a:off x="828932" y="4693965"/>
                  <a:ext cx="3176016" cy="601652"/>
                  <a:chOff x="481584" y="4316077"/>
                  <a:chExt cx="3176016" cy="601652"/>
                </a:xfrm>
              </p:grpSpPr>
              <p:sp>
                <p:nvSpPr>
                  <p:cNvPr id="80" name="TextBox 79">
                    <a:extLst>
                      <a:ext uri="{FF2B5EF4-FFF2-40B4-BE49-F238E27FC236}">
                        <a16:creationId xmlns:a16="http://schemas.microsoft.com/office/drawing/2014/main" id="{59C2AF35-49F3-44FE-9ACA-FB8A6171A204}"/>
                      </a:ext>
                    </a:extLst>
                  </p:cNvPr>
                  <p:cNvSpPr txBox="1"/>
                  <p:nvPr/>
                </p:nvSpPr>
                <p:spPr>
                  <a:xfrm>
                    <a:off x="481584" y="4316077"/>
                    <a:ext cx="3176016" cy="601652"/>
                  </a:xfrm>
                  <a:prstGeom prst="rect">
                    <a:avLst/>
                  </a:prstGeom>
                  <a:solidFill>
                    <a:srgbClr val="EDF1F9"/>
                  </a:solidFill>
                  <a:ln>
                    <a:solidFill>
                      <a:schemeClr val="tx1"/>
                    </a:solidFill>
                  </a:ln>
                </p:spPr>
                <p:txBody>
                  <a:bodyPr wrap="square">
                    <a:noAutofit/>
                  </a:bodyPr>
                  <a:lstStyle/>
                  <a:p>
                    <a:r>
                      <a:rPr lang="en-US" dirty="0">
                        <a:latin typeface="Consolas" panose="020B0609020204030204" pitchFamily="49" charset="0"/>
                      </a:rPr>
                      <a:t> </a:t>
                    </a:r>
                  </a:p>
                  <a:p>
                    <a:endParaRPr lang="en-US" dirty="0">
                      <a:latin typeface="Consolas" panose="020B0609020204030204" pitchFamily="49" charset="0"/>
                    </a:endParaRPr>
                  </a:p>
                  <a:p>
                    <a:endParaRPr lang="en-US" dirty="0">
                      <a:latin typeface="Consolas" panose="020B0609020204030204" pitchFamily="49" charset="0"/>
                    </a:endParaRPr>
                  </a:p>
                </p:txBody>
              </p:sp>
              <p:sp>
                <p:nvSpPr>
                  <p:cNvPr id="81" name="Rectangle 80">
                    <a:extLst>
                      <a:ext uri="{FF2B5EF4-FFF2-40B4-BE49-F238E27FC236}">
                        <a16:creationId xmlns:a16="http://schemas.microsoft.com/office/drawing/2014/main" id="{81DC4776-58ED-4460-93E0-E55574A5EBCC}"/>
                      </a:ext>
                    </a:extLst>
                  </p:cNvPr>
                  <p:cNvSpPr/>
                  <p:nvPr/>
                </p:nvSpPr>
                <p:spPr>
                  <a:xfrm>
                    <a:off x="621792" y="4456064"/>
                    <a:ext cx="305409" cy="26955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2" name="Rectangle 81">
                    <a:extLst>
                      <a:ext uri="{FF2B5EF4-FFF2-40B4-BE49-F238E27FC236}">
                        <a16:creationId xmlns:a16="http://schemas.microsoft.com/office/drawing/2014/main" id="{C3FCC25C-90EC-4D39-8A02-C764D18BE424}"/>
                      </a:ext>
                    </a:extLst>
                  </p:cNvPr>
                  <p:cNvSpPr/>
                  <p:nvPr/>
                </p:nvSpPr>
                <p:spPr>
                  <a:xfrm>
                    <a:off x="1052422" y="4456063"/>
                    <a:ext cx="305409" cy="26955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Rectangle 82">
                    <a:extLst>
                      <a:ext uri="{FF2B5EF4-FFF2-40B4-BE49-F238E27FC236}">
                        <a16:creationId xmlns:a16="http://schemas.microsoft.com/office/drawing/2014/main" id="{6218CF9F-D4E0-4664-8DE4-F727154C486C}"/>
                      </a:ext>
                    </a:extLst>
                  </p:cNvPr>
                  <p:cNvSpPr/>
                  <p:nvPr/>
                </p:nvSpPr>
                <p:spPr>
                  <a:xfrm>
                    <a:off x="1483052" y="4456062"/>
                    <a:ext cx="305409" cy="26955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4" name="Rectangle 83">
                    <a:extLst>
                      <a:ext uri="{FF2B5EF4-FFF2-40B4-BE49-F238E27FC236}">
                        <a16:creationId xmlns:a16="http://schemas.microsoft.com/office/drawing/2014/main" id="{949969CE-D222-4F7B-A4EA-0BBBA406125A}"/>
                      </a:ext>
                    </a:extLst>
                  </p:cNvPr>
                  <p:cNvSpPr/>
                  <p:nvPr/>
                </p:nvSpPr>
                <p:spPr>
                  <a:xfrm>
                    <a:off x="1913682" y="4456062"/>
                    <a:ext cx="305409" cy="26955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Rectangle 84">
                    <a:extLst>
                      <a:ext uri="{FF2B5EF4-FFF2-40B4-BE49-F238E27FC236}">
                        <a16:creationId xmlns:a16="http://schemas.microsoft.com/office/drawing/2014/main" id="{9D6B2617-7841-4199-982E-CCB40D3F1BE2}"/>
                      </a:ext>
                    </a:extLst>
                  </p:cNvPr>
                  <p:cNvSpPr/>
                  <p:nvPr/>
                </p:nvSpPr>
                <p:spPr>
                  <a:xfrm>
                    <a:off x="2344312" y="4462160"/>
                    <a:ext cx="305409" cy="26955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Rectangle 85">
                    <a:extLst>
                      <a:ext uri="{FF2B5EF4-FFF2-40B4-BE49-F238E27FC236}">
                        <a16:creationId xmlns:a16="http://schemas.microsoft.com/office/drawing/2014/main" id="{3A8A3299-FF05-4498-8D30-B7703FCB2C83}"/>
                      </a:ext>
                    </a:extLst>
                  </p:cNvPr>
                  <p:cNvSpPr/>
                  <p:nvPr/>
                </p:nvSpPr>
                <p:spPr>
                  <a:xfrm>
                    <a:off x="2774942" y="4462159"/>
                    <a:ext cx="305409" cy="26955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7" name="Rectangle 86">
                    <a:extLst>
                      <a:ext uri="{FF2B5EF4-FFF2-40B4-BE49-F238E27FC236}">
                        <a16:creationId xmlns:a16="http://schemas.microsoft.com/office/drawing/2014/main" id="{A4209C78-1D73-4104-B3D3-DEC676CB1182}"/>
                      </a:ext>
                    </a:extLst>
                  </p:cNvPr>
                  <p:cNvSpPr/>
                  <p:nvPr/>
                </p:nvSpPr>
                <p:spPr>
                  <a:xfrm>
                    <a:off x="3205571" y="4462158"/>
                    <a:ext cx="305409" cy="26955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cxnSp>
              <p:nvCxnSpPr>
                <p:cNvPr id="97" name="Straight Arrow Connector 96">
                  <a:extLst>
                    <a:ext uri="{FF2B5EF4-FFF2-40B4-BE49-F238E27FC236}">
                      <a16:creationId xmlns:a16="http://schemas.microsoft.com/office/drawing/2014/main" id="{044C577B-A251-45C7-8E2F-1012FDA7B1A7}"/>
                    </a:ext>
                  </a:extLst>
                </p:cNvPr>
                <p:cNvCxnSpPr>
                  <a:cxnSpLocks/>
                </p:cNvCxnSpPr>
                <p:nvPr/>
              </p:nvCxnSpPr>
              <p:spPr>
                <a:xfrm flipV="1">
                  <a:off x="1830399" y="5103505"/>
                  <a:ext cx="140291" cy="122826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3320" name="Group 13319">
              <a:extLst>
                <a:ext uri="{FF2B5EF4-FFF2-40B4-BE49-F238E27FC236}">
                  <a16:creationId xmlns:a16="http://schemas.microsoft.com/office/drawing/2014/main" id="{C1921EB9-9F8A-41E1-993D-6003A72D2C18}"/>
                </a:ext>
              </a:extLst>
            </p:cNvPr>
            <p:cNvGrpSpPr/>
            <p:nvPr/>
          </p:nvGrpSpPr>
          <p:grpSpPr>
            <a:xfrm>
              <a:off x="4724242" y="4779679"/>
              <a:ext cx="3225369" cy="1700905"/>
              <a:chOff x="4408488" y="4699932"/>
              <a:chExt cx="3225369" cy="1700905"/>
            </a:xfrm>
          </p:grpSpPr>
          <p:pic>
            <p:nvPicPr>
              <p:cNvPr id="13316" name="Picture 13315">
                <a:extLst>
                  <a:ext uri="{FF2B5EF4-FFF2-40B4-BE49-F238E27FC236}">
                    <a16:creationId xmlns:a16="http://schemas.microsoft.com/office/drawing/2014/main" id="{5C8F0C98-F1E8-4E5D-82F9-54CEE4478D08}"/>
                  </a:ext>
                </a:extLst>
              </p:cNvPr>
              <p:cNvPicPr>
                <a:picLocks noChangeAspect="1"/>
              </p:cNvPicPr>
              <p:nvPr/>
            </p:nvPicPr>
            <p:blipFill>
              <a:blip r:embed="rId3"/>
              <a:stretch>
                <a:fillRect/>
              </a:stretch>
            </p:blipFill>
            <p:spPr>
              <a:xfrm>
                <a:off x="6492478" y="4699932"/>
                <a:ext cx="1141379" cy="1141379"/>
              </a:xfrm>
              <a:prstGeom prst="rect">
                <a:avLst/>
              </a:prstGeom>
            </p:spPr>
          </p:pic>
          <p:grpSp>
            <p:nvGrpSpPr>
              <p:cNvPr id="102" name="Group 101">
                <a:extLst>
                  <a:ext uri="{FF2B5EF4-FFF2-40B4-BE49-F238E27FC236}">
                    <a16:creationId xmlns:a16="http://schemas.microsoft.com/office/drawing/2014/main" id="{9DA9AF62-3A54-41A7-BE70-6C913C104639}"/>
                  </a:ext>
                </a:extLst>
              </p:cNvPr>
              <p:cNvGrpSpPr/>
              <p:nvPr/>
            </p:nvGrpSpPr>
            <p:grpSpPr>
              <a:xfrm>
                <a:off x="4408488" y="5889864"/>
                <a:ext cx="1753320" cy="510973"/>
                <a:chOff x="581892" y="2896358"/>
                <a:chExt cx="1753320" cy="510973"/>
              </a:xfrm>
            </p:grpSpPr>
            <p:sp>
              <p:nvSpPr>
                <p:cNvPr id="103" name="TextBox 102">
                  <a:extLst>
                    <a:ext uri="{FF2B5EF4-FFF2-40B4-BE49-F238E27FC236}">
                      <a16:creationId xmlns:a16="http://schemas.microsoft.com/office/drawing/2014/main" id="{E7D9E2BB-5740-4DCC-8B12-78F2A6E452AA}"/>
                    </a:ext>
                  </a:extLst>
                </p:cNvPr>
                <p:cNvSpPr txBox="1"/>
                <p:nvPr/>
              </p:nvSpPr>
              <p:spPr>
                <a:xfrm>
                  <a:off x="1546497" y="2913496"/>
                  <a:ext cx="788715" cy="493835"/>
                </a:xfrm>
                <a:prstGeom prst="rect">
                  <a:avLst/>
                </a:prstGeom>
                <a:solidFill>
                  <a:schemeClr val="accent2">
                    <a:lumMod val="20000"/>
                    <a:lumOff val="80000"/>
                  </a:schemeClr>
                </a:solidFill>
                <a:ln>
                  <a:solidFill>
                    <a:schemeClr val="tx1"/>
                  </a:solidFill>
                </a:ln>
              </p:spPr>
              <p:txBody>
                <a:bodyPr wrap="square">
                  <a:noAutofit/>
                </a:bodyPr>
                <a:lstStyle/>
                <a:p>
                  <a:endParaRPr lang="en-US" sz="2400" dirty="0">
                    <a:solidFill>
                      <a:srgbClr val="000000"/>
                    </a:solidFill>
                    <a:latin typeface="Consolas" panose="020B0609020204030204" pitchFamily="49" charset="0"/>
                  </a:endParaRPr>
                </a:p>
              </p:txBody>
            </p:sp>
            <p:sp>
              <p:nvSpPr>
                <p:cNvPr id="104" name="TextBox 103">
                  <a:extLst>
                    <a:ext uri="{FF2B5EF4-FFF2-40B4-BE49-F238E27FC236}">
                      <a16:creationId xmlns:a16="http://schemas.microsoft.com/office/drawing/2014/main" id="{57CA41F5-F780-4F83-8465-02651CF4EDEB}"/>
                    </a:ext>
                  </a:extLst>
                </p:cNvPr>
                <p:cNvSpPr txBox="1"/>
                <p:nvPr/>
              </p:nvSpPr>
              <p:spPr>
                <a:xfrm>
                  <a:off x="581892" y="2896358"/>
                  <a:ext cx="1013964" cy="400110"/>
                </a:xfrm>
                <a:prstGeom prst="rect">
                  <a:avLst/>
                </a:prstGeom>
                <a:noFill/>
              </p:spPr>
              <p:txBody>
                <a:bodyPr wrap="square" rtlCol="0">
                  <a:spAutoFit/>
                </a:bodyPr>
                <a:lstStyle/>
                <a:p>
                  <a:r>
                    <a:rPr lang="en-US" sz="2000" dirty="0">
                      <a:solidFill>
                        <a:srgbClr val="FF0000"/>
                      </a:solidFill>
                    </a:rPr>
                    <a:t>iterator</a:t>
                  </a:r>
                </a:p>
              </p:txBody>
            </p:sp>
          </p:grpSp>
          <p:cxnSp>
            <p:nvCxnSpPr>
              <p:cNvPr id="105" name="Straight Arrow Connector 104">
                <a:extLst>
                  <a:ext uri="{FF2B5EF4-FFF2-40B4-BE49-F238E27FC236}">
                    <a16:creationId xmlns:a16="http://schemas.microsoft.com/office/drawing/2014/main" id="{6E786645-D018-4280-AA71-A88F4C2735AA}"/>
                  </a:ext>
                </a:extLst>
              </p:cNvPr>
              <p:cNvCxnSpPr>
                <a:cxnSpLocks/>
              </p:cNvCxnSpPr>
              <p:nvPr/>
            </p:nvCxnSpPr>
            <p:spPr>
              <a:xfrm flipV="1">
                <a:off x="5767450" y="5065986"/>
                <a:ext cx="1071476" cy="115706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328" name="Group 13327">
              <a:extLst>
                <a:ext uri="{FF2B5EF4-FFF2-40B4-BE49-F238E27FC236}">
                  <a16:creationId xmlns:a16="http://schemas.microsoft.com/office/drawing/2014/main" id="{1CBE418D-173F-45D5-813D-A213F971A0BE}"/>
                </a:ext>
              </a:extLst>
            </p:cNvPr>
            <p:cNvGrpSpPr/>
            <p:nvPr/>
          </p:nvGrpSpPr>
          <p:grpSpPr>
            <a:xfrm>
              <a:off x="9048265" y="4913875"/>
              <a:ext cx="2709735" cy="1504088"/>
              <a:chOff x="9048265" y="4913875"/>
              <a:chExt cx="2709735" cy="1504088"/>
            </a:xfrm>
          </p:grpSpPr>
          <p:grpSp>
            <p:nvGrpSpPr>
              <p:cNvPr id="116" name="Group 115">
                <a:extLst>
                  <a:ext uri="{FF2B5EF4-FFF2-40B4-BE49-F238E27FC236}">
                    <a16:creationId xmlns:a16="http://schemas.microsoft.com/office/drawing/2014/main" id="{F9865689-D88D-4DB7-A21D-423AAB939CE3}"/>
                  </a:ext>
                </a:extLst>
              </p:cNvPr>
              <p:cNvGrpSpPr/>
              <p:nvPr/>
            </p:nvGrpSpPr>
            <p:grpSpPr>
              <a:xfrm>
                <a:off x="9048265" y="5239071"/>
                <a:ext cx="2130889" cy="1178892"/>
                <a:chOff x="4408488" y="5221945"/>
                <a:chExt cx="2130889" cy="1178892"/>
              </a:xfrm>
            </p:grpSpPr>
            <p:grpSp>
              <p:nvGrpSpPr>
                <p:cNvPr id="118" name="Group 117">
                  <a:extLst>
                    <a:ext uri="{FF2B5EF4-FFF2-40B4-BE49-F238E27FC236}">
                      <a16:creationId xmlns:a16="http://schemas.microsoft.com/office/drawing/2014/main" id="{311A2E97-EE0E-41EA-BD86-954927E90BA0}"/>
                    </a:ext>
                  </a:extLst>
                </p:cNvPr>
                <p:cNvGrpSpPr/>
                <p:nvPr/>
              </p:nvGrpSpPr>
              <p:grpSpPr>
                <a:xfrm>
                  <a:off x="4408488" y="5889864"/>
                  <a:ext cx="1753320" cy="510973"/>
                  <a:chOff x="581892" y="2896358"/>
                  <a:chExt cx="1753320" cy="510973"/>
                </a:xfrm>
              </p:grpSpPr>
              <p:sp>
                <p:nvSpPr>
                  <p:cNvPr id="120" name="TextBox 119">
                    <a:extLst>
                      <a:ext uri="{FF2B5EF4-FFF2-40B4-BE49-F238E27FC236}">
                        <a16:creationId xmlns:a16="http://schemas.microsoft.com/office/drawing/2014/main" id="{1C5E1509-7F78-4F71-A118-0E7557A75E2B}"/>
                      </a:ext>
                    </a:extLst>
                  </p:cNvPr>
                  <p:cNvSpPr txBox="1"/>
                  <p:nvPr/>
                </p:nvSpPr>
                <p:spPr>
                  <a:xfrm>
                    <a:off x="1546497" y="2913496"/>
                    <a:ext cx="788715" cy="493835"/>
                  </a:xfrm>
                  <a:prstGeom prst="rect">
                    <a:avLst/>
                  </a:prstGeom>
                  <a:solidFill>
                    <a:schemeClr val="accent2">
                      <a:lumMod val="20000"/>
                      <a:lumOff val="80000"/>
                    </a:schemeClr>
                  </a:solidFill>
                  <a:ln>
                    <a:solidFill>
                      <a:schemeClr val="tx1"/>
                    </a:solidFill>
                  </a:ln>
                </p:spPr>
                <p:txBody>
                  <a:bodyPr wrap="square">
                    <a:noAutofit/>
                  </a:bodyPr>
                  <a:lstStyle/>
                  <a:p>
                    <a:endParaRPr lang="en-US" sz="2400" dirty="0">
                      <a:solidFill>
                        <a:srgbClr val="000000"/>
                      </a:solidFill>
                      <a:latin typeface="Consolas" panose="020B0609020204030204" pitchFamily="49" charset="0"/>
                    </a:endParaRPr>
                  </a:p>
                </p:txBody>
              </p:sp>
              <p:sp>
                <p:nvSpPr>
                  <p:cNvPr id="121" name="TextBox 120">
                    <a:extLst>
                      <a:ext uri="{FF2B5EF4-FFF2-40B4-BE49-F238E27FC236}">
                        <a16:creationId xmlns:a16="http://schemas.microsoft.com/office/drawing/2014/main" id="{3A1D27FB-66F9-49E9-8E1E-EEC587CCDBEF}"/>
                      </a:ext>
                    </a:extLst>
                  </p:cNvPr>
                  <p:cNvSpPr txBox="1"/>
                  <p:nvPr/>
                </p:nvSpPr>
                <p:spPr>
                  <a:xfrm>
                    <a:off x="581892" y="2896358"/>
                    <a:ext cx="1013964" cy="400110"/>
                  </a:xfrm>
                  <a:prstGeom prst="rect">
                    <a:avLst/>
                  </a:prstGeom>
                  <a:noFill/>
                </p:spPr>
                <p:txBody>
                  <a:bodyPr wrap="square" rtlCol="0">
                    <a:spAutoFit/>
                  </a:bodyPr>
                  <a:lstStyle/>
                  <a:p>
                    <a:r>
                      <a:rPr lang="en-US" sz="2000" dirty="0">
                        <a:solidFill>
                          <a:srgbClr val="FF0000"/>
                        </a:solidFill>
                      </a:rPr>
                      <a:t>iterator</a:t>
                    </a:r>
                  </a:p>
                </p:txBody>
              </p:sp>
            </p:grpSp>
            <p:cxnSp>
              <p:nvCxnSpPr>
                <p:cNvPr id="119" name="Straight Arrow Connector 118">
                  <a:extLst>
                    <a:ext uri="{FF2B5EF4-FFF2-40B4-BE49-F238E27FC236}">
                      <a16:creationId xmlns:a16="http://schemas.microsoft.com/office/drawing/2014/main" id="{BDE8352A-E65B-4752-B17A-9A87C06C1B8B}"/>
                    </a:ext>
                  </a:extLst>
                </p:cNvPr>
                <p:cNvCxnSpPr>
                  <a:cxnSpLocks/>
                </p:cNvCxnSpPr>
                <p:nvPr/>
              </p:nvCxnSpPr>
              <p:spPr>
                <a:xfrm flipV="1">
                  <a:off x="5767450" y="5221945"/>
                  <a:ext cx="771927" cy="100111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13325" name="TextBox 13324">
                <a:extLst>
                  <a:ext uri="{FF2B5EF4-FFF2-40B4-BE49-F238E27FC236}">
                    <a16:creationId xmlns:a16="http://schemas.microsoft.com/office/drawing/2014/main" id="{ED5B482C-AAC2-4AF6-BB90-4A12B60D3449}"/>
                  </a:ext>
                </a:extLst>
              </p:cNvPr>
              <p:cNvSpPr txBox="1"/>
              <p:nvPr/>
            </p:nvSpPr>
            <p:spPr>
              <a:xfrm>
                <a:off x="9549575" y="4913875"/>
                <a:ext cx="2208425" cy="369332"/>
              </a:xfrm>
              <a:prstGeom prst="rect">
                <a:avLst/>
              </a:prstGeom>
              <a:noFill/>
            </p:spPr>
            <p:txBody>
              <a:bodyPr wrap="none" rtlCol="0">
                <a:spAutoFit/>
              </a:bodyPr>
              <a:lstStyle/>
              <a:p>
                <a:r>
                  <a:rPr lang="en-US" dirty="0"/>
                  <a:t>0, 1, 1, 2, 3, 5, 8, 13, ...</a:t>
                </a:r>
              </a:p>
            </p:txBody>
          </p:sp>
        </p:grpSp>
      </p:grpSp>
      <p:sp>
        <p:nvSpPr>
          <p:cNvPr id="57" name="TextBox 56">
            <a:extLst>
              <a:ext uri="{FF2B5EF4-FFF2-40B4-BE49-F238E27FC236}">
                <a16:creationId xmlns:a16="http://schemas.microsoft.com/office/drawing/2014/main" id="{572C9177-5E1F-4CEC-B1FB-F0F4F4FA7F76}"/>
              </a:ext>
            </a:extLst>
          </p:cNvPr>
          <p:cNvSpPr txBox="1"/>
          <p:nvPr/>
        </p:nvSpPr>
        <p:spPr>
          <a:xfrm>
            <a:off x="242083" y="1170074"/>
            <a:ext cx="6121932" cy="2739211"/>
          </a:xfrm>
          <a:prstGeom prst="rect">
            <a:avLst/>
          </a:prstGeom>
          <a:solidFill>
            <a:schemeClr val="bg1">
              <a:lumMod val="95000"/>
            </a:schemeClr>
          </a:solidFill>
          <a:ln>
            <a:solidFill>
              <a:schemeClr val="tx1"/>
            </a:solidFill>
          </a:ln>
        </p:spPr>
        <p:txBody>
          <a:bodyPr wrap="square">
            <a:spAutoFit/>
          </a:bodyPr>
          <a:lstStyle/>
          <a:p>
            <a:pPr algn="ctr"/>
            <a:r>
              <a:rPr lang="en-US" sz="2400" dirty="0">
                <a:latin typeface="Consolas" panose="020B0609020204030204" pitchFamily="49" charset="0"/>
              </a:rPr>
              <a:t>For Containers and External Sources</a:t>
            </a:r>
          </a:p>
          <a:p>
            <a:pPr algn="ctr"/>
            <a:endParaRPr lang="en-US" sz="1400" dirty="0">
              <a:latin typeface="Consolas" panose="020B0609020204030204" pitchFamily="49" charset="0"/>
            </a:endParaRPr>
          </a:p>
          <a:p>
            <a:pPr algn="ctr"/>
            <a:r>
              <a:rPr lang="en-US" sz="2000" dirty="0" err="1">
                <a:solidFill>
                  <a:srgbClr val="0070C0"/>
                </a:solidFill>
                <a:latin typeface="Consolas" panose="020B0609020204030204" pitchFamily="49" charset="0"/>
              </a:rPr>
              <a:t>iter.hasNext</a:t>
            </a:r>
            <a:r>
              <a:rPr lang="en-US" sz="2000" dirty="0">
                <a:solidFill>
                  <a:srgbClr val="0070C0"/>
                </a:solidFill>
                <a:latin typeface="Consolas" panose="020B0609020204030204" pitchFamily="49" charset="0"/>
              </a:rPr>
              <a:t>():</a:t>
            </a:r>
          </a:p>
          <a:p>
            <a:pPr algn="ctr"/>
            <a:r>
              <a:rPr lang="en-US" sz="2000" dirty="0">
                <a:latin typeface="Consolas" panose="020B0609020204030204" pitchFamily="49" charset="0"/>
                <a:sym typeface="Wingdings" panose="05000000000000000000" pitchFamily="2" charset="2"/>
              </a:rPr>
              <a:t>Does the iterator refer to a valid value that can </a:t>
            </a:r>
            <a:r>
              <a:rPr lang="en-US" sz="2000">
                <a:latin typeface="Consolas" panose="020B0609020204030204" pitchFamily="49" charset="0"/>
                <a:sym typeface="Wingdings" panose="05000000000000000000" pitchFamily="2" charset="2"/>
              </a:rPr>
              <a:t>be retrieved?</a:t>
            </a:r>
            <a:endParaRPr lang="en-US" sz="2000" dirty="0">
              <a:latin typeface="Consolas" panose="020B0609020204030204" pitchFamily="49" charset="0"/>
              <a:sym typeface="Wingdings" panose="05000000000000000000" pitchFamily="2" charset="2"/>
            </a:endParaRPr>
          </a:p>
          <a:p>
            <a:pPr algn="ctr"/>
            <a:endParaRPr lang="en-US" sz="1400" dirty="0">
              <a:latin typeface="Consolas" panose="020B0609020204030204" pitchFamily="49" charset="0"/>
              <a:sym typeface="Wingdings" panose="05000000000000000000" pitchFamily="2" charset="2"/>
            </a:endParaRPr>
          </a:p>
          <a:p>
            <a:pPr algn="ctr"/>
            <a:r>
              <a:rPr lang="en-US" sz="2000" dirty="0" err="1">
                <a:solidFill>
                  <a:srgbClr val="C00000"/>
                </a:solidFill>
                <a:latin typeface="Consolas" panose="020B0609020204030204" pitchFamily="49" charset="0"/>
                <a:sym typeface="Wingdings" panose="05000000000000000000" pitchFamily="2" charset="2"/>
              </a:rPr>
              <a:t>iter.next</a:t>
            </a:r>
            <a:r>
              <a:rPr lang="en-US" sz="2000" dirty="0">
                <a:solidFill>
                  <a:srgbClr val="C00000"/>
                </a:solidFill>
                <a:latin typeface="Consolas" panose="020B0609020204030204" pitchFamily="49" charset="0"/>
                <a:sym typeface="Wingdings" panose="05000000000000000000" pitchFamily="2" charset="2"/>
              </a:rPr>
              <a:t>():</a:t>
            </a:r>
          </a:p>
          <a:p>
            <a:pPr algn="ctr"/>
            <a:r>
              <a:rPr lang="en-US" sz="2000" dirty="0">
                <a:latin typeface="Consolas" panose="020B0609020204030204" pitchFamily="49" charset="0"/>
                <a:sym typeface="Wingdings" panose="05000000000000000000" pitchFamily="2" charset="2"/>
              </a:rPr>
              <a:t>Get the value pointed to by the iterator and advance the iterator to the next item</a:t>
            </a:r>
            <a:endParaRPr lang="en-US" sz="2000" dirty="0">
              <a:latin typeface="Consolas" panose="020B0609020204030204" pitchFamily="49" charset="0"/>
            </a:endParaRPr>
          </a:p>
        </p:txBody>
      </p:sp>
      <p:sp>
        <p:nvSpPr>
          <p:cNvPr id="62" name="TextBox 61">
            <a:extLst>
              <a:ext uri="{FF2B5EF4-FFF2-40B4-BE49-F238E27FC236}">
                <a16:creationId xmlns:a16="http://schemas.microsoft.com/office/drawing/2014/main" id="{8E3EE946-55DE-44E8-BFE8-7FF079328FDD}"/>
              </a:ext>
            </a:extLst>
          </p:cNvPr>
          <p:cNvSpPr txBox="1"/>
          <p:nvPr/>
        </p:nvSpPr>
        <p:spPr>
          <a:xfrm>
            <a:off x="6705600" y="1170073"/>
            <a:ext cx="5321080" cy="2739211"/>
          </a:xfrm>
          <a:prstGeom prst="rect">
            <a:avLst/>
          </a:prstGeom>
          <a:solidFill>
            <a:schemeClr val="bg1">
              <a:lumMod val="95000"/>
            </a:schemeClr>
          </a:solidFill>
          <a:ln>
            <a:solidFill>
              <a:schemeClr val="tx1"/>
            </a:solidFill>
          </a:ln>
        </p:spPr>
        <p:txBody>
          <a:bodyPr wrap="square">
            <a:noAutofit/>
          </a:bodyPr>
          <a:lstStyle/>
          <a:p>
            <a:pPr algn="ctr"/>
            <a:r>
              <a:rPr lang="en-US" sz="2400" dirty="0">
                <a:latin typeface="Consolas" panose="020B0609020204030204" pitchFamily="49" charset="0"/>
              </a:rPr>
              <a:t>For Abstract Sequences</a:t>
            </a:r>
          </a:p>
          <a:p>
            <a:pPr algn="ctr"/>
            <a:endParaRPr lang="en-US" sz="1400" dirty="0">
              <a:latin typeface="Consolas" panose="020B0609020204030204" pitchFamily="49" charset="0"/>
              <a:sym typeface="Wingdings" panose="05000000000000000000" pitchFamily="2" charset="2"/>
            </a:endParaRPr>
          </a:p>
          <a:p>
            <a:pPr algn="ctr"/>
            <a:r>
              <a:rPr lang="en-US" sz="2000" dirty="0" err="1">
                <a:solidFill>
                  <a:srgbClr val="0070C0"/>
                </a:solidFill>
                <a:latin typeface="Consolas" panose="020B0609020204030204" pitchFamily="49" charset="0"/>
                <a:sym typeface="Wingdings" panose="05000000000000000000" pitchFamily="2" charset="2"/>
              </a:rPr>
              <a:t>iter.next</a:t>
            </a:r>
            <a:r>
              <a:rPr lang="en-US" sz="2000" dirty="0">
                <a:solidFill>
                  <a:srgbClr val="0070C0"/>
                </a:solidFill>
                <a:latin typeface="Consolas" panose="020B0609020204030204" pitchFamily="49" charset="0"/>
                <a:sym typeface="Wingdings" panose="05000000000000000000" pitchFamily="2" charset="2"/>
              </a:rPr>
              <a:t>():</a:t>
            </a:r>
          </a:p>
          <a:p>
            <a:pPr algn="ctr"/>
            <a:r>
              <a:rPr lang="en-US" sz="2000" dirty="0">
                <a:latin typeface="Consolas" panose="020B0609020204030204" pitchFamily="49" charset="0"/>
                <a:sym typeface="Wingdings" panose="05000000000000000000" pitchFamily="2" charset="2"/>
              </a:rPr>
              <a:t>Generates and returns the next value in the sequence,</a:t>
            </a:r>
          </a:p>
          <a:p>
            <a:pPr algn="ctr"/>
            <a:endParaRPr lang="en-US" sz="2000" dirty="0">
              <a:latin typeface="Consolas" panose="020B0609020204030204" pitchFamily="49" charset="0"/>
              <a:sym typeface="Wingdings" panose="05000000000000000000" pitchFamily="2" charset="2"/>
            </a:endParaRPr>
          </a:p>
          <a:p>
            <a:pPr algn="ctr"/>
            <a:r>
              <a:rPr lang="en-US" sz="2000" dirty="0">
                <a:latin typeface="Consolas" panose="020B0609020204030204" pitchFamily="49" charset="0"/>
                <a:sym typeface="Wingdings" panose="05000000000000000000" pitchFamily="2" charset="2"/>
              </a:rPr>
              <a:t>OR indicates the sequence is over via a </a:t>
            </a:r>
            <a:r>
              <a:rPr lang="en-US" sz="2000" dirty="0">
                <a:solidFill>
                  <a:srgbClr val="FF0000"/>
                </a:solidFill>
                <a:latin typeface="Consolas" panose="020B0609020204030204" pitchFamily="49" charset="0"/>
                <a:sym typeface="Wingdings" panose="05000000000000000000" pitchFamily="2" charset="2"/>
              </a:rPr>
              <a:t>return code/exception</a:t>
            </a:r>
          </a:p>
        </p:txBody>
      </p:sp>
      <p:sp>
        <p:nvSpPr>
          <p:cNvPr id="67" name="TextBox 66">
            <a:extLst>
              <a:ext uri="{FF2B5EF4-FFF2-40B4-BE49-F238E27FC236}">
                <a16:creationId xmlns:a16="http://schemas.microsoft.com/office/drawing/2014/main" id="{47B855F1-BD34-444F-AAC3-88DEE2EC205D}"/>
              </a:ext>
            </a:extLst>
          </p:cNvPr>
          <p:cNvSpPr txBox="1"/>
          <p:nvPr/>
        </p:nvSpPr>
        <p:spPr>
          <a:xfrm>
            <a:off x="8404573" y="-4672"/>
            <a:ext cx="4498428" cy="400110"/>
          </a:xfrm>
          <a:prstGeom prst="rect">
            <a:avLst/>
          </a:prstGeom>
          <a:noFill/>
        </p:spPr>
        <p:txBody>
          <a:bodyPr wrap="square">
            <a:spAutoFit/>
          </a:bodyPr>
          <a:lstStyle/>
          <a:p>
            <a:r>
              <a:rPr lang="en-US" sz="2000" dirty="0"/>
              <a:t>* C++ being a notable exception </a:t>
            </a:r>
            <a:r>
              <a:rPr lang="en-US" sz="2000" dirty="0">
                <a:sym typeface="Wingdings" panose="05000000000000000000" pitchFamily="2" charset="2"/>
              </a:rPr>
              <a:t></a:t>
            </a:r>
            <a:endParaRPr lang="en-US" sz="2000" dirty="0"/>
          </a:p>
        </p:txBody>
      </p:sp>
      <p:sp>
        <p:nvSpPr>
          <p:cNvPr id="71" name="TextBox 70">
            <a:extLst>
              <a:ext uri="{FF2B5EF4-FFF2-40B4-BE49-F238E27FC236}">
                <a16:creationId xmlns:a16="http://schemas.microsoft.com/office/drawing/2014/main" id="{513EDBF2-8514-4AC2-A3D9-38C7FE98BEED}"/>
              </a:ext>
            </a:extLst>
          </p:cNvPr>
          <p:cNvSpPr txBox="1"/>
          <p:nvPr/>
        </p:nvSpPr>
        <p:spPr>
          <a:xfrm>
            <a:off x="678036" y="3942360"/>
            <a:ext cx="5181749" cy="2862322"/>
          </a:xfrm>
          <a:prstGeom prst="rect">
            <a:avLst/>
          </a:prstGeom>
          <a:solidFill>
            <a:schemeClr val="accent6">
              <a:lumMod val="20000"/>
              <a:lumOff val="80000"/>
            </a:schemeClr>
          </a:solidFill>
          <a:ln>
            <a:solidFill>
              <a:schemeClr val="tx1"/>
            </a:solidFill>
          </a:ln>
        </p:spPr>
        <p:txBody>
          <a:bodyPr wrap="square">
            <a:spAutoFit/>
          </a:bodyPr>
          <a:lstStyle/>
          <a:p>
            <a:r>
              <a:rPr lang="en-US" sz="2000" dirty="0">
                <a:latin typeface="Consolas" panose="020B0609020204030204" pitchFamily="49" charset="0"/>
              </a:rPr>
              <a:t>// Kotlin: iterator into container</a:t>
            </a:r>
          </a:p>
          <a:p>
            <a:r>
              <a:rPr lang="en-US" sz="2000" dirty="0" err="1">
                <a:latin typeface="Consolas" panose="020B0609020204030204" pitchFamily="49" charset="0"/>
              </a:rPr>
              <a:t>val</a:t>
            </a:r>
            <a:r>
              <a:rPr lang="en-US" sz="2000" dirty="0">
                <a:latin typeface="Consolas" panose="020B0609020204030204" pitchFamily="49" charset="0"/>
              </a:rPr>
              <a:t> numbers = </a:t>
            </a:r>
            <a:r>
              <a:rPr lang="en-US" sz="2000" dirty="0" err="1">
                <a:latin typeface="Consolas" panose="020B0609020204030204" pitchFamily="49" charset="0"/>
              </a:rPr>
              <a:t>listOf</a:t>
            </a:r>
            <a:r>
              <a:rPr lang="en-US" sz="2000" dirty="0">
                <a:latin typeface="Consolas" panose="020B0609020204030204" pitchFamily="49" charset="0"/>
              </a:rPr>
              <a:t>(10,20,30,42)</a:t>
            </a:r>
          </a:p>
          <a:p>
            <a:endParaRPr lang="en-US" sz="2000" dirty="0">
              <a:latin typeface="Consolas" panose="020B0609020204030204" pitchFamily="49" charset="0"/>
            </a:endParaRPr>
          </a:p>
          <a:p>
            <a:r>
              <a:rPr lang="en-US" sz="2000" dirty="0" err="1">
                <a:latin typeface="Consolas" panose="020B0609020204030204" pitchFamily="49" charset="0"/>
              </a:rPr>
              <a:t>val</a:t>
            </a:r>
            <a:r>
              <a:rPr lang="en-US" sz="2000" dirty="0">
                <a:latin typeface="Consolas" panose="020B0609020204030204" pitchFamily="49" charset="0"/>
              </a:rPr>
              <a:t> it = </a:t>
            </a:r>
            <a:r>
              <a:rPr lang="en-US" sz="2000" dirty="0" err="1">
                <a:latin typeface="Consolas" panose="020B0609020204030204" pitchFamily="49" charset="0"/>
              </a:rPr>
              <a:t>numbers.iterator</a:t>
            </a:r>
            <a:r>
              <a:rPr lang="en-US" sz="2000" dirty="0">
                <a:latin typeface="Consolas" panose="020B0609020204030204" pitchFamily="49" charset="0"/>
              </a:rPr>
              <a:t>()</a:t>
            </a:r>
          </a:p>
          <a:p>
            <a:r>
              <a:rPr lang="en-US" sz="2000" dirty="0">
                <a:latin typeface="Consolas" panose="020B0609020204030204" pitchFamily="49" charset="0"/>
              </a:rPr>
              <a:t>while (</a:t>
            </a:r>
            <a:r>
              <a:rPr lang="en-US" sz="2000" dirty="0" err="1">
                <a:solidFill>
                  <a:srgbClr val="0070C0"/>
                </a:solidFill>
                <a:latin typeface="Consolas" panose="020B0609020204030204" pitchFamily="49" charset="0"/>
              </a:rPr>
              <a:t>it.hasNext</a:t>
            </a:r>
            <a:r>
              <a:rPr lang="en-US" sz="2000" dirty="0">
                <a:solidFill>
                  <a:srgbClr val="0070C0"/>
                </a:solidFill>
                <a:latin typeface="Consolas" panose="020B0609020204030204" pitchFamily="49" charset="0"/>
              </a:rPr>
              <a:t>()</a:t>
            </a:r>
            <a:r>
              <a:rPr lang="en-US" sz="2000" dirty="0">
                <a:latin typeface="Consolas" panose="020B0609020204030204" pitchFamily="49" charset="0"/>
              </a:rPr>
              <a:t>) {</a:t>
            </a:r>
          </a:p>
          <a:p>
            <a:r>
              <a:rPr lang="en-US" sz="2000" dirty="0">
                <a:latin typeface="Consolas" panose="020B0609020204030204" pitchFamily="49" charset="0"/>
              </a:rPr>
              <a:t>  </a:t>
            </a:r>
            <a:r>
              <a:rPr lang="en-US" sz="2000" dirty="0" err="1">
                <a:latin typeface="Consolas" panose="020B0609020204030204" pitchFamily="49" charset="0"/>
              </a:rPr>
              <a:t>val</a:t>
            </a:r>
            <a:r>
              <a:rPr lang="en-US" sz="2000" dirty="0">
                <a:latin typeface="Consolas" panose="020B0609020204030204" pitchFamily="49" charset="0"/>
              </a:rPr>
              <a:t> v = </a:t>
            </a:r>
            <a:r>
              <a:rPr lang="en-US" sz="2000" dirty="0" err="1">
                <a:solidFill>
                  <a:srgbClr val="C00000"/>
                </a:solidFill>
                <a:latin typeface="Consolas" panose="020B0609020204030204" pitchFamily="49" charset="0"/>
              </a:rPr>
              <a:t>it.next</a:t>
            </a:r>
            <a:r>
              <a:rPr lang="en-US" sz="2000" dirty="0">
                <a:solidFill>
                  <a:srgbClr val="C00000"/>
                </a:solidFill>
                <a:latin typeface="Consolas" panose="020B0609020204030204" pitchFamily="49" charset="0"/>
              </a:rPr>
              <a:t>()</a:t>
            </a:r>
            <a:r>
              <a:rPr lang="en-US" sz="2000" dirty="0">
                <a:latin typeface="Consolas" panose="020B0609020204030204" pitchFamily="49" charset="0"/>
              </a:rPr>
              <a:t>;</a:t>
            </a:r>
          </a:p>
          <a:p>
            <a:r>
              <a:rPr lang="en-US" sz="2000" dirty="0">
                <a:latin typeface="Consolas" panose="020B0609020204030204" pitchFamily="49" charset="0"/>
              </a:rPr>
              <a:t>  </a:t>
            </a:r>
            <a:r>
              <a:rPr lang="en-US" sz="2000" dirty="0" err="1">
                <a:latin typeface="Consolas" panose="020B0609020204030204" pitchFamily="49" charset="0"/>
              </a:rPr>
              <a:t>println</a:t>
            </a:r>
            <a:r>
              <a:rPr lang="en-US" sz="2000" dirty="0">
                <a:latin typeface="Consolas" panose="020B0609020204030204" pitchFamily="49" charset="0"/>
              </a:rPr>
              <a:t>(v)</a:t>
            </a:r>
          </a:p>
          <a:p>
            <a:r>
              <a:rPr lang="en-US" sz="2000" dirty="0">
                <a:latin typeface="Consolas" panose="020B0609020204030204" pitchFamily="49" charset="0"/>
              </a:rPr>
              <a:t>}</a:t>
            </a:r>
          </a:p>
          <a:p>
            <a:endParaRPr lang="en-US" sz="2000" dirty="0">
              <a:latin typeface="Consolas" panose="020B0609020204030204" pitchFamily="49" charset="0"/>
            </a:endParaRPr>
          </a:p>
        </p:txBody>
      </p:sp>
      <p:sp>
        <p:nvSpPr>
          <p:cNvPr id="74" name="TextBox 73">
            <a:extLst>
              <a:ext uri="{FF2B5EF4-FFF2-40B4-BE49-F238E27FC236}">
                <a16:creationId xmlns:a16="http://schemas.microsoft.com/office/drawing/2014/main" id="{E88329B1-DD74-449D-B709-CBD03361567C}"/>
              </a:ext>
            </a:extLst>
          </p:cNvPr>
          <p:cNvSpPr txBox="1"/>
          <p:nvPr/>
        </p:nvSpPr>
        <p:spPr>
          <a:xfrm>
            <a:off x="7013351" y="3945751"/>
            <a:ext cx="4800837" cy="2862322"/>
          </a:xfrm>
          <a:prstGeom prst="rect">
            <a:avLst/>
          </a:prstGeom>
          <a:solidFill>
            <a:schemeClr val="accent2">
              <a:lumMod val="20000"/>
              <a:lumOff val="80000"/>
            </a:schemeClr>
          </a:solidFill>
          <a:ln>
            <a:solidFill>
              <a:schemeClr val="tx1"/>
            </a:solidFill>
          </a:ln>
        </p:spPr>
        <p:txBody>
          <a:bodyPr wrap="square">
            <a:spAutoFit/>
          </a:bodyPr>
          <a:lstStyle/>
          <a:p>
            <a:r>
              <a:rPr lang="en-US" sz="2000" dirty="0">
                <a:latin typeface="Consolas" panose="020B0609020204030204" pitchFamily="49" charset="0"/>
              </a:rPr>
              <a:t>// Swift: abstract sequence</a:t>
            </a:r>
          </a:p>
          <a:p>
            <a:r>
              <a:rPr lang="en-US" sz="2000" dirty="0">
                <a:latin typeface="Consolas" panose="020B0609020204030204" pitchFamily="49" charset="0"/>
              </a:rPr>
              <a:t>var range = 1...1000000</a:t>
            </a:r>
          </a:p>
          <a:p>
            <a:endParaRPr lang="en-US" sz="2000" dirty="0">
              <a:latin typeface="Consolas" panose="020B0609020204030204" pitchFamily="49" charset="0"/>
            </a:endParaRPr>
          </a:p>
          <a:p>
            <a:r>
              <a:rPr lang="en-US" sz="2000" dirty="0">
                <a:latin typeface="Consolas" panose="020B0609020204030204" pitchFamily="49" charset="0"/>
              </a:rPr>
              <a:t>var it = </a:t>
            </a:r>
            <a:r>
              <a:rPr lang="en-US" sz="2000" dirty="0" err="1">
                <a:latin typeface="Consolas" panose="020B0609020204030204" pitchFamily="49" charset="0"/>
              </a:rPr>
              <a:t>range.makeIterator</a:t>
            </a:r>
            <a:r>
              <a:rPr lang="en-US" sz="2000" dirty="0">
                <a:latin typeface="Consolas" panose="020B0609020204030204" pitchFamily="49" charset="0"/>
              </a:rPr>
              <a:t>()</a:t>
            </a:r>
          </a:p>
          <a:p>
            <a:r>
              <a:rPr lang="en-US" sz="2000" dirty="0">
                <a:latin typeface="Consolas" panose="020B0609020204030204" pitchFamily="49" charset="0"/>
              </a:rPr>
              <a:t>while true {</a:t>
            </a:r>
          </a:p>
          <a:p>
            <a:r>
              <a:rPr lang="en-US" sz="2000" dirty="0">
                <a:latin typeface="Consolas" panose="020B0609020204030204" pitchFamily="49" charset="0"/>
              </a:rPr>
              <a:t>  var v = </a:t>
            </a:r>
            <a:r>
              <a:rPr lang="en-US" sz="2000" dirty="0" err="1">
                <a:solidFill>
                  <a:srgbClr val="0070C0"/>
                </a:solidFill>
                <a:latin typeface="Consolas" panose="020B0609020204030204" pitchFamily="49" charset="0"/>
              </a:rPr>
              <a:t>it.next</a:t>
            </a:r>
            <a:r>
              <a:rPr lang="en-US" sz="2000" dirty="0">
                <a:solidFill>
                  <a:srgbClr val="0070C0"/>
                </a:solidFill>
                <a:latin typeface="Consolas" panose="020B0609020204030204" pitchFamily="49" charset="0"/>
              </a:rPr>
              <a:t>()</a:t>
            </a:r>
          </a:p>
          <a:p>
            <a:r>
              <a:rPr lang="en-US" sz="2000" dirty="0">
                <a:latin typeface="Consolas" panose="020B0609020204030204" pitchFamily="49" charset="0"/>
              </a:rPr>
              <a:t>  if (v == </a:t>
            </a:r>
            <a:r>
              <a:rPr lang="en-US" sz="2000" dirty="0">
                <a:solidFill>
                  <a:srgbClr val="FF0000"/>
                </a:solidFill>
                <a:latin typeface="Consolas" panose="020B0609020204030204" pitchFamily="49" charset="0"/>
              </a:rPr>
              <a:t>nil</a:t>
            </a:r>
            <a:r>
              <a:rPr lang="en-US" sz="2000" dirty="0">
                <a:latin typeface="Consolas" panose="020B0609020204030204" pitchFamily="49" charset="0"/>
              </a:rPr>
              <a:t>) { break }</a:t>
            </a:r>
          </a:p>
          <a:p>
            <a:r>
              <a:rPr lang="en-US" sz="2000" dirty="0">
                <a:latin typeface="Consolas" panose="020B0609020204030204" pitchFamily="49" charset="0"/>
              </a:rPr>
              <a:t>  print(v)</a:t>
            </a:r>
          </a:p>
          <a:p>
            <a:r>
              <a:rPr lang="en-US" sz="2000" dirty="0">
                <a:latin typeface="Consolas" panose="020B0609020204030204" pitchFamily="49" charset="0"/>
              </a:rPr>
              <a:t>}</a:t>
            </a:r>
          </a:p>
        </p:txBody>
      </p:sp>
      <p:sp>
        <p:nvSpPr>
          <p:cNvPr id="76" name="TextBox 75">
            <a:extLst>
              <a:ext uri="{FF2B5EF4-FFF2-40B4-BE49-F238E27FC236}">
                <a16:creationId xmlns:a16="http://schemas.microsoft.com/office/drawing/2014/main" id="{592ACA49-7771-4584-A2ED-F20D32D2C611}"/>
              </a:ext>
            </a:extLst>
          </p:cNvPr>
          <p:cNvSpPr txBox="1"/>
          <p:nvPr/>
        </p:nvSpPr>
        <p:spPr>
          <a:xfrm>
            <a:off x="2353158" y="3507136"/>
            <a:ext cx="7232066" cy="1477328"/>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 C++ has unusual iterator syntax!</a:t>
            </a:r>
          </a:p>
          <a:p>
            <a:r>
              <a:rPr lang="en-US" dirty="0">
                <a:latin typeface="Consolas" panose="020B0609020204030204" pitchFamily="49" charset="0"/>
              </a:rPr>
              <a:t>vector&lt;string&gt; fruits = {"apple", "pear", ... };</a:t>
            </a:r>
          </a:p>
          <a:p>
            <a:endParaRPr lang="en-US" dirty="0">
              <a:latin typeface="Consolas" panose="020B0609020204030204" pitchFamily="49" charset="0"/>
            </a:endParaRPr>
          </a:p>
          <a:p>
            <a:r>
              <a:rPr lang="en-US" dirty="0">
                <a:latin typeface="Consolas" panose="020B0609020204030204" pitchFamily="49" charset="0"/>
              </a:rPr>
              <a:t>for (auto it = </a:t>
            </a:r>
            <a:r>
              <a:rPr lang="en-US" dirty="0" err="1">
                <a:latin typeface="Consolas" panose="020B0609020204030204" pitchFamily="49" charset="0"/>
              </a:rPr>
              <a:t>fruits.begin</a:t>
            </a:r>
            <a:r>
              <a:rPr lang="en-US" dirty="0">
                <a:latin typeface="Consolas" panose="020B0609020204030204" pitchFamily="49" charset="0"/>
              </a:rPr>
              <a:t>(); it != </a:t>
            </a:r>
            <a:r>
              <a:rPr lang="en-US" dirty="0" err="1">
                <a:latin typeface="Consolas" panose="020B0609020204030204" pitchFamily="49" charset="0"/>
              </a:rPr>
              <a:t>fruits.end</a:t>
            </a:r>
            <a:r>
              <a:rPr lang="en-US" dirty="0">
                <a:latin typeface="Consolas" panose="020B0609020204030204" pitchFamily="49" charset="0"/>
              </a:rPr>
              <a:t>(); ++it)</a:t>
            </a:r>
          </a:p>
          <a:p>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*it;</a:t>
            </a:r>
          </a:p>
        </p:txBody>
      </p:sp>
    </p:spTree>
    <p:extLst>
      <p:ext uri="{BB962C8B-B14F-4D97-AF65-F5344CB8AC3E}">
        <p14:creationId xmlns:p14="http://schemas.microsoft.com/office/powerpoint/2010/main" val="2441453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grpId="0" nodeType="clickEffect">
                                  <p:stCondLst>
                                    <p:cond delay="0"/>
                                  </p:stCondLst>
                                  <p:childTnLst>
                                    <p:set>
                                      <p:cBhvr>
                                        <p:cTn id="10" dur="1" fill="hold">
                                          <p:stCondLst>
                                            <p:cond delay="0"/>
                                          </p:stCondLst>
                                        </p:cTn>
                                        <p:tgtEl>
                                          <p:spTgt spid="67"/>
                                        </p:tgtEl>
                                        <p:attrNameLst>
                                          <p:attrName>style.visibility</p:attrName>
                                        </p:attrNameLst>
                                      </p:cBhvr>
                                      <p:to>
                                        <p:strVal val="visible"/>
                                      </p:to>
                                    </p:set>
                                    <p:anim calcmode="lin" valueType="num">
                                      <p:cBhvr additive="base">
                                        <p:cTn id="11" dur="500" fill="hold"/>
                                        <p:tgtEl>
                                          <p:spTgt spid="67"/>
                                        </p:tgtEl>
                                        <p:attrNameLst>
                                          <p:attrName>ppt_x</p:attrName>
                                        </p:attrNameLst>
                                      </p:cBhvr>
                                      <p:tavLst>
                                        <p:tav tm="0">
                                          <p:val>
                                            <p:strVal val="#ppt_x"/>
                                          </p:val>
                                        </p:tav>
                                        <p:tav tm="100000">
                                          <p:val>
                                            <p:strVal val="#ppt_x"/>
                                          </p:val>
                                        </p:tav>
                                      </p:tavLst>
                                    </p:anim>
                                    <p:anim calcmode="lin" valueType="num">
                                      <p:cBhvr additive="base">
                                        <p:cTn id="12" dur="500" fill="hold"/>
                                        <p:tgtEl>
                                          <p:spTgt spid="67"/>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1" fill="hold" grpId="1" nodeType="clickEffect">
                                  <p:stCondLst>
                                    <p:cond delay="0"/>
                                  </p:stCondLst>
                                  <p:childTnLst>
                                    <p:anim calcmode="lin" valueType="num">
                                      <p:cBhvr additive="base">
                                        <p:cTn id="16" dur="500"/>
                                        <p:tgtEl>
                                          <p:spTgt spid="67"/>
                                        </p:tgtEl>
                                        <p:attrNameLst>
                                          <p:attrName>ppt_x</p:attrName>
                                        </p:attrNameLst>
                                      </p:cBhvr>
                                      <p:tavLst>
                                        <p:tav tm="0">
                                          <p:val>
                                            <p:strVal val="ppt_x"/>
                                          </p:val>
                                        </p:tav>
                                        <p:tav tm="100000">
                                          <p:val>
                                            <p:strVal val="ppt_x"/>
                                          </p:val>
                                        </p:tav>
                                      </p:tavLst>
                                    </p:anim>
                                    <p:anim calcmode="lin" valueType="num">
                                      <p:cBhvr additive="base">
                                        <p:cTn id="17" dur="500"/>
                                        <p:tgtEl>
                                          <p:spTgt spid="67"/>
                                        </p:tgtEl>
                                        <p:attrNameLst>
                                          <p:attrName>ppt_y</p:attrName>
                                        </p:attrNameLst>
                                      </p:cBhvr>
                                      <p:tavLst>
                                        <p:tav tm="0">
                                          <p:val>
                                            <p:strVal val="ppt_y"/>
                                          </p:val>
                                        </p:tav>
                                        <p:tav tm="100000">
                                          <p:val>
                                            <p:strVal val="0-ppt_h/2"/>
                                          </p:val>
                                        </p:tav>
                                      </p:tavLst>
                                    </p:anim>
                                    <p:set>
                                      <p:cBhvr>
                                        <p:cTn id="18" dur="1" fill="hold">
                                          <p:stCondLst>
                                            <p:cond delay="499"/>
                                          </p:stCondLst>
                                        </p:cTn>
                                        <p:tgtEl>
                                          <p:spTgt spid="6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7">
                                            <p:bg/>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7">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7">
                                            <p:txEl>
                                              <p:pRg st="5" end="5"/>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7">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1">
                                            <p:bg/>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1">
                                            <p:txEl>
                                              <p:pRg st="0" end="0"/>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1">
                                            <p:txEl>
                                              <p:pRg st="1" end="1"/>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1">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1">
                                            <p:txEl>
                                              <p:pRg st="4" end="4"/>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1">
                                            <p:txEl>
                                              <p:pRg st="5" end="5"/>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1">
                                            <p:txEl>
                                              <p:pRg st="6" end="6"/>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1">
                                            <p:txEl>
                                              <p:pRg st="7" end="7"/>
                                            </p:txEl>
                                          </p:spTgt>
                                        </p:tgtEl>
                                        <p:attrNameLst>
                                          <p:attrName>style.visibility</p:attrName>
                                        </p:attrNameLst>
                                      </p:cBhvr>
                                      <p:to>
                                        <p:strVal val="visible"/>
                                      </p:to>
                                    </p:set>
                                  </p:childTnLst>
                                </p:cTn>
                              </p:par>
                              <p:par>
                                <p:cTn id="57" presetID="10" presetClass="exit" presetSubtype="0" fill="hold" nodeType="withEffect">
                                  <p:stCondLst>
                                    <p:cond delay="0"/>
                                  </p:stCondLst>
                                  <p:childTnLst>
                                    <p:animEffect transition="out" filter="fade">
                                      <p:cBhvr>
                                        <p:cTn id="58" dur="500"/>
                                        <p:tgtEl>
                                          <p:spTgt spid="2"/>
                                        </p:tgtEl>
                                      </p:cBhvr>
                                    </p:animEffect>
                                    <p:set>
                                      <p:cBhvr>
                                        <p:cTn id="59" dur="1" fill="hold">
                                          <p:stCondLst>
                                            <p:cond delay="499"/>
                                          </p:stCondLst>
                                        </p:cTn>
                                        <p:tgtEl>
                                          <p:spTgt spid="2"/>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62">
                                            <p:bg/>
                                          </p:spTgt>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62">
                                            <p:txEl>
                                              <p:pRg st="0" end="0"/>
                                            </p:txEl>
                                          </p:spTgt>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62">
                                            <p:txEl>
                                              <p:pRg st="2" end="2"/>
                                            </p:txEl>
                                          </p:spTgt>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62">
                                            <p:txEl>
                                              <p:pRg st="3" end="3"/>
                                            </p:txEl>
                                          </p:spTgt>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62">
                                            <p:txEl>
                                              <p:pRg st="5" end="5"/>
                                            </p:txEl>
                                          </p:spTgt>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74">
                                            <p:bg/>
                                          </p:spTgt>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74">
                                            <p:txEl>
                                              <p:pRg st="0" end="0"/>
                                            </p:txEl>
                                          </p:spTgt>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74">
                                            <p:txEl>
                                              <p:pRg st="1" end="1"/>
                                            </p:txEl>
                                          </p:spTgt>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74">
                                            <p:txEl>
                                              <p:pRg st="3" end="3"/>
                                            </p:txEl>
                                          </p:spTgt>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74">
                                            <p:txEl>
                                              <p:pRg st="4" end="4"/>
                                            </p:txEl>
                                          </p:spTgt>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74">
                                            <p:txEl>
                                              <p:pRg st="5" end="5"/>
                                            </p:txEl>
                                          </p:spTgt>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74">
                                            <p:txEl>
                                              <p:pRg st="6" end="6"/>
                                            </p:txEl>
                                          </p:spTgt>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74">
                                            <p:txEl>
                                              <p:pRg st="7" end="7"/>
                                            </p:txEl>
                                          </p:spTgt>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74">
                                            <p:txEl>
                                              <p:pRg st="8" end="8"/>
                                            </p:txEl>
                                          </p:spTgt>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7" grpId="0" uiExpand="1" build="p" animBg="1"/>
      <p:bldP spid="62" grpId="0" uiExpand="1" build="p" animBg="1"/>
      <p:bldP spid="67" grpId="0"/>
      <p:bldP spid="67" grpId="1"/>
      <p:bldP spid="71" grpId="0" uiExpand="1" build="p" animBg="1"/>
      <p:bldP spid="74" grpId="0" uiExpand="1" build="p" animBg="1"/>
      <p:bldP spid="7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2033047" y="-193814"/>
            <a:ext cx="8288518"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lang="en-US" sz="3600" dirty="0">
                <a:solidFill>
                  <a:schemeClr val="tx2"/>
                </a:solidFill>
                <a:latin typeface="Corbel" panose="020B0503020204020204" pitchFamily="34" charset="0"/>
              </a:rPr>
              <a:t>Iterators</a:t>
            </a:r>
            <a:endParaRPr lang="en-US" sz="3600" dirty="0">
              <a:solidFill>
                <a:srgbClr val="FF0000"/>
              </a:solidFill>
              <a:latin typeface="Corbel" panose="020B0503020204020204" pitchFamily="34" charset="0"/>
            </a:endParaRPr>
          </a:p>
        </p:txBody>
      </p:sp>
      <p:sp>
        <p:nvSpPr>
          <p:cNvPr id="55" name="TextBox 54">
            <a:extLst>
              <a:ext uri="{FF2B5EF4-FFF2-40B4-BE49-F238E27FC236}">
                <a16:creationId xmlns:a16="http://schemas.microsoft.com/office/drawing/2014/main" id="{31444275-A843-476A-900E-1B1FA910F0C9}"/>
              </a:ext>
            </a:extLst>
          </p:cNvPr>
          <p:cNvSpPr txBox="1"/>
          <p:nvPr/>
        </p:nvSpPr>
        <p:spPr>
          <a:xfrm>
            <a:off x="2609695" y="795363"/>
            <a:ext cx="6996760" cy="707886"/>
          </a:xfrm>
          <a:prstGeom prst="rect">
            <a:avLst/>
          </a:prstGeom>
          <a:noFill/>
        </p:spPr>
        <p:txBody>
          <a:bodyPr wrap="square">
            <a:spAutoFit/>
          </a:bodyPr>
          <a:lstStyle/>
          <a:p>
            <a:pPr algn="ctr"/>
            <a:r>
              <a:rPr lang="en-US" sz="2000" dirty="0"/>
              <a:t>When you loop over the items in an iterable object , the language secretly uses an </a:t>
            </a:r>
            <a:r>
              <a:rPr lang="en-US" sz="2000" dirty="0">
                <a:solidFill>
                  <a:srgbClr val="C00000"/>
                </a:solidFill>
              </a:rPr>
              <a:t>iterator</a:t>
            </a:r>
            <a:r>
              <a:rPr lang="en-US" sz="2000" dirty="0"/>
              <a:t> to move through the items!</a:t>
            </a:r>
          </a:p>
        </p:txBody>
      </p:sp>
      <p:sp>
        <p:nvSpPr>
          <p:cNvPr id="71" name="TextBox 70">
            <a:extLst>
              <a:ext uri="{FF2B5EF4-FFF2-40B4-BE49-F238E27FC236}">
                <a16:creationId xmlns:a16="http://schemas.microsoft.com/office/drawing/2014/main" id="{513EDBF2-8514-4AC2-A3D9-38C7FE98BEED}"/>
              </a:ext>
            </a:extLst>
          </p:cNvPr>
          <p:cNvSpPr txBox="1"/>
          <p:nvPr/>
        </p:nvSpPr>
        <p:spPr>
          <a:xfrm>
            <a:off x="678036" y="1701704"/>
            <a:ext cx="5181749" cy="1938992"/>
          </a:xfrm>
          <a:prstGeom prst="rect">
            <a:avLst/>
          </a:prstGeom>
          <a:solidFill>
            <a:schemeClr val="accent6">
              <a:lumMod val="20000"/>
              <a:lumOff val="80000"/>
            </a:schemeClr>
          </a:solidFill>
          <a:ln>
            <a:solidFill>
              <a:schemeClr val="tx1"/>
            </a:solidFill>
          </a:ln>
        </p:spPr>
        <p:txBody>
          <a:bodyPr wrap="square">
            <a:spAutoFit/>
          </a:bodyPr>
          <a:lstStyle/>
          <a:p>
            <a:r>
              <a:rPr lang="en-US" sz="2000" dirty="0">
                <a:latin typeface="Consolas" panose="020B0609020204030204" pitchFamily="49" charset="0"/>
              </a:rPr>
              <a:t>// Kotlin: iterate over list of #s</a:t>
            </a:r>
          </a:p>
          <a:p>
            <a:r>
              <a:rPr lang="en-US" sz="2000" dirty="0" err="1">
                <a:latin typeface="Consolas" panose="020B0609020204030204" pitchFamily="49" charset="0"/>
              </a:rPr>
              <a:t>val</a:t>
            </a:r>
            <a:r>
              <a:rPr lang="en-US" sz="2000" dirty="0">
                <a:latin typeface="Consolas" panose="020B0609020204030204" pitchFamily="49" charset="0"/>
              </a:rPr>
              <a:t> numbers = </a:t>
            </a:r>
            <a:r>
              <a:rPr lang="en-US" sz="2000" dirty="0" err="1">
                <a:latin typeface="Consolas" panose="020B0609020204030204" pitchFamily="49" charset="0"/>
              </a:rPr>
              <a:t>listOf</a:t>
            </a:r>
            <a:r>
              <a:rPr lang="en-US" sz="2000" dirty="0">
                <a:latin typeface="Consolas" panose="020B0609020204030204" pitchFamily="49" charset="0"/>
              </a:rPr>
              <a:t>(10,20,30,42)</a:t>
            </a:r>
          </a:p>
          <a:p>
            <a:endParaRPr lang="en-US" sz="2000" dirty="0">
              <a:latin typeface="Consolas" panose="020B0609020204030204" pitchFamily="49" charset="0"/>
            </a:endParaRPr>
          </a:p>
          <a:p>
            <a:r>
              <a:rPr lang="en-US" sz="2000" dirty="0">
                <a:latin typeface="Consolas" panose="020B0609020204030204" pitchFamily="49" charset="0"/>
              </a:rPr>
              <a:t>for (v in numbers) {</a:t>
            </a:r>
          </a:p>
          <a:p>
            <a:r>
              <a:rPr lang="en-US" sz="2000" dirty="0">
                <a:latin typeface="Consolas" panose="020B0609020204030204" pitchFamily="49" charset="0"/>
              </a:rPr>
              <a:t>  </a:t>
            </a:r>
            <a:r>
              <a:rPr lang="en-US" sz="2000" dirty="0" err="1">
                <a:solidFill>
                  <a:srgbClr val="7030A0"/>
                </a:solidFill>
                <a:latin typeface="Consolas" panose="020B0609020204030204" pitchFamily="49" charset="0"/>
              </a:rPr>
              <a:t>println</a:t>
            </a:r>
            <a:r>
              <a:rPr lang="en-US" sz="2000" dirty="0">
                <a:solidFill>
                  <a:srgbClr val="7030A0"/>
                </a:solidFill>
                <a:latin typeface="Consolas" panose="020B0609020204030204" pitchFamily="49" charset="0"/>
              </a:rPr>
              <a:t>(v)</a:t>
            </a:r>
          </a:p>
          <a:p>
            <a:r>
              <a:rPr lang="en-US" sz="2000" dirty="0">
                <a:latin typeface="Consolas" panose="020B0609020204030204" pitchFamily="49" charset="0"/>
              </a:rPr>
              <a:t>}</a:t>
            </a:r>
          </a:p>
        </p:txBody>
      </p:sp>
      <p:sp>
        <p:nvSpPr>
          <p:cNvPr id="74" name="TextBox 73">
            <a:extLst>
              <a:ext uri="{FF2B5EF4-FFF2-40B4-BE49-F238E27FC236}">
                <a16:creationId xmlns:a16="http://schemas.microsoft.com/office/drawing/2014/main" id="{E88329B1-DD74-449D-B709-CBD03361567C}"/>
              </a:ext>
            </a:extLst>
          </p:cNvPr>
          <p:cNvSpPr txBox="1"/>
          <p:nvPr/>
        </p:nvSpPr>
        <p:spPr>
          <a:xfrm>
            <a:off x="7013351" y="1705095"/>
            <a:ext cx="4800837" cy="1938992"/>
          </a:xfrm>
          <a:prstGeom prst="rect">
            <a:avLst/>
          </a:prstGeom>
          <a:solidFill>
            <a:schemeClr val="accent2">
              <a:lumMod val="20000"/>
              <a:lumOff val="80000"/>
            </a:schemeClr>
          </a:solidFill>
          <a:ln>
            <a:solidFill>
              <a:schemeClr val="tx1"/>
            </a:solidFill>
          </a:ln>
        </p:spPr>
        <p:txBody>
          <a:bodyPr wrap="square">
            <a:spAutoFit/>
          </a:bodyPr>
          <a:lstStyle/>
          <a:p>
            <a:r>
              <a:rPr lang="en-US" sz="2000" dirty="0">
                <a:latin typeface="Consolas" panose="020B0609020204030204" pitchFamily="49" charset="0"/>
              </a:rPr>
              <a:t>// Swift: iterate over range</a:t>
            </a:r>
          </a:p>
          <a:p>
            <a:endParaRPr lang="en-US" sz="2000" dirty="0">
              <a:latin typeface="Consolas" panose="020B0609020204030204" pitchFamily="49" charset="0"/>
            </a:endParaRPr>
          </a:p>
          <a:p>
            <a:r>
              <a:rPr lang="en-US" sz="2000" dirty="0">
                <a:latin typeface="Consolas" panose="020B0609020204030204" pitchFamily="49" charset="0"/>
              </a:rPr>
              <a:t>for v in 1...1000000 {</a:t>
            </a:r>
          </a:p>
          <a:p>
            <a:r>
              <a:rPr lang="en-US" sz="2000" dirty="0">
                <a:solidFill>
                  <a:srgbClr val="7030A0"/>
                </a:solidFill>
                <a:latin typeface="Consolas" panose="020B0609020204030204" pitchFamily="49" charset="0"/>
              </a:rPr>
              <a:t>  print(v)</a:t>
            </a:r>
          </a:p>
          <a:p>
            <a:r>
              <a:rPr lang="en-US" sz="2000" dirty="0">
                <a:latin typeface="Consolas" panose="020B0609020204030204" pitchFamily="49" charset="0"/>
              </a:rPr>
              <a:t>}</a:t>
            </a:r>
          </a:p>
          <a:p>
            <a:endParaRPr lang="en-US" sz="2000" dirty="0">
              <a:latin typeface="Consolas" panose="020B0609020204030204" pitchFamily="49" charset="0"/>
            </a:endParaRPr>
          </a:p>
        </p:txBody>
      </p:sp>
      <p:sp>
        <p:nvSpPr>
          <p:cNvPr id="40" name="TextBox 39">
            <a:extLst>
              <a:ext uri="{FF2B5EF4-FFF2-40B4-BE49-F238E27FC236}">
                <a16:creationId xmlns:a16="http://schemas.microsoft.com/office/drawing/2014/main" id="{70E18639-ED69-4C39-9243-C17579D76861}"/>
              </a:ext>
            </a:extLst>
          </p:cNvPr>
          <p:cNvSpPr txBox="1"/>
          <p:nvPr/>
        </p:nvSpPr>
        <p:spPr>
          <a:xfrm>
            <a:off x="678036" y="4214595"/>
            <a:ext cx="5181748" cy="2554545"/>
          </a:xfrm>
          <a:prstGeom prst="rect">
            <a:avLst/>
          </a:prstGeom>
          <a:solidFill>
            <a:schemeClr val="accent6">
              <a:lumMod val="20000"/>
              <a:lumOff val="80000"/>
            </a:schemeClr>
          </a:solidFill>
          <a:ln>
            <a:solidFill>
              <a:schemeClr val="tx1"/>
            </a:solidFill>
          </a:ln>
        </p:spPr>
        <p:txBody>
          <a:bodyPr wrap="square">
            <a:noAutofit/>
          </a:bodyPr>
          <a:lstStyle/>
          <a:p>
            <a:r>
              <a:rPr lang="en-US" sz="2000" dirty="0" err="1">
                <a:latin typeface="Consolas" panose="020B0609020204030204" pitchFamily="49" charset="0"/>
              </a:rPr>
              <a:t>val</a:t>
            </a:r>
            <a:r>
              <a:rPr lang="en-US" sz="2000" dirty="0">
                <a:latin typeface="Consolas" panose="020B0609020204030204" pitchFamily="49" charset="0"/>
              </a:rPr>
              <a:t> numbers = </a:t>
            </a:r>
            <a:r>
              <a:rPr lang="en-US" sz="2000" dirty="0" err="1">
                <a:latin typeface="Consolas" panose="020B0609020204030204" pitchFamily="49" charset="0"/>
              </a:rPr>
              <a:t>listOf</a:t>
            </a:r>
            <a:r>
              <a:rPr lang="en-US" sz="2000" dirty="0">
                <a:latin typeface="Consolas" panose="020B0609020204030204" pitchFamily="49" charset="0"/>
              </a:rPr>
              <a:t>(10,20,30,42)</a:t>
            </a:r>
          </a:p>
          <a:p>
            <a:endParaRPr lang="en-US" sz="2000" dirty="0">
              <a:latin typeface="Consolas" panose="020B0609020204030204" pitchFamily="49" charset="0"/>
            </a:endParaRPr>
          </a:p>
          <a:p>
            <a:r>
              <a:rPr lang="en-US" sz="2000" dirty="0" err="1">
                <a:latin typeface="Consolas" panose="020B0609020204030204" pitchFamily="49" charset="0"/>
              </a:rPr>
              <a:t>val</a:t>
            </a:r>
            <a:r>
              <a:rPr lang="en-US" sz="2000" dirty="0">
                <a:latin typeface="Consolas" panose="020B0609020204030204" pitchFamily="49" charset="0"/>
              </a:rPr>
              <a:t> it = </a:t>
            </a:r>
            <a:r>
              <a:rPr lang="en-US" sz="2000" dirty="0" err="1">
                <a:latin typeface="Consolas" panose="020B0609020204030204" pitchFamily="49" charset="0"/>
              </a:rPr>
              <a:t>numbers</a:t>
            </a:r>
            <a:r>
              <a:rPr lang="en-US" sz="2000" dirty="0" err="1">
                <a:solidFill>
                  <a:srgbClr val="000000"/>
                </a:solidFill>
                <a:latin typeface="Consolas" panose="020B0609020204030204" pitchFamily="49" charset="0"/>
              </a:rPr>
              <a:t>.</a:t>
            </a:r>
            <a:r>
              <a:rPr lang="en-US" sz="2000" dirty="0" err="1">
                <a:solidFill>
                  <a:srgbClr val="C00000"/>
                </a:solidFill>
                <a:latin typeface="Consolas" panose="020B0609020204030204" pitchFamily="49" charset="0"/>
              </a:rPr>
              <a:t>iterator</a:t>
            </a:r>
            <a:r>
              <a:rPr lang="en-US" sz="2000" dirty="0">
                <a:solidFill>
                  <a:srgbClr val="C00000"/>
                </a:solidFill>
                <a:latin typeface="Consolas" panose="020B0609020204030204" pitchFamily="49" charset="0"/>
              </a:rPr>
              <a:t>()</a:t>
            </a:r>
          </a:p>
          <a:p>
            <a:r>
              <a:rPr lang="en-US" sz="2000" dirty="0">
                <a:latin typeface="Consolas" panose="020B0609020204030204" pitchFamily="49" charset="0"/>
              </a:rPr>
              <a:t>while (</a:t>
            </a:r>
            <a:r>
              <a:rPr lang="en-US" sz="2000" dirty="0" err="1">
                <a:solidFill>
                  <a:srgbClr val="C00000"/>
                </a:solidFill>
                <a:latin typeface="Consolas" panose="020B0609020204030204" pitchFamily="49" charset="0"/>
              </a:rPr>
              <a:t>it.hasNext</a:t>
            </a:r>
            <a:r>
              <a:rPr lang="en-US" sz="2000" dirty="0">
                <a:solidFill>
                  <a:srgbClr val="C00000"/>
                </a:solidFill>
                <a:latin typeface="Consolas" panose="020B0609020204030204" pitchFamily="49" charset="0"/>
              </a:rPr>
              <a:t>()</a:t>
            </a:r>
            <a:r>
              <a:rPr lang="en-US" sz="2000" dirty="0">
                <a:latin typeface="Consolas" panose="020B0609020204030204" pitchFamily="49" charset="0"/>
              </a:rPr>
              <a:t>) {</a:t>
            </a:r>
          </a:p>
          <a:p>
            <a:r>
              <a:rPr lang="en-US" sz="2000" dirty="0">
                <a:latin typeface="Consolas" panose="020B0609020204030204" pitchFamily="49" charset="0"/>
              </a:rPr>
              <a:t>  </a:t>
            </a:r>
            <a:r>
              <a:rPr lang="en-US" sz="2000" dirty="0" err="1">
                <a:latin typeface="Consolas" panose="020B0609020204030204" pitchFamily="49" charset="0"/>
              </a:rPr>
              <a:t>val</a:t>
            </a:r>
            <a:r>
              <a:rPr lang="en-US" sz="2000" dirty="0">
                <a:latin typeface="Consolas" panose="020B0609020204030204" pitchFamily="49" charset="0"/>
              </a:rPr>
              <a:t> v = </a:t>
            </a:r>
            <a:r>
              <a:rPr lang="en-US" sz="2000" dirty="0" err="1">
                <a:solidFill>
                  <a:srgbClr val="C00000"/>
                </a:solidFill>
                <a:latin typeface="Consolas" panose="020B0609020204030204" pitchFamily="49" charset="0"/>
              </a:rPr>
              <a:t>it.next</a:t>
            </a:r>
            <a:r>
              <a:rPr lang="en-US" sz="2000" dirty="0">
                <a:solidFill>
                  <a:srgbClr val="C00000"/>
                </a:solidFill>
                <a:latin typeface="Consolas" panose="020B0609020204030204" pitchFamily="49" charset="0"/>
              </a:rPr>
              <a:t>()</a:t>
            </a:r>
            <a:endParaRPr lang="en-US" sz="2000" dirty="0">
              <a:latin typeface="Consolas" panose="020B0609020204030204" pitchFamily="49" charset="0"/>
            </a:endParaRPr>
          </a:p>
          <a:p>
            <a:r>
              <a:rPr lang="en-US" sz="2000" dirty="0">
                <a:latin typeface="Consolas" panose="020B0609020204030204" pitchFamily="49" charset="0"/>
              </a:rPr>
              <a:t>  </a:t>
            </a:r>
            <a:r>
              <a:rPr lang="en-US" sz="2000" dirty="0" err="1">
                <a:solidFill>
                  <a:srgbClr val="7030A0"/>
                </a:solidFill>
                <a:latin typeface="Consolas" panose="020B0609020204030204" pitchFamily="49" charset="0"/>
              </a:rPr>
              <a:t>println</a:t>
            </a:r>
            <a:r>
              <a:rPr lang="en-US" sz="2000" dirty="0">
                <a:solidFill>
                  <a:srgbClr val="7030A0"/>
                </a:solidFill>
                <a:latin typeface="Consolas" panose="020B0609020204030204" pitchFamily="49" charset="0"/>
              </a:rPr>
              <a:t>(v)</a:t>
            </a:r>
          </a:p>
          <a:p>
            <a:r>
              <a:rPr lang="en-US" sz="2000" dirty="0">
                <a:latin typeface="Consolas" panose="020B0609020204030204" pitchFamily="49" charset="0"/>
              </a:rPr>
              <a:t>}</a:t>
            </a:r>
          </a:p>
          <a:p>
            <a:endParaRPr lang="en-US" sz="2000" dirty="0">
              <a:latin typeface="Consolas" panose="020B0609020204030204" pitchFamily="49" charset="0"/>
            </a:endParaRPr>
          </a:p>
          <a:p>
            <a:endParaRPr lang="en-US" sz="2000" dirty="0">
              <a:latin typeface="Consolas" panose="020B0609020204030204" pitchFamily="49" charset="0"/>
            </a:endParaRPr>
          </a:p>
        </p:txBody>
      </p:sp>
      <p:sp>
        <p:nvSpPr>
          <p:cNvPr id="41" name="Arrow: Right 40">
            <a:extLst>
              <a:ext uri="{FF2B5EF4-FFF2-40B4-BE49-F238E27FC236}">
                <a16:creationId xmlns:a16="http://schemas.microsoft.com/office/drawing/2014/main" id="{AF1E42BF-CB8A-474D-B33D-86D5ED4ABBAC}"/>
              </a:ext>
            </a:extLst>
          </p:cNvPr>
          <p:cNvSpPr/>
          <p:nvPr/>
        </p:nvSpPr>
        <p:spPr>
          <a:xfrm rot="5400000">
            <a:off x="2764029" y="2857769"/>
            <a:ext cx="649016" cy="2064634"/>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DDAFF79D-1F6E-4A90-AA3D-D0080CB970B7}"/>
              </a:ext>
            </a:extLst>
          </p:cNvPr>
          <p:cNvSpPr txBox="1"/>
          <p:nvPr/>
        </p:nvSpPr>
        <p:spPr>
          <a:xfrm>
            <a:off x="7013349" y="4217479"/>
            <a:ext cx="4800837" cy="2554545"/>
          </a:xfrm>
          <a:prstGeom prst="rect">
            <a:avLst/>
          </a:prstGeom>
          <a:solidFill>
            <a:schemeClr val="accent2">
              <a:lumMod val="20000"/>
              <a:lumOff val="80000"/>
            </a:schemeClr>
          </a:solidFill>
          <a:ln>
            <a:solidFill>
              <a:schemeClr val="tx1"/>
            </a:solidFill>
          </a:ln>
        </p:spPr>
        <p:txBody>
          <a:bodyPr wrap="square">
            <a:spAutoFit/>
          </a:bodyPr>
          <a:lstStyle/>
          <a:p>
            <a:r>
              <a:rPr lang="en-US" sz="2000" dirty="0">
                <a:latin typeface="Consolas" panose="020B0609020204030204" pitchFamily="49" charset="0"/>
              </a:rPr>
              <a:t>var range = 1...1000000</a:t>
            </a:r>
          </a:p>
          <a:p>
            <a:endParaRPr lang="en-US" sz="2000" dirty="0">
              <a:latin typeface="Consolas" panose="020B0609020204030204" pitchFamily="49" charset="0"/>
            </a:endParaRPr>
          </a:p>
          <a:p>
            <a:r>
              <a:rPr lang="en-US" sz="2000" dirty="0">
                <a:latin typeface="Consolas" panose="020B0609020204030204" pitchFamily="49" charset="0"/>
              </a:rPr>
              <a:t>var it = </a:t>
            </a:r>
            <a:r>
              <a:rPr lang="en-US" sz="2000" dirty="0" err="1">
                <a:latin typeface="Consolas" panose="020B0609020204030204" pitchFamily="49" charset="0"/>
              </a:rPr>
              <a:t>range.</a:t>
            </a:r>
            <a:r>
              <a:rPr lang="en-US" sz="2000" dirty="0" err="1">
                <a:solidFill>
                  <a:srgbClr val="C00000"/>
                </a:solidFill>
                <a:latin typeface="Consolas" panose="020B0609020204030204" pitchFamily="49" charset="0"/>
              </a:rPr>
              <a:t>makeIterator</a:t>
            </a:r>
            <a:r>
              <a:rPr lang="en-US" sz="2000" dirty="0">
                <a:solidFill>
                  <a:srgbClr val="C00000"/>
                </a:solidFill>
                <a:latin typeface="Consolas" panose="020B0609020204030204" pitchFamily="49" charset="0"/>
              </a:rPr>
              <a:t>()</a:t>
            </a:r>
          </a:p>
          <a:p>
            <a:r>
              <a:rPr lang="en-US" sz="2000" dirty="0">
                <a:latin typeface="Consolas" panose="020B0609020204030204" pitchFamily="49" charset="0"/>
              </a:rPr>
              <a:t>while true {</a:t>
            </a:r>
          </a:p>
          <a:p>
            <a:r>
              <a:rPr lang="en-US" sz="2000" dirty="0">
                <a:latin typeface="Consolas" panose="020B0609020204030204" pitchFamily="49" charset="0"/>
              </a:rPr>
              <a:t>  var v = </a:t>
            </a:r>
            <a:r>
              <a:rPr lang="en-US" sz="2000" dirty="0" err="1">
                <a:solidFill>
                  <a:srgbClr val="C00000"/>
                </a:solidFill>
                <a:latin typeface="Consolas" panose="020B0609020204030204" pitchFamily="49" charset="0"/>
              </a:rPr>
              <a:t>it.next</a:t>
            </a:r>
            <a:r>
              <a:rPr lang="en-US" sz="2000" dirty="0">
                <a:solidFill>
                  <a:srgbClr val="C00000"/>
                </a:solidFill>
                <a:latin typeface="Consolas" panose="020B0609020204030204" pitchFamily="49" charset="0"/>
              </a:rPr>
              <a:t>()</a:t>
            </a:r>
          </a:p>
          <a:p>
            <a:r>
              <a:rPr lang="en-US" sz="2000" dirty="0">
                <a:latin typeface="Consolas" panose="020B0609020204030204" pitchFamily="49" charset="0"/>
              </a:rPr>
              <a:t>  if (v == </a:t>
            </a:r>
            <a:r>
              <a:rPr lang="en-US" sz="2000" dirty="0">
                <a:solidFill>
                  <a:srgbClr val="FF0000"/>
                </a:solidFill>
                <a:latin typeface="Consolas" panose="020B0609020204030204" pitchFamily="49" charset="0"/>
              </a:rPr>
              <a:t>nil</a:t>
            </a:r>
            <a:r>
              <a:rPr lang="en-US" sz="2000" dirty="0">
                <a:latin typeface="Consolas" panose="020B0609020204030204" pitchFamily="49" charset="0"/>
              </a:rPr>
              <a:t>) { break }</a:t>
            </a:r>
          </a:p>
          <a:p>
            <a:r>
              <a:rPr lang="en-US" sz="2000" dirty="0">
                <a:latin typeface="Consolas" panose="020B0609020204030204" pitchFamily="49" charset="0"/>
              </a:rPr>
              <a:t>  </a:t>
            </a:r>
            <a:r>
              <a:rPr lang="en-US" sz="2000" dirty="0">
                <a:solidFill>
                  <a:srgbClr val="7030A0"/>
                </a:solidFill>
                <a:latin typeface="Consolas" panose="020B0609020204030204" pitchFamily="49" charset="0"/>
              </a:rPr>
              <a:t>print(v)</a:t>
            </a:r>
          </a:p>
          <a:p>
            <a:r>
              <a:rPr lang="en-US" sz="2000" dirty="0">
                <a:latin typeface="Consolas" panose="020B0609020204030204" pitchFamily="49" charset="0"/>
              </a:rPr>
              <a:t>}</a:t>
            </a:r>
          </a:p>
        </p:txBody>
      </p:sp>
      <p:sp>
        <p:nvSpPr>
          <p:cNvPr id="43" name="Arrow: Right 42">
            <a:extLst>
              <a:ext uri="{FF2B5EF4-FFF2-40B4-BE49-F238E27FC236}">
                <a16:creationId xmlns:a16="http://schemas.microsoft.com/office/drawing/2014/main" id="{14535A03-DA36-4A01-AFF9-DC76DBB5F9F8}"/>
              </a:ext>
            </a:extLst>
          </p:cNvPr>
          <p:cNvSpPr/>
          <p:nvPr/>
        </p:nvSpPr>
        <p:spPr>
          <a:xfrm rot="5400000">
            <a:off x="9089260" y="2904855"/>
            <a:ext cx="649016" cy="2064634"/>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5" name="Group 44">
            <a:extLst>
              <a:ext uri="{FF2B5EF4-FFF2-40B4-BE49-F238E27FC236}">
                <a16:creationId xmlns:a16="http://schemas.microsoft.com/office/drawing/2014/main" id="{20B59DFF-3889-4AE6-940A-2B6DB8124924}"/>
              </a:ext>
            </a:extLst>
          </p:cNvPr>
          <p:cNvGrpSpPr/>
          <p:nvPr/>
        </p:nvGrpSpPr>
        <p:grpSpPr>
          <a:xfrm>
            <a:off x="6295434" y="22600"/>
            <a:ext cx="5896566" cy="1480649"/>
            <a:chOff x="5774943" y="1867121"/>
            <a:chExt cx="5896566" cy="1480649"/>
          </a:xfrm>
        </p:grpSpPr>
        <p:grpSp>
          <p:nvGrpSpPr>
            <p:cNvPr id="46" name="Group 45">
              <a:extLst>
                <a:ext uri="{FF2B5EF4-FFF2-40B4-BE49-F238E27FC236}">
                  <a16:creationId xmlns:a16="http://schemas.microsoft.com/office/drawing/2014/main" id="{3F834EEE-446C-48E2-BFB9-939A35BA0D44}"/>
                </a:ext>
              </a:extLst>
            </p:cNvPr>
            <p:cNvGrpSpPr/>
            <p:nvPr/>
          </p:nvGrpSpPr>
          <p:grpSpPr>
            <a:xfrm>
              <a:off x="5774943" y="1867121"/>
              <a:ext cx="5896566" cy="1480649"/>
              <a:chOff x="6845352" y="4803763"/>
              <a:chExt cx="5896566" cy="1480649"/>
            </a:xfrm>
          </p:grpSpPr>
          <p:grpSp>
            <p:nvGrpSpPr>
              <p:cNvPr id="48" name="Group 47">
                <a:extLst>
                  <a:ext uri="{FF2B5EF4-FFF2-40B4-BE49-F238E27FC236}">
                    <a16:creationId xmlns:a16="http://schemas.microsoft.com/office/drawing/2014/main" id="{9DF7FE99-DE92-4B4F-8A14-5DBE17652F91}"/>
                  </a:ext>
                </a:extLst>
              </p:cNvPr>
              <p:cNvGrpSpPr/>
              <p:nvPr/>
            </p:nvGrpSpPr>
            <p:grpSpPr>
              <a:xfrm>
                <a:off x="6845352" y="4803763"/>
                <a:ext cx="5896566" cy="1480649"/>
                <a:chOff x="7083893" y="4426225"/>
                <a:chExt cx="5896566" cy="1480649"/>
              </a:xfrm>
            </p:grpSpPr>
            <p:sp>
              <p:nvSpPr>
                <p:cNvPr id="51" name="Rectangle: Rounded Corners 50">
                  <a:extLst>
                    <a:ext uri="{FF2B5EF4-FFF2-40B4-BE49-F238E27FC236}">
                      <a16:creationId xmlns:a16="http://schemas.microsoft.com/office/drawing/2014/main" id="{4B9ADFEF-C7A4-4A9B-9CAE-F7350BA45703}"/>
                    </a:ext>
                  </a:extLst>
                </p:cNvPr>
                <p:cNvSpPr/>
                <p:nvPr/>
              </p:nvSpPr>
              <p:spPr>
                <a:xfrm>
                  <a:off x="7083893" y="4426225"/>
                  <a:ext cx="5896566" cy="148064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FB925715-CA60-4A04-91B7-1D67B18C0CBE}"/>
                    </a:ext>
                  </a:extLst>
                </p:cNvPr>
                <p:cNvSpPr txBox="1"/>
                <p:nvPr/>
              </p:nvSpPr>
              <p:spPr>
                <a:xfrm>
                  <a:off x="7947950" y="4442989"/>
                  <a:ext cx="2831224" cy="400110"/>
                </a:xfrm>
                <a:prstGeom prst="rect">
                  <a:avLst/>
                </a:prstGeom>
                <a:noFill/>
              </p:spPr>
              <p:txBody>
                <a:bodyPr wrap="none" rtlCol="0">
                  <a:spAutoFit/>
                </a:bodyPr>
                <a:lstStyle/>
                <a:p>
                  <a:r>
                    <a:rPr lang="en-US" sz="2000" dirty="0">
                      <a:solidFill>
                        <a:schemeClr val="bg1">
                          <a:lumMod val="50000"/>
                        </a:schemeClr>
                      </a:solidFill>
                      <a:latin typeface="Comic Sans MS" panose="030F0702030302020204" pitchFamily="66" charset="0"/>
                    </a:rPr>
                    <a:t>Academic Robot Says:</a:t>
                  </a:r>
                </a:p>
              </p:txBody>
            </p:sp>
          </p:grpSp>
          <p:sp>
            <p:nvSpPr>
              <p:cNvPr id="50" name="TextBox 49">
                <a:extLst>
                  <a:ext uri="{FF2B5EF4-FFF2-40B4-BE49-F238E27FC236}">
                    <a16:creationId xmlns:a16="http://schemas.microsoft.com/office/drawing/2014/main" id="{6B174F90-3DB3-45BE-B65D-808F17A610AA}"/>
                  </a:ext>
                </a:extLst>
              </p:cNvPr>
              <p:cNvSpPr txBox="1"/>
              <p:nvPr/>
            </p:nvSpPr>
            <p:spPr>
              <a:xfrm>
                <a:off x="7563267" y="5413980"/>
                <a:ext cx="4710259" cy="707886"/>
              </a:xfrm>
              <a:prstGeom prst="rect">
                <a:avLst/>
              </a:prstGeom>
              <a:noFill/>
            </p:spPr>
            <p:txBody>
              <a:bodyPr wrap="square" rtlCol="0">
                <a:spAutoFit/>
              </a:bodyPr>
              <a:lstStyle/>
              <a:p>
                <a:pPr algn="ctr"/>
                <a:r>
                  <a:rPr lang="en-US" sz="2000" dirty="0">
                    <a:solidFill>
                      <a:schemeClr val="accent1">
                        <a:lumMod val="75000"/>
                      </a:schemeClr>
                    </a:solidFill>
                    <a:latin typeface="Comic Sans MS" panose="030F0702030302020204" pitchFamily="66" charset="0"/>
                  </a:rPr>
                  <a:t>      "This is a fantastic example of Syntactic Sugar!"</a:t>
                </a:r>
                <a:endParaRPr lang="en-US" sz="2000" dirty="0">
                  <a:solidFill>
                    <a:srgbClr val="C00000"/>
                  </a:solidFill>
                  <a:latin typeface="Comic Sans MS" panose="030F0702030302020204" pitchFamily="66" charset="0"/>
                </a:endParaRPr>
              </a:p>
            </p:txBody>
          </p:sp>
        </p:grpSp>
        <p:pic>
          <p:nvPicPr>
            <p:cNvPr id="47" name="Picture 46">
              <a:extLst>
                <a:ext uri="{FF2B5EF4-FFF2-40B4-BE49-F238E27FC236}">
                  <a16:creationId xmlns:a16="http://schemas.microsoft.com/office/drawing/2014/main" id="{B89AA1E7-6435-4112-A8B7-763B06E167CD}"/>
                </a:ext>
              </a:extLst>
            </p:cNvPr>
            <p:cNvPicPr>
              <a:picLocks noChangeAspect="1"/>
            </p:cNvPicPr>
            <p:nvPr/>
          </p:nvPicPr>
          <p:blipFill rotWithShape="1">
            <a:blip r:embed="rId3"/>
            <a:srcRect l="23761" r="21167"/>
            <a:stretch/>
          </p:blipFill>
          <p:spPr>
            <a:xfrm>
              <a:off x="5963065" y="1932015"/>
              <a:ext cx="675935" cy="670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Tree>
    <p:extLst>
      <p:ext uri="{BB962C8B-B14F-4D97-AF65-F5344CB8AC3E}">
        <p14:creationId xmlns:p14="http://schemas.microsoft.com/office/powerpoint/2010/main" val="86263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wipe(up)">
                                      <p:cBhvr>
                                        <p:cTn id="15" dur="500"/>
                                        <p:tgtEl>
                                          <p:spTgt spid="4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wipe(up)">
                                      <p:cBhvr>
                                        <p:cTn id="28" dur="500"/>
                                        <p:tgtEl>
                                          <p:spTgt spid="43"/>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anim calcmode="lin" valueType="num">
                                      <p:cBhvr additive="base">
                                        <p:cTn id="37" dur="500" fill="hold"/>
                                        <p:tgtEl>
                                          <p:spTgt spid="45"/>
                                        </p:tgtEl>
                                        <p:attrNameLst>
                                          <p:attrName>ppt_x</p:attrName>
                                        </p:attrNameLst>
                                      </p:cBhvr>
                                      <p:tavLst>
                                        <p:tav tm="0">
                                          <p:val>
                                            <p:strVal val="1+#ppt_w/2"/>
                                          </p:val>
                                        </p:tav>
                                        <p:tav tm="100000">
                                          <p:val>
                                            <p:strVal val="#ppt_x"/>
                                          </p:val>
                                        </p:tav>
                                      </p:tavLst>
                                    </p:anim>
                                    <p:anim calcmode="lin" valueType="num">
                                      <p:cBhvr additive="base">
                                        <p:cTn id="38"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xit" presetSubtype="2" fill="hold" nodeType="clickEffect">
                                  <p:stCondLst>
                                    <p:cond delay="0"/>
                                  </p:stCondLst>
                                  <p:childTnLst>
                                    <p:anim calcmode="lin" valueType="num">
                                      <p:cBhvr additive="base">
                                        <p:cTn id="42" dur="500"/>
                                        <p:tgtEl>
                                          <p:spTgt spid="45"/>
                                        </p:tgtEl>
                                        <p:attrNameLst>
                                          <p:attrName>ppt_x</p:attrName>
                                        </p:attrNameLst>
                                      </p:cBhvr>
                                      <p:tavLst>
                                        <p:tav tm="0">
                                          <p:val>
                                            <p:strVal val="ppt_x"/>
                                          </p:val>
                                        </p:tav>
                                        <p:tav tm="100000">
                                          <p:val>
                                            <p:strVal val="1+ppt_w/2"/>
                                          </p:val>
                                        </p:tav>
                                      </p:tavLst>
                                    </p:anim>
                                    <p:anim calcmode="lin" valueType="num">
                                      <p:cBhvr additive="base">
                                        <p:cTn id="43" dur="500"/>
                                        <p:tgtEl>
                                          <p:spTgt spid="45"/>
                                        </p:tgtEl>
                                        <p:attrNameLst>
                                          <p:attrName>ppt_y</p:attrName>
                                        </p:attrNameLst>
                                      </p:cBhvr>
                                      <p:tavLst>
                                        <p:tav tm="0">
                                          <p:val>
                                            <p:strVal val="ppt_y"/>
                                          </p:val>
                                        </p:tav>
                                        <p:tav tm="100000">
                                          <p:val>
                                            <p:strVal val="ppt_y"/>
                                          </p:val>
                                        </p:tav>
                                      </p:tavLst>
                                    </p:anim>
                                    <p:set>
                                      <p:cBhvr>
                                        <p:cTn id="44" dur="1" fill="hold">
                                          <p:stCondLst>
                                            <p:cond delay="499"/>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71" grpId="0" animBg="1"/>
      <p:bldP spid="74" grpId="0" animBg="1"/>
      <p:bldP spid="40" grpId="0" animBg="1"/>
      <p:bldP spid="41" grpId="0" animBg="1"/>
      <p:bldP spid="42" grpId="0" animBg="1"/>
      <p:bldP spid="4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25A84-4AE9-497A-9918-91B711BD49E8}"/>
              </a:ext>
            </a:extLst>
          </p:cNvPr>
          <p:cNvSpPr>
            <a:spLocks noGrp="1"/>
          </p:cNvSpPr>
          <p:nvPr>
            <p:ph type="title"/>
          </p:nvPr>
        </p:nvSpPr>
        <p:spPr>
          <a:xfrm>
            <a:off x="927201" y="-225229"/>
            <a:ext cx="10363200" cy="1143000"/>
          </a:xfrm>
        </p:spPr>
        <p:txBody>
          <a:bodyPr>
            <a:normAutofit/>
          </a:bodyPr>
          <a:lstStyle/>
          <a:p>
            <a:r>
              <a:rPr lang="en-US" sz="4000" dirty="0"/>
              <a:t>How Are Iterators Implemented?</a:t>
            </a:r>
          </a:p>
        </p:txBody>
      </p:sp>
      <p:sp>
        <p:nvSpPr>
          <p:cNvPr id="13" name="TextBox 12">
            <a:extLst>
              <a:ext uri="{FF2B5EF4-FFF2-40B4-BE49-F238E27FC236}">
                <a16:creationId xmlns:a16="http://schemas.microsoft.com/office/drawing/2014/main" id="{E4531793-C4A6-4DD2-8665-73A06FC37048}"/>
              </a:ext>
            </a:extLst>
          </p:cNvPr>
          <p:cNvSpPr txBox="1"/>
          <p:nvPr/>
        </p:nvSpPr>
        <p:spPr>
          <a:xfrm>
            <a:off x="3185465" y="1985829"/>
            <a:ext cx="5833871" cy="1631216"/>
          </a:xfrm>
          <a:prstGeom prst="rect">
            <a:avLst/>
          </a:prstGeom>
          <a:solidFill>
            <a:srgbClr val="002060"/>
          </a:solidFill>
          <a:ln>
            <a:solidFill>
              <a:schemeClr val="tx1"/>
            </a:solidFill>
          </a:ln>
        </p:spPr>
        <p:txBody>
          <a:bodyPr wrap="square">
            <a:spAutoFit/>
          </a:bodyPr>
          <a:lstStyle/>
          <a:p>
            <a:pPr algn="ctr"/>
            <a:r>
              <a:rPr lang="en-US" sz="2800" dirty="0">
                <a:solidFill>
                  <a:schemeClr val="accent4">
                    <a:lumMod val="40000"/>
                    <a:lumOff val="60000"/>
                  </a:schemeClr>
                </a:solidFill>
                <a:latin typeface="+mj-lt"/>
              </a:rPr>
              <a:t>With Traditional Classes</a:t>
            </a:r>
          </a:p>
          <a:p>
            <a:pPr algn="ctr"/>
            <a:endParaRPr lang="en-US" sz="2400" dirty="0">
              <a:solidFill>
                <a:schemeClr val="bg1"/>
              </a:solidFill>
              <a:latin typeface="+mj-lt"/>
            </a:endParaRPr>
          </a:p>
          <a:p>
            <a:pPr algn="ctr"/>
            <a:r>
              <a:rPr lang="en-US" sz="2400" dirty="0">
                <a:solidFill>
                  <a:schemeClr val="bg1"/>
                </a:solidFill>
                <a:latin typeface="+mj-lt"/>
              </a:rPr>
              <a:t>An </a:t>
            </a:r>
            <a:r>
              <a:rPr lang="en-US" sz="2400" dirty="0">
                <a:solidFill>
                  <a:schemeClr val="accent6">
                    <a:lumMod val="40000"/>
                    <a:lumOff val="60000"/>
                  </a:schemeClr>
                </a:solidFill>
                <a:latin typeface="+mj-lt"/>
              </a:rPr>
              <a:t>iterator </a:t>
            </a:r>
            <a:r>
              <a:rPr lang="en-US" sz="2400" dirty="0">
                <a:solidFill>
                  <a:schemeClr val="bg1"/>
                </a:solidFill>
                <a:latin typeface="+mj-lt"/>
              </a:rPr>
              <a:t>is an object, implemented using regular OOP classes.</a:t>
            </a:r>
          </a:p>
        </p:txBody>
      </p:sp>
      <p:sp>
        <p:nvSpPr>
          <p:cNvPr id="144" name="TextBox 143">
            <a:extLst>
              <a:ext uri="{FF2B5EF4-FFF2-40B4-BE49-F238E27FC236}">
                <a16:creationId xmlns:a16="http://schemas.microsoft.com/office/drawing/2014/main" id="{A557DFCC-796C-40BC-A248-FFF4740A54CF}"/>
              </a:ext>
            </a:extLst>
          </p:cNvPr>
          <p:cNvSpPr txBox="1"/>
          <p:nvPr/>
        </p:nvSpPr>
        <p:spPr>
          <a:xfrm>
            <a:off x="1020222" y="917771"/>
            <a:ext cx="9943796" cy="461665"/>
          </a:xfrm>
          <a:prstGeom prst="rect">
            <a:avLst/>
          </a:prstGeom>
          <a:noFill/>
        </p:spPr>
        <p:txBody>
          <a:bodyPr wrap="square">
            <a:spAutoFit/>
          </a:bodyPr>
          <a:lstStyle/>
          <a:p>
            <a:pPr algn="ctr"/>
            <a:r>
              <a:rPr lang="en-US" sz="2400" dirty="0"/>
              <a:t>There are two primary approaches for creating iterators:</a:t>
            </a:r>
          </a:p>
        </p:txBody>
      </p:sp>
      <p:sp>
        <p:nvSpPr>
          <p:cNvPr id="153" name="TextBox 152">
            <a:extLst>
              <a:ext uri="{FF2B5EF4-FFF2-40B4-BE49-F238E27FC236}">
                <a16:creationId xmlns:a16="http://schemas.microsoft.com/office/drawing/2014/main" id="{7D43DE95-F65B-42D7-AA50-4133F3FCC5B3}"/>
              </a:ext>
            </a:extLst>
          </p:cNvPr>
          <p:cNvSpPr txBox="1"/>
          <p:nvPr/>
        </p:nvSpPr>
        <p:spPr>
          <a:xfrm>
            <a:off x="3185465" y="4196536"/>
            <a:ext cx="5833871" cy="1631216"/>
          </a:xfrm>
          <a:prstGeom prst="rect">
            <a:avLst/>
          </a:prstGeom>
          <a:solidFill>
            <a:srgbClr val="002060"/>
          </a:solidFill>
          <a:ln>
            <a:solidFill>
              <a:schemeClr val="tx1"/>
            </a:solidFill>
          </a:ln>
        </p:spPr>
        <p:txBody>
          <a:bodyPr wrap="square">
            <a:spAutoFit/>
          </a:bodyPr>
          <a:lstStyle/>
          <a:p>
            <a:pPr algn="ctr"/>
            <a:r>
              <a:rPr lang="en-US" sz="2800" dirty="0">
                <a:solidFill>
                  <a:schemeClr val="accent4">
                    <a:lumMod val="40000"/>
                    <a:lumOff val="60000"/>
                  </a:schemeClr>
                </a:solidFill>
                <a:latin typeface="+mj-lt"/>
              </a:rPr>
              <a:t>"True Iterators" aka Generators</a:t>
            </a:r>
          </a:p>
          <a:p>
            <a:pPr algn="ctr"/>
            <a:endParaRPr lang="en-US" sz="2400" dirty="0">
              <a:solidFill>
                <a:schemeClr val="bg1"/>
              </a:solidFill>
              <a:latin typeface="+mj-lt"/>
            </a:endParaRPr>
          </a:p>
          <a:p>
            <a:pPr algn="ctr"/>
            <a:r>
              <a:rPr lang="en-US" sz="2400" dirty="0">
                <a:solidFill>
                  <a:schemeClr val="bg1"/>
                </a:solidFill>
                <a:latin typeface="+mj-lt"/>
              </a:rPr>
              <a:t>An iterator is implemented by using a special type of </a:t>
            </a:r>
            <a:r>
              <a:rPr lang="en-US" sz="2400" dirty="0">
                <a:solidFill>
                  <a:srgbClr val="CCFFFF"/>
                </a:solidFill>
                <a:latin typeface="+mj-lt"/>
              </a:rPr>
              <a:t>function</a:t>
            </a:r>
            <a:r>
              <a:rPr lang="en-US" sz="2400" dirty="0">
                <a:solidFill>
                  <a:schemeClr val="bg1"/>
                </a:solidFill>
                <a:latin typeface="+mj-lt"/>
              </a:rPr>
              <a:t> called a </a:t>
            </a:r>
            <a:r>
              <a:rPr lang="en-US" sz="2400" dirty="0">
                <a:solidFill>
                  <a:srgbClr val="CCFFFF"/>
                </a:solidFill>
                <a:latin typeface="+mj-lt"/>
              </a:rPr>
              <a:t>generator</a:t>
            </a:r>
            <a:r>
              <a:rPr lang="en-US" sz="2400" dirty="0">
                <a:solidFill>
                  <a:schemeClr val="bg1"/>
                </a:solidFill>
                <a:latin typeface="+mj-lt"/>
              </a:rPr>
              <a:t>.</a:t>
            </a:r>
          </a:p>
        </p:txBody>
      </p:sp>
      <p:sp>
        <p:nvSpPr>
          <p:cNvPr id="155" name="Rectangle 154">
            <a:extLst>
              <a:ext uri="{FF2B5EF4-FFF2-40B4-BE49-F238E27FC236}">
                <a16:creationId xmlns:a16="http://schemas.microsoft.com/office/drawing/2014/main" id="{E2698C69-7E4B-44A5-A37F-3ADED73BF7AC}"/>
              </a:ext>
            </a:extLst>
          </p:cNvPr>
          <p:cNvSpPr/>
          <p:nvPr/>
        </p:nvSpPr>
        <p:spPr>
          <a:xfrm>
            <a:off x="3185465" y="1985829"/>
            <a:ext cx="5833871" cy="1631216"/>
          </a:xfrm>
          <a:prstGeom prst="rect">
            <a:avLst/>
          </a:prstGeom>
          <a:noFill/>
          <a:ln w="38100">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081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155"/>
                                        </p:tgtEl>
                                        <p:attrNameLst>
                                          <p:attrName>style.visibility</p:attrName>
                                        </p:attrNameLst>
                                      </p:cBhvr>
                                      <p:to>
                                        <p:strVal val="visible"/>
                                      </p:to>
                                    </p:set>
                                    <p:animEffect transition="in" filter="wipe(up)">
                                      <p:cBhvr>
                                        <p:cTn id="19"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4" grpId="0"/>
      <p:bldP spid="153" grpId="0" animBg="1"/>
      <p:bldP spid="15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3627-A843-46E9-9357-E021F5E5E051}"/>
              </a:ext>
            </a:extLst>
          </p:cNvPr>
          <p:cNvSpPr>
            <a:spLocks noGrp="1"/>
          </p:cNvSpPr>
          <p:nvPr>
            <p:ph type="title"/>
          </p:nvPr>
        </p:nvSpPr>
        <p:spPr>
          <a:xfrm>
            <a:off x="2816678" y="-153500"/>
            <a:ext cx="6558643" cy="1143000"/>
          </a:xfrm>
        </p:spPr>
        <p:txBody>
          <a:bodyPr>
            <a:normAutofit/>
          </a:bodyPr>
          <a:lstStyle/>
          <a:p>
            <a:r>
              <a:rPr lang="en-US" sz="2800" dirty="0"/>
              <a:t>Iterator Objects: Python</a:t>
            </a:r>
          </a:p>
        </p:txBody>
      </p:sp>
      <p:sp>
        <p:nvSpPr>
          <p:cNvPr id="3" name="Rectangle 2">
            <a:extLst>
              <a:ext uri="{FF2B5EF4-FFF2-40B4-BE49-F238E27FC236}">
                <a16:creationId xmlns:a16="http://schemas.microsoft.com/office/drawing/2014/main" id="{70660964-075C-AD4C-5C35-86C2C26EA62B}"/>
              </a:ext>
            </a:extLst>
          </p:cNvPr>
          <p:cNvSpPr/>
          <p:nvPr/>
        </p:nvSpPr>
        <p:spPr>
          <a:xfrm>
            <a:off x="125186" y="117693"/>
            <a:ext cx="4490357" cy="6463308"/>
          </a:xfrm>
          <a:prstGeom prst="rect">
            <a:avLst/>
          </a:prstGeom>
          <a:solidFill>
            <a:srgbClr val="E2E9F6"/>
          </a:solidFill>
          <a:ln>
            <a:solidFill>
              <a:schemeClr val="tx1"/>
            </a:solidFill>
          </a:ln>
        </p:spPr>
        <p:txBody>
          <a:bodyPr wrap="square">
            <a:spAutoFit/>
          </a:bodyPr>
          <a:lstStyle/>
          <a:p>
            <a:r>
              <a:rPr lang="en-US" dirty="0">
                <a:latin typeface="Consolas" panose="020B0609020204030204" pitchFamily="49" charset="0"/>
                <a:cs typeface="Consolas" panose="020B0609020204030204" pitchFamily="49" charset="0"/>
              </a:rPr>
              <a:t>class </a:t>
            </a:r>
            <a:r>
              <a:rPr lang="en-US" dirty="0" err="1">
                <a:latin typeface="Consolas" panose="020B0609020204030204" pitchFamily="49" charset="0"/>
                <a:cs typeface="Consolas" panose="020B0609020204030204" pitchFamily="49" charset="0"/>
              </a:rPr>
              <a:t>OurIterator</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def __</a:t>
            </a:r>
            <a:r>
              <a:rPr lang="en-US" dirty="0" err="1">
                <a:latin typeface="Consolas" panose="020B0609020204030204" pitchFamily="49" charset="0"/>
                <a:cs typeface="Consolas" panose="020B0609020204030204" pitchFamily="49" charset="0"/>
              </a:rPr>
              <a:t>init</a:t>
            </a:r>
            <a:r>
              <a:rPr lang="en-US" dirty="0">
                <a:latin typeface="Consolas" panose="020B0609020204030204" pitchFamily="49" charset="0"/>
                <a:cs typeface="Consolas" panose="020B0609020204030204" pitchFamily="49" charset="0"/>
              </a:rPr>
              <a:t>__(self, </a:t>
            </a:r>
            <a:r>
              <a:rPr lang="en-US" dirty="0" err="1">
                <a:latin typeface="Consolas" panose="020B0609020204030204" pitchFamily="49" charset="0"/>
                <a:cs typeface="Consolas" panose="020B0609020204030204" pitchFamily="49" charset="0"/>
              </a:rPr>
              <a:t>arr</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self.arr</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arr</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self.pos</a:t>
            </a:r>
            <a:r>
              <a:rPr lang="en-US" dirty="0">
                <a:latin typeface="Consolas" panose="020B0609020204030204" pitchFamily="49" charset="0"/>
                <a:cs typeface="Consolas" panose="020B0609020204030204" pitchFamily="49" charset="0"/>
              </a:rPr>
              <a:t> = 0</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def </a:t>
            </a:r>
            <a:r>
              <a:rPr lang="en-US" dirty="0">
                <a:solidFill>
                  <a:schemeClr val="accent6">
                    <a:lumMod val="75000"/>
                  </a:schemeClr>
                </a:solidFill>
                <a:latin typeface="Consolas" panose="020B0609020204030204" pitchFamily="49" charset="0"/>
                <a:cs typeface="Consolas" panose="020B0609020204030204" pitchFamily="49" charset="0"/>
              </a:rPr>
              <a:t>__next__</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if </a:t>
            </a:r>
            <a:r>
              <a:rPr lang="en-US" dirty="0" err="1">
                <a:latin typeface="Consolas" panose="020B0609020204030204" pitchFamily="49" charset="0"/>
                <a:cs typeface="Consolas" panose="020B0609020204030204" pitchFamily="49" charset="0"/>
              </a:rPr>
              <a:t>self.pos</a:t>
            </a:r>
            <a:r>
              <a:rPr lang="en-US" dirty="0">
                <a:latin typeface="Consolas" panose="020B0609020204030204" pitchFamily="49" charset="0"/>
                <a:cs typeface="Consolas" panose="020B0609020204030204" pitchFamily="49" charset="0"/>
              </a:rPr>
              <a:t> &lt; </a:t>
            </a:r>
            <a:r>
              <a:rPr lang="en-US" dirty="0" err="1">
                <a:latin typeface="Consolas" panose="020B0609020204030204" pitchFamily="49" charset="0"/>
                <a:cs typeface="Consolas" panose="020B0609020204030204" pitchFamily="49" charset="0"/>
              </a:rPr>
              <a:t>len</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self.arr</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val</a:t>
            </a:r>
            <a:r>
              <a:rPr lang="en-US" dirty="0">
                <a:latin typeface="Consolas" panose="020B0609020204030204" pitchFamily="49" charset="0"/>
                <a:cs typeface="Consolas" panose="020B0609020204030204" pitchFamily="49" charset="0"/>
              </a:rPr>
              <a:t> = </a:t>
            </a:r>
            <a:r>
              <a:rPr lang="en-US" dirty="0" err="1">
                <a:solidFill>
                  <a:srgbClr val="7030A0"/>
                </a:solidFill>
                <a:latin typeface="Consolas" panose="020B0609020204030204" pitchFamily="49" charset="0"/>
                <a:cs typeface="Consolas" panose="020B0609020204030204" pitchFamily="49" charset="0"/>
              </a:rPr>
              <a:t>self.arr</a:t>
            </a:r>
            <a:r>
              <a:rPr lang="en-US" dirty="0">
                <a:solidFill>
                  <a:srgbClr val="7030A0"/>
                </a:solidFill>
                <a:latin typeface="Consolas" panose="020B0609020204030204" pitchFamily="49" charset="0"/>
                <a:cs typeface="Consolas" panose="020B0609020204030204" pitchFamily="49" charset="0"/>
              </a:rPr>
              <a:t>[</a:t>
            </a:r>
            <a:r>
              <a:rPr lang="en-US" dirty="0" err="1">
                <a:solidFill>
                  <a:srgbClr val="7030A0"/>
                </a:solidFill>
                <a:latin typeface="Consolas" panose="020B0609020204030204" pitchFamily="49" charset="0"/>
                <a:cs typeface="Consolas" panose="020B0609020204030204" pitchFamily="49" charset="0"/>
              </a:rPr>
              <a:t>self.pos</a:t>
            </a:r>
            <a:r>
              <a:rPr lang="en-US" dirty="0">
                <a:solidFill>
                  <a:srgbClr val="7030A0"/>
                </a:solidFill>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t>
            </a:r>
            <a:r>
              <a:rPr lang="en-US" dirty="0" err="1">
                <a:solidFill>
                  <a:srgbClr val="C00000"/>
                </a:solidFill>
                <a:latin typeface="Consolas" panose="020B0609020204030204" pitchFamily="49" charset="0"/>
                <a:cs typeface="Consolas" panose="020B0609020204030204" pitchFamily="49" charset="0"/>
              </a:rPr>
              <a:t>self.pos</a:t>
            </a:r>
            <a:r>
              <a:rPr lang="en-US" dirty="0">
                <a:solidFill>
                  <a:srgbClr val="C00000"/>
                </a:solidFill>
                <a:latin typeface="Consolas" panose="020B0609020204030204" pitchFamily="49" charset="0"/>
                <a:cs typeface="Consolas" panose="020B0609020204030204" pitchFamily="49" charset="0"/>
              </a:rPr>
              <a:t> += 1</a:t>
            </a:r>
          </a:p>
          <a:p>
            <a:r>
              <a:rPr lang="en-US" dirty="0">
                <a:latin typeface="Consolas" panose="020B0609020204030204" pitchFamily="49" charset="0"/>
                <a:cs typeface="Consolas" panose="020B0609020204030204" pitchFamily="49" charset="0"/>
              </a:rPr>
              <a:t>      </a:t>
            </a:r>
            <a:r>
              <a:rPr lang="en-US" dirty="0">
                <a:solidFill>
                  <a:schemeClr val="accent4">
                    <a:lumMod val="50000"/>
                  </a:schemeClr>
                </a:solidFill>
                <a:latin typeface="Consolas" panose="020B0609020204030204" pitchFamily="49" charset="0"/>
                <a:cs typeface="Consolas" panose="020B0609020204030204" pitchFamily="49" charset="0"/>
              </a:rPr>
              <a:t>return </a:t>
            </a:r>
            <a:r>
              <a:rPr lang="en-US" dirty="0" err="1">
                <a:solidFill>
                  <a:schemeClr val="accent4">
                    <a:lumMod val="50000"/>
                  </a:schemeClr>
                </a:solidFill>
                <a:latin typeface="Consolas" panose="020B0609020204030204" pitchFamily="49" charset="0"/>
                <a:cs typeface="Consolas" panose="020B0609020204030204" pitchFamily="49" charset="0"/>
              </a:rPr>
              <a:t>val</a:t>
            </a:r>
            <a:endParaRPr lang="en-US" dirty="0">
              <a:solidFill>
                <a:schemeClr val="accent4">
                  <a:lumMod val="50000"/>
                </a:schemeClr>
              </a:solidFill>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else:</a:t>
            </a:r>
          </a:p>
          <a:p>
            <a:r>
              <a:rPr lang="en-US" dirty="0">
                <a:latin typeface="Consolas" panose="020B0609020204030204" pitchFamily="49" charset="0"/>
                <a:cs typeface="Consolas" panose="020B0609020204030204" pitchFamily="49" charset="0"/>
              </a:rPr>
              <a:t>      raise </a:t>
            </a:r>
            <a:r>
              <a:rPr lang="en-US" dirty="0" err="1">
                <a:latin typeface="Consolas" panose="020B0609020204030204" pitchFamily="49" charset="0"/>
                <a:cs typeface="Consolas" panose="020B0609020204030204" pitchFamily="49" charset="0"/>
              </a:rPr>
              <a:t>StopIteration</a:t>
            </a:r>
            <a:endParaRPr lang="en-US" dirty="0">
              <a:latin typeface="Consolas" panose="020B0609020204030204" pitchFamily="49" charset="0"/>
              <a:cs typeface="Consolas" panose="020B0609020204030204" pitchFamily="49" charset="0"/>
            </a:endParaRP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class </a:t>
            </a:r>
            <a:r>
              <a:rPr lang="en-US" dirty="0" err="1">
                <a:latin typeface="Consolas" panose="020B0609020204030204" pitchFamily="49" charset="0"/>
                <a:cs typeface="Consolas" panose="020B0609020204030204" pitchFamily="49" charset="0"/>
              </a:rPr>
              <a:t>ListOfStrings</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def __</a:t>
            </a:r>
            <a:r>
              <a:rPr lang="en-US" dirty="0" err="1">
                <a:latin typeface="Consolas" panose="020B0609020204030204" pitchFamily="49" charset="0"/>
                <a:cs typeface="Consolas" panose="020B0609020204030204" pitchFamily="49" charset="0"/>
              </a:rPr>
              <a:t>init</a:t>
            </a:r>
            <a:r>
              <a:rPr lang="en-US" dirty="0">
                <a:latin typeface="Consolas" panose="020B0609020204030204" pitchFamily="49" charset="0"/>
                <a:cs typeface="Consolas" panose="020B0609020204030204" pitchFamily="49" charset="0"/>
              </a:rPr>
              <a:t>__(self):</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self.array</a:t>
            </a:r>
            <a:r>
              <a:rPr lang="en-US" dirty="0">
                <a:latin typeface="Consolas" panose="020B0609020204030204" pitchFamily="49" charset="0"/>
                <a:cs typeface="Consolas" panose="020B0609020204030204" pitchFamily="49" charset="0"/>
              </a:rPr>
              <a:t> = []</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def add(</a:t>
            </a:r>
            <a:r>
              <a:rPr lang="en-US" dirty="0" err="1">
                <a:latin typeface="Consolas" panose="020B0609020204030204" pitchFamily="49" charset="0"/>
                <a:cs typeface="Consolas" panose="020B0609020204030204" pitchFamily="49" charset="0"/>
              </a:rPr>
              <a:t>self,val</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self.array.append</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val</a:t>
            </a:r>
            <a:r>
              <a:rPr lang="en-US" dirty="0">
                <a:latin typeface="Consolas" panose="020B0609020204030204" pitchFamily="49" charset="0"/>
                <a:cs typeface="Consolas" panose="020B0609020204030204" pitchFamily="49" charset="0"/>
              </a:rPr>
              <a:t>)</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def </a:t>
            </a:r>
            <a:r>
              <a:rPr lang="en-US" dirty="0">
                <a:solidFill>
                  <a:srgbClr val="0070C0"/>
                </a:solidFill>
                <a:latin typeface="Consolas" panose="020B0609020204030204" pitchFamily="49" charset="0"/>
                <a:cs typeface="Consolas" panose="020B0609020204030204" pitchFamily="49" charset="0"/>
              </a:rPr>
              <a:t>__</a:t>
            </a:r>
            <a:r>
              <a:rPr lang="en-US" dirty="0" err="1">
                <a:solidFill>
                  <a:srgbClr val="0070C0"/>
                </a:solidFill>
                <a:latin typeface="Consolas" panose="020B0609020204030204" pitchFamily="49" charset="0"/>
                <a:cs typeface="Consolas" panose="020B0609020204030204" pitchFamily="49" charset="0"/>
              </a:rPr>
              <a:t>iter</a:t>
            </a:r>
            <a:r>
              <a:rPr lang="en-US" dirty="0">
                <a:solidFill>
                  <a:srgbClr val="0070C0"/>
                </a:solidFill>
                <a:latin typeface="Consolas" panose="020B0609020204030204" pitchFamily="49" charset="0"/>
                <a:cs typeface="Consolas" panose="020B0609020204030204" pitchFamily="49" charset="0"/>
              </a:rPr>
              <a:t>__</a:t>
            </a:r>
            <a:r>
              <a:rPr lang="en-US" dirty="0">
                <a:latin typeface="Consolas" panose="020B0609020204030204" pitchFamily="49" charset="0"/>
                <a:cs typeface="Consolas" panose="020B0609020204030204" pitchFamily="49" charset="0"/>
              </a:rPr>
              <a:t>(self):</a:t>
            </a:r>
          </a:p>
          <a:p>
            <a:r>
              <a:rPr lang="en-US" dirty="0">
                <a:latin typeface="Consolas" panose="020B0609020204030204" pitchFamily="49" charset="0"/>
                <a:cs typeface="Consolas" panose="020B0609020204030204" pitchFamily="49" charset="0"/>
              </a:rPr>
              <a:t>    it = </a:t>
            </a:r>
            <a:r>
              <a:rPr lang="en-US" dirty="0" err="1">
                <a:solidFill>
                  <a:srgbClr val="FF0000"/>
                </a:solidFill>
                <a:latin typeface="Consolas" panose="020B0609020204030204" pitchFamily="49" charset="0"/>
                <a:cs typeface="Consolas" panose="020B0609020204030204" pitchFamily="49" charset="0"/>
              </a:rPr>
              <a:t>OurIterator</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self.array</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return it</a:t>
            </a:r>
          </a:p>
        </p:txBody>
      </p:sp>
      <p:sp>
        <p:nvSpPr>
          <p:cNvPr id="23" name="TextBox 22">
            <a:extLst>
              <a:ext uri="{FF2B5EF4-FFF2-40B4-BE49-F238E27FC236}">
                <a16:creationId xmlns:a16="http://schemas.microsoft.com/office/drawing/2014/main" id="{DDCF345C-E824-CC65-0CDE-AF272D77ED39}"/>
              </a:ext>
            </a:extLst>
          </p:cNvPr>
          <p:cNvSpPr txBox="1"/>
          <p:nvPr/>
        </p:nvSpPr>
        <p:spPr>
          <a:xfrm>
            <a:off x="4991100" y="1843387"/>
            <a:ext cx="6900968" cy="830997"/>
          </a:xfrm>
          <a:prstGeom prst="rect">
            <a:avLst/>
          </a:prstGeom>
          <a:noFill/>
        </p:spPr>
        <p:txBody>
          <a:bodyPr wrap="square">
            <a:spAutoFit/>
          </a:bodyPr>
          <a:lstStyle/>
          <a:p>
            <a:pPr algn="ctr"/>
            <a:r>
              <a:rPr lang="en-US" sz="2400" dirty="0"/>
              <a:t>To make a class iterable, we must define an </a:t>
            </a:r>
            <a:r>
              <a:rPr lang="en-US" sz="2400" dirty="0">
                <a:solidFill>
                  <a:srgbClr val="0070C0"/>
                </a:solidFill>
              </a:rPr>
              <a:t>__</a:t>
            </a:r>
            <a:r>
              <a:rPr lang="en-US" sz="2400" dirty="0" err="1">
                <a:solidFill>
                  <a:srgbClr val="0070C0"/>
                </a:solidFill>
              </a:rPr>
              <a:t>iter</a:t>
            </a:r>
            <a:r>
              <a:rPr lang="en-US" sz="2400" dirty="0">
                <a:solidFill>
                  <a:srgbClr val="0070C0"/>
                </a:solidFill>
              </a:rPr>
              <a:t>__() method</a:t>
            </a:r>
            <a:r>
              <a:rPr lang="en-US" sz="2400" dirty="0"/>
              <a:t> that creates and returns an </a:t>
            </a:r>
            <a:r>
              <a:rPr lang="en-US" sz="2400" dirty="0">
                <a:solidFill>
                  <a:srgbClr val="FF0000"/>
                </a:solidFill>
              </a:rPr>
              <a:t>iterator object</a:t>
            </a:r>
            <a:r>
              <a:rPr lang="en-US" sz="2400" dirty="0"/>
              <a:t>.</a:t>
            </a:r>
          </a:p>
        </p:txBody>
      </p:sp>
      <p:sp>
        <p:nvSpPr>
          <p:cNvPr id="24" name="TextBox 23">
            <a:extLst>
              <a:ext uri="{FF2B5EF4-FFF2-40B4-BE49-F238E27FC236}">
                <a16:creationId xmlns:a16="http://schemas.microsoft.com/office/drawing/2014/main" id="{2F81E3F2-11BA-4366-A6A0-4027A7D92A81}"/>
              </a:ext>
            </a:extLst>
          </p:cNvPr>
          <p:cNvSpPr txBox="1"/>
          <p:nvPr/>
        </p:nvSpPr>
        <p:spPr>
          <a:xfrm>
            <a:off x="4760131" y="2793708"/>
            <a:ext cx="7171964" cy="1200329"/>
          </a:xfrm>
          <a:prstGeom prst="rect">
            <a:avLst/>
          </a:prstGeom>
          <a:noFill/>
        </p:spPr>
        <p:txBody>
          <a:bodyPr wrap="square">
            <a:spAutoFit/>
          </a:bodyPr>
          <a:lstStyle/>
          <a:p>
            <a:pPr algn="ctr"/>
            <a:r>
              <a:rPr lang="en-US" sz="2400" dirty="0"/>
              <a:t>Our iterator class must have a method called </a:t>
            </a:r>
            <a:r>
              <a:rPr lang="en-US" sz="2400" dirty="0">
                <a:solidFill>
                  <a:srgbClr val="00B050"/>
                </a:solidFill>
              </a:rPr>
              <a:t>__next__()</a:t>
            </a:r>
            <a:r>
              <a:rPr lang="en-US" sz="2400" dirty="0"/>
              <a:t> that </a:t>
            </a:r>
            <a:r>
              <a:rPr lang="en-US" sz="2400" dirty="0">
                <a:solidFill>
                  <a:srgbClr val="7030A0"/>
                </a:solidFill>
              </a:rPr>
              <a:t>gets the value </a:t>
            </a:r>
            <a:r>
              <a:rPr lang="en-US" sz="2400" dirty="0"/>
              <a:t>of the item pointed to by the iterator, </a:t>
            </a:r>
            <a:r>
              <a:rPr lang="en-US" sz="2400" dirty="0">
                <a:solidFill>
                  <a:srgbClr val="C00000"/>
                </a:solidFill>
              </a:rPr>
              <a:t>advances the iterator</a:t>
            </a:r>
            <a:r>
              <a:rPr lang="en-US" sz="2400" dirty="0"/>
              <a:t>, and </a:t>
            </a:r>
            <a:r>
              <a:rPr lang="en-US" sz="2400" dirty="0">
                <a:solidFill>
                  <a:schemeClr val="accent4">
                    <a:lumMod val="50000"/>
                  </a:schemeClr>
                </a:solidFill>
              </a:rPr>
              <a:t>returns the value</a:t>
            </a:r>
            <a:r>
              <a:rPr lang="en-US" sz="2400" dirty="0"/>
              <a:t>.</a:t>
            </a:r>
          </a:p>
        </p:txBody>
      </p:sp>
      <p:sp>
        <p:nvSpPr>
          <p:cNvPr id="25" name="TextBox 24">
            <a:extLst>
              <a:ext uri="{FF2B5EF4-FFF2-40B4-BE49-F238E27FC236}">
                <a16:creationId xmlns:a16="http://schemas.microsoft.com/office/drawing/2014/main" id="{C0F27FC3-D0A5-D815-62FA-C30EA6654C3D}"/>
              </a:ext>
            </a:extLst>
          </p:cNvPr>
          <p:cNvSpPr txBox="1"/>
          <p:nvPr/>
        </p:nvSpPr>
        <p:spPr>
          <a:xfrm>
            <a:off x="5305646" y="791074"/>
            <a:ext cx="6450925" cy="830997"/>
          </a:xfrm>
          <a:prstGeom prst="rect">
            <a:avLst/>
          </a:prstGeom>
          <a:noFill/>
        </p:spPr>
        <p:txBody>
          <a:bodyPr wrap="square">
            <a:spAutoFit/>
          </a:bodyPr>
          <a:lstStyle/>
          <a:p>
            <a:pPr algn="ctr"/>
            <a:r>
              <a:rPr lang="en-US" sz="2400" dirty="0"/>
              <a:t>First let's see how to implement an iterator object for a simple List class in Python.</a:t>
            </a:r>
          </a:p>
        </p:txBody>
      </p:sp>
      <p:sp>
        <p:nvSpPr>
          <p:cNvPr id="19" name="Rectangle 18">
            <a:extLst>
              <a:ext uri="{FF2B5EF4-FFF2-40B4-BE49-F238E27FC236}">
                <a16:creationId xmlns:a16="http://schemas.microsoft.com/office/drawing/2014/main" id="{84B23EC4-2E4F-982D-4FD9-F4BAEA7B70BE}"/>
              </a:ext>
            </a:extLst>
          </p:cNvPr>
          <p:cNvSpPr/>
          <p:nvPr/>
        </p:nvSpPr>
        <p:spPr>
          <a:xfrm>
            <a:off x="6761419" y="4405177"/>
            <a:ext cx="3169389" cy="2031325"/>
          </a:xfrm>
          <a:prstGeom prst="rect">
            <a:avLst/>
          </a:prstGeom>
          <a:solidFill>
            <a:schemeClr val="accent1">
              <a:lumMod val="20000"/>
              <a:lumOff val="80000"/>
            </a:schemeClr>
          </a:solidFill>
          <a:ln>
            <a:solidFill>
              <a:schemeClr val="tx1"/>
            </a:solidFill>
          </a:ln>
        </p:spPr>
        <p:txBody>
          <a:bodyPr wrap="square">
            <a:spAutoFit/>
          </a:bodyPr>
          <a:lstStyle/>
          <a:p>
            <a:r>
              <a:rPr lang="en-US" dirty="0">
                <a:latin typeface="Consolas" panose="020B0609020204030204" pitchFamily="49" charset="0"/>
                <a:cs typeface="Consolas" panose="020B0609020204030204" pitchFamily="49" charset="0"/>
              </a:rPr>
              <a:t>nerds = </a:t>
            </a:r>
            <a:r>
              <a:rPr lang="en-US" dirty="0" err="1">
                <a:latin typeface="Consolas" panose="020B0609020204030204" pitchFamily="49" charset="0"/>
                <a:cs typeface="Consolas" panose="020B0609020204030204" pitchFamily="49" charset="0"/>
              </a:rPr>
              <a:t>ListOfStrings</a:t>
            </a:r>
            <a:r>
              <a:rPr lang="en-US" dirty="0">
                <a:latin typeface="Consolas" panose="020B0609020204030204" pitchFamily="49" charset="0"/>
                <a:cs typeface="Consolas" panose="020B0609020204030204" pitchFamily="49" charset="0"/>
              </a:rPr>
              <a:t>()</a:t>
            </a:r>
          </a:p>
          <a:p>
            <a:r>
              <a:rPr lang="en-US" dirty="0" err="1">
                <a:latin typeface="Consolas" panose="020B0609020204030204" pitchFamily="49" charset="0"/>
                <a:cs typeface="Consolas" panose="020B0609020204030204" pitchFamily="49" charset="0"/>
              </a:rPr>
              <a:t>nerds.add</a:t>
            </a:r>
            <a:r>
              <a:rPr lang="en-US" dirty="0">
                <a:latin typeface="Consolas" panose="020B0609020204030204" pitchFamily="49" charset="0"/>
                <a:cs typeface="Consolas" panose="020B0609020204030204" pitchFamily="49" charset="0"/>
              </a:rPr>
              <a:t>("Carey")</a:t>
            </a:r>
          </a:p>
          <a:p>
            <a:r>
              <a:rPr lang="en-US" dirty="0" err="1">
                <a:latin typeface="Consolas" panose="020B0609020204030204" pitchFamily="49" charset="0"/>
                <a:cs typeface="Consolas" panose="020B0609020204030204" pitchFamily="49" charset="0"/>
              </a:rPr>
              <a:t>nerds.add</a:t>
            </a:r>
            <a:r>
              <a:rPr lang="en-US" dirty="0">
                <a:latin typeface="Consolas" panose="020B0609020204030204" pitchFamily="49" charset="0"/>
                <a:cs typeface="Consolas" panose="020B0609020204030204" pitchFamily="49" charset="0"/>
              </a:rPr>
              <a:t>("David")</a:t>
            </a:r>
          </a:p>
          <a:p>
            <a:r>
              <a:rPr lang="en-US" dirty="0" err="1">
                <a:latin typeface="Consolas" panose="020B0609020204030204" pitchFamily="49" charset="0"/>
                <a:cs typeface="Consolas" panose="020B0609020204030204" pitchFamily="49" charset="0"/>
              </a:rPr>
              <a:t>nerds.add</a:t>
            </a:r>
            <a:r>
              <a:rPr lang="en-US" dirty="0">
                <a:latin typeface="Consolas" panose="020B0609020204030204" pitchFamily="49" charset="0"/>
                <a:cs typeface="Consolas" panose="020B0609020204030204" pitchFamily="49" charset="0"/>
              </a:rPr>
              <a:t>("Paul")</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for n in nerds: </a:t>
            </a:r>
          </a:p>
          <a:p>
            <a:r>
              <a:rPr lang="en-US" dirty="0">
                <a:latin typeface="Consolas" panose="020B0609020204030204" pitchFamily="49" charset="0"/>
                <a:cs typeface="Consolas" panose="020B0609020204030204" pitchFamily="49" charset="0"/>
              </a:rPr>
              <a:t>  print(n)</a:t>
            </a:r>
          </a:p>
        </p:txBody>
      </p:sp>
      <p:sp>
        <p:nvSpPr>
          <p:cNvPr id="26" name="AutoShape 42">
            <a:extLst>
              <a:ext uri="{FF2B5EF4-FFF2-40B4-BE49-F238E27FC236}">
                <a16:creationId xmlns:a16="http://schemas.microsoft.com/office/drawing/2014/main" id="{C8AEE36F-2775-C936-6D3A-E945C523570A}"/>
              </a:ext>
            </a:extLst>
          </p:cNvPr>
          <p:cNvSpPr>
            <a:spLocks noChangeArrowheads="1"/>
          </p:cNvSpPr>
          <p:nvPr/>
        </p:nvSpPr>
        <p:spPr bwMode="auto">
          <a:xfrm>
            <a:off x="4202870" y="3311201"/>
            <a:ext cx="2633865" cy="803600"/>
          </a:xfrm>
          <a:prstGeom prst="wedgeRoundRectCallout">
            <a:avLst>
              <a:gd name="adj1" fmla="val -105236"/>
              <a:gd name="adj2" fmla="val 33888"/>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Ok, first let's define our container class.</a:t>
            </a:r>
          </a:p>
        </p:txBody>
      </p:sp>
      <p:sp>
        <p:nvSpPr>
          <p:cNvPr id="14" name="AutoShape 42">
            <a:extLst>
              <a:ext uri="{FF2B5EF4-FFF2-40B4-BE49-F238E27FC236}">
                <a16:creationId xmlns:a16="http://schemas.microsoft.com/office/drawing/2014/main" id="{55177F4C-EEC9-40A4-A694-BF572F1D4E7E}"/>
              </a:ext>
            </a:extLst>
          </p:cNvPr>
          <p:cNvSpPr>
            <a:spLocks noChangeArrowheads="1"/>
          </p:cNvSpPr>
          <p:nvPr/>
        </p:nvSpPr>
        <p:spPr bwMode="auto">
          <a:xfrm>
            <a:off x="9375320" y="4841557"/>
            <a:ext cx="2691493" cy="1144573"/>
          </a:xfrm>
          <a:prstGeom prst="wedgeRoundRectCallout">
            <a:avLst>
              <a:gd name="adj1" fmla="val -105568"/>
              <a:gd name="adj2" fmla="val 38864"/>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Once we finish, we can use this syntax to iterate over our list!</a:t>
            </a:r>
          </a:p>
        </p:txBody>
      </p:sp>
      <p:sp>
        <p:nvSpPr>
          <p:cNvPr id="15" name="AutoShape 42">
            <a:extLst>
              <a:ext uri="{FF2B5EF4-FFF2-40B4-BE49-F238E27FC236}">
                <a16:creationId xmlns:a16="http://schemas.microsoft.com/office/drawing/2014/main" id="{102B125F-CE00-41D2-BC5C-54657B30479B}"/>
              </a:ext>
            </a:extLst>
          </p:cNvPr>
          <p:cNvSpPr>
            <a:spLocks noChangeArrowheads="1"/>
          </p:cNvSpPr>
          <p:nvPr/>
        </p:nvSpPr>
        <p:spPr bwMode="auto">
          <a:xfrm>
            <a:off x="4073508" y="4849364"/>
            <a:ext cx="3071572" cy="803600"/>
          </a:xfrm>
          <a:prstGeom prst="wedgeRoundRectCallout">
            <a:avLst>
              <a:gd name="adj1" fmla="val -108667"/>
              <a:gd name="adj2" fmla="val 90120"/>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Ok, now let's see what our iterator class looks like.</a:t>
            </a:r>
          </a:p>
        </p:txBody>
      </p:sp>
      <p:sp>
        <p:nvSpPr>
          <p:cNvPr id="16" name="AutoShape 42">
            <a:extLst>
              <a:ext uri="{FF2B5EF4-FFF2-40B4-BE49-F238E27FC236}">
                <a16:creationId xmlns:a16="http://schemas.microsoft.com/office/drawing/2014/main" id="{C9B00284-3897-4D6F-9605-68E8F684EA23}"/>
              </a:ext>
            </a:extLst>
          </p:cNvPr>
          <p:cNvSpPr>
            <a:spLocks noChangeArrowheads="1"/>
          </p:cNvSpPr>
          <p:nvPr/>
        </p:nvSpPr>
        <p:spPr bwMode="auto">
          <a:xfrm>
            <a:off x="4289959" y="137893"/>
            <a:ext cx="4048531" cy="1035170"/>
          </a:xfrm>
          <a:prstGeom prst="wedgeRoundRectCallout">
            <a:avLst>
              <a:gd name="adj1" fmla="val -75666"/>
              <a:gd name="adj2" fmla="val -8126"/>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To create the iterator, we need to pass in the private array it's going to iterate over.</a:t>
            </a:r>
          </a:p>
        </p:txBody>
      </p:sp>
      <p:sp>
        <p:nvSpPr>
          <p:cNvPr id="17" name="AutoShape 42">
            <a:extLst>
              <a:ext uri="{FF2B5EF4-FFF2-40B4-BE49-F238E27FC236}">
                <a16:creationId xmlns:a16="http://schemas.microsoft.com/office/drawing/2014/main" id="{9BAC91E9-7619-4D77-A057-B4B8996ACC05}"/>
              </a:ext>
            </a:extLst>
          </p:cNvPr>
          <p:cNvSpPr>
            <a:spLocks noChangeArrowheads="1"/>
          </p:cNvSpPr>
          <p:nvPr/>
        </p:nvSpPr>
        <p:spPr bwMode="auto">
          <a:xfrm>
            <a:off x="3552510" y="858893"/>
            <a:ext cx="3884963" cy="865170"/>
          </a:xfrm>
          <a:prstGeom prst="wedgeRoundRectCallout">
            <a:avLst>
              <a:gd name="adj1" fmla="val -83479"/>
              <a:gd name="adj2" fmla="val -20218"/>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Our iterator then initializes its position to the start of the array.</a:t>
            </a:r>
          </a:p>
        </p:txBody>
      </p:sp>
      <p:sp>
        <p:nvSpPr>
          <p:cNvPr id="20" name="AutoShape 42">
            <a:extLst>
              <a:ext uri="{FF2B5EF4-FFF2-40B4-BE49-F238E27FC236}">
                <a16:creationId xmlns:a16="http://schemas.microsoft.com/office/drawing/2014/main" id="{157AA959-C806-412C-8329-32E438F984CB}"/>
              </a:ext>
            </a:extLst>
          </p:cNvPr>
          <p:cNvSpPr>
            <a:spLocks noChangeArrowheads="1"/>
          </p:cNvSpPr>
          <p:nvPr/>
        </p:nvSpPr>
        <p:spPr bwMode="auto">
          <a:xfrm>
            <a:off x="5609294" y="1735378"/>
            <a:ext cx="3884963" cy="956338"/>
          </a:xfrm>
          <a:prstGeom prst="wedgeRoundRectCallout">
            <a:avLst>
              <a:gd name="adj1" fmla="val -86085"/>
              <a:gd name="adj2" fmla="val -22924"/>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When the iterator hits the end, </a:t>
            </a:r>
            <a:r>
              <a:rPr lang="en-US" sz="2000" dirty="0">
                <a:solidFill>
                  <a:schemeClr val="accent2">
                    <a:lumMod val="40000"/>
                    <a:lumOff val="60000"/>
                  </a:schemeClr>
                </a:solidFill>
              </a:rPr>
              <a:t>__next__() </a:t>
            </a:r>
            <a:r>
              <a:rPr lang="en-US" sz="2000" dirty="0">
                <a:solidFill>
                  <a:schemeClr val="bg1"/>
                </a:solidFill>
              </a:rPr>
              <a:t>throws an exception.</a:t>
            </a:r>
          </a:p>
        </p:txBody>
      </p:sp>
      <p:sp>
        <p:nvSpPr>
          <p:cNvPr id="21" name="AutoShape 42">
            <a:extLst>
              <a:ext uri="{FF2B5EF4-FFF2-40B4-BE49-F238E27FC236}">
                <a16:creationId xmlns:a16="http://schemas.microsoft.com/office/drawing/2014/main" id="{110A513D-BC31-4B4E-A03D-306D7C152ECC}"/>
              </a:ext>
            </a:extLst>
          </p:cNvPr>
          <p:cNvSpPr>
            <a:spLocks noChangeArrowheads="1"/>
          </p:cNvSpPr>
          <p:nvPr/>
        </p:nvSpPr>
        <p:spPr bwMode="auto">
          <a:xfrm>
            <a:off x="3696159" y="4557367"/>
            <a:ext cx="3169389" cy="1095598"/>
          </a:xfrm>
          <a:prstGeom prst="wedgeRoundRectCallout">
            <a:avLst>
              <a:gd name="adj1" fmla="val 96299"/>
              <a:gd name="adj2" fmla="val 64875"/>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Python uses the exception to determine when the loop is complete. </a:t>
            </a:r>
          </a:p>
        </p:txBody>
      </p:sp>
    </p:spTree>
    <p:extLst>
      <p:ext uri="{BB962C8B-B14F-4D97-AF65-F5344CB8AC3E}">
        <p14:creationId xmlns:p14="http://schemas.microsoft.com/office/powerpoint/2010/main" val="3492018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14"/>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wipe(down)">
                                      <p:cBhvr>
                                        <p:cTn id="24" dur="5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bg/>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4" end="1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7" end="17"/>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26"/>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xEl>
                                              <p:pRg st="20" end="20"/>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
                                            <p:txEl>
                                              <p:pRg st="21" end="21"/>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
                                            <p:txEl>
                                              <p:pRg st="22" end="22"/>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wipe(down)">
                                      <p:cBhvr>
                                        <p:cTn id="65" dur="500"/>
                                        <p:tgtEl>
                                          <p:spTgt spid="15"/>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path" presetSubtype="0" accel="50000" decel="50000" fill="hold" grpId="2" nodeType="clickEffect">
                                  <p:stCondLst>
                                    <p:cond delay="0"/>
                                  </p:stCondLst>
                                  <p:childTnLst>
                                    <p:animMotion origin="layout" path="M 3.95833E-6 -7.40741E-7 L 0.02395 -0.69676 " pathEditMode="relative" rAng="0" ptsTypes="AA">
                                      <p:cBhvr>
                                        <p:cTn id="69" dur="2000" fill="hold"/>
                                        <p:tgtEl>
                                          <p:spTgt spid="15"/>
                                        </p:tgtEl>
                                        <p:attrNameLst>
                                          <p:attrName>ppt_x</p:attrName>
                                          <p:attrName>ppt_y</p:attrName>
                                        </p:attrNameLst>
                                      </p:cBhvr>
                                      <p:rCtr x="1198" y="-34838"/>
                                    </p:animMotion>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15"/>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3">
                                            <p:txEl>
                                              <p:pRg st="1" end="1"/>
                                            </p:txEl>
                                          </p:spTgt>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3">
                                            <p:txEl>
                                              <p:pRg st="2" end="2"/>
                                            </p:txEl>
                                          </p:spTgt>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16"/>
                                        </p:tgtEl>
                                        <p:attrNameLst>
                                          <p:attrName>style.visibility</p:attrName>
                                        </p:attrNameLst>
                                      </p:cBhvr>
                                      <p:to>
                                        <p:strVal val="visible"/>
                                      </p:to>
                                    </p:set>
                                    <p:animEffect transition="in" filter="wipe(down)">
                                      <p:cBhvr>
                                        <p:cTn id="90" dur="500"/>
                                        <p:tgtEl>
                                          <p:spTgt spid="16"/>
                                        </p:tgtEl>
                                      </p:cBhvr>
                                    </p:animEffect>
                                  </p:childTnLst>
                                </p:cTn>
                              </p:par>
                            </p:childTnLst>
                          </p:cTn>
                        </p:par>
                      </p:childTnLst>
                    </p:cTn>
                  </p:par>
                  <p:par>
                    <p:cTn id="91" fill="hold">
                      <p:stCondLst>
                        <p:cond delay="indefinite"/>
                      </p:stCondLst>
                      <p:childTnLst>
                        <p:par>
                          <p:cTn id="92" fill="hold">
                            <p:stCondLst>
                              <p:cond delay="0"/>
                            </p:stCondLst>
                            <p:childTnLst>
                              <p:par>
                                <p:cTn id="93" presetID="42" presetClass="path" presetSubtype="0" accel="50000" decel="50000" fill="hold" grpId="2" nodeType="clickEffect">
                                  <p:stCondLst>
                                    <p:cond delay="0"/>
                                  </p:stCondLst>
                                  <p:childTnLst>
                                    <p:animMotion origin="layout" path="M 1.45833E-6 -1.85185E-6 L 0.06823 0.79977 " pathEditMode="relative" rAng="0" ptsTypes="AA">
                                      <p:cBhvr>
                                        <p:cTn id="94" dur="2000" fill="hold"/>
                                        <p:tgtEl>
                                          <p:spTgt spid="16"/>
                                        </p:tgtEl>
                                        <p:attrNameLst>
                                          <p:attrName>ppt_x</p:attrName>
                                          <p:attrName>ppt_y</p:attrName>
                                        </p:attrNameLst>
                                      </p:cBhvr>
                                      <p:rCtr x="3411" y="39977"/>
                                    </p:animMotion>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16"/>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17"/>
                                        </p:tgtEl>
                                        <p:attrNameLst>
                                          <p:attrName>style.visibility</p:attrName>
                                        </p:attrNameLst>
                                      </p:cBhvr>
                                      <p:to>
                                        <p:strVal val="visible"/>
                                      </p:to>
                                    </p:set>
                                    <p:animEffect transition="in" filter="wipe(down)">
                                      <p:cBhvr>
                                        <p:cTn id="103" dur="500"/>
                                        <p:tgtEl>
                                          <p:spTgt spid="17"/>
                                        </p:tgtEl>
                                      </p:cBhvr>
                                    </p:animEffect>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grpId="1" nodeType="clickEffect">
                                  <p:stCondLst>
                                    <p:cond delay="0"/>
                                  </p:stCondLst>
                                  <p:childTnLst>
                                    <p:set>
                                      <p:cBhvr>
                                        <p:cTn id="107" dur="1" fill="hold">
                                          <p:stCondLst>
                                            <p:cond delay="0"/>
                                          </p:stCondLst>
                                        </p:cTn>
                                        <p:tgtEl>
                                          <p:spTgt spid="17"/>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24"/>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grpId="0" nodeType="clickEffect">
                                  <p:stCondLst>
                                    <p:cond delay="0"/>
                                  </p:stCondLst>
                                  <p:childTnLst>
                                    <p:set>
                                      <p:cBhvr>
                                        <p:cTn id="123"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grpId="0" nodeType="clickEffect">
                                  <p:stCondLst>
                                    <p:cond delay="0"/>
                                  </p:stCondLst>
                                  <p:childTnLst>
                                    <p:set>
                                      <p:cBhvr>
                                        <p:cTn id="127"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grpId="0" nodeType="clickEffect">
                                  <p:stCondLst>
                                    <p:cond delay="0"/>
                                  </p:stCondLst>
                                  <p:childTnLst>
                                    <p:set>
                                      <p:cBhvr>
                                        <p:cTn id="131" dur="1" fill="hold">
                                          <p:stCondLst>
                                            <p:cond delay="0"/>
                                          </p:stCondLst>
                                        </p:cTn>
                                        <p:tgtEl>
                                          <p:spTgt spid="20"/>
                                        </p:tgtEl>
                                        <p:attrNameLst>
                                          <p:attrName>style.visibility</p:attrName>
                                        </p:attrNameLst>
                                      </p:cBhvr>
                                      <p:to>
                                        <p:strVal val="visible"/>
                                      </p:to>
                                    </p:set>
                                    <p:animEffect transition="in" filter="wipe(down)">
                                      <p:cBhvr>
                                        <p:cTn id="132" dur="500"/>
                                        <p:tgtEl>
                                          <p:spTgt spid="20"/>
                                        </p:tgtEl>
                                      </p:cBhvr>
                                    </p:animEffec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42" presetClass="path" presetSubtype="0" accel="50000" decel="50000" fill="hold" grpId="2" nodeType="clickEffect">
                                  <p:stCondLst>
                                    <p:cond delay="0"/>
                                  </p:stCondLst>
                                  <p:childTnLst>
                                    <p:animMotion origin="layout" path="M -1.04167E-6 4.81481E-6 L -0.06536 0.19675 " pathEditMode="relative" rAng="0" ptsTypes="AA">
                                      <p:cBhvr>
                                        <p:cTn id="140" dur="2000" fill="hold"/>
                                        <p:tgtEl>
                                          <p:spTgt spid="20"/>
                                        </p:tgtEl>
                                        <p:attrNameLst>
                                          <p:attrName>ppt_x</p:attrName>
                                          <p:attrName>ppt_y</p:attrName>
                                        </p:attrNameLst>
                                      </p:cBhvr>
                                      <p:rCtr x="-3268" y="9838"/>
                                    </p:animMotion>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3">
                                            <p:txEl>
                                              <p:pRg st="10" end="10"/>
                                            </p:txEl>
                                          </p:spTgt>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22" presetClass="entr" presetSubtype="4" fill="hold" grpId="0" nodeType="clickEffect">
                                  <p:stCondLst>
                                    <p:cond delay="0"/>
                                  </p:stCondLst>
                                  <p:childTnLst>
                                    <p:set>
                                      <p:cBhvr>
                                        <p:cTn id="150" dur="1" fill="hold">
                                          <p:stCondLst>
                                            <p:cond delay="0"/>
                                          </p:stCondLst>
                                        </p:cTn>
                                        <p:tgtEl>
                                          <p:spTgt spid="21"/>
                                        </p:tgtEl>
                                        <p:attrNameLst>
                                          <p:attrName>style.visibility</p:attrName>
                                        </p:attrNameLst>
                                      </p:cBhvr>
                                      <p:to>
                                        <p:strVal val="visible"/>
                                      </p:to>
                                    </p:set>
                                    <p:animEffect transition="in" filter="wipe(down)">
                                      <p:cBhvr>
                                        <p:cTn id="151" dur="500"/>
                                        <p:tgtEl>
                                          <p:spTgt spid="21"/>
                                        </p:tgtEl>
                                      </p:cBhvr>
                                    </p:animEffect>
                                  </p:childTnLst>
                                </p:cTn>
                              </p:par>
                            </p:childTnLst>
                          </p:cTn>
                        </p:par>
                      </p:childTnLst>
                    </p:cTn>
                  </p:par>
                  <p:par>
                    <p:cTn id="152" fill="hold">
                      <p:stCondLst>
                        <p:cond delay="indefinite"/>
                      </p:stCondLst>
                      <p:childTnLst>
                        <p:par>
                          <p:cTn id="153" fill="hold">
                            <p:stCondLst>
                              <p:cond delay="0"/>
                            </p:stCondLst>
                            <p:childTnLst>
                              <p:par>
                                <p:cTn id="154" presetID="1" presetClass="exit" presetSubtype="0" fill="hold" grpId="1" nodeType="clickEffect">
                                  <p:stCondLst>
                                    <p:cond delay="0"/>
                                  </p:stCondLst>
                                  <p:childTnLst>
                                    <p:set>
                                      <p:cBhvr>
                                        <p:cTn id="155" dur="1" fill="hold">
                                          <p:stCondLst>
                                            <p:cond delay="0"/>
                                          </p:stCondLst>
                                        </p:cTn>
                                        <p:tgtEl>
                                          <p:spTgt spid="21"/>
                                        </p:tgtEl>
                                        <p:attrNameLst>
                                          <p:attrName>style.visibility</p:attrName>
                                        </p:attrNameLst>
                                      </p:cBhvr>
                                      <p:to>
                                        <p:strVal val="hidden"/>
                                      </p:to>
                                    </p:set>
                                  </p:childTnLst>
                                </p:cTn>
                              </p:par>
                              <p:par>
                                <p:cTn id="156" presetID="1" presetClass="exit" presetSubtype="0" fill="hold" grpId="1" nodeType="withEffect">
                                  <p:stCondLst>
                                    <p:cond delay="0"/>
                                  </p:stCondLst>
                                  <p:childTnLst>
                                    <p:set>
                                      <p:cBhvr>
                                        <p:cTn id="157"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23" grpId="0"/>
      <p:bldP spid="24" grpId="0"/>
      <p:bldP spid="25" grpId="0"/>
      <p:bldP spid="19" grpId="0" animBg="1"/>
      <p:bldP spid="26" grpId="0" animBg="1"/>
      <p:bldP spid="26" grpId="1" animBg="1"/>
      <p:bldP spid="14" grpId="0" animBg="1"/>
      <p:bldP spid="14" grpId="1" animBg="1"/>
      <p:bldP spid="15" grpId="0" animBg="1"/>
      <p:bldP spid="15" grpId="1" animBg="1"/>
      <p:bldP spid="15" grpId="2" animBg="1"/>
      <p:bldP spid="16" grpId="0" animBg="1"/>
      <p:bldP spid="16" grpId="1" animBg="1"/>
      <p:bldP spid="16" grpId="2" animBg="1"/>
      <p:bldP spid="17" grpId="0" animBg="1"/>
      <p:bldP spid="17" grpId="1" animBg="1"/>
      <p:bldP spid="20" grpId="0" animBg="1"/>
      <p:bldP spid="20" grpId="1" animBg="1"/>
      <p:bldP spid="20" grpId="2" animBg="1"/>
      <p:bldP spid="21" grpId="0" animBg="1"/>
      <p:bldP spid="21"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B813B484-E6EF-41D6-82AB-A96B52552625}"/>
              </a:ext>
            </a:extLst>
          </p:cNvPr>
          <p:cNvSpPr txBox="1"/>
          <p:nvPr/>
        </p:nvSpPr>
        <p:spPr>
          <a:xfrm>
            <a:off x="7571232" y="878854"/>
            <a:ext cx="4185339" cy="830997"/>
          </a:xfrm>
          <a:prstGeom prst="rect">
            <a:avLst/>
          </a:prstGeom>
          <a:noFill/>
        </p:spPr>
        <p:txBody>
          <a:bodyPr wrap="square">
            <a:spAutoFit/>
          </a:bodyPr>
          <a:lstStyle/>
          <a:p>
            <a:pPr algn="ctr"/>
            <a:r>
              <a:rPr lang="en-US" sz="2400" dirty="0"/>
              <a:t>Now let's see an iterator object for a simple List class in Java.</a:t>
            </a:r>
          </a:p>
        </p:txBody>
      </p:sp>
      <p:sp>
        <p:nvSpPr>
          <p:cNvPr id="2" name="Title 1">
            <a:extLst>
              <a:ext uri="{FF2B5EF4-FFF2-40B4-BE49-F238E27FC236}">
                <a16:creationId xmlns:a16="http://schemas.microsoft.com/office/drawing/2014/main" id="{D64A3627-A843-46E9-9357-E021F5E5E051}"/>
              </a:ext>
            </a:extLst>
          </p:cNvPr>
          <p:cNvSpPr>
            <a:spLocks noGrp="1"/>
          </p:cNvSpPr>
          <p:nvPr>
            <p:ph type="title"/>
          </p:nvPr>
        </p:nvSpPr>
        <p:spPr>
          <a:xfrm>
            <a:off x="6922016" y="-151914"/>
            <a:ext cx="5628629" cy="1143000"/>
          </a:xfrm>
        </p:spPr>
        <p:txBody>
          <a:bodyPr>
            <a:normAutofit/>
          </a:bodyPr>
          <a:lstStyle/>
          <a:p>
            <a:r>
              <a:rPr lang="en-US" sz="2800" dirty="0"/>
              <a:t>Defining an Iterator Object: Java</a:t>
            </a:r>
          </a:p>
        </p:txBody>
      </p:sp>
      <p:sp>
        <p:nvSpPr>
          <p:cNvPr id="8" name="TextBox 7">
            <a:extLst>
              <a:ext uri="{FF2B5EF4-FFF2-40B4-BE49-F238E27FC236}">
                <a16:creationId xmlns:a16="http://schemas.microsoft.com/office/drawing/2014/main" id="{A2AC0C62-6676-430C-AC04-92A0B504684C}"/>
              </a:ext>
            </a:extLst>
          </p:cNvPr>
          <p:cNvSpPr txBox="1"/>
          <p:nvPr/>
        </p:nvSpPr>
        <p:spPr>
          <a:xfrm>
            <a:off x="196517" y="419586"/>
            <a:ext cx="7192880" cy="6370975"/>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import </a:t>
            </a:r>
            <a:r>
              <a:rPr lang="en-US" dirty="0" err="1">
                <a:solidFill>
                  <a:srgbClr val="0070C0"/>
                </a:solidFill>
                <a:latin typeface="Consolas" panose="020B0609020204030204" pitchFamily="49" charset="0"/>
              </a:rPr>
              <a:t>java.util.Iterator</a:t>
            </a:r>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class </a:t>
            </a:r>
            <a:r>
              <a:rPr lang="en-US" dirty="0" err="1">
                <a:solidFill>
                  <a:srgbClr val="7030A0"/>
                </a:solidFill>
                <a:latin typeface="Consolas" panose="020B0609020204030204" pitchFamily="49" charset="0"/>
              </a:rPr>
              <a:t>ListOfStrings</a:t>
            </a:r>
            <a:r>
              <a:rPr lang="en-US" dirty="0">
                <a:latin typeface="Consolas" panose="020B0609020204030204" pitchFamily="49" charset="0"/>
              </a:rPr>
              <a:t> implements </a:t>
            </a:r>
            <a:r>
              <a:rPr lang="en-US" dirty="0" err="1">
                <a:solidFill>
                  <a:srgbClr val="0070C0"/>
                </a:solidFill>
                <a:latin typeface="Consolas" panose="020B0609020204030204" pitchFamily="49" charset="0"/>
              </a:rPr>
              <a:t>Iterable</a:t>
            </a:r>
            <a:r>
              <a:rPr lang="en-US" dirty="0">
                <a:solidFill>
                  <a:srgbClr val="0070C0"/>
                </a:solidFill>
                <a:latin typeface="Consolas" panose="020B0609020204030204" pitchFamily="49" charset="0"/>
              </a:rPr>
              <a:t>&lt;String&gt;</a:t>
            </a:r>
            <a:r>
              <a:rPr lang="en-US" dirty="0">
                <a:solidFill>
                  <a:srgbClr val="00B0F0"/>
                </a:solidFill>
                <a:latin typeface="Consolas" panose="020B0609020204030204" pitchFamily="49" charset="0"/>
              </a:rPr>
              <a:t> </a:t>
            </a:r>
            <a:r>
              <a:rPr lang="en-US" dirty="0">
                <a:latin typeface="Consolas" panose="020B0609020204030204" pitchFamily="49" charset="0"/>
              </a:rPr>
              <a:t>{</a:t>
            </a:r>
          </a:p>
          <a:p>
            <a:r>
              <a:rPr lang="en-US" dirty="0">
                <a:latin typeface="Consolas" panose="020B0609020204030204" pitchFamily="49" charset="0"/>
              </a:rPr>
              <a:t>  private String[] </a:t>
            </a:r>
            <a:r>
              <a:rPr lang="en-US" dirty="0">
                <a:solidFill>
                  <a:srgbClr val="7030A0"/>
                </a:solidFill>
                <a:latin typeface="Consolas" panose="020B0609020204030204" pitchFamily="49" charset="0"/>
              </a:rPr>
              <a:t>array</a:t>
            </a:r>
            <a:r>
              <a:rPr lang="en-US" dirty="0">
                <a:latin typeface="Consolas" panose="020B0609020204030204" pitchFamily="49" charset="0"/>
              </a:rPr>
              <a:t>;</a:t>
            </a:r>
          </a:p>
          <a:p>
            <a:r>
              <a:rPr lang="en-US" dirty="0">
                <a:latin typeface="Consolas" panose="020B0609020204030204" pitchFamily="49" charset="0"/>
              </a:rPr>
              <a:t>  private int </a:t>
            </a:r>
            <a:r>
              <a:rPr lang="en-US" dirty="0" err="1">
                <a:solidFill>
                  <a:srgbClr val="7030A0"/>
                </a:solidFill>
                <a:latin typeface="Consolas" panose="020B0609020204030204" pitchFamily="49" charset="0"/>
              </a:rPr>
              <a:t>numItems</a:t>
            </a:r>
            <a:r>
              <a:rPr lang="en-US" dirty="0">
                <a:latin typeface="Consolas" panose="020B0609020204030204" pitchFamily="49" charset="0"/>
              </a:rPr>
              <a:t> = 0, </a:t>
            </a:r>
            <a:r>
              <a:rPr lang="en-US" dirty="0" err="1">
                <a:solidFill>
                  <a:srgbClr val="7030A0"/>
                </a:solidFill>
                <a:latin typeface="Consolas" panose="020B0609020204030204" pitchFamily="49" charset="0"/>
              </a:rPr>
              <a:t>maxSize</a:t>
            </a:r>
            <a:r>
              <a:rPr lang="en-US" dirty="0">
                <a:latin typeface="Consolas" panose="020B0609020204030204" pitchFamily="49" charset="0"/>
              </a:rPr>
              <a:t> = 100;</a:t>
            </a:r>
          </a:p>
          <a:p>
            <a:endParaRPr lang="en-US" sz="1200" dirty="0">
              <a:latin typeface="Consolas" panose="020B0609020204030204" pitchFamily="49" charset="0"/>
            </a:endParaRPr>
          </a:p>
          <a:p>
            <a:r>
              <a:rPr lang="en-US" dirty="0">
                <a:latin typeface="Consolas" panose="020B0609020204030204" pitchFamily="49" charset="0"/>
              </a:rPr>
              <a:t>  public </a:t>
            </a:r>
            <a:r>
              <a:rPr lang="en-US" dirty="0" err="1">
                <a:latin typeface="Consolas" panose="020B0609020204030204" pitchFamily="49" charset="0"/>
              </a:rPr>
              <a:t>ListOfStrings</a:t>
            </a:r>
            <a:r>
              <a:rPr lang="en-US" dirty="0">
                <a:latin typeface="Consolas" panose="020B0609020204030204" pitchFamily="49" charset="0"/>
              </a:rPr>
              <a:t>() </a:t>
            </a:r>
          </a:p>
          <a:p>
            <a:r>
              <a:rPr lang="en-US" dirty="0">
                <a:latin typeface="Consolas" panose="020B0609020204030204" pitchFamily="49" charset="0"/>
              </a:rPr>
              <a:t>    { </a:t>
            </a:r>
            <a:r>
              <a:rPr lang="en-US" dirty="0">
                <a:solidFill>
                  <a:srgbClr val="7030A0"/>
                </a:solidFill>
                <a:latin typeface="Consolas" panose="020B0609020204030204" pitchFamily="49" charset="0"/>
              </a:rPr>
              <a:t>array</a:t>
            </a:r>
            <a:r>
              <a:rPr lang="en-US" dirty="0">
                <a:latin typeface="Consolas" panose="020B0609020204030204" pitchFamily="49" charset="0"/>
              </a:rPr>
              <a:t> = new String[</a:t>
            </a:r>
            <a:r>
              <a:rPr lang="en-US" dirty="0" err="1">
                <a:solidFill>
                  <a:srgbClr val="7030A0"/>
                </a:solidFill>
                <a:latin typeface="Consolas" panose="020B0609020204030204" pitchFamily="49" charset="0"/>
              </a:rPr>
              <a:t>maxSize</a:t>
            </a:r>
            <a:r>
              <a:rPr lang="en-US" dirty="0">
                <a:latin typeface="Consolas" panose="020B0609020204030204" pitchFamily="49" charset="0"/>
              </a:rPr>
              <a:t>]; }</a:t>
            </a:r>
          </a:p>
          <a:p>
            <a:r>
              <a:rPr lang="en-US" dirty="0">
                <a:latin typeface="Consolas" panose="020B0609020204030204" pitchFamily="49" charset="0"/>
              </a:rPr>
              <a:t>  public void add(String </a:t>
            </a:r>
            <a:r>
              <a:rPr lang="en-US" dirty="0" err="1">
                <a:latin typeface="Consolas" panose="020B0609020204030204" pitchFamily="49" charset="0"/>
              </a:rPr>
              <a:t>val</a:t>
            </a:r>
            <a:r>
              <a:rPr lang="en-US" dirty="0">
                <a:latin typeface="Consolas" panose="020B0609020204030204" pitchFamily="49" charset="0"/>
              </a:rPr>
              <a:t>) </a:t>
            </a:r>
          </a:p>
          <a:p>
            <a:r>
              <a:rPr lang="en-US" dirty="0">
                <a:latin typeface="Consolas" panose="020B0609020204030204" pitchFamily="49" charset="0"/>
              </a:rPr>
              <a:t>    { </a:t>
            </a:r>
            <a:r>
              <a:rPr lang="en-US" dirty="0">
                <a:solidFill>
                  <a:srgbClr val="7030A0"/>
                </a:solidFill>
                <a:latin typeface="Consolas" panose="020B0609020204030204" pitchFamily="49" charset="0"/>
              </a:rPr>
              <a:t>array</a:t>
            </a:r>
            <a:r>
              <a:rPr lang="en-US" dirty="0">
                <a:latin typeface="Consolas" panose="020B0609020204030204" pitchFamily="49" charset="0"/>
              </a:rPr>
              <a:t>[</a:t>
            </a:r>
            <a:r>
              <a:rPr lang="en-US" dirty="0" err="1">
                <a:solidFill>
                  <a:srgbClr val="7030A0"/>
                </a:solidFill>
                <a:latin typeface="Consolas" panose="020B0609020204030204" pitchFamily="49" charset="0"/>
              </a:rPr>
              <a:t>numItems</a:t>
            </a:r>
            <a:r>
              <a:rPr lang="en-US" dirty="0">
                <a:latin typeface="Consolas" panose="020B0609020204030204" pitchFamily="49" charset="0"/>
              </a:rPr>
              <a:t>++] = </a:t>
            </a:r>
            <a:r>
              <a:rPr lang="en-US" dirty="0" err="1">
                <a:latin typeface="Consolas" panose="020B0609020204030204" pitchFamily="49" charset="0"/>
              </a:rPr>
              <a:t>val</a:t>
            </a:r>
            <a:r>
              <a:rPr lang="en-US" dirty="0">
                <a:latin typeface="Consolas" panose="020B0609020204030204" pitchFamily="49" charset="0"/>
              </a:rPr>
              <a:t>; }</a:t>
            </a:r>
          </a:p>
          <a:p>
            <a:r>
              <a:rPr lang="en-US" dirty="0">
                <a:latin typeface="Consolas" panose="020B0609020204030204" pitchFamily="49" charset="0"/>
              </a:rPr>
              <a:t>  @Override </a:t>
            </a:r>
            <a:r>
              <a:rPr lang="en-US" dirty="0">
                <a:solidFill>
                  <a:srgbClr val="0070C0"/>
                </a:solidFill>
                <a:latin typeface="Consolas" panose="020B0609020204030204" pitchFamily="49" charset="0"/>
              </a:rPr>
              <a:t>public Iterator&lt;String&gt; iterator() </a:t>
            </a:r>
            <a:r>
              <a:rPr lang="en-US" dirty="0">
                <a:latin typeface="Consolas" panose="020B0609020204030204" pitchFamily="49" charset="0"/>
              </a:rPr>
              <a:t>{      </a:t>
            </a:r>
          </a:p>
          <a:p>
            <a:r>
              <a:rPr lang="en-US" dirty="0">
                <a:latin typeface="Consolas" panose="020B0609020204030204" pitchFamily="49" charset="0"/>
              </a:rPr>
              <a:t>    Iterator&lt;String&gt; it = new </a:t>
            </a:r>
            <a:r>
              <a:rPr lang="en-US" dirty="0" err="1">
                <a:solidFill>
                  <a:srgbClr val="00B050"/>
                </a:solidFill>
                <a:latin typeface="Consolas" panose="020B0609020204030204" pitchFamily="49" charset="0"/>
              </a:rPr>
              <a:t>OurIterator</a:t>
            </a:r>
            <a:r>
              <a:rPr lang="en-US" dirty="0">
                <a:latin typeface="Consolas" panose="020B0609020204030204" pitchFamily="49" charset="0"/>
              </a:rPr>
              <a:t>();</a:t>
            </a:r>
          </a:p>
          <a:p>
            <a:r>
              <a:rPr lang="en-US" dirty="0">
                <a:latin typeface="Consolas" panose="020B0609020204030204" pitchFamily="49" charset="0"/>
              </a:rPr>
              <a:t>    return it;</a:t>
            </a:r>
          </a:p>
          <a:p>
            <a:r>
              <a:rPr lang="en-US" dirty="0">
                <a:latin typeface="Consolas" panose="020B0609020204030204" pitchFamily="49" charset="0"/>
              </a:rPr>
              <a:t>  }</a:t>
            </a:r>
          </a:p>
          <a:p>
            <a:endParaRPr lang="en-US" sz="1200" dirty="0">
              <a:latin typeface="Consolas" panose="020B0609020204030204" pitchFamily="49" charset="0"/>
            </a:endParaRPr>
          </a:p>
          <a:p>
            <a:r>
              <a:rPr lang="en-US" dirty="0">
                <a:latin typeface="Consolas" panose="020B0609020204030204" pitchFamily="49" charset="0"/>
              </a:rPr>
              <a:t>  class </a:t>
            </a:r>
            <a:r>
              <a:rPr lang="en-US" dirty="0" err="1">
                <a:solidFill>
                  <a:srgbClr val="00B050"/>
                </a:solidFill>
                <a:latin typeface="Consolas" panose="020B0609020204030204" pitchFamily="49" charset="0"/>
              </a:rPr>
              <a:t>OurIterator</a:t>
            </a:r>
            <a:r>
              <a:rPr lang="en-US" dirty="0">
                <a:latin typeface="Consolas" panose="020B0609020204030204" pitchFamily="49" charset="0"/>
              </a:rPr>
              <a:t> implements </a:t>
            </a:r>
            <a:r>
              <a:rPr lang="en-US" dirty="0">
                <a:solidFill>
                  <a:srgbClr val="0070C0"/>
                </a:solidFill>
                <a:latin typeface="Consolas" panose="020B0609020204030204" pitchFamily="49" charset="0"/>
              </a:rPr>
              <a:t>Iterator&lt;String&gt;</a:t>
            </a:r>
            <a:r>
              <a:rPr lang="en-US" dirty="0">
                <a:latin typeface="Consolas" panose="020B0609020204030204" pitchFamily="49" charset="0"/>
              </a:rPr>
              <a:t> {</a:t>
            </a:r>
          </a:p>
          <a:p>
            <a:r>
              <a:rPr lang="en-US" dirty="0">
                <a:latin typeface="Consolas" panose="020B0609020204030204" pitchFamily="49" charset="0"/>
              </a:rPr>
              <a:t>    private int </a:t>
            </a:r>
            <a:r>
              <a:rPr lang="en-US" dirty="0" err="1">
                <a:solidFill>
                  <a:srgbClr val="00B050"/>
                </a:solidFill>
                <a:latin typeface="Consolas" panose="020B0609020204030204" pitchFamily="49" charset="0"/>
              </a:rPr>
              <a:t>iteratorIndex</a:t>
            </a:r>
            <a:r>
              <a:rPr lang="en-US" dirty="0">
                <a:latin typeface="Consolas" panose="020B0609020204030204" pitchFamily="49" charset="0"/>
              </a:rPr>
              <a:t> = 0;</a:t>
            </a:r>
          </a:p>
          <a:p>
            <a:r>
              <a:rPr lang="en-US" dirty="0">
                <a:latin typeface="Consolas" panose="020B0609020204030204" pitchFamily="49" charset="0"/>
              </a:rPr>
              <a:t>    @Override </a:t>
            </a:r>
            <a:r>
              <a:rPr lang="en-US" dirty="0">
                <a:solidFill>
                  <a:srgbClr val="0070C0"/>
                </a:solidFill>
                <a:latin typeface="Consolas" panose="020B0609020204030204" pitchFamily="49" charset="0"/>
              </a:rPr>
              <a:t>public </a:t>
            </a:r>
            <a:r>
              <a:rPr lang="en-US" dirty="0" err="1">
                <a:solidFill>
                  <a:srgbClr val="0070C0"/>
                </a:solidFill>
                <a:latin typeface="Consolas" panose="020B0609020204030204" pitchFamily="49" charset="0"/>
              </a:rPr>
              <a:t>boolean</a:t>
            </a:r>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hasNext</a:t>
            </a:r>
            <a:r>
              <a:rPr lang="en-US" dirty="0">
                <a:solidFill>
                  <a:srgbClr val="0070C0"/>
                </a:solidFill>
                <a:latin typeface="Consolas" panose="020B0609020204030204" pitchFamily="49" charset="0"/>
              </a:rPr>
              <a:t>() </a:t>
            </a:r>
          </a:p>
          <a:p>
            <a:r>
              <a:rPr lang="en-US" dirty="0">
                <a:latin typeface="Consolas" panose="020B0609020204030204" pitchFamily="49" charset="0"/>
              </a:rPr>
              <a:t>      { return </a:t>
            </a:r>
            <a:r>
              <a:rPr lang="en-US" dirty="0" err="1">
                <a:solidFill>
                  <a:srgbClr val="00B050"/>
                </a:solidFill>
                <a:latin typeface="Consolas" panose="020B0609020204030204" pitchFamily="49" charset="0"/>
              </a:rPr>
              <a:t>iteratorIndex</a:t>
            </a:r>
            <a:r>
              <a:rPr lang="en-US" dirty="0">
                <a:latin typeface="Consolas" panose="020B0609020204030204" pitchFamily="49" charset="0"/>
              </a:rPr>
              <a:t> &lt; </a:t>
            </a:r>
            <a:r>
              <a:rPr lang="en-US" dirty="0" err="1">
                <a:solidFill>
                  <a:srgbClr val="7030A0"/>
                </a:solidFill>
                <a:latin typeface="Consolas" panose="020B0609020204030204" pitchFamily="49" charset="0"/>
              </a:rPr>
              <a:t>numItems</a:t>
            </a:r>
            <a:r>
              <a:rPr lang="en-US" dirty="0">
                <a:latin typeface="Consolas" panose="020B0609020204030204" pitchFamily="49" charset="0"/>
              </a:rPr>
              <a:t>; }</a:t>
            </a:r>
          </a:p>
          <a:p>
            <a:r>
              <a:rPr lang="en-US" dirty="0">
                <a:latin typeface="Consolas" panose="020B0609020204030204" pitchFamily="49" charset="0"/>
              </a:rPr>
              <a:t>    @Override </a:t>
            </a:r>
            <a:r>
              <a:rPr lang="en-US" dirty="0">
                <a:solidFill>
                  <a:srgbClr val="0070C0"/>
                </a:solidFill>
                <a:latin typeface="Consolas" panose="020B0609020204030204" pitchFamily="49" charset="0"/>
              </a:rPr>
              <a:t>public String next() </a:t>
            </a:r>
          </a:p>
          <a:p>
            <a:r>
              <a:rPr lang="en-US" dirty="0">
                <a:latin typeface="Consolas" panose="020B0609020204030204" pitchFamily="49" charset="0"/>
              </a:rPr>
              <a:t>      { return </a:t>
            </a:r>
            <a:r>
              <a:rPr lang="en-US" dirty="0">
                <a:solidFill>
                  <a:srgbClr val="7030A0"/>
                </a:solidFill>
                <a:latin typeface="Consolas" panose="020B0609020204030204" pitchFamily="49" charset="0"/>
              </a:rPr>
              <a:t>array</a:t>
            </a:r>
            <a:r>
              <a:rPr lang="en-US" dirty="0">
                <a:latin typeface="Consolas" panose="020B0609020204030204" pitchFamily="49" charset="0"/>
              </a:rPr>
              <a:t>[</a:t>
            </a:r>
            <a:r>
              <a:rPr lang="en-US" dirty="0" err="1">
                <a:solidFill>
                  <a:srgbClr val="00B050"/>
                </a:solidFill>
                <a:latin typeface="Consolas" panose="020B0609020204030204" pitchFamily="49" charset="0"/>
              </a:rPr>
              <a:t>iteratorIndex</a:t>
            </a:r>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a:t>
            </a:r>
          </a:p>
        </p:txBody>
      </p:sp>
      <p:sp>
        <p:nvSpPr>
          <p:cNvPr id="7" name="AutoShape 42">
            <a:extLst>
              <a:ext uri="{FF2B5EF4-FFF2-40B4-BE49-F238E27FC236}">
                <a16:creationId xmlns:a16="http://schemas.microsoft.com/office/drawing/2014/main" id="{1D8DD121-7A28-462C-DFD0-AF9F0C89DB61}"/>
              </a:ext>
            </a:extLst>
          </p:cNvPr>
          <p:cNvSpPr>
            <a:spLocks noChangeArrowheads="1"/>
          </p:cNvSpPr>
          <p:nvPr/>
        </p:nvSpPr>
        <p:spPr bwMode="auto">
          <a:xfrm>
            <a:off x="7241673" y="317282"/>
            <a:ext cx="4124827" cy="1582340"/>
          </a:xfrm>
          <a:prstGeom prst="wedgeRoundRectCallout">
            <a:avLst>
              <a:gd name="adj1" fmla="val -78700"/>
              <a:gd name="adj2" fmla="val -3489"/>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Let’s define a container of Strings class (like a vector)!</a:t>
            </a:r>
          </a:p>
          <a:p>
            <a:pPr algn="ctr"/>
            <a:endParaRPr lang="en-US" sz="1050" dirty="0">
              <a:solidFill>
                <a:schemeClr val="bg1"/>
              </a:solidFill>
            </a:endParaRPr>
          </a:p>
          <a:p>
            <a:pPr algn="ctr"/>
            <a:r>
              <a:rPr lang="en-US" sz="2000" dirty="0">
                <a:solidFill>
                  <a:schemeClr val="bg1"/>
                </a:solidFill>
              </a:rPr>
              <a:t>To be </a:t>
            </a:r>
            <a:r>
              <a:rPr lang="en-US" sz="2000" dirty="0" err="1">
                <a:solidFill>
                  <a:srgbClr val="00FFFF"/>
                </a:solidFill>
              </a:rPr>
              <a:t>iterable</a:t>
            </a:r>
            <a:r>
              <a:rPr lang="en-US" sz="2000" dirty="0">
                <a:solidFill>
                  <a:schemeClr val="bg1"/>
                </a:solidFill>
              </a:rPr>
              <a:t>, it must implement Java’s </a:t>
            </a:r>
            <a:r>
              <a:rPr lang="en-US" sz="2000" dirty="0" err="1">
                <a:solidFill>
                  <a:srgbClr val="00FFFF"/>
                </a:solidFill>
              </a:rPr>
              <a:t>Iterable</a:t>
            </a:r>
            <a:r>
              <a:rPr lang="en-US" sz="2000" dirty="0">
                <a:solidFill>
                  <a:schemeClr val="bg1"/>
                </a:solidFill>
              </a:rPr>
              <a:t> interface.</a:t>
            </a:r>
          </a:p>
        </p:txBody>
      </p:sp>
      <p:sp>
        <p:nvSpPr>
          <p:cNvPr id="11" name="AutoShape 42">
            <a:extLst>
              <a:ext uri="{FF2B5EF4-FFF2-40B4-BE49-F238E27FC236}">
                <a16:creationId xmlns:a16="http://schemas.microsoft.com/office/drawing/2014/main" id="{DB9FFF18-E19E-3E22-FDB1-39970EDC7D8A}"/>
              </a:ext>
            </a:extLst>
          </p:cNvPr>
          <p:cNvSpPr>
            <a:spLocks noChangeArrowheads="1"/>
          </p:cNvSpPr>
          <p:nvPr/>
        </p:nvSpPr>
        <p:spPr bwMode="auto">
          <a:xfrm>
            <a:off x="6096000" y="1772622"/>
            <a:ext cx="4124827" cy="898148"/>
          </a:xfrm>
          <a:prstGeom prst="wedgeRoundRectCallout">
            <a:avLst>
              <a:gd name="adj1" fmla="val -130426"/>
              <a:gd name="adj2" fmla="val -40409"/>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Our class will track the number of items it holds in </a:t>
            </a:r>
            <a:r>
              <a:rPr lang="en-US" sz="2000" dirty="0" err="1">
                <a:solidFill>
                  <a:srgbClr val="F1E8F8"/>
                </a:solidFill>
              </a:rPr>
              <a:t>numItems</a:t>
            </a:r>
            <a:r>
              <a:rPr lang="en-US" sz="2000" dirty="0">
                <a:solidFill>
                  <a:schemeClr val="bg1"/>
                </a:solidFill>
              </a:rPr>
              <a:t>.</a:t>
            </a:r>
          </a:p>
        </p:txBody>
      </p:sp>
      <p:sp>
        <p:nvSpPr>
          <p:cNvPr id="12" name="AutoShape 42">
            <a:extLst>
              <a:ext uri="{FF2B5EF4-FFF2-40B4-BE49-F238E27FC236}">
                <a16:creationId xmlns:a16="http://schemas.microsoft.com/office/drawing/2014/main" id="{FB6DD78B-9AFC-FE95-D7E7-CA7F2AB5E6A3}"/>
              </a:ext>
            </a:extLst>
          </p:cNvPr>
          <p:cNvSpPr>
            <a:spLocks noChangeArrowheads="1"/>
          </p:cNvSpPr>
          <p:nvPr/>
        </p:nvSpPr>
        <p:spPr bwMode="auto">
          <a:xfrm>
            <a:off x="4418599" y="2905234"/>
            <a:ext cx="4124827" cy="1178303"/>
          </a:xfrm>
          <a:prstGeom prst="wedgeRoundRectCallout">
            <a:avLst>
              <a:gd name="adj1" fmla="val -108874"/>
              <a:gd name="adj2" fmla="val 77082"/>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Alright, now let’s define our own custom </a:t>
            </a:r>
            <a:r>
              <a:rPr lang="en-US" sz="2000" dirty="0">
                <a:solidFill>
                  <a:schemeClr val="accent6">
                    <a:lumMod val="40000"/>
                    <a:lumOff val="60000"/>
                  </a:schemeClr>
                </a:solidFill>
              </a:rPr>
              <a:t>Iterator class</a:t>
            </a:r>
            <a:r>
              <a:rPr lang="en-US" sz="2000" dirty="0">
                <a:solidFill>
                  <a:schemeClr val="bg1"/>
                </a:solidFill>
              </a:rPr>
              <a:t>, which is specific to our </a:t>
            </a:r>
            <a:r>
              <a:rPr lang="en-US" sz="2000" dirty="0" err="1">
                <a:solidFill>
                  <a:srgbClr val="F1E8F8"/>
                </a:solidFill>
              </a:rPr>
              <a:t>ListOfStrings</a:t>
            </a:r>
            <a:r>
              <a:rPr lang="en-US" sz="2000" dirty="0">
                <a:solidFill>
                  <a:schemeClr val="bg1"/>
                </a:solidFill>
              </a:rPr>
              <a:t>.</a:t>
            </a:r>
          </a:p>
        </p:txBody>
      </p:sp>
      <p:sp>
        <p:nvSpPr>
          <p:cNvPr id="13" name="AutoShape 42">
            <a:extLst>
              <a:ext uri="{FF2B5EF4-FFF2-40B4-BE49-F238E27FC236}">
                <a16:creationId xmlns:a16="http://schemas.microsoft.com/office/drawing/2014/main" id="{AEF54038-7B71-C057-1132-545C58A44BDF}"/>
              </a:ext>
            </a:extLst>
          </p:cNvPr>
          <p:cNvSpPr>
            <a:spLocks noChangeArrowheads="1"/>
          </p:cNvSpPr>
          <p:nvPr/>
        </p:nvSpPr>
        <p:spPr bwMode="auto">
          <a:xfrm>
            <a:off x="6481012" y="4802862"/>
            <a:ext cx="4124827" cy="898149"/>
          </a:xfrm>
          <a:prstGeom prst="wedgeRoundRectCallout">
            <a:avLst>
              <a:gd name="adj1" fmla="val -90401"/>
              <a:gd name="adj2" fmla="val -64113"/>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It must implement Java’s </a:t>
            </a:r>
            <a:r>
              <a:rPr lang="en-US" sz="2000" dirty="0">
                <a:solidFill>
                  <a:srgbClr val="00FFFF"/>
                </a:solidFill>
              </a:rPr>
              <a:t>Iterator interface</a:t>
            </a:r>
            <a:r>
              <a:rPr lang="en-US" sz="2000" dirty="0">
                <a:solidFill>
                  <a:schemeClr val="bg1"/>
                </a:solidFill>
              </a:rPr>
              <a:t> to be a valid iterator class.</a:t>
            </a:r>
          </a:p>
        </p:txBody>
      </p:sp>
      <p:sp>
        <p:nvSpPr>
          <p:cNvPr id="14" name="AutoShape 42">
            <a:extLst>
              <a:ext uri="{FF2B5EF4-FFF2-40B4-BE49-F238E27FC236}">
                <a16:creationId xmlns:a16="http://schemas.microsoft.com/office/drawing/2014/main" id="{E7BAAC38-AA3E-5EDB-4E35-4DE88432F98A}"/>
              </a:ext>
            </a:extLst>
          </p:cNvPr>
          <p:cNvSpPr>
            <a:spLocks noChangeArrowheads="1"/>
          </p:cNvSpPr>
          <p:nvPr/>
        </p:nvSpPr>
        <p:spPr bwMode="auto">
          <a:xfrm>
            <a:off x="6293626" y="4908648"/>
            <a:ext cx="4312213" cy="1363863"/>
          </a:xfrm>
          <a:prstGeom prst="wedgeRoundRectCallout">
            <a:avLst>
              <a:gd name="adj1" fmla="val -90106"/>
              <a:gd name="adj2" fmla="val -56664"/>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The iterator must have some way of knowing which item it points to.</a:t>
            </a:r>
          </a:p>
          <a:p>
            <a:pPr algn="ctr"/>
            <a:endParaRPr lang="en-US" sz="900" dirty="0">
              <a:solidFill>
                <a:schemeClr val="bg1"/>
              </a:solidFill>
            </a:endParaRPr>
          </a:p>
          <a:p>
            <a:pPr algn="ctr"/>
            <a:r>
              <a:rPr lang="en-US" sz="2000" dirty="0">
                <a:solidFill>
                  <a:schemeClr val="bg1"/>
                </a:solidFill>
              </a:rPr>
              <a:t>Let’s always start at the first/</a:t>
            </a:r>
            <a:r>
              <a:rPr lang="en-US" sz="2000" dirty="0">
                <a:solidFill>
                  <a:schemeClr val="bg1"/>
                </a:solidFill>
                <a:latin typeface="Times" pitchFamily="2" charset="0"/>
              </a:rPr>
              <a:t>0</a:t>
            </a:r>
            <a:r>
              <a:rPr lang="en-US" sz="2000" baseline="30000" dirty="0">
                <a:solidFill>
                  <a:schemeClr val="bg1"/>
                </a:solidFill>
              </a:rPr>
              <a:t>th</a:t>
            </a:r>
            <a:r>
              <a:rPr lang="en-US" sz="2000" dirty="0">
                <a:solidFill>
                  <a:schemeClr val="bg1"/>
                </a:solidFill>
              </a:rPr>
              <a:t>  item.</a:t>
            </a:r>
          </a:p>
        </p:txBody>
      </p:sp>
      <p:sp>
        <p:nvSpPr>
          <p:cNvPr id="15" name="AutoShape 42">
            <a:extLst>
              <a:ext uri="{FF2B5EF4-FFF2-40B4-BE49-F238E27FC236}">
                <a16:creationId xmlns:a16="http://schemas.microsoft.com/office/drawing/2014/main" id="{C6D273B0-7403-75B2-0532-A9CCCE3CE6A5}"/>
              </a:ext>
            </a:extLst>
          </p:cNvPr>
          <p:cNvSpPr>
            <a:spLocks noChangeArrowheads="1"/>
          </p:cNvSpPr>
          <p:nvPr/>
        </p:nvSpPr>
        <p:spPr bwMode="auto">
          <a:xfrm>
            <a:off x="6789488" y="5228664"/>
            <a:ext cx="4124827" cy="1149633"/>
          </a:xfrm>
          <a:prstGeom prst="wedgeRoundRectCallout">
            <a:avLst>
              <a:gd name="adj1" fmla="val -90401"/>
              <a:gd name="adj2" fmla="val -64113"/>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The first required method, </a:t>
            </a:r>
            <a:r>
              <a:rPr lang="en-US" sz="2000" dirty="0" err="1">
                <a:solidFill>
                  <a:srgbClr val="00FFFF"/>
                </a:solidFill>
              </a:rPr>
              <a:t>hasNext</a:t>
            </a:r>
            <a:r>
              <a:rPr lang="en-US" sz="2000" dirty="0">
                <a:solidFill>
                  <a:schemeClr val="bg1"/>
                </a:solidFill>
              </a:rPr>
              <a:t>, determines if the iterator points at a valid item that can be retrieved.</a:t>
            </a:r>
          </a:p>
        </p:txBody>
      </p:sp>
      <p:sp>
        <p:nvSpPr>
          <p:cNvPr id="17" name="AutoShape 42">
            <a:extLst>
              <a:ext uri="{FF2B5EF4-FFF2-40B4-BE49-F238E27FC236}">
                <a16:creationId xmlns:a16="http://schemas.microsoft.com/office/drawing/2014/main" id="{8AE8F447-0133-CE8B-A3B7-DF0188D2540B}"/>
              </a:ext>
            </a:extLst>
          </p:cNvPr>
          <p:cNvSpPr>
            <a:spLocks noChangeArrowheads="1"/>
          </p:cNvSpPr>
          <p:nvPr/>
        </p:nvSpPr>
        <p:spPr bwMode="auto">
          <a:xfrm>
            <a:off x="6293626" y="5508768"/>
            <a:ext cx="4124827" cy="1149633"/>
          </a:xfrm>
          <a:prstGeom prst="wedgeRoundRectCallout">
            <a:avLst>
              <a:gd name="adj1" fmla="val -91017"/>
              <a:gd name="adj2" fmla="val -40914"/>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The second required method, </a:t>
            </a:r>
            <a:r>
              <a:rPr lang="en-US" sz="2000" dirty="0">
                <a:solidFill>
                  <a:srgbClr val="CCFFFF"/>
                </a:solidFill>
              </a:rPr>
              <a:t>next</a:t>
            </a:r>
            <a:r>
              <a:rPr lang="en-US" sz="2000" dirty="0">
                <a:solidFill>
                  <a:schemeClr val="bg1"/>
                </a:solidFill>
              </a:rPr>
              <a:t>, returns the item pointed to by the iterator, then advances the iterator.</a:t>
            </a:r>
          </a:p>
        </p:txBody>
      </p:sp>
      <p:sp>
        <p:nvSpPr>
          <p:cNvPr id="18" name="AutoShape 42">
            <a:extLst>
              <a:ext uri="{FF2B5EF4-FFF2-40B4-BE49-F238E27FC236}">
                <a16:creationId xmlns:a16="http://schemas.microsoft.com/office/drawing/2014/main" id="{F54CF418-F07D-ECC4-BAB9-8D6876F79C77}"/>
              </a:ext>
            </a:extLst>
          </p:cNvPr>
          <p:cNvSpPr>
            <a:spLocks noChangeArrowheads="1"/>
          </p:cNvSpPr>
          <p:nvPr/>
        </p:nvSpPr>
        <p:spPr bwMode="auto">
          <a:xfrm>
            <a:off x="7241672" y="3390095"/>
            <a:ext cx="3672643" cy="1149633"/>
          </a:xfrm>
          <a:prstGeom prst="wedgeRoundRectCallout">
            <a:avLst>
              <a:gd name="adj1" fmla="val -91017"/>
              <a:gd name="adj2" fmla="val -40914"/>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Finally, let’s update our class so its user can request an iterator to the first item.</a:t>
            </a:r>
          </a:p>
        </p:txBody>
      </p:sp>
      <p:sp>
        <p:nvSpPr>
          <p:cNvPr id="10" name="TextBox 9">
            <a:extLst>
              <a:ext uri="{FF2B5EF4-FFF2-40B4-BE49-F238E27FC236}">
                <a16:creationId xmlns:a16="http://schemas.microsoft.com/office/drawing/2014/main" id="{A9934BA2-7402-5360-DDF2-943E9FC8BE8B}"/>
              </a:ext>
            </a:extLst>
          </p:cNvPr>
          <p:cNvSpPr txBox="1"/>
          <p:nvPr/>
        </p:nvSpPr>
        <p:spPr>
          <a:xfrm>
            <a:off x="7144288" y="1987125"/>
            <a:ext cx="4932840" cy="4801314"/>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public void </a:t>
            </a:r>
            <a:r>
              <a:rPr lang="en-US" dirty="0" err="1">
                <a:latin typeface="Consolas" panose="020B0609020204030204" pitchFamily="49" charset="0"/>
              </a:rPr>
              <a:t>testOurList</a:t>
            </a:r>
            <a:r>
              <a:rPr lang="en-US" dirty="0">
                <a:latin typeface="Consolas" panose="020B0609020204030204" pitchFamily="49" charset="0"/>
              </a:rPr>
              <a:t>() {         </a:t>
            </a:r>
          </a:p>
          <a:p>
            <a:r>
              <a:rPr lang="en-US" dirty="0">
                <a:latin typeface="Consolas" panose="020B0609020204030204" pitchFamily="49" charset="0"/>
              </a:rPr>
              <a:t>  </a:t>
            </a:r>
            <a:r>
              <a:rPr lang="en-US" dirty="0" err="1">
                <a:solidFill>
                  <a:srgbClr val="7030A0"/>
                </a:solidFill>
                <a:latin typeface="Consolas" panose="020B0609020204030204" pitchFamily="49" charset="0"/>
              </a:rPr>
              <a:t>ListOfStrings</a:t>
            </a:r>
            <a:r>
              <a:rPr lang="en-US" dirty="0">
                <a:latin typeface="Consolas" panose="020B0609020204030204" pitchFamily="49" charset="0"/>
              </a:rPr>
              <a:t> </a:t>
            </a:r>
            <a:r>
              <a:rPr lang="en-US" dirty="0">
                <a:solidFill>
                  <a:srgbClr val="7030A0"/>
                </a:solidFill>
                <a:latin typeface="Consolas" panose="020B0609020204030204" pitchFamily="49" charset="0"/>
              </a:rPr>
              <a:t>nerds</a:t>
            </a:r>
            <a:r>
              <a:rPr lang="en-US" dirty="0">
                <a:latin typeface="Consolas" panose="020B0609020204030204" pitchFamily="49" charset="0"/>
              </a:rPr>
              <a:t> = </a:t>
            </a:r>
          </a:p>
          <a:p>
            <a:r>
              <a:rPr lang="en-US" dirty="0">
                <a:latin typeface="Consolas" panose="020B0609020204030204" pitchFamily="49" charset="0"/>
              </a:rPr>
              <a:t>    new </a:t>
            </a:r>
            <a:r>
              <a:rPr lang="en-US" dirty="0" err="1">
                <a:solidFill>
                  <a:srgbClr val="7030A0"/>
                </a:solidFill>
                <a:latin typeface="Consolas" panose="020B0609020204030204" pitchFamily="49" charset="0"/>
              </a:rPr>
              <a:t>ListOfStrings</a:t>
            </a:r>
            <a:r>
              <a:rPr lang="en-US" dirty="0">
                <a:latin typeface="Consolas" panose="020B0609020204030204" pitchFamily="49" charset="0"/>
              </a:rPr>
              <a:t>();</a:t>
            </a:r>
          </a:p>
          <a:p>
            <a:endParaRPr lang="en-US" sz="1050" dirty="0">
              <a:latin typeface="Consolas" panose="020B0609020204030204" pitchFamily="49" charset="0"/>
            </a:endParaRPr>
          </a:p>
          <a:p>
            <a:r>
              <a:rPr lang="en-US" dirty="0">
                <a:latin typeface="Consolas" panose="020B0609020204030204" pitchFamily="49" charset="0"/>
              </a:rPr>
              <a:t>  </a:t>
            </a:r>
            <a:r>
              <a:rPr lang="en-US" dirty="0" err="1">
                <a:solidFill>
                  <a:srgbClr val="7030A0"/>
                </a:solidFill>
                <a:latin typeface="Consolas" panose="020B0609020204030204" pitchFamily="49" charset="0"/>
              </a:rPr>
              <a:t>nerds</a:t>
            </a:r>
            <a:r>
              <a:rPr lang="en-US" dirty="0" err="1">
                <a:latin typeface="Consolas" panose="020B0609020204030204" pitchFamily="49" charset="0"/>
              </a:rPr>
              <a:t>.add</a:t>
            </a:r>
            <a:r>
              <a:rPr lang="en-US" dirty="0">
                <a:latin typeface="Consolas" panose="020B0609020204030204" pitchFamily="49" charset="0"/>
              </a:rPr>
              <a:t>("Carey");</a:t>
            </a:r>
          </a:p>
          <a:p>
            <a:r>
              <a:rPr lang="en-US" dirty="0">
                <a:latin typeface="Consolas" panose="020B0609020204030204" pitchFamily="49" charset="0"/>
              </a:rPr>
              <a:t>  </a:t>
            </a:r>
            <a:r>
              <a:rPr lang="en-US" dirty="0" err="1">
                <a:solidFill>
                  <a:srgbClr val="7030A0"/>
                </a:solidFill>
                <a:latin typeface="Consolas" panose="020B0609020204030204" pitchFamily="49" charset="0"/>
              </a:rPr>
              <a:t>nerds</a:t>
            </a:r>
            <a:r>
              <a:rPr lang="en-US" dirty="0" err="1">
                <a:latin typeface="Consolas" panose="020B0609020204030204" pitchFamily="49" charset="0"/>
              </a:rPr>
              <a:t>.add</a:t>
            </a:r>
            <a:r>
              <a:rPr lang="en-US" dirty="0">
                <a:latin typeface="Consolas" panose="020B0609020204030204" pitchFamily="49" charset="0"/>
              </a:rPr>
              <a:t>("David");</a:t>
            </a:r>
          </a:p>
          <a:p>
            <a:r>
              <a:rPr lang="en-US" dirty="0">
                <a:latin typeface="Consolas" panose="020B0609020204030204" pitchFamily="49" charset="0"/>
              </a:rPr>
              <a:t>  </a:t>
            </a:r>
            <a:r>
              <a:rPr lang="en-US" dirty="0" err="1">
                <a:solidFill>
                  <a:srgbClr val="7030A0"/>
                </a:solidFill>
                <a:latin typeface="Consolas" panose="020B0609020204030204" pitchFamily="49" charset="0"/>
              </a:rPr>
              <a:t>nerds</a:t>
            </a:r>
            <a:r>
              <a:rPr lang="en-US" dirty="0" err="1">
                <a:latin typeface="Consolas" panose="020B0609020204030204" pitchFamily="49" charset="0"/>
              </a:rPr>
              <a:t>.add</a:t>
            </a:r>
            <a:r>
              <a:rPr lang="en-US" dirty="0">
                <a:latin typeface="Consolas" panose="020B0609020204030204" pitchFamily="49" charset="0"/>
              </a:rPr>
              <a:t>("Paul");</a:t>
            </a:r>
          </a:p>
          <a:p>
            <a:endParaRPr lang="en-US" dirty="0">
              <a:latin typeface="Consolas" panose="020B0609020204030204" pitchFamily="49" charset="0"/>
            </a:endParaRPr>
          </a:p>
          <a:p>
            <a:r>
              <a:rPr lang="en-US" dirty="0">
                <a:latin typeface="Consolas" panose="020B0609020204030204" pitchFamily="49" charset="0"/>
              </a:rPr>
              <a:t>  </a:t>
            </a:r>
            <a:r>
              <a:rPr lang="en-US" dirty="0">
                <a:solidFill>
                  <a:srgbClr val="0070C0"/>
                </a:solidFill>
                <a:latin typeface="Consolas" panose="020B0609020204030204" pitchFamily="49" charset="0"/>
              </a:rPr>
              <a:t>Iterator</a:t>
            </a:r>
            <a:r>
              <a:rPr lang="en-US" dirty="0">
                <a:latin typeface="Consolas" panose="020B0609020204030204" pitchFamily="49" charset="0"/>
              </a:rPr>
              <a:t> it = </a:t>
            </a:r>
            <a:r>
              <a:rPr lang="en-US" dirty="0" err="1">
                <a:solidFill>
                  <a:srgbClr val="7030A0"/>
                </a:solidFill>
                <a:latin typeface="Consolas" panose="020B0609020204030204" pitchFamily="49" charset="0"/>
              </a:rPr>
              <a:t>nerds</a:t>
            </a:r>
            <a:r>
              <a:rPr lang="en-US" dirty="0" err="1">
                <a:latin typeface="Consolas" panose="020B0609020204030204" pitchFamily="49" charset="0"/>
              </a:rPr>
              <a:t>.</a:t>
            </a:r>
            <a:r>
              <a:rPr lang="en-US" dirty="0" err="1">
                <a:solidFill>
                  <a:srgbClr val="0070C0"/>
                </a:solidFill>
                <a:latin typeface="Consolas" panose="020B0609020204030204" pitchFamily="49" charset="0"/>
              </a:rPr>
              <a:t>iterator</a:t>
            </a:r>
            <a:r>
              <a:rPr lang="en-US" dirty="0">
                <a:solidFill>
                  <a:srgbClr val="0070C0"/>
                </a:solidFill>
                <a:latin typeface="Consolas" panose="020B0609020204030204" pitchFamily="49" charset="0"/>
              </a:rPr>
              <a:t>()</a:t>
            </a:r>
            <a:r>
              <a:rPr lang="en-US" dirty="0">
                <a:latin typeface="Consolas" panose="020B0609020204030204" pitchFamily="49" charset="0"/>
              </a:rPr>
              <a:t>;  </a:t>
            </a:r>
          </a:p>
          <a:p>
            <a:r>
              <a:rPr lang="en-US" dirty="0">
                <a:latin typeface="Consolas" panose="020B0609020204030204" pitchFamily="49" charset="0"/>
              </a:rPr>
              <a:t>  while (</a:t>
            </a:r>
            <a:r>
              <a:rPr lang="en-US" dirty="0" err="1">
                <a:latin typeface="Consolas" panose="020B0609020204030204" pitchFamily="49" charset="0"/>
              </a:rPr>
              <a:t>it.</a:t>
            </a:r>
            <a:r>
              <a:rPr lang="en-US" dirty="0" err="1">
                <a:solidFill>
                  <a:srgbClr val="0070C0"/>
                </a:solidFill>
                <a:latin typeface="Consolas" panose="020B0609020204030204" pitchFamily="49" charset="0"/>
              </a:rPr>
              <a:t>hasNext</a:t>
            </a:r>
            <a:r>
              <a:rPr lang="en-US" dirty="0">
                <a:solidFill>
                  <a:srgbClr val="0070C0"/>
                </a:solidFill>
                <a:latin typeface="Consolas" panose="020B0609020204030204" pitchFamily="49" charset="0"/>
              </a:rPr>
              <a:t>()</a:t>
            </a:r>
            <a:r>
              <a:rPr lang="en-US" dirty="0">
                <a:latin typeface="Consolas" panose="020B0609020204030204" pitchFamily="49" charset="0"/>
              </a:rPr>
              <a:t>) { </a:t>
            </a:r>
          </a:p>
          <a:p>
            <a:r>
              <a:rPr lang="en-US" dirty="0">
                <a:latin typeface="Consolas" panose="020B0609020204030204" pitchFamily="49" charset="0"/>
              </a:rPr>
              <a:t>    String value = (String)</a:t>
            </a:r>
            <a:r>
              <a:rPr lang="en-US" dirty="0" err="1">
                <a:latin typeface="Consolas" panose="020B0609020204030204" pitchFamily="49" charset="0"/>
              </a:rPr>
              <a:t>it.</a:t>
            </a:r>
            <a:r>
              <a:rPr lang="en-US" dirty="0" err="1">
                <a:solidFill>
                  <a:srgbClr val="0070C0"/>
                </a:solidFill>
                <a:latin typeface="Consolas" panose="020B0609020204030204" pitchFamily="49" charset="0"/>
              </a:rPr>
              <a:t>next</a:t>
            </a:r>
            <a:r>
              <a:rPr lang="en-US" dirty="0">
                <a:solidFill>
                  <a:srgbClr val="0070C0"/>
                </a:solidFill>
                <a:latin typeface="Consolas" panose="020B0609020204030204" pitchFamily="49" charset="0"/>
              </a:rPr>
              <a:t>()</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System.out.println</a:t>
            </a:r>
            <a:r>
              <a:rPr lang="en-US" dirty="0">
                <a:latin typeface="Consolas" panose="020B0609020204030204" pitchFamily="49" charset="0"/>
              </a:rPr>
              <a:t>(value);</a:t>
            </a:r>
          </a:p>
          <a:p>
            <a:r>
              <a:rPr lang="en-US" dirty="0">
                <a:latin typeface="Consolas" panose="020B0609020204030204" pitchFamily="49" charset="0"/>
              </a:rPr>
              <a:t>  } </a:t>
            </a:r>
          </a:p>
          <a:p>
            <a:endParaRPr lang="en-US" dirty="0">
              <a:latin typeface="Consolas" panose="020B0609020204030204" pitchFamily="49" charset="0"/>
            </a:endParaRPr>
          </a:p>
          <a:p>
            <a:r>
              <a:rPr lang="en-US" dirty="0">
                <a:latin typeface="Consolas" panose="020B0609020204030204" pitchFamily="49" charset="0"/>
              </a:rPr>
              <a:t>  for (String s: nerds)</a:t>
            </a:r>
          </a:p>
          <a:p>
            <a:r>
              <a:rPr lang="en-US" dirty="0">
                <a:latin typeface="Consolas" panose="020B0609020204030204" pitchFamily="49" charset="0"/>
              </a:rPr>
              <a:t>    </a:t>
            </a:r>
            <a:r>
              <a:rPr lang="en-US" dirty="0" err="1">
                <a:latin typeface="Consolas" panose="020B0609020204030204" pitchFamily="49" charset="0"/>
              </a:rPr>
              <a:t>System.out.println</a:t>
            </a:r>
            <a:r>
              <a:rPr lang="en-US" dirty="0">
                <a:latin typeface="Consolas" panose="020B0609020204030204" pitchFamily="49" charset="0"/>
              </a:rPr>
              <a:t>(s);</a:t>
            </a:r>
          </a:p>
          <a:p>
            <a:r>
              <a:rPr lang="en-US" dirty="0">
                <a:latin typeface="Consolas" panose="020B0609020204030204" pitchFamily="49" charset="0"/>
              </a:rPr>
              <a:t>}</a:t>
            </a:r>
          </a:p>
        </p:txBody>
      </p:sp>
      <p:sp>
        <p:nvSpPr>
          <p:cNvPr id="20" name="AutoShape 42">
            <a:extLst>
              <a:ext uri="{FF2B5EF4-FFF2-40B4-BE49-F238E27FC236}">
                <a16:creationId xmlns:a16="http://schemas.microsoft.com/office/drawing/2014/main" id="{74F4734E-6B14-8947-E20F-47B68B848B0A}"/>
              </a:ext>
            </a:extLst>
          </p:cNvPr>
          <p:cNvSpPr>
            <a:spLocks noChangeArrowheads="1"/>
          </p:cNvSpPr>
          <p:nvPr/>
        </p:nvSpPr>
        <p:spPr bwMode="auto">
          <a:xfrm>
            <a:off x="3429000" y="2933904"/>
            <a:ext cx="3537888" cy="961945"/>
          </a:xfrm>
          <a:prstGeom prst="wedgeRoundRectCallout">
            <a:avLst>
              <a:gd name="adj1" fmla="val 63325"/>
              <a:gd name="adj2" fmla="val 86782"/>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If we like, we can use the iterator notation explicitly…</a:t>
            </a:r>
          </a:p>
        </p:txBody>
      </p:sp>
      <p:sp>
        <p:nvSpPr>
          <p:cNvPr id="21" name="AutoShape 42">
            <a:extLst>
              <a:ext uri="{FF2B5EF4-FFF2-40B4-BE49-F238E27FC236}">
                <a16:creationId xmlns:a16="http://schemas.microsoft.com/office/drawing/2014/main" id="{7E843081-3BE7-9EE0-B221-052076E7F995}"/>
              </a:ext>
            </a:extLst>
          </p:cNvPr>
          <p:cNvSpPr>
            <a:spLocks noChangeArrowheads="1"/>
          </p:cNvSpPr>
          <p:nvPr/>
        </p:nvSpPr>
        <p:spPr bwMode="auto">
          <a:xfrm>
            <a:off x="3429000" y="4475103"/>
            <a:ext cx="3666596" cy="1225908"/>
          </a:xfrm>
          <a:prstGeom prst="wedgeRoundRectCallout">
            <a:avLst>
              <a:gd name="adj1" fmla="val 59171"/>
              <a:gd name="adj2" fmla="val 66933"/>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Or Java can use its syntactic sugar for us, and let us use built-in iteration syntax!</a:t>
            </a:r>
          </a:p>
        </p:txBody>
      </p:sp>
      <p:sp>
        <p:nvSpPr>
          <p:cNvPr id="19" name="AutoShape 42">
            <a:extLst>
              <a:ext uri="{FF2B5EF4-FFF2-40B4-BE49-F238E27FC236}">
                <a16:creationId xmlns:a16="http://schemas.microsoft.com/office/drawing/2014/main" id="{27714F15-F0AA-4B65-B3EC-5FBAF3D287F0}"/>
              </a:ext>
            </a:extLst>
          </p:cNvPr>
          <p:cNvSpPr>
            <a:spLocks noChangeArrowheads="1"/>
          </p:cNvSpPr>
          <p:nvPr/>
        </p:nvSpPr>
        <p:spPr bwMode="auto">
          <a:xfrm>
            <a:off x="7370894" y="5226542"/>
            <a:ext cx="4124827" cy="1178303"/>
          </a:xfrm>
          <a:prstGeom prst="wedgeRoundRectCallout">
            <a:avLst>
              <a:gd name="adj1" fmla="val -103008"/>
              <a:gd name="adj2" fmla="val -35346"/>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Since </a:t>
            </a:r>
            <a:r>
              <a:rPr lang="en-US" sz="2000" dirty="0" err="1">
                <a:solidFill>
                  <a:schemeClr val="accent6">
                    <a:lumMod val="40000"/>
                    <a:lumOff val="60000"/>
                  </a:schemeClr>
                </a:solidFill>
              </a:rPr>
              <a:t>OurIterator</a:t>
            </a:r>
            <a:r>
              <a:rPr lang="en-US" sz="2000" dirty="0">
                <a:solidFill>
                  <a:schemeClr val="bg1"/>
                </a:solidFill>
              </a:rPr>
              <a:t> is a nested class, it can access the members of the outer class (</a:t>
            </a:r>
            <a:r>
              <a:rPr lang="en-US" sz="2000" dirty="0" err="1">
                <a:solidFill>
                  <a:srgbClr val="F1E8F8"/>
                </a:solidFill>
              </a:rPr>
              <a:t>ListOfStrings</a:t>
            </a:r>
            <a:r>
              <a:rPr lang="en-US" sz="2000" dirty="0">
                <a:solidFill>
                  <a:schemeClr val="bg1"/>
                </a:solidFill>
              </a:rPr>
              <a:t>).</a:t>
            </a:r>
          </a:p>
        </p:txBody>
      </p:sp>
    </p:spTree>
    <p:extLst>
      <p:ext uri="{BB962C8B-B14F-4D97-AF65-F5344CB8AC3E}">
        <p14:creationId xmlns:p14="http://schemas.microsoft.com/office/powerpoint/2010/main" val="184828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22" end="2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8">
                                            <p:txEl>
                                              <p:pRg st="3" end="3"/>
                                            </p:txEl>
                                          </p:spTgt>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down)">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txEl>
                                              <p:pRg st="6" end="6"/>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
                                            <p:txEl>
                                              <p:pRg st="8" end="8"/>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wipe(down)">
                                      <p:cBhvr>
                                        <p:cTn id="59" dur="500"/>
                                        <p:tgtEl>
                                          <p:spTgt spid="12"/>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8">
                                            <p:txEl>
                                              <p:pRg st="15" end="15"/>
                                            </p:txEl>
                                          </p:spTgt>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8">
                                            <p:txEl>
                                              <p:pRg st="21" end="21"/>
                                            </p:txEl>
                                          </p:spTgt>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grpId="1" nodeType="clickEffect">
                                  <p:stCondLst>
                                    <p:cond delay="0"/>
                                  </p:stCondLst>
                                  <p:childTnLst>
                                    <p:set>
                                      <p:cBhvr>
                                        <p:cTn id="69" dur="1" fill="hold">
                                          <p:stCondLst>
                                            <p:cond delay="0"/>
                                          </p:stCondLst>
                                        </p:cTn>
                                        <p:tgtEl>
                                          <p:spTgt spid="12"/>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wipe(down)">
                                      <p:cBhvr>
                                        <p:cTn id="74" dur="500"/>
                                        <p:tgtEl>
                                          <p:spTgt spid="13"/>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3"/>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14"/>
                                        </p:tgtEl>
                                        <p:attrNameLst>
                                          <p:attrName>style.visibility</p:attrName>
                                        </p:attrNameLst>
                                      </p:cBhvr>
                                      <p:to>
                                        <p:strVal val="visible"/>
                                      </p:to>
                                    </p:set>
                                    <p:animEffect transition="in" filter="wipe(down)">
                                      <p:cBhvr>
                                        <p:cTn id="87" dur="500"/>
                                        <p:tgtEl>
                                          <p:spTgt spid="14"/>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exit" presetSubtype="0" fill="hold" grpId="1" nodeType="clickEffect">
                                  <p:stCondLst>
                                    <p:cond delay="0"/>
                                  </p:stCondLst>
                                  <p:childTnLst>
                                    <p:set>
                                      <p:cBhvr>
                                        <p:cTn id="91" dur="1" fill="hold">
                                          <p:stCondLst>
                                            <p:cond delay="0"/>
                                          </p:stCondLst>
                                        </p:cTn>
                                        <p:tgtEl>
                                          <p:spTgt spid="14"/>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8">
                                            <p:txEl>
                                              <p:pRg st="17" end="17"/>
                                            </p:txEl>
                                          </p:spTgt>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8">
                                            <p:txEl>
                                              <p:pRg st="18" end="18"/>
                                            </p:txEl>
                                          </p:spTgt>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15"/>
                                        </p:tgtEl>
                                        <p:attrNameLst>
                                          <p:attrName>style.visibility</p:attrName>
                                        </p:attrNameLst>
                                      </p:cBhvr>
                                      <p:to>
                                        <p:strVal val="visible"/>
                                      </p:to>
                                    </p:set>
                                    <p:animEffect transition="in" filter="wipe(down)">
                                      <p:cBhvr>
                                        <p:cTn id="102" dur="500"/>
                                        <p:tgtEl>
                                          <p:spTgt spid="15"/>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15"/>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grpId="0" nodeType="clickEffect">
                                  <p:stCondLst>
                                    <p:cond delay="0"/>
                                  </p:stCondLst>
                                  <p:childTnLst>
                                    <p:set>
                                      <p:cBhvr>
                                        <p:cTn id="110" dur="1" fill="hold">
                                          <p:stCondLst>
                                            <p:cond delay="0"/>
                                          </p:stCondLst>
                                        </p:cTn>
                                        <p:tgtEl>
                                          <p:spTgt spid="19"/>
                                        </p:tgtEl>
                                        <p:attrNameLst>
                                          <p:attrName>style.visibility</p:attrName>
                                        </p:attrNameLst>
                                      </p:cBhvr>
                                      <p:to>
                                        <p:strVal val="visible"/>
                                      </p:to>
                                    </p:set>
                                    <p:animEffect transition="in" filter="wipe(down)">
                                      <p:cBhvr>
                                        <p:cTn id="111" dur="500"/>
                                        <p:tgtEl>
                                          <p:spTgt spid="19"/>
                                        </p:tgtEl>
                                      </p:cBhvr>
                                    </p:animEffect>
                                  </p:childTnLst>
                                </p:cTn>
                              </p:par>
                            </p:childTnLst>
                          </p:cTn>
                        </p:par>
                      </p:childTnLst>
                    </p:cTn>
                  </p:par>
                  <p:par>
                    <p:cTn id="112" fill="hold">
                      <p:stCondLst>
                        <p:cond delay="indefinite"/>
                      </p:stCondLst>
                      <p:childTnLst>
                        <p:par>
                          <p:cTn id="113" fill="hold">
                            <p:stCondLst>
                              <p:cond delay="0"/>
                            </p:stCondLst>
                            <p:childTnLst>
                              <p:par>
                                <p:cTn id="114" presetID="42" presetClass="path" presetSubtype="0" accel="50000" decel="50000" fill="hold" grpId="2" nodeType="clickEffect">
                                  <p:stCondLst>
                                    <p:cond delay="0"/>
                                  </p:stCondLst>
                                  <p:childTnLst>
                                    <p:animMotion origin="layout" path="M 2.08333E-6 3.33333E-6 L -0.19427 -0.51667 " pathEditMode="relative" rAng="0" ptsTypes="AA">
                                      <p:cBhvr>
                                        <p:cTn id="115" dur="2000" fill="hold"/>
                                        <p:tgtEl>
                                          <p:spTgt spid="19"/>
                                        </p:tgtEl>
                                        <p:attrNameLst>
                                          <p:attrName>ppt_x</p:attrName>
                                          <p:attrName>ppt_y</p:attrName>
                                        </p:attrNameLst>
                                      </p:cBhvr>
                                      <p:rCtr x="-9714" y="-25833"/>
                                    </p:animMotion>
                                  </p:childTnLst>
                                </p:cTn>
                              </p:par>
                            </p:childTnLst>
                          </p:cTn>
                        </p:par>
                      </p:childTnLst>
                    </p:cTn>
                  </p:par>
                  <p:par>
                    <p:cTn id="116" fill="hold">
                      <p:stCondLst>
                        <p:cond delay="indefinite"/>
                      </p:stCondLst>
                      <p:childTnLst>
                        <p:par>
                          <p:cTn id="117" fill="hold">
                            <p:stCondLst>
                              <p:cond delay="0"/>
                            </p:stCondLst>
                            <p:childTnLst>
                              <p:par>
                                <p:cTn id="118" presetID="1" presetClass="exit" presetSubtype="0" fill="hold" grpId="1" nodeType="clickEffect">
                                  <p:stCondLst>
                                    <p:cond delay="0"/>
                                  </p:stCondLst>
                                  <p:childTnLst>
                                    <p:set>
                                      <p:cBhvr>
                                        <p:cTn id="119" dur="1" fill="hold">
                                          <p:stCondLst>
                                            <p:cond delay="0"/>
                                          </p:stCondLst>
                                        </p:cTn>
                                        <p:tgtEl>
                                          <p:spTgt spid="19"/>
                                        </p:tgtEl>
                                        <p:attrNameLst>
                                          <p:attrName>style.visibility</p:attrName>
                                        </p:attrNameLst>
                                      </p:cBhvr>
                                      <p:to>
                                        <p:strVal val="hidden"/>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grpId="0" nodeType="clickEffect">
                                  <p:stCondLst>
                                    <p:cond delay="0"/>
                                  </p:stCondLst>
                                  <p:childTnLst>
                                    <p:set>
                                      <p:cBhvr>
                                        <p:cTn id="123" dur="1" fill="hold">
                                          <p:stCondLst>
                                            <p:cond delay="0"/>
                                          </p:stCondLst>
                                        </p:cTn>
                                        <p:tgtEl>
                                          <p:spTgt spid="8">
                                            <p:txEl>
                                              <p:pRg st="19" end="19"/>
                                            </p:txEl>
                                          </p:spTgt>
                                        </p:tgtEl>
                                        <p:attrNameLst>
                                          <p:attrName>style.visibility</p:attrName>
                                        </p:attrNameLst>
                                      </p:cBhvr>
                                      <p:to>
                                        <p:strVal val="visible"/>
                                      </p:to>
                                    </p:set>
                                  </p:childTnLst>
                                </p:cTn>
                              </p:par>
                              <p:par>
                                <p:cTn id="124" presetID="1" presetClass="entr" presetSubtype="0" fill="hold" grpId="0" nodeType="withEffect">
                                  <p:stCondLst>
                                    <p:cond delay="0"/>
                                  </p:stCondLst>
                                  <p:childTnLst>
                                    <p:set>
                                      <p:cBhvr>
                                        <p:cTn id="125" dur="1" fill="hold">
                                          <p:stCondLst>
                                            <p:cond delay="0"/>
                                          </p:stCondLst>
                                        </p:cTn>
                                        <p:tgtEl>
                                          <p:spTgt spid="8">
                                            <p:txEl>
                                              <p:pRg st="20" end="20"/>
                                            </p:txEl>
                                          </p:spTgt>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22" presetClass="entr" presetSubtype="4" fill="hold" grpId="0" nodeType="clickEffect">
                                  <p:stCondLst>
                                    <p:cond delay="0"/>
                                  </p:stCondLst>
                                  <p:childTnLst>
                                    <p:set>
                                      <p:cBhvr>
                                        <p:cTn id="129" dur="1" fill="hold">
                                          <p:stCondLst>
                                            <p:cond delay="0"/>
                                          </p:stCondLst>
                                        </p:cTn>
                                        <p:tgtEl>
                                          <p:spTgt spid="17"/>
                                        </p:tgtEl>
                                        <p:attrNameLst>
                                          <p:attrName>style.visibility</p:attrName>
                                        </p:attrNameLst>
                                      </p:cBhvr>
                                      <p:to>
                                        <p:strVal val="visible"/>
                                      </p:to>
                                    </p:set>
                                    <p:animEffect transition="in" filter="wipe(down)">
                                      <p:cBhvr>
                                        <p:cTn id="130" dur="500"/>
                                        <p:tgtEl>
                                          <p:spTgt spid="17"/>
                                        </p:tgtEl>
                                      </p:cBhvr>
                                    </p:animEffec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1" nodeType="clickEffect">
                                  <p:stCondLst>
                                    <p:cond delay="0"/>
                                  </p:stCondLst>
                                  <p:childTnLst>
                                    <p:set>
                                      <p:cBhvr>
                                        <p:cTn id="134" dur="1" fill="hold">
                                          <p:stCondLst>
                                            <p:cond delay="0"/>
                                          </p:stCondLst>
                                        </p:cTn>
                                        <p:tgtEl>
                                          <p:spTgt spid="17"/>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grpId="0" nodeType="clickEffect">
                                  <p:stCondLst>
                                    <p:cond delay="0"/>
                                  </p:stCondLst>
                                  <p:childTnLst>
                                    <p:set>
                                      <p:cBhvr>
                                        <p:cTn id="138" dur="1" fill="hold">
                                          <p:stCondLst>
                                            <p:cond delay="0"/>
                                          </p:stCondLst>
                                        </p:cTn>
                                        <p:tgtEl>
                                          <p:spTgt spid="18"/>
                                        </p:tgtEl>
                                        <p:attrNameLst>
                                          <p:attrName>style.visibility</p:attrName>
                                        </p:attrNameLst>
                                      </p:cBhvr>
                                      <p:to>
                                        <p:strVal val="visible"/>
                                      </p:to>
                                    </p:set>
                                    <p:animEffect transition="in" filter="wipe(down)">
                                      <p:cBhvr>
                                        <p:cTn id="139" dur="500"/>
                                        <p:tgtEl>
                                          <p:spTgt spid="18"/>
                                        </p:tgtEl>
                                      </p:cBhvr>
                                    </p:animEffect>
                                  </p:childTnLst>
                                </p:cTn>
                              </p:par>
                            </p:childTnLst>
                          </p:cTn>
                        </p:par>
                      </p:childTnLst>
                    </p:cTn>
                  </p:par>
                  <p:par>
                    <p:cTn id="140" fill="hold">
                      <p:stCondLst>
                        <p:cond delay="indefinite"/>
                      </p:stCondLst>
                      <p:childTnLst>
                        <p:par>
                          <p:cTn id="141" fill="hold">
                            <p:stCondLst>
                              <p:cond delay="0"/>
                            </p:stCondLst>
                            <p:childTnLst>
                              <p:par>
                                <p:cTn id="142" presetID="1" presetClass="entr" presetSubtype="0" fill="hold" grpId="0" nodeType="clickEffect">
                                  <p:stCondLst>
                                    <p:cond delay="0"/>
                                  </p:stCondLst>
                                  <p:childTnLst>
                                    <p:set>
                                      <p:cBhvr>
                                        <p:cTn id="143" dur="1" fill="hold">
                                          <p:stCondLst>
                                            <p:cond delay="0"/>
                                          </p:stCondLst>
                                        </p:cTn>
                                        <p:tgtEl>
                                          <p:spTgt spid="8">
                                            <p:txEl>
                                              <p:pRg st="10" end="10"/>
                                            </p:txEl>
                                          </p:spTgt>
                                        </p:tgtEl>
                                        <p:attrNameLst>
                                          <p:attrName>style.visibility</p:attrName>
                                        </p:attrNameLst>
                                      </p:cBhvr>
                                      <p:to>
                                        <p:strVal val="visible"/>
                                      </p:to>
                                    </p:set>
                                  </p:childTnLst>
                                </p:cTn>
                              </p:par>
                              <p:par>
                                <p:cTn id="144" presetID="1" presetClass="entr" presetSubtype="0" fill="hold" grpId="0" nodeType="withEffect">
                                  <p:stCondLst>
                                    <p:cond delay="0"/>
                                  </p:stCondLst>
                                  <p:childTnLst>
                                    <p:set>
                                      <p:cBhvr>
                                        <p:cTn id="145" dur="1" fill="hold">
                                          <p:stCondLst>
                                            <p:cond delay="0"/>
                                          </p:stCondLst>
                                        </p:cTn>
                                        <p:tgtEl>
                                          <p:spTgt spid="8">
                                            <p:txEl>
                                              <p:pRg st="11" end="11"/>
                                            </p:txEl>
                                          </p:spTgt>
                                        </p:tgtEl>
                                        <p:attrNameLst>
                                          <p:attrName>style.visibility</p:attrName>
                                        </p:attrNameLst>
                                      </p:cBhvr>
                                      <p:to>
                                        <p:strVal val="visible"/>
                                      </p:to>
                                    </p:set>
                                  </p:childTnLst>
                                </p:cTn>
                              </p:par>
                              <p:par>
                                <p:cTn id="146" presetID="1" presetClass="entr" presetSubtype="0" fill="hold" grpId="0" nodeType="withEffect">
                                  <p:stCondLst>
                                    <p:cond delay="0"/>
                                  </p:stCondLst>
                                  <p:childTnLst>
                                    <p:set>
                                      <p:cBhvr>
                                        <p:cTn id="147" dur="1" fill="hold">
                                          <p:stCondLst>
                                            <p:cond delay="0"/>
                                          </p:stCondLst>
                                        </p:cTn>
                                        <p:tgtEl>
                                          <p:spTgt spid="8">
                                            <p:txEl>
                                              <p:pRg st="12" end="12"/>
                                            </p:txEl>
                                          </p:spTgt>
                                        </p:tgtEl>
                                        <p:attrNameLst>
                                          <p:attrName>style.visibility</p:attrName>
                                        </p:attrNameLst>
                                      </p:cBhvr>
                                      <p:to>
                                        <p:strVal val="visible"/>
                                      </p:to>
                                    </p:set>
                                  </p:childTnLst>
                                </p:cTn>
                              </p:par>
                              <p:par>
                                <p:cTn id="148" presetID="1" presetClass="entr" presetSubtype="0" fill="hold" grpId="0" nodeType="withEffect">
                                  <p:stCondLst>
                                    <p:cond delay="0"/>
                                  </p:stCondLst>
                                  <p:childTnLst>
                                    <p:set>
                                      <p:cBhvr>
                                        <p:cTn id="149" dur="1" fill="hold">
                                          <p:stCondLst>
                                            <p:cond delay="0"/>
                                          </p:stCondLst>
                                        </p:cTn>
                                        <p:tgtEl>
                                          <p:spTgt spid="8">
                                            <p:txEl>
                                              <p:pRg st="13" end="13"/>
                                            </p:txEl>
                                          </p:spTgt>
                                        </p:tgtEl>
                                        <p:attrNameLst>
                                          <p:attrName>style.visibility</p:attrName>
                                        </p:attrNameLst>
                                      </p:cBhvr>
                                      <p:to>
                                        <p:strVal val="visible"/>
                                      </p:to>
                                    </p:set>
                                  </p:childTnLst>
                                </p:cTn>
                              </p:par>
                            </p:childTnLst>
                          </p:cTn>
                        </p:par>
                      </p:childTnLst>
                    </p:cTn>
                  </p:par>
                  <p:par>
                    <p:cTn id="150" fill="hold">
                      <p:stCondLst>
                        <p:cond delay="indefinite"/>
                      </p:stCondLst>
                      <p:childTnLst>
                        <p:par>
                          <p:cTn id="151" fill="hold">
                            <p:stCondLst>
                              <p:cond delay="0"/>
                            </p:stCondLst>
                            <p:childTnLst>
                              <p:par>
                                <p:cTn id="152" presetID="1" presetClass="exit" presetSubtype="0" fill="hold" grpId="1" nodeType="clickEffect">
                                  <p:stCondLst>
                                    <p:cond delay="0"/>
                                  </p:stCondLst>
                                  <p:childTnLst>
                                    <p:set>
                                      <p:cBhvr>
                                        <p:cTn id="153" dur="1" fill="hold">
                                          <p:stCondLst>
                                            <p:cond delay="0"/>
                                          </p:stCondLst>
                                        </p:cTn>
                                        <p:tgtEl>
                                          <p:spTgt spid="18"/>
                                        </p:tgtEl>
                                        <p:attrNameLst>
                                          <p:attrName>style.visibility</p:attrName>
                                        </p:attrNameLst>
                                      </p:cBhvr>
                                      <p:to>
                                        <p:strVal val="hidden"/>
                                      </p:to>
                                    </p:set>
                                  </p:childTnLst>
                                </p:cTn>
                              </p:par>
                            </p:childTnLst>
                          </p:cTn>
                        </p:par>
                      </p:childTnLst>
                    </p:cTn>
                  </p:par>
                  <p:par>
                    <p:cTn id="154" fill="hold">
                      <p:stCondLst>
                        <p:cond delay="indefinite"/>
                      </p:stCondLst>
                      <p:childTnLst>
                        <p:par>
                          <p:cTn id="155" fill="hold">
                            <p:stCondLst>
                              <p:cond delay="0"/>
                            </p:stCondLst>
                            <p:childTnLst>
                              <p:par>
                                <p:cTn id="156" presetID="1" presetClass="entr" presetSubtype="0" fill="hold" grpId="0" nodeType="clickEffect">
                                  <p:stCondLst>
                                    <p:cond delay="0"/>
                                  </p:stCondLst>
                                  <p:childTnLst>
                                    <p:set>
                                      <p:cBhvr>
                                        <p:cTn id="157" dur="1" fill="hold">
                                          <p:stCondLst>
                                            <p:cond delay="0"/>
                                          </p:stCondLst>
                                        </p:cTn>
                                        <p:tgtEl>
                                          <p:spTgt spid="10">
                                            <p:bg/>
                                          </p:spTgt>
                                        </p:tgtEl>
                                        <p:attrNameLst>
                                          <p:attrName>style.visibility</p:attrName>
                                        </p:attrNameLst>
                                      </p:cBhvr>
                                      <p:to>
                                        <p:strVal val="visible"/>
                                      </p:to>
                                    </p:set>
                                  </p:childTnLst>
                                </p:cTn>
                              </p:par>
                            </p:childTnLst>
                          </p:cTn>
                        </p:par>
                      </p:childTnLst>
                    </p:cTn>
                  </p:par>
                  <p:par>
                    <p:cTn id="158" fill="hold">
                      <p:stCondLst>
                        <p:cond delay="indefinite"/>
                      </p:stCondLst>
                      <p:childTnLst>
                        <p:par>
                          <p:cTn id="159" fill="hold">
                            <p:stCondLst>
                              <p:cond delay="0"/>
                            </p:stCondLst>
                            <p:childTnLst>
                              <p:par>
                                <p:cTn id="160" presetID="1" presetClass="entr" presetSubtype="0" fill="hold" grpId="0" nodeType="clickEffect">
                                  <p:stCondLst>
                                    <p:cond delay="0"/>
                                  </p:stCondLst>
                                  <p:childTnLst>
                                    <p:set>
                                      <p:cBhvr>
                                        <p:cTn id="161" dur="1" fill="hold">
                                          <p:stCondLst>
                                            <p:cond delay="0"/>
                                          </p:stCondLst>
                                        </p:cTn>
                                        <p:tgtEl>
                                          <p:spTgt spid="10">
                                            <p:txEl>
                                              <p:pRg st="0" end="0"/>
                                            </p:txEl>
                                          </p:spTgt>
                                        </p:tgtEl>
                                        <p:attrNameLst>
                                          <p:attrName>style.visibility</p:attrName>
                                        </p:attrNameLst>
                                      </p:cBhvr>
                                      <p:to>
                                        <p:strVal val="visible"/>
                                      </p:to>
                                    </p:set>
                                  </p:childTnLst>
                                </p:cTn>
                              </p:par>
                              <p:par>
                                <p:cTn id="162" presetID="1" presetClass="entr" presetSubtype="0" fill="hold" grpId="0" nodeType="withEffect">
                                  <p:stCondLst>
                                    <p:cond delay="0"/>
                                  </p:stCondLst>
                                  <p:childTnLst>
                                    <p:set>
                                      <p:cBhvr>
                                        <p:cTn id="163" dur="1" fill="hold">
                                          <p:stCondLst>
                                            <p:cond delay="0"/>
                                          </p:stCondLst>
                                        </p:cTn>
                                        <p:tgtEl>
                                          <p:spTgt spid="10">
                                            <p:txEl>
                                              <p:pRg st="16" end="16"/>
                                            </p:txEl>
                                          </p:spTgt>
                                        </p:tgtEl>
                                        <p:attrNameLst>
                                          <p:attrName>style.visibility</p:attrName>
                                        </p:attrNameLst>
                                      </p:cBhvr>
                                      <p:to>
                                        <p:strVal val="visible"/>
                                      </p:to>
                                    </p:set>
                                  </p:childTnLst>
                                </p:cTn>
                              </p:par>
                            </p:childTnLst>
                          </p:cTn>
                        </p:par>
                      </p:childTnLst>
                    </p:cTn>
                  </p:par>
                  <p:par>
                    <p:cTn id="164" fill="hold">
                      <p:stCondLst>
                        <p:cond delay="indefinite"/>
                      </p:stCondLst>
                      <p:childTnLst>
                        <p:par>
                          <p:cTn id="165" fill="hold">
                            <p:stCondLst>
                              <p:cond delay="0"/>
                            </p:stCondLst>
                            <p:childTnLst>
                              <p:par>
                                <p:cTn id="166" presetID="1" presetClass="entr" presetSubtype="0" fill="hold" grpId="0" nodeType="clickEffect">
                                  <p:stCondLst>
                                    <p:cond delay="0"/>
                                  </p:stCondLst>
                                  <p:childTnLst>
                                    <p:set>
                                      <p:cBhvr>
                                        <p:cTn id="167" dur="1" fill="hold">
                                          <p:stCondLst>
                                            <p:cond delay="0"/>
                                          </p:stCondLst>
                                        </p:cTn>
                                        <p:tgtEl>
                                          <p:spTgt spid="10">
                                            <p:txEl>
                                              <p:pRg st="1" end="1"/>
                                            </p:txEl>
                                          </p:spTgt>
                                        </p:tgtEl>
                                        <p:attrNameLst>
                                          <p:attrName>style.visibility</p:attrName>
                                        </p:attrNameLst>
                                      </p:cBhvr>
                                      <p:to>
                                        <p:strVal val="visible"/>
                                      </p:to>
                                    </p:set>
                                  </p:childTnLst>
                                </p:cTn>
                              </p:par>
                              <p:par>
                                <p:cTn id="168" presetID="1" presetClass="entr" presetSubtype="0" fill="hold" grpId="0" nodeType="withEffect">
                                  <p:stCondLst>
                                    <p:cond delay="0"/>
                                  </p:stCondLst>
                                  <p:childTnLst>
                                    <p:set>
                                      <p:cBhvr>
                                        <p:cTn id="169"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70" fill="hold">
                      <p:stCondLst>
                        <p:cond delay="indefinite"/>
                      </p:stCondLst>
                      <p:childTnLst>
                        <p:par>
                          <p:cTn id="171" fill="hold">
                            <p:stCondLst>
                              <p:cond delay="0"/>
                            </p:stCondLst>
                            <p:childTnLst>
                              <p:par>
                                <p:cTn id="172" presetID="1" presetClass="entr" presetSubtype="0" fill="hold" grpId="0" nodeType="clickEffect">
                                  <p:stCondLst>
                                    <p:cond delay="0"/>
                                  </p:stCondLst>
                                  <p:childTnLst>
                                    <p:set>
                                      <p:cBhvr>
                                        <p:cTn id="173" dur="1" fill="hold">
                                          <p:stCondLst>
                                            <p:cond delay="0"/>
                                          </p:stCondLst>
                                        </p:cTn>
                                        <p:tgtEl>
                                          <p:spTgt spid="10">
                                            <p:txEl>
                                              <p:pRg st="4" end="4"/>
                                            </p:txEl>
                                          </p:spTgt>
                                        </p:tgtEl>
                                        <p:attrNameLst>
                                          <p:attrName>style.visibility</p:attrName>
                                        </p:attrNameLst>
                                      </p:cBhvr>
                                      <p:to>
                                        <p:strVal val="visible"/>
                                      </p:to>
                                    </p:set>
                                  </p:childTnLst>
                                </p:cTn>
                              </p:par>
                              <p:par>
                                <p:cTn id="174" presetID="1" presetClass="entr" presetSubtype="0" fill="hold" grpId="0" nodeType="withEffect">
                                  <p:stCondLst>
                                    <p:cond delay="0"/>
                                  </p:stCondLst>
                                  <p:childTnLst>
                                    <p:set>
                                      <p:cBhvr>
                                        <p:cTn id="175" dur="1" fill="hold">
                                          <p:stCondLst>
                                            <p:cond delay="0"/>
                                          </p:stCondLst>
                                        </p:cTn>
                                        <p:tgtEl>
                                          <p:spTgt spid="10">
                                            <p:txEl>
                                              <p:pRg st="5" end="5"/>
                                            </p:txEl>
                                          </p:spTgt>
                                        </p:tgtEl>
                                        <p:attrNameLst>
                                          <p:attrName>style.visibility</p:attrName>
                                        </p:attrNameLst>
                                      </p:cBhvr>
                                      <p:to>
                                        <p:strVal val="visible"/>
                                      </p:to>
                                    </p:set>
                                  </p:childTnLst>
                                </p:cTn>
                              </p:par>
                              <p:par>
                                <p:cTn id="176" presetID="1" presetClass="entr" presetSubtype="0" fill="hold" grpId="0" nodeType="withEffect">
                                  <p:stCondLst>
                                    <p:cond delay="0"/>
                                  </p:stCondLst>
                                  <p:childTnLst>
                                    <p:set>
                                      <p:cBhvr>
                                        <p:cTn id="177"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78" fill="hold">
                      <p:stCondLst>
                        <p:cond delay="indefinite"/>
                      </p:stCondLst>
                      <p:childTnLst>
                        <p:par>
                          <p:cTn id="179" fill="hold">
                            <p:stCondLst>
                              <p:cond delay="0"/>
                            </p:stCondLst>
                            <p:childTnLst>
                              <p:par>
                                <p:cTn id="180" presetID="22" presetClass="entr" presetSubtype="4" fill="hold" grpId="0" nodeType="clickEffect">
                                  <p:stCondLst>
                                    <p:cond delay="0"/>
                                  </p:stCondLst>
                                  <p:childTnLst>
                                    <p:set>
                                      <p:cBhvr>
                                        <p:cTn id="181" dur="1" fill="hold">
                                          <p:stCondLst>
                                            <p:cond delay="0"/>
                                          </p:stCondLst>
                                        </p:cTn>
                                        <p:tgtEl>
                                          <p:spTgt spid="20"/>
                                        </p:tgtEl>
                                        <p:attrNameLst>
                                          <p:attrName>style.visibility</p:attrName>
                                        </p:attrNameLst>
                                      </p:cBhvr>
                                      <p:to>
                                        <p:strVal val="visible"/>
                                      </p:to>
                                    </p:set>
                                    <p:animEffect transition="in" filter="wipe(down)">
                                      <p:cBhvr>
                                        <p:cTn id="182" dur="500"/>
                                        <p:tgtEl>
                                          <p:spTgt spid="20"/>
                                        </p:tgtEl>
                                      </p:cBhvr>
                                    </p:animEffec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grpId="0" nodeType="clickEffect">
                                  <p:stCondLst>
                                    <p:cond delay="0"/>
                                  </p:stCondLst>
                                  <p:childTnLst>
                                    <p:set>
                                      <p:cBhvr>
                                        <p:cTn id="186"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grpId="0" nodeType="clickEffect">
                                  <p:stCondLst>
                                    <p:cond delay="0"/>
                                  </p:stCondLst>
                                  <p:childTnLst>
                                    <p:set>
                                      <p:cBhvr>
                                        <p:cTn id="190" dur="1" fill="hold">
                                          <p:stCondLst>
                                            <p:cond delay="0"/>
                                          </p:stCondLst>
                                        </p:cTn>
                                        <p:tgtEl>
                                          <p:spTgt spid="10">
                                            <p:txEl>
                                              <p:pRg st="9" end="9"/>
                                            </p:txEl>
                                          </p:spTgt>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10">
                                            <p:txEl>
                                              <p:pRg st="10" end="10"/>
                                            </p:txEl>
                                          </p:spTgt>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10">
                                            <p:txEl>
                                              <p:pRg st="11" end="11"/>
                                            </p:txEl>
                                          </p:spTgt>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10">
                                            <p:txEl>
                                              <p:pRg st="12" end="12"/>
                                            </p:txEl>
                                          </p:spTgt>
                                        </p:tgtEl>
                                        <p:attrNameLst>
                                          <p:attrName>style.visibility</p:attrName>
                                        </p:attrNameLst>
                                      </p:cBhvr>
                                      <p:to>
                                        <p:strVal val="visible"/>
                                      </p:to>
                                    </p:set>
                                  </p:childTnLst>
                                </p:cTn>
                              </p:par>
                            </p:childTnLst>
                          </p:cTn>
                        </p:par>
                      </p:childTnLst>
                    </p:cTn>
                  </p:par>
                  <p:par>
                    <p:cTn id="197" fill="hold">
                      <p:stCondLst>
                        <p:cond delay="indefinite"/>
                      </p:stCondLst>
                      <p:childTnLst>
                        <p:par>
                          <p:cTn id="198" fill="hold">
                            <p:stCondLst>
                              <p:cond delay="0"/>
                            </p:stCondLst>
                            <p:childTnLst>
                              <p:par>
                                <p:cTn id="199" presetID="1" presetClass="exit" presetSubtype="0" fill="hold" grpId="1" nodeType="clickEffect">
                                  <p:stCondLst>
                                    <p:cond delay="0"/>
                                  </p:stCondLst>
                                  <p:childTnLst>
                                    <p:set>
                                      <p:cBhvr>
                                        <p:cTn id="200" dur="1" fill="hold">
                                          <p:stCondLst>
                                            <p:cond delay="0"/>
                                          </p:stCondLst>
                                        </p:cTn>
                                        <p:tgtEl>
                                          <p:spTgt spid="20"/>
                                        </p:tgtEl>
                                        <p:attrNameLst>
                                          <p:attrName>style.visibility</p:attrName>
                                        </p:attrNameLst>
                                      </p:cBhvr>
                                      <p:to>
                                        <p:strVal val="hidden"/>
                                      </p:to>
                                    </p:set>
                                  </p:childTnLst>
                                </p:cTn>
                              </p:par>
                            </p:childTnLst>
                          </p:cTn>
                        </p:par>
                      </p:childTnLst>
                    </p:cTn>
                  </p:par>
                  <p:par>
                    <p:cTn id="201" fill="hold">
                      <p:stCondLst>
                        <p:cond delay="indefinite"/>
                      </p:stCondLst>
                      <p:childTnLst>
                        <p:par>
                          <p:cTn id="202" fill="hold">
                            <p:stCondLst>
                              <p:cond delay="0"/>
                            </p:stCondLst>
                            <p:childTnLst>
                              <p:par>
                                <p:cTn id="203" presetID="22" presetClass="entr" presetSubtype="4" fill="hold" grpId="0" nodeType="clickEffect">
                                  <p:stCondLst>
                                    <p:cond delay="0"/>
                                  </p:stCondLst>
                                  <p:childTnLst>
                                    <p:set>
                                      <p:cBhvr>
                                        <p:cTn id="204" dur="1" fill="hold">
                                          <p:stCondLst>
                                            <p:cond delay="0"/>
                                          </p:stCondLst>
                                        </p:cTn>
                                        <p:tgtEl>
                                          <p:spTgt spid="21"/>
                                        </p:tgtEl>
                                        <p:attrNameLst>
                                          <p:attrName>style.visibility</p:attrName>
                                        </p:attrNameLst>
                                      </p:cBhvr>
                                      <p:to>
                                        <p:strVal val="visible"/>
                                      </p:to>
                                    </p:set>
                                    <p:animEffect transition="in" filter="wipe(down)">
                                      <p:cBhvr>
                                        <p:cTn id="205" dur="500"/>
                                        <p:tgtEl>
                                          <p:spTgt spid="21"/>
                                        </p:tgtEl>
                                      </p:cBhvr>
                                    </p:animEffect>
                                  </p:childTnLst>
                                </p:cTn>
                              </p:par>
                            </p:childTnLst>
                          </p:cTn>
                        </p:par>
                      </p:childTnLst>
                    </p:cTn>
                  </p:par>
                  <p:par>
                    <p:cTn id="206" fill="hold">
                      <p:stCondLst>
                        <p:cond delay="indefinite"/>
                      </p:stCondLst>
                      <p:childTnLst>
                        <p:par>
                          <p:cTn id="207" fill="hold">
                            <p:stCondLst>
                              <p:cond delay="0"/>
                            </p:stCondLst>
                            <p:childTnLst>
                              <p:par>
                                <p:cTn id="208" presetID="1" presetClass="entr" presetSubtype="0" fill="hold" grpId="0" nodeType="clickEffect">
                                  <p:stCondLst>
                                    <p:cond delay="0"/>
                                  </p:stCondLst>
                                  <p:childTnLst>
                                    <p:set>
                                      <p:cBhvr>
                                        <p:cTn id="209" dur="1" fill="hold">
                                          <p:stCondLst>
                                            <p:cond delay="0"/>
                                          </p:stCondLst>
                                        </p:cTn>
                                        <p:tgtEl>
                                          <p:spTgt spid="10">
                                            <p:txEl>
                                              <p:pRg st="14" end="14"/>
                                            </p:txEl>
                                          </p:spTgt>
                                        </p:tgtEl>
                                        <p:attrNameLst>
                                          <p:attrName>style.visibility</p:attrName>
                                        </p:attrNameLst>
                                      </p:cBhvr>
                                      <p:to>
                                        <p:strVal val="visible"/>
                                      </p:to>
                                    </p:set>
                                  </p:childTnLst>
                                </p:cTn>
                              </p:par>
                              <p:par>
                                <p:cTn id="210" presetID="1" presetClass="entr" presetSubtype="0" fill="hold" grpId="0" nodeType="withEffect">
                                  <p:stCondLst>
                                    <p:cond delay="0"/>
                                  </p:stCondLst>
                                  <p:childTnLst>
                                    <p:set>
                                      <p:cBhvr>
                                        <p:cTn id="211" dur="1" fill="hold">
                                          <p:stCondLst>
                                            <p:cond delay="0"/>
                                          </p:stCondLst>
                                        </p:cTn>
                                        <p:tgtEl>
                                          <p:spTgt spid="10">
                                            <p:txEl>
                                              <p:pRg st="15" end="15"/>
                                            </p:txEl>
                                          </p:spTgt>
                                        </p:tgtEl>
                                        <p:attrNameLst>
                                          <p:attrName>style.visibility</p:attrName>
                                        </p:attrNameLst>
                                      </p:cBhvr>
                                      <p:to>
                                        <p:strVal val="visible"/>
                                      </p:to>
                                    </p:set>
                                  </p:childTnLst>
                                </p:cTn>
                              </p:par>
                            </p:childTnLst>
                          </p:cTn>
                        </p:par>
                      </p:childTnLst>
                    </p:cTn>
                  </p:par>
                  <p:par>
                    <p:cTn id="212" fill="hold">
                      <p:stCondLst>
                        <p:cond delay="indefinite"/>
                      </p:stCondLst>
                      <p:childTnLst>
                        <p:par>
                          <p:cTn id="213" fill="hold">
                            <p:stCondLst>
                              <p:cond delay="0"/>
                            </p:stCondLst>
                            <p:childTnLst>
                              <p:par>
                                <p:cTn id="214" presetID="1" presetClass="exit" presetSubtype="0" fill="hold" grpId="1" nodeType="clickEffect">
                                  <p:stCondLst>
                                    <p:cond delay="0"/>
                                  </p:stCondLst>
                                  <p:childTnLst>
                                    <p:set>
                                      <p:cBhvr>
                                        <p:cTn id="215"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8" grpId="0" uiExpand="1" build="p" animBg="1"/>
      <p:bldP spid="7" grpId="0" uiExpand="1" animBg="1"/>
      <p:bldP spid="7" grpId="1" uiExpand="1" animBg="1"/>
      <p:bldP spid="11" grpId="0" uiExpand="1" animBg="1"/>
      <p:bldP spid="11" grpId="1" uiExpand="1" animBg="1"/>
      <p:bldP spid="12" grpId="0" uiExpand="1" animBg="1"/>
      <p:bldP spid="12" grpId="1" uiExpand="1" animBg="1"/>
      <p:bldP spid="13" grpId="0" uiExpand="1" animBg="1"/>
      <p:bldP spid="13" grpId="1" uiExpand="1" animBg="1"/>
      <p:bldP spid="14" grpId="0" uiExpand="1" animBg="1"/>
      <p:bldP spid="14" grpId="1" uiExpand="1" animBg="1"/>
      <p:bldP spid="15" grpId="0" uiExpand="1" animBg="1"/>
      <p:bldP spid="15" grpId="1" uiExpand="1" animBg="1"/>
      <p:bldP spid="17" grpId="0" uiExpand="1" animBg="1"/>
      <p:bldP spid="17" grpId="1" uiExpand="1" animBg="1"/>
      <p:bldP spid="18" grpId="0" uiExpand="1" animBg="1"/>
      <p:bldP spid="18" grpId="1" animBg="1"/>
      <p:bldP spid="10" grpId="0" uiExpand="1" build="p" animBg="1"/>
      <p:bldP spid="20" grpId="0" animBg="1"/>
      <p:bldP spid="20" grpId="1" animBg="1"/>
      <p:bldP spid="21" grpId="0" animBg="1"/>
      <p:bldP spid="21" grpId="1" animBg="1"/>
      <p:bldP spid="19" grpId="0" animBg="1"/>
      <p:bldP spid="19" grpId="1" animBg="1"/>
      <p:bldP spid="19" grpId="2"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25A84-4AE9-497A-9918-91B711BD49E8}"/>
              </a:ext>
            </a:extLst>
          </p:cNvPr>
          <p:cNvSpPr>
            <a:spLocks noGrp="1"/>
          </p:cNvSpPr>
          <p:nvPr>
            <p:ph type="title"/>
          </p:nvPr>
        </p:nvSpPr>
        <p:spPr/>
        <p:txBody>
          <a:bodyPr>
            <a:normAutofit/>
          </a:bodyPr>
          <a:lstStyle/>
          <a:p>
            <a:r>
              <a:rPr lang="en-US" sz="4000" dirty="0"/>
              <a:t>Let's Implement a Range Class in Python</a:t>
            </a:r>
          </a:p>
        </p:txBody>
      </p:sp>
      <p:sp>
        <p:nvSpPr>
          <p:cNvPr id="13" name="TextBox 12">
            <a:extLst>
              <a:ext uri="{FF2B5EF4-FFF2-40B4-BE49-F238E27FC236}">
                <a16:creationId xmlns:a16="http://schemas.microsoft.com/office/drawing/2014/main" id="{5B7CCE4B-F55D-4C14-A2D7-0B21BD1BF81A}"/>
              </a:ext>
            </a:extLst>
          </p:cNvPr>
          <p:cNvSpPr txBox="1"/>
          <p:nvPr/>
        </p:nvSpPr>
        <p:spPr>
          <a:xfrm>
            <a:off x="432885" y="1407437"/>
            <a:ext cx="5209417" cy="5463034"/>
          </a:xfrm>
          <a:prstGeom prst="rect">
            <a:avLst/>
          </a:prstGeom>
          <a:solidFill>
            <a:srgbClr val="EDF1F9"/>
          </a:solidFill>
          <a:ln>
            <a:solidFill>
              <a:schemeClr val="tx1"/>
            </a:solidFill>
          </a:ln>
        </p:spPr>
        <p:txBody>
          <a:bodyPr wrap="square">
            <a:spAutoFit/>
          </a:bodyPr>
          <a:lstStyle/>
          <a:p>
            <a:r>
              <a:rPr lang="en-US" b="1" dirty="0">
                <a:solidFill>
                  <a:srgbClr val="9E4C04"/>
                </a:solidFill>
                <a:latin typeface="Consolas-Bold"/>
              </a:rPr>
              <a:t>class</a:t>
            </a:r>
            <a:r>
              <a:rPr lang="en-US" dirty="0">
                <a:solidFill>
                  <a:srgbClr val="000000"/>
                </a:solidFill>
                <a:latin typeface="Consolas" panose="020B0609020204030204" pitchFamily="49" charset="0"/>
              </a:rPr>
              <a:t> </a:t>
            </a:r>
            <a:r>
              <a:rPr lang="en-US" dirty="0" err="1">
                <a:solidFill>
                  <a:srgbClr val="1396A3"/>
                </a:solidFill>
                <a:latin typeface="Consolas" panose="020B0609020204030204" pitchFamily="49" charset="0"/>
              </a:rPr>
              <a:t>OurIter</a:t>
            </a:r>
            <a:r>
              <a:rPr lang="en-US" dirty="0">
                <a:solidFill>
                  <a:srgbClr val="000000"/>
                </a:solidFill>
                <a:latin typeface="Consolas" panose="020B0609020204030204" pitchFamily="49" charset="0"/>
              </a:rPr>
              <a:t>:  # iterator class</a:t>
            </a:r>
          </a:p>
          <a:p>
            <a:r>
              <a:rPr lang="en-US" dirty="0">
                <a:solidFill>
                  <a:srgbClr val="000000"/>
                </a:solidFill>
                <a:latin typeface="Consolas" panose="020B0609020204030204" pitchFamily="49" charset="0"/>
              </a:rPr>
              <a:t>  </a:t>
            </a:r>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__</a:t>
            </a:r>
            <a:r>
              <a:rPr lang="en-US" dirty="0" err="1">
                <a:solidFill>
                  <a:srgbClr val="1396A3"/>
                </a:solidFill>
                <a:latin typeface="Consolas" panose="020B0609020204030204" pitchFamily="49" charset="0"/>
              </a:rPr>
              <a:t>init</a:t>
            </a:r>
            <a:r>
              <a:rPr lang="en-US" dirty="0">
                <a:solidFill>
                  <a:srgbClr val="1396A3"/>
                </a:solidFill>
                <a:latin typeface="Consolas" panose="020B0609020204030204" pitchFamily="49" charset="0"/>
              </a:rPr>
              <a:t>__</a:t>
            </a:r>
            <a:r>
              <a:rPr lang="en-US" dirty="0">
                <a:solidFill>
                  <a:srgbClr val="000000"/>
                </a:solidFill>
                <a:latin typeface="Consolas" panose="020B0609020204030204" pitchFamily="49" charset="0"/>
              </a:rPr>
              <a:t>(self, start, end):</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self.cur</a:t>
            </a:r>
            <a:r>
              <a:rPr lang="en-US" dirty="0">
                <a:solidFill>
                  <a:srgbClr val="000000"/>
                </a:solidFill>
                <a:latin typeface="Consolas" panose="020B0609020204030204" pitchFamily="49" charset="0"/>
              </a:rPr>
              <a:t> = start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self.end</a:t>
            </a:r>
            <a:r>
              <a:rPr lang="en-US" dirty="0">
                <a:solidFill>
                  <a:srgbClr val="000000"/>
                </a:solidFill>
                <a:latin typeface="Consolas" panose="020B0609020204030204" pitchFamily="49" charset="0"/>
              </a:rPr>
              <a:t> = end</a:t>
            </a:r>
          </a:p>
          <a:p>
            <a:endParaRPr lang="en-US" sz="1100"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__next__</a:t>
            </a:r>
            <a:r>
              <a:rPr lang="en-US" dirty="0">
                <a:solidFill>
                  <a:srgbClr val="000000"/>
                </a:solidFill>
                <a:latin typeface="Consolas" panose="020B0609020204030204" pitchFamily="49" charset="0"/>
              </a:rPr>
              <a:t>(self):</a:t>
            </a:r>
          </a:p>
          <a:p>
            <a:r>
              <a:rPr lang="en-US" dirty="0">
                <a:solidFill>
                  <a:srgbClr val="000000"/>
                </a:solidFill>
                <a:latin typeface="Consolas" panose="020B0609020204030204" pitchFamily="49" charset="0"/>
              </a:rPr>
              <a:t>    </a:t>
            </a:r>
            <a:r>
              <a:rPr lang="en-US" b="1" dirty="0">
                <a:solidFill>
                  <a:srgbClr val="9E4C04"/>
                </a:solidFill>
                <a:latin typeface="Consolas-Bold"/>
              </a:rPr>
              <a:t>if</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self.cur</a:t>
            </a:r>
            <a:r>
              <a:rPr lang="en-US" dirty="0">
                <a:solidFill>
                  <a:srgbClr val="000000"/>
                </a:solidFill>
                <a:latin typeface="Consolas" panose="020B0609020204030204" pitchFamily="49" charset="0"/>
              </a:rPr>
              <a:t> &lt; </a:t>
            </a:r>
            <a:r>
              <a:rPr lang="en-US" dirty="0" err="1">
                <a:solidFill>
                  <a:srgbClr val="000000"/>
                </a:solidFill>
                <a:latin typeface="Consolas" panose="020B0609020204030204" pitchFamily="49" charset="0"/>
              </a:rPr>
              <a:t>self.end</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val</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self.cur</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self.cur</a:t>
            </a:r>
            <a:r>
              <a:rPr lang="en-US" dirty="0">
                <a:solidFill>
                  <a:srgbClr val="000000"/>
                </a:solidFill>
                <a:latin typeface="Consolas" panose="020B0609020204030204" pitchFamily="49" charset="0"/>
              </a:rPr>
              <a:t> += </a:t>
            </a:r>
            <a:r>
              <a:rPr lang="en-US" dirty="0">
                <a:solidFill>
                  <a:srgbClr val="850002"/>
                </a:solidFill>
                <a:latin typeface="Consolas" panose="020B0609020204030204" pitchFamily="49" charset="0"/>
              </a:rPr>
              <a:t>1</a:t>
            </a:r>
          </a:p>
          <a:p>
            <a:r>
              <a:rPr lang="en-US" dirty="0">
                <a:solidFill>
                  <a:srgbClr val="000000"/>
                </a:solidFill>
                <a:latin typeface="Consolas" panose="020B0609020204030204" pitchFamily="49" charset="0"/>
              </a:rPr>
              <a:t>      </a:t>
            </a:r>
            <a:r>
              <a:rPr lang="en-US" b="1" dirty="0">
                <a:solidFill>
                  <a:srgbClr val="9E4C04"/>
                </a:solidFill>
                <a:latin typeface="Consolas-Bold"/>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val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b="1" dirty="0">
                <a:solidFill>
                  <a:srgbClr val="9E4C04"/>
                </a:solidFill>
                <a:latin typeface="Consolas-Bold"/>
              </a:rPr>
              <a:t>else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b="1" dirty="0">
                <a:solidFill>
                  <a:srgbClr val="9E4C04"/>
                </a:solidFill>
                <a:latin typeface="Consolas-Bold"/>
              </a:rPr>
              <a:t>raise</a:t>
            </a:r>
            <a:r>
              <a:rPr lang="en-US" dirty="0">
                <a:solidFill>
                  <a:srgbClr val="000000"/>
                </a:solidFill>
                <a:latin typeface="Consolas" panose="020B0609020204030204" pitchFamily="49" charset="0"/>
              </a:rPr>
              <a:t> </a:t>
            </a:r>
            <a:r>
              <a:rPr lang="en-US" dirty="0" err="1">
                <a:solidFill>
                  <a:srgbClr val="149902"/>
                </a:solidFill>
                <a:latin typeface="Consolas" panose="020B0609020204030204" pitchFamily="49" charset="0"/>
              </a:rPr>
              <a:t>StopIteration</a:t>
            </a:r>
            <a:r>
              <a:rPr lang="en-US" dirty="0">
                <a:solidFill>
                  <a:srgbClr val="000000"/>
                </a:solidFill>
                <a:latin typeface="Consolas" panose="020B0609020204030204" pitchFamily="49" charset="0"/>
              </a:rPr>
              <a:t>()</a:t>
            </a:r>
          </a:p>
          <a:p>
            <a:endParaRPr lang="en-US" b="1" dirty="0">
              <a:solidFill>
                <a:srgbClr val="9E4C04"/>
              </a:solidFill>
              <a:latin typeface="Consolas-Bold"/>
            </a:endParaRPr>
          </a:p>
          <a:p>
            <a:r>
              <a:rPr lang="en-US" b="1" dirty="0">
                <a:solidFill>
                  <a:srgbClr val="9E4C04"/>
                </a:solidFill>
                <a:latin typeface="Consolas-Bold"/>
              </a:rPr>
              <a:t>class</a:t>
            </a:r>
            <a:r>
              <a:rPr lang="en-US" dirty="0">
                <a:solidFill>
                  <a:srgbClr val="000000"/>
                </a:solidFill>
                <a:latin typeface="Consolas" panose="020B0609020204030204" pitchFamily="49" charset="0"/>
              </a:rPr>
              <a:t> </a:t>
            </a:r>
            <a:r>
              <a:rPr lang="en-US" dirty="0" err="1">
                <a:solidFill>
                  <a:srgbClr val="1396A3"/>
                </a:solidFill>
                <a:latin typeface="Consolas" panose="020B0609020204030204" pitchFamily="49" charset="0"/>
              </a:rPr>
              <a:t>OurRange</a:t>
            </a:r>
            <a:r>
              <a:rPr lang="en-US" dirty="0">
                <a:solidFill>
                  <a:srgbClr val="000000"/>
                </a:solidFill>
                <a:latin typeface="Consolas" panose="020B0609020204030204" pitchFamily="49" charset="0"/>
              </a:rPr>
              <a:t>:  # iterable class</a:t>
            </a:r>
          </a:p>
          <a:p>
            <a:r>
              <a:rPr lang="en-US" dirty="0">
                <a:solidFill>
                  <a:srgbClr val="000000"/>
                </a:solidFill>
                <a:latin typeface="Consolas" panose="020B0609020204030204" pitchFamily="49" charset="0"/>
              </a:rPr>
              <a:t>  </a:t>
            </a:r>
            <a:r>
              <a:rPr lang="en-US" b="1" dirty="0">
                <a:solidFill>
                  <a:srgbClr val="9E4C04"/>
                </a:solidFill>
                <a:latin typeface="Consolas-Bold"/>
              </a:rPr>
              <a:t>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__</a:t>
            </a:r>
            <a:r>
              <a:rPr lang="en-US" dirty="0" err="1">
                <a:solidFill>
                  <a:srgbClr val="1396A3"/>
                </a:solidFill>
                <a:latin typeface="Consolas" panose="020B0609020204030204" pitchFamily="49" charset="0"/>
              </a:rPr>
              <a:t>init</a:t>
            </a:r>
            <a:r>
              <a:rPr lang="en-US" dirty="0">
                <a:solidFill>
                  <a:srgbClr val="1396A3"/>
                </a:solidFill>
                <a:latin typeface="Consolas" panose="020B0609020204030204" pitchFamily="49" charset="0"/>
              </a:rPr>
              <a:t>__</a:t>
            </a:r>
            <a:r>
              <a:rPr lang="en-US" dirty="0">
                <a:solidFill>
                  <a:srgbClr val="000000"/>
                </a:solidFill>
                <a:latin typeface="Consolas" panose="020B0609020204030204" pitchFamily="49" charset="0"/>
              </a:rPr>
              <a:t>(self, end):</a:t>
            </a:r>
          </a:p>
          <a:p>
            <a:r>
              <a:rPr lang="en-US" dirty="0">
                <a:solidFill>
                  <a:srgbClr val="000000"/>
                </a:solidFill>
                <a:latin typeface="Consolas" panose="020B0609020204030204" pitchFamily="49" charset="0"/>
              </a:rPr>
              <a:t>    </a:t>
            </a:r>
            <a:r>
              <a:rPr lang="en-US" dirty="0" err="1">
                <a:latin typeface="Consolas-Bold"/>
              </a:rPr>
              <a:t>self.end</a:t>
            </a:r>
            <a:r>
              <a:rPr lang="en-US" dirty="0">
                <a:solidFill>
                  <a:srgbClr val="000000"/>
                </a:solidFill>
                <a:latin typeface="Consolas" panose="020B0609020204030204" pitchFamily="49" charset="0"/>
              </a:rPr>
              <a:t> = </a:t>
            </a:r>
            <a:r>
              <a:rPr lang="en-US" dirty="0">
                <a:latin typeface="Consolas" panose="020B0609020204030204" pitchFamily="49" charset="0"/>
              </a:rPr>
              <a:t>end</a:t>
            </a:r>
          </a:p>
          <a:p>
            <a:endParaRPr lang="en-US" sz="1400" dirty="0">
              <a:solidFill>
                <a:srgbClr val="000000"/>
              </a:solidFill>
              <a:latin typeface="Consolas" panose="020B0609020204030204" pitchFamily="49" charset="0"/>
            </a:endParaRPr>
          </a:p>
          <a:p>
            <a:r>
              <a:rPr lang="en-US" b="1" dirty="0">
                <a:solidFill>
                  <a:srgbClr val="9E4C04"/>
                </a:solidFill>
                <a:latin typeface="Consolas-Bold"/>
              </a:rPr>
              <a:t>  def</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__</a:t>
            </a:r>
            <a:r>
              <a:rPr lang="en-US" dirty="0" err="1">
                <a:solidFill>
                  <a:srgbClr val="1396A3"/>
                </a:solidFill>
                <a:latin typeface="Consolas" panose="020B0609020204030204" pitchFamily="49" charset="0"/>
              </a:rPr>
              <a:t>iter</a:t>
            </a:r>
            <a:r>
              <a:rPr lang="en-US" dirty="0">
                <a:solidFill>
                  <a:srgbClr val="1396A3"/>
                </a:solidFill>
                <a:latin typeface="Consolas" panose="020B0609020204030204" pitchFamily="49" charset="0"/>
              </a:rPr>
              <a:t>__</a:t>
            </a:r>
            <a:r>
              <a:rPr lang="en-US" dirty="0">
                <a:solidFill>
                  <a:srgbClr val="000000"/>
                </a:solidFill>
                <a:latin typeface="Consolas" panose="020B0609020204030204" pitchFamily="49" charset="0"/>
              </a:rPr>
              <a:t>(self):</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iter</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OurIter</a:t>
            </a:r>
            <a:r>
              <a:rPr lang="en-US" dirty="0">
                <a:solidFill>
                  <a:srgbClr val="000000"/>
                </a:solidFill>
                <a:latin typeface="Consolas" panose="020B0609020204030204" pitchFamily="49" charset="0"/>
              </a:rPr>
              <a:t>(0, </a:t>
            </a:r>
            <a:r>
              <a:rPr lang="en-US" dirty="0" err="1">
                <a:solidFill>
                  <a:srgbClr val="000000"/>
                </a:solidFill>
                <a:latin typeface="Consolas" panose="020B0609020204030204" pitchFamily="49" charset="0"/>
              </a:rPr>
              <a:t>self.end</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b="1" dirty="0">
                <a:solidFill>
                  <a:srgbClr val="9E4C04"/>
                </a:solidFill>
                <a:latin typeface="Consolas-Bold"/>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iter</a:t>
            </a:r>
            <a:endParaRPr lang="en-US" dirty="0">
              <a:solidFill>
                <a:srgbClr val="000000"/>
              </a:solidFill>
              <a:latin typeface="Consolas" panose="020B0609020204030204" pitchFamily="49" charset="0"/>
            </a:endParaRPr>
          </a:p>
        </p:txBody>
      </p:sp>
      <p:sp>
        <p:nvSpPr>
          <p:cNvPr id="16" name="TextBox 15">
            <a:extLst>
              <a:ext uri="{FF2B5EF4-FFF2-40B4-BE49-F238E27FC236}">
                <a16:creationId xmlns:a16="http://schemas.microsoft.com/office/drawing/2014/main" id="{A274B422-D283-48DF-92BE-6325BC6320A1}"/>
              </a:ext>
            </a:extLst>
          </p:cNvPr>
          <p:cNvSpPr txBox="1"/>
          <p:nvPr/>
        </p:nvSpPr>
        <p:spPr>
          <a:xfrm>
            <a:off x="6447396" y="2304149"/>
            <a:ext cx="5209417" cy="923330"/>
          </a:xfrm>
          <a:prstGeom prst="rect">
            <a:avLst/>
          </a:prstGeom>
          <a:solidFill>
            <a:srgbClr val="EDF1F9"/>
          </a:solidFill>
          <a:ln>
            <a:solidFill>
              <a:schemeClr val="tx1"/>
            </a:solidFill>
          </a:ln>
        </p:spPr>
        <p:txBody>
          <a:bodyPr wrap="square">
            <a:spAutoFit/>
          </a:bodyPr>
          <a:lstStyle/>
          <a:p>
            <a:r>
              <a:rPr lang="en-US" b="1" dirty="0">
                <a:solidFill>
                  <a:srgbClr val="9E4C04"/>
                </a:solidFill>
                <a:latin typeface="Consolas-Bold"/>
              </a:rPr>
              <a:t>for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a:t>
            </a:r>
            <a:r>
              <a:rPr lang="en-US" dirty="0">
                <a:solidFill>
                  <a:srgbClr val="000000"/>
                </a:solidFill>
                <a:latin typeface="Consolas" panose="020B0609020204030204" pitchFamily="49" charset="0"/>
              </a:rPr>
              <a:t> </a:t>
            </a:r>
            <a:r>
              <a:rPr lang="en-US" b="1" dirty="0">
                <a:solidFill>
                  <a:srgbClr val="9E4C04"/>
                </a:solidFill>
                <a:latin typeface="Consolas-Bold"/>
              </a:rPr>
              <a:t>in</a:t>
            </a:r>
            <a:r>
              <a:rPr lang="en-US" dirty="0">
                <a:solidFill>
                  <a:srgbClr val="000000"/>
                </a:solidFill>
                <a:latin typeface="Consolas" panose="020B0609020204030204" pitchFamily="49" charset="0"/>
              </a:rPr>
              <a:t> </a:t>
            </a:r>
            <a:r>
              <a:rPr lang="en-US" dirty="0" err="1">
                <a:solidFill>
                  <a:srgbClr val="1396A3"/>
                </a:solidFill>
                <a:latin typeface="Consolas" panose="020B0609020204030204" pitchFamily="49" charset="0"/>
              </a:rPr>
              <a:t>OurRange</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5</a:t>
            </a:r>
            <a:r>
              <a:rPr lang="en-US" dirty="0">
                <a:solidFill>
                  <a:srgbClr val="000000"/>
                </a:solidFill>
                <a:latin typeface="Consolas" panose="020B0609020204030204" pitchFamily="49" charset="0"/>
              </a:rPr>
              <a:t>):  # from [0,5)</a:t>
            </a:r>
          </a:p>
          <a:p>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i</a:t>
            </a:r>
            <a:r>
              <a:rPr lang="en-US" dirty="0">
                <a:solidFill>
                  <a:srgbClr val="000000"/>
                </a:solidFill>
                <a:latin typeface="Consolas" panose="020B0609020204030204" pitchFamily="49" charset="0"/>
              </a:rPr>
              <a:t>)</a:t>
            </a:r>
          </a:p>
          <a:p>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"Done!"</a:t>
            </a:r>
            <a:r>
              <a:rPr lang="en-US" dirty="0">
                <a:solidFill>
                  <a:srgbClr val="000000"/>
                </a:solidFill>
                <a:latin typeface="Consolas" panose="020B0609020204030204" pitchFamily="49" charset="0"/>
              </a:rPr>
              <a:t>) </a:t>
            </a:r>
          </a:p>
        </p:txBody>
      </p:sp>
      <p:sp>
        <p:nvSpPr>
          <p:cNvPr id="37" name="Speech Bubble: Rectangle with Corners Rounded 36">
            <a:extLst>
              <a:ext uri="{FF2B5EF4-FFF2-40B4-BE49-F238E27FC236}">
                <a16:creationId xmlns:a16="http://schemas.microsoft.com/office/drawing/2014/main" id="{4D01839F-BC84-4CA0-A0C0-CAABFF0705F6}"/>
              </a:ext>
            </a:extLst>
          </p:cNvPr>
          <p:cNvSpPr/>
          <p:nvPr/>
        </p:nvSpPr>
        <p:spPr>
          <a:xfrm>
            <a:off x="5952895" y="3187365"/>
            <a:ext cx="2620519" cy="762653"/>
          </a:xfrm>
          <a:prstGeom prst="wedgeRoundRectCallout">
            <a:avLst>
              <a:gd name="adj1" fmla="val -152690"/>
              <a:gd name="adj2" fmla="val -90173"/>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Here's our </a:t>
            </a:r>
            <a:r>
              <a:rPr lang="en-US" sz="2000" dirty="0">
                <a:solidFill>
                  <a:srgbClr val="32F4F1"/>
                </a:solidFill>
                <a:latin typeface="Corbel" panose="020B0503020204020204" pitchFamily="34" charset="0"/>
              </a:rPr>
              <a:t>__next__() </a:t>
            </a:r>
            <a:r>
              <a:rPr lang="en-US" sz="2000" dirty="0">
                <a:solidFill>
                  <a:schemeClr val="bg1"/>
                </a:solidFill>
                <a:latin typeface="Corbel" panose="020B0503020204020204" pitchFamily="34" charset="0"/>
              </a:rPr>
              <a:t>method.</a:t>
            </a:r>
            <a:endParaRPr lang="en-US" sz="2000" dirty="0">
              <a:solidFill>
                <a:schemeClr val="accent2">
                  <a:lumMod val="20000"/>
                  <a:lumOff val="80000"/>
                </a:schemeClr>
              </a:solidFill>
              <a:latin typeface="Corbel" panose="020B0503020204020204" pitchFamily="34" charset="0"/>
            </a:endParaRPr>
          </a:p>
        </p:txBody>
      </p:sp>
      <p:sp>
        <p:nvSpPr>
          <p:cNvPr id="38" name="TextBox 37">
            <a:extLst>
              <a:ext uri="{FF2B5EF4-FFF2-40B4-BE49-F238E27FC236}">
                <a16:creationId xmlns:a16="http://schemas.microsoft.com/office/drawing/2014/main" id="{C0787877-FBCA-4CEA-822D-8564E4BE7026}"/>
              </a:ext>
            </a:extLst>
          </p:cNvPr>
          <p:cNvSpPr txBox="1"/>
          <p:nvPr/>
        </p:nvSpPr>
        <p:spPr>
          <a:xfrm>
            <a:off x="6881838" y="1326282"/>
            <a:ext cx="4259212" cy="830997"/>
          </a:xfrm>
          <a:prstGeom prst="rect">
            <a:avLst/>
          </a:prstGeom>
          <a:noFill/>
        </p:spPr>
        <p:txBody>
          <a:bodyPr wrap="square">
            <a:spAutoFit/>
          </a:bodyPr>
          <a:lstStyle/>
          <a:p>
            <a:pPr algn="ctr"/>
            <a:r>
              <a:rPr lang="en-US" sz="2400" dirty="0"/>
              <a:t>Now let's implement a Range class and its iterator!</a:t>
            </a:r>
          </a:p>
        </p:txBody>
      </p:sp>
      <p:sp>
        <p:nvSpPr>
          <p:cNvPr id="23" name="Speech Bubble: Rectangle with Corners Rounded 22">
            <a:extLst>
              <a:ext uri="{FF2B5EF4-FFF2-40B4-BE49-F238E27FC236}">
                <a16:creationId xmlns:a16="http://schemas.microsoft.com/office/drawing/2014/main" id="{890DE32E-6545-43AF-8B41-3CD1DAE8BEDD}"/>
              </a:ext>
            </a:extLst>
          </p:cNvPr>
          <p:cNvSpPr/>
          <p:nvPr/>
        </p:nvSpPr>
        <p:spPr>
          <a:xfrm>
            <a:off x="3555410" y="2329313"/>
            <a:ext cx="2397485" cy="842630"/>
          </a:xfrm>
          <a:prstGeom prst="wedgeRoundRectCallout">
            <a:avLst>
              <a:gd name="adj1" fmla="val -118174"/>
              <a:gd name="adj2" fmla="val -117248"/>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Now let's see our iterator class!</a:t>
            </a:r>
            <a:endParaRPr lang="en-US" sz="2000" dirty="0">
              <a:solidFill>
                <a:schemeClr val="accent2">
                  <a:lumMod val="20000"/>
                  <a:lumOff val="80000"/>
                </a:schemeClr>
              </a:solidFill>
              <a:latin typeface="Corbel" panose="020B0503020204020204" pitchFamily="34" charset="0"/>
            </a:endParaRPr>
          </a:p>
        </p:txBody>
      </p:sp>
      <p:sp>
        <p:nvSpPr>
          <p:cNvPr id="42" name="Speech Bubble: Rectangle with Corners Rounded 41">
            <a:extLst>
              <a:ext uri="{FF2B5EF4-FFF2-40B4-BE49-F238E27FC236}">
                <a16:creationId xmlns:a16="http://schemas.microsoft.com/office/drawing/2014/main" id="{08F7B85B-C4AF-483E-85FA-66E2FC821F4F}"/>
              </a:ext>
            </a:extLst>
          </p:cNvPr>
          <p:cNvSpPr/>
          <p:nvPr/>
        </p:nvSpPr>
        <p:spPr>
          <a:xfrm>
            <a:off x="8479827" y="4080996"/>
            <a:ext cx="2831909" cy="842630"/>
          </a:xfrm>
          <a:prstGeom prst="wedgeRoundRectCallout">
            <a:avLst>
              <a:gd name="adj1" fmla="val -53489"/>
              <a:gd name="adj2" fmla="val -174545"/>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Here's how our range class will be used.</a:t>
            </a:r>
            <a:endParaRPr lang="en-US" sz="2000" dirty="0">
              <a:solidFill>
                <a:schemeClr val="accent2">
                  <a:lumMod val="20000"/>
                  <a:lumOff val="80000"/>
                </a:schemeClr>
              </a:solidFill>
              <a:latin typeface="Corbel" panose="020B0503020204020204" pitchFamily="34" charset="0"/>
            </a:endParaRPr>
          </a:p>
        </p:txBody>
      </p:sp>
      <p:sp>
        <p:nvSpPr>
          <p:cNvPr id="18" name="Speech Bubble: Rectangle with Corners Rounded 17">
            <a:extLst>
              <a:ext uri="{FF2B5EF4-FFF2-40B4-BE49-F238E27FC236}">
                <a16:creationId xmlns:a16="http://schemas.microsoft.com/office/drawing/2014/main" id="{A30AF6DD-7EEF-436C-A4B1-8A2EA9EE2AE8}"/>
              </a:ext>
            </a:extLst>
          </p:cNvPr>
          <p:cNvSpPr/>
          <p:nvPr/>
        </p:nvSpPr>
        <p:spPr>
          <a:xfrm>
            <a:off x="1885152" y="3217035"/>
            <a:ext cx="3769393" cy="1115417"/>
          </a:xfrm>
          <a:prstGeom prst="wedgeRoundRectCallout">
            <a:avLst>
              <a:gd name="adj1" fmla="val -9488"/>
              <a:gd name="adj2" fmla="val 131683"/>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When we construct a range object, we specify the range of values it covers.</a:t>
            </a:r>
            <a:endParaRPr lang="en-US" sz="2000" dirty="0">
              <a:solidFill>
                <a:schemeClr val="accent2">
                  <a:lumMod val="20000"/>
                  <a:lumOff val="80000"/>
                </a:schemeClr>
              </a:solidFill>
              <a:latin typeface="Corbel" panose="020B0503020204020204" pitchFamily="34" charset="0"/>
            </a:endParaRPr>
          </a:p>
        </p:txBody>
      </p:sp>
      <p:sp>
        <p:nvSpPr>
          <p:cNvPr id="43" name="Arrow: Down 42">
            <a:extLst>
              <a:ext uri="{FF2B5EF4-FFF2-40B4-BE49-F238E27FC236}">
                <a16:creationId xmlns:a16="http://schemas.microsoft.com/office/drawing/2014/main" id="{4B2AE5CB-7D9E-40E3-A463-5EFCAB342CBA}"/>
              </a:ext>
            </a:extLst>
          </p:cNvPr>
          <p:cNvSpPr/>
          <p:nvPr/>
        </p:nvSpPr>
        <p:spPr>
          <a:xfrm>
            <a:off x="8448600" y="3223757"/>
            <a:ext cx="1207008" cy="578387"/>
          </a:xfrm>
          <a:prstGeom prst="down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90DFBC69-4B5D-479E-AA07-FC51CB6161D2}"/>
              </a:ext>
            </a:extLst>
          </p:cNvPr>
          <p:cNvSpPr txBox="1"/>
          <p:nvPr/>
        </p:nvSpPr>
        <p:spPr>
          <a:xfrm>
            <a:off x="6447396" y="3820190"/>
            <a:ext cx="5209417" cy="2585323"/>
          </a:xfrm>
          <a:prstGeom prst="rect">
            <a:avLst/>
          </a:prstGeom>
          <a:solidFill>
            <a:srgbClr val="EDF1F9"/>
          </a:solidFill>
          <a:ln>
            <a:solidFill>
              <a:schemeClr val="tx1"/>
            </a:solidFill>
          </a:ln>
        </p:spPr>
        <p:txBody>
          <a:bodyPr wrap="square">
            <a:spAutoFit/>
          </a:bodyPr>
          <a:lstStyle/>
          <a:p>
            <a:r>
              <a:rPr lang="en-US" dirty="0" err="1">
                <a:solidFill>
                  <a:srgbClr val="000000"/>
                </a:solidFill>
                <a:latin typeface="Consolas" panose="020B0609020204030204" pitchFamily="49" charset="0"/>
              </a:rPr>
              <a:t>tmp</a:t>
            </a:r>
            <a:r>
              <a:rPr lang="en-US" dirty="0">
                <a:solidFill>
                  <a:srgbClr val="000000"/>
                </a:solidFill>
                <a:latin typeface="Consolas" panose="020B0609020204030204" pitchFamily="49" charset="0"/>
              </a:rPr>
              <a:t> = </a:t>
            </a:r>
            <a:r>
              <a:rPr lang="en-US" dirty="0" err="1">
                <a:solidFill>
                  <a:srgbClr val="1396A3"/>
                </a:solidFill>
                <a:latin typeface="Consolas" panose="020B0609020204030204" pitchFamily="49" charset="0"/>
              </a:rPr>
              <a:t>OurRange</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5</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iter</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tmp</a:t>
            </a:r>
            <a:r>
              <a:rPr lang="en-US" dirty="0">
                <a:solidFill>
                  <a:srgbClr val="000000"/>
                </a:solidFill>
                <a:latin typeface="Consolas" panose="020B0609020204030204" pitchFamily="49" charset="0"/>
              </a:rPr>
              <a:t>.__</a:t>
            </a:r>
            <a:r>
              <a:rPr lang="en-US" dirty="0" err="1">
                <a:solidFill>
                  <a:srgbClr val="000000"/>
                </a:solidFill>
                <a:latin typeface="Consolas" panose="020B0609020204030204" pitchFamily="49" charset="0"/>
              </a:rPr>
              <a:t>iter</a:t>
            </a:r>
            <a:r>
              <a:rPr lang="en-US">
                <a:solidFill>
                  <a:srgbClr val="000000"/>
                </a:solidFill>
                <a:latin typeface="Consolas" panose="020B0609020204030204" pitchFamily="49" charset="0"/>
              </a:rPr>
              <a:t>__()</a:t>
            </a:r>
            <a:endParaRPr lang="en-US" dirty="0">
              <a:solidFill>
                <a:srgbClr val="000000"/>
              </a:solidFill>
              <a:latin typeface="Consolas" panose="020B0609020204030204" pitchFamily="49" charset="0"/>
            </a:endParaRPr>
          </a:p>
          <a:p>
            <a:r>
              <a:rPr lang="en-US" dirty="0">
                <a:solidFill>
                  <a:srgbClr val="9E4C04"/>
                </a:solidFill>
                <a:latin typeface="Consolas" panose="020B0609020204030204" pitchFamily="49" charset="0"/>
              </a:rPr>
              <a:t>try</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while True:</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iter</a:t>
            </a:r>
            <a:r>
              <a:rPr lang="en-US" dirty="0">
                <a:solidFill>
                  <a:srgbClr val="000000"/>
                </a:solidFill>
                <a:latin typeface="Consolas" panose="020B0609020204030204" pitchFamily="49" charset="0"/>
              </a:rPr>
              <a:t>.__next__()</a:t>
            </a:r>
          </a:p>
          <a:p>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i</a:t>
            </a:r>
            <a:r>
              <a:rPr lang="en-US" dirty="0">
                <a:solidFill>
                  <a:srgbClr val="000000"/>
                </a:solidFill>
                <a:latin typeface="Consolas" panose="020B0609020204030204" pitchFamily="49" charset="0"/>
              </a:rPr>
              <a:t>)</a:t>
            </a:r>
          </a:p>
          <a:p>
            <a:r>
              <a:rPr lang="en-US" dirty="0">
                <a:solidFill>
                  <a:srgbClr val="9E4C04"/>
                </a:solidFill>
                <a:latin typeface="Consolas" panose="020B0609020204030204" pitchFamily="49" charset="0"/>
              </a:rPr>
              <a:t>except</a:t>
            </a:r>
            <a:r>
              <a:rPr lang="en-US" dirty="0">
                <a:solidFill>
                  <a:srgbClr val="000000"/>
                </a:solidFill>
                <a:latin typeface="Consolas" panose="020B0609020204030204" pitchFamily="49" charset="0"/>
              </a:rPr>
              <a:t> </a:t>
            </a:r>
            <a:r>
              <a:rPr lang="en-US" dirty="0" err="1">
                <a:solidFill>
                  <a:srgbClr val="149902"/>
                </a:solidFill>
                <a:latin typeface="Consolas" panose="020B0609020204030204" pitchFamily="49" charset="0"/>
              </a:rPr>
              <a:t>StopIteration</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pass </a:t>
            </a:r>
            <a:r>
              <a:rPr lang="en-US" dirty="0">
                <a:solidFill>
                  <a:srgbClr val="0070C0"/>
                </a:solidFill>
                <a:latin typeface="Consolas" panose="020B0609020204030204" pitchFamily="49" charset="0"/>
              </a:rPr>
              <a:t># loop is done</a:t>
            </a:r>
          </a:p>
          <a:p>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"Done!"</a:t>
            </a:r>
            <a:r>
              <a:rPr lang="en-US" dirty="0">
                <a:solidFill>
                  <a:srgbClr val="000000"/>
                </a:solidFill>
                <a:latin typeface="Consolas" panose="020B0609020204030204" pitchFamily="49" charset="0"/>
              </a:rPr>
              <a:t>)</a:t>
            </a:r>
          </a:p>
        </p:txBody>
      </p:sp>
      <p:sp>
        <p:nvSpPr>
          <p:cNvPr id="39" name="Speech Bubble: Rectangle with Corners Rounded 38">
            <a:extLst>
              <a:ext uri="{FF2B5EF4-FFF2-40B4-BE49-F238E27FC236}">
                <a16:creationId xmlns:a16="http://schemas.microsoft.com/office/drawing/2014/main" id="{F099902B-D6EC-4504-B68C-773C9B0D7055}"/>
              </a:ext>
            </a:extLst>
          </p:cNvPr>
          <p:cNvSpPr/>
          <p:nvPr/>
        </p:nvSpPr>
        <p:spPr>
          <a:xfrm>
            <a:off x="4628265" y="3099960"/>
            <a:ext cx="2711767" cy="850058"/>
          </a:xfrm>
          <a:prstGeom prst="wedgeRoundRectCallout">
            <a:avLst>
              <a:gd name="adj1" fmla="val -105495"/>
              <a:gd name="adj2" fmla="val -13049"/>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First it saves the current value to return.</a:t>
            </a:r>
            <a:endParaRPr lang="en-US" sz="2000" dirty="0">
              <a:solidFill>
                <a:schemeClr val="accent2">
                  <a:lumMod val="20000"/>
                  <a:lumOff val="80000"/>
                </a:schemeClr>
              </a:solidFill>
              <a:latin typeface="Corbel" panose="020B0503020204020204" pitchFamily="34" charset="0"/>
            </a:endParaRPr>
          </a:p>
        </p:txBody>
      </p:sp>
      <p:sp>
        <p:nvSpPr>
          <p:cNvPr id="40" name="Speech Bubble: Rectangle with Corners Rounded 39">
            <a:extLst>
              <a:ext uri="{FF2B5EF4-FFF2-40B4-BE49-F238E27FC236}">
                <a16:creationId xmlns:a16="http://schemas.microsoft.com/office/drawing/2014/main" id="{7C84BB39-08E4-4FDD-9089-154F4E3CD8EC}"/>
              </a:ext>
            </a:extLst>
          </p:cNvPr>
          <p:cNvSpPr/>
          <p:nvPr/>
        </p:nvSpPr>
        <p:spPr>
          <a:xfrm>
            <a:off x="4171658" y="4260154"/>
            <a:ext cx="3260105" cy="1115417"/>
          </a:xfrm>
          <a:prstGeom prst="wedgeRoundRectCallout">
            <a:avLst>
              <a:gd name="adj1" fmla="val -89805"/>
              <a:gd name="adj2" fmla="val -92718"/>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And then it advances to the next value in the range.</a:t>
            </a:r>
            <a:endParaRPr lang="en-US" sz="2000" dirty="0">
              <a:solidFill>
                <a:schemeClr val="accent2">
                  <a:lumMod val="20000"/>
                  <a:lumOff val="80000"/>
                </a:schemeClr>
              </a:solidFill>
              <a:latin typeface="Corbel" panose="020B0503020204020204" pitchFamily="34" charset="0"/>
            </a:endParaRPr>
          </a:p>
        </p:txBody>
      </p:sp>
      <p:sp>
        <p:nvSpPr>
          <p:cNvPr id="45" name="Speech Bubble: Rectangle with Corners Rounded 44">
            <a:extLst>
              <a:ext uri="{FF2B5EF4-FFF2-40B4-BE49-F238E27FC236}">
                <a16:creationId xmlns:a16="http://schemas.microsoft.com/office/drawing/2014/main" id="{C0A404AE-BF03-4AA6-BD5E-251CAA4E0ED0}"/>
              </a:ext>
            </a:extLst>
          </p:cNvPr>
          <p:cNvSpPr/>
          <p:nvPr/>
        </p:nvSpPr>
        <p:spPr>
          <a:xfrm>
            <a:off x="3865401" y="1391446"/>
            <a:ext cx="3089419" cy="1115417"/>
          </a:xfrm>
          <a:prstGeom prst="wedgeRoundRectCallout">
            <a:avLst>
              <a:gd name="adj1" fmla="val -87911"/>
              <a:gd name="adj2" fmla="val 99439"/>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As before, when we reach the end of the range, we raise an exception.</a:t>
            </a:r>
            <a:endParaRPr lang="en-US" sz="2000" dirty="0">
              <a:solidFill>
                <a:schemeClr val="accent2">
                  <a:lumMod val="20000"/>
                  <a:lumOff val="80000"/>
                </a:schemeClr>
              </a:solidFill>
              <a:latin typeface="Corbel" panose="020B0503020204020204" pitchFamily="34" charset="0"/>
            </a:endParaRPr>
          </a:p>
        </p:txBody>
      </p:sp>
      <p:sp>
        <p:nvSpPr>
          <p:cNvPr id="46" name="Speech Bubble: Rectangle with Corners Rounded 45">
            <a:extLst>
              <a:ext uri="{FF2B5EF4-FFF2-40B4-BE49-F238E27FC236}">
                <a16:creationId xmlns:a16="http://schemas.microsoft.com/office/drawing/2014/main" id="{8D6101DA-A7C7-4552-A384-403E1F608597}"/>
              </a:ext>
            </a:extLst>
          </p:cNvPr>
          <p:cNvSpPr/>
          <p:nvPr/>
        </p:nvSpPr>
        <p:spPr>
          <a:xfrm>
            <a:off x="9075836" y="5956107"/>
            <a:ext cx="3089419" cy="881482"/>
          </a:xfrm>
          <a:prstGeom prst="wedgeRoundRectCallout">
            <a:avLst>
              <a:gd name="adj1" fmla="val 8460"/>
              <a:gd name="adj2" fmla="val -267216"/>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Finally, here's what the syntactic sugar is hiding!</a:t>
            </a:r>
            <a:endParaRPr lang="en-US" sz="2000" dirty="0">
              <a:solidFill>
                <a:schemeClr val="accent2">
                  <a:lumMod val="20000"/>
                  <a:lumOff val="80000"/>
                </a:schemeClr>
              </a:solidFill>
              <a:latin typeface="Corbel" panose="020B0503020204020204" pitchFamily="34" charset="0"/>
            </a:endParaRPr>
          </a:p>
        </p:txBody>
      </p:sp>
      <p:sp>
        <p:nvSpPr>
          <p:cNvPr id="17" name="Speech Bubble: Rectangle with Corners Rounded 16">
            <a:extLst>
              <a:ext uri="{FF2B5EF4-FFF2-40B4-BE49-F238E27FC236}">
                <a16:creationId xmlns:a16="http://schemas.microsoft.com/office/drawing/2014/main" id="{C9796EFF-4575-43C4-BBEB-7F4F95389162}"/>
              </a:ext>
            </a:extLst>
          </p:cNvPr>
          <p:cNvSpPr/>
          <p:nvPr/>
        </p:nvSpPr>
        <p:spPr>
          <a:xfrm>
            <a:off x="2219472" y="3357882"/>
            <a:ext cx="4330228" cy="833725"/>
          </a:xfrm>
          <a:prstGeom prst="wedgeRoundRectCallout">
            <a:avLst>
              <a:gd name="adj1" fmla="val -71345"/>
              <a:gd name="adj2" fmla="val 135379"/>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First let's define our new range class. It's our </a:t>
            </a:r>
            <a:r>
              <a:rPr lang="en-US" sz="2000" dirty="0">
                <a:solidFill>
                  <a:schemeClr val="accent2">
                    <a:lumMod val="40000"/>
                    <a:lumOff val="60000"/>
                  </a:schemeClr>
                </a:solidFill>
                <a:latin typeface="Corbel" panose="020B0503020204020204" pitchFamily="34" charset="0"/>
              </a:rPr>
              <a:t>"iterable"</a:t>
            </a:r>
            <a:r>
              <a:rPr lang="en-US" sz="2000" dirty="0">
                <a:solidFill>
                  <a:schemeClr val="bg1"/>
                </a:solidFill>
                <a:latin typeface="Corbel" panose="020B0503020204020204" pitchFamily="34" charset="0"/>
              </a:rPr>
              <a:t> class.</a:t>
            </a:r>
            <a:endParaRPr lang="en-US" sz="2000" dirty="0">
              <a:solidFill>
                <a:schemeClr val="accent2">
                  <a:lumMod val="20000"/>
                  <a:lumOff val="80000"/>
                </a:schemeClr>
              </a:solidFill>
              <a:latin typeface="Corbel" panose="020B0503020204020204" pitchFamily="34" charset="0"/>
            </a:endParaRPr>
          </a:p>
        </p:txBody>
      </p:sp>
      <p:sp>
        <p:nvSpPr>
          <p:cNvPr id="36" name="Speech Bubble: Rectangle with Corners Rounded 35">
            <a:extLst>
              <a:ext uri="{FF2B5EF4-FFF2-40B4-BE49-F238E27FC236}">
                <a16:creationId xmlns:a16="http://schemas.microsoft.com/office/drawing/2014/main" id="{87774B4F-C99F-49E5-8D06-E10BDA14A5C1}"/>
              </a:ext>
            </a:extLst>
          </p:cNvPr>
          <p:cNvSpPr/>
          <p:nvPr/>
        </p:nvSpPr>
        <p:spPr>
          <a:xfrm>
            <a:off x="6294250" y="5363396"/>
            <a:ext cx="4547616" cy="881482"/>
          </a:xfrm>
          <a:prstGeom prst="wedgeRoundRectCallout">
            <a:avLst>
              <a:gd name="adj1" fmla="val -116522"/>
              <a:gd name="adj2" fmla="val 30420"/>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We also define an </a:t>
            </a:r>
            <a:r>
              <a:rPr lang="en-US" sz="2000" dirty="0">
                <a:solidFill>
                  <a:srgbClr val="CCFFFF"/>
                </a:solidFill>
                <a:latin typeface="Corbel" panose="020B0503020204020204" pitchFamily="34" charset="0"/>
              </a:rPr>
              <a:t>__</a:t>
            </a:r>
            <a:r>
              <a:rPr lang="en-US" sz="2000" dirty="0" err="1">
                <a:solidFill>
                  <a:srgbClr val="CCFFFF"/>
                </a:solidFill>
                <a:latin typeface="Corbel" panose="020B0503020204020204" pitchFamily="34" charset="0"/>
              </a:rPr>
              <a:t>iter</a:t>
            </a:r>
            <a:r>
              <a:rPr lang="en-US" sz="2000" dirty="0">
                <a:solidFill>
                  <a:srgbClr val="CCFFFF"/>
                </a:solidFill>
                <a:latin typeface="Corbel" panose="020B0503020204020204" pitchFamily="34" charset="0"/>
              </a:rPr>
              <a:t>__() </a:t>
            </a:r>
            <a:r>
              <a:rPr lang="en-US" sz="2000" dirty="0">
                <a:solidFill>
                  <a:schemeClr val="bg1"/>
                </a:solidFill>
                <a:latin typeface="Corbel" panose="020B0503020204020204" pitchFamily="34" charset="0"/>
              </a:rPr>
              <a:t>method that can be called to get a new iterator.</a:t>
            </a:r>
            <a:endParaRPr lang="en-US" sz="2000" dirty="0">
              <a:solidFill>
                <a:schemeClr val="accent2">
                  <a:lumMod val="20000"/>
                  <a:lumOff val="80000"/>
                </a:schemeClr>
              </a:solidFill>
              <a:latin typeface="Corbel" panose="020B0503020204020204" pitchFamily="34" charset="0"/>
            </a:endParaRPr>
          </a:p>
        </p:txBody>
      </p:sp>
      <p:sp>
        <p:nvSpPr>
          <p:cNvPr id="35" name="Speech Bubble: Rectangle with Corners Rounded 34">
            <a:extLst>
              <a:ext uri="{FF2B5EF4-FFF2-40B4-BE49-F238E27FC236}">
                <a16:creationId xmlns:a16="http://schemas.microsoft.com/office/drawing/2014/main" id="{0F5E6B1F-94B3-45FF-BEEF-E50B531816BB}"/>
              </a:ext>
            </a:extLst>
          </p:cNvPr>
          <p:cNvSpPr/>
          <p:nvPr/>
        </p:nvSpPr>
        <p:spPr>
          <a:xfrm>
            <a:off x="4387201" y="5452329"/>
            <a:ext cx="3822720" cy="1115417"/>
          </a:xfrm>
          <a:prstGeom prst="wedgeRoundRectCallout">
            <a:avLst>
              <a:gd name="adj1" fmla="val -90307"/>
              <a:gd name="adj2" fmla="val -36127"/>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Our constructor simply stores away the upper-end of the range.</a:t>
            </a:r>
            <a:endParaRPr lang="en-US" sz="2000" dirty="0">
              <a:solidFill>
                <a:schemeClr val="accent2">
                  <a:lumMod val="20000"/>
                  <a:lumOff val="80000"/>
                </a:schemeClr>
              </a:solidFill>
              <a:latin typeface="Corbel" panose="020B0503020204020204" pitchFamily="34" charset="0"/>
            </a:endParaRPr>
          </a:p>
        </p:txBody>
      </p:sp>
      <p:sp>
        <p:nvSpPr>
          <p:cNvPr id="26" name="Speech Bubble: Rectangle with Corners Rounded 25">
            <a:extLst>
              <a:ext uri="{FF2B5EF4-FFF2-40B4-BE49-F238E27FC236}">
                <a16:creationId xmlns:a16="http://schemas.microsoft.com/office/drawing/2014/main" id="{8C9DDA68-F1EB-4F54-9EB8-4D67F58DEA0B}"/>
              </a:ext>
            </a:extLst>
          </p:cNvPr>
          <p:cNvSpPr/>
          <p:nvPr/>
        </p:nvSpPr>
        <p:spPr>
          <a:xfrm>
            <a:off x="1155385" y="3430987"/>
            <a:ext cx="4254726" cy="1101257"/>
          </a:xfrm>
          <a:prstGeom prst="wedgeRoundRectCallout">
            <a:avLst>
              <a:gd name="adj1" fmla="val -45156"/>
              <a:gd name="adj2" fmla="val -125171"/>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Its constructor sets the current position (cur) to the start of the range, and remembers the end.</a:t>
            </a:r>
            <a:endParaRPr lang="en-US" sz="2000" dirty="0">
              <a:solidFill>
                <a:schemeClr val="accent2">
                  <a:lumMod val="20000"/>
                  <a:lumOff val="80000"/>
                </a:schemeClr>
              </a:solidFill>
              <a:latin typeface="Corbel" panose="020B0503020204020204" pitchFamily="34" charset="0"/>
            </a:endParaRPr>
          </a:p>
        </p:txBody>
      </p:sp>
    </p:spTree>
    <p:extLst>
      <p:ext uri="{BB962C8B-B14F-4D97-AF65-F5344CB8AC3E}">
        <p14:creationId xmlns:p14="http://schemas.microsoft.com/office/powerpoint/2010/main" val="2078807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down)">
                                      <p:cBhvr>
                                        <p:cTn id="11" dur="500"/>
                                        <p:tgtEl>
                                          <p:spTgt spid="4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42"/>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3">
                                            <p:bg/>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down)">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xEl>
                                              <p:pRg st="14" end="14"/>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down)">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grpId="2" nodeType="clickEffect">
                                  <p:stCondLst>
                                    <p:cond delay="0"/>
                                  </p:stCondLst>
                                  <p:childTnLst>
                                    <p:animMotion origin="layout" path="M -4.58333E-6 -1.48148E-6 L 0.4504 -0.41389 " pathEditMode="relative" rAng="0" ptsTypes="AA">
                                      <p:cBhvr>
                                        <p:cTn id="51" dur="2000" fill="hold"/>
                                        <p:tgtEl>
                                          <p:spTgt spid="18"/>
                                        </p:tgtEl>
                                        <p:attrNameLst>
                                          <p:attrName>ppt_x</p:attrName>
                                          <p:attrName>ppt_y</p:attrName>
                                        </p:attrNameLst>
                                      </p:cBhvr>
                                      <p:rCtr x="22513" y="-20694"/>
                                    </p:animMotion>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18"/>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wipe(down)">
                                      <p:cBhvr>
                                        <p:cTn id="60" dur="500"/>
                                        <p:tgtEl>
                                          <p:spTgt spid="35"/>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35"/>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3">
                                            <p:txEl>
                                              <p:pRg st="17" end="17"/>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3">
                                            <p:txEl>
                                              <p:pRg st="18" end="18"/>
                                            </p:txEl>
                                          </p:spTgt>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3">
                                            <p:txEl>
                                              <p:pRg st="19" end="19"/>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36"/>
                                        </p:tgtEl>
                                        <p:attrNameLst>
                                          <p:attrName>style.visibility</p:attrName>
                                        </p:attrNameLst>
                                      </p:cBhvr>
                                      <p:to>
                                        <p:strVal val="visible"/>
                                      </p:to>
                                    </p:set>
                                    <p:animEffect transition="in" filter="wipe(down)">
                                      <p:cBhvr>
                                        <p:cTn id="77" dur="500"/>
                                        <p:tgtEl>
                                          <p:spTgt spid="36"/>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xit" presetSubtype="0" fill="hold" grpId="1" nodeType="clickEffect">
                                  <p:stCondLst>
                                    <p:cond delay="0"/>
                                  </p:stCondLst>
                                  <p:childTnLst>
                                    <p:set>
                                      <p:cBhvr>
                                        <p:cTn id="81" dur="1" fill="hold">
                                          <p:stCondLst>
                                            <p:cond delay="0"/>
                                          </p:stCondLst>
                                        </p:cTn>
                                        <p:tgtEl>
                                          <p:spTgt spid="36"/>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wipe(down)">
                                      <p:cBhvr>
                                        <p:cTn id="86" dur="500"/>
                                        <p:tgtEl>
                                          <p:spTgt spid="23"/>
                                        </p:tgtEl>
                                      </p:cBhvr>
                                    </p:animEffec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23"/>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3">
                                            <p:txEl>
                                              <p:pRg st="1" end="1"/>
                                            </p:txEl>
                                          </p:spTgt>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3">
                                            <p:txEl>
                                              <p:pRg st="2" end="2"/>
                                            </p:txEl>
                                          </p:spTgt>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26"/>
                                        </p:tgtEl>
                                        <p:attrNameLst>
                                          <p:attrName>style.visibility</p:attrName>
                                        </p:attrNameLst>
                                      </p:cBhvr>
                                      <p:to>
                                        <p:strVal val="visible"/>
                                      </p:to>
                                    </p:set>
                                    <p:animEffect transition="in" filter="wipe(down)">
                                      <p:cBhvr>
                                        <p:cTn id="107" dur="500"/>
                                        <p:tgtEl>
                                          <p:spTgt spid="26"/>
                                        </p:tgtEl>
                                      </p:cBhvr>
                                    </p:animEffect>
                                  </p:childTnLst>
                                </p:cTn>
                              </p:par>
                            </p:childTnLst>
                          </p:cTn>
                        </p:par>
                      </p:childTnLst>
                    </p:cTn>
                  </p:par>
                  <p:par>
                    <p:cTn id="108" fill="hold">
                      <p:stCondLst>
                        <p:cond delay="indefinite"/>
                      </p:stCondLst>
                      <p:childTnLst>
                        <p:par>
                          <p:cTn id="109" fill="hold">
                            <p:stCondLst>
                              <p:cond delay="0"/>
                            </p:stCondLst>
                            <p:childTnLst>
                              <p:par>
                                <p:cTn id="110" presetID="1" presetClass="exit" presetSubtype="0" fill="hold" grpId="1" nodeType="clickEffect">
                                  <p:stCondLst>
                                    <p:cond delay="0"/>
                                  </p:stCondLst>
                                  <p:childTnLst>
                                    <p:set>
                                      <p:cBhvr>
                                        <p:cTn id="111" dur="1" fill="hold">
                                          <p:stCondLst>
                                            <p:cond delay="0"/>
                                          </p:stCondLst>
                                        </p:cTn>
                                        <p:tgtEl>
                                          <p:spTgt spid="26"/>
                                        </p:tgtEl>
                                        <p:attrNameLst>
                                          <p:attrName>style.visibility</p:attrName>
                                        </p:attrNameLst>
                                      </p:cBhvr>
                                      <p:to>
                                        <p:strVal val="hidden"/>
                                      </p:to>
                                    </p:set>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grpId="0" nodeType="clickEffect">
                                  <p:stCondLst>
                                    <p:cond delay="0"/>
                                  </p:stCondLst>
                                  <p:childTnLst>
                                    <p:set>
                                      <p:cBhvr>
                                        <p:cTn id="115" dur="1" fill="hold">
                                          <p:stCondLst>
                                            <p:cond delay="0"/>
                                          </p:stCondLst>
                                        </p:cTn>
                                        <p:tgtEl>
                                          <p:spTgt spid="37"/>
                                        </p:tgtEl>
                                        <p:attrNameLst>
                                          <p:attrName>style.visibility</p:attrName>
                                        </p:attrNameLst>
                                      </p:cBhvr>
                                      <p:to>
                                        <p:strVal val="visible"/>
                                      </p:to>
                                    </p:set>
                                    <p:animEffect transition="in" filter="wipe(down)">
                                      <p:cBhvr>
                                        <p:cTn id="116" dur="500"/>
                                        <p:tgtEl>
                                          <p:spTgt spid="37"/>
                                        </p:tgtEl>
                                      </p:cBhvr>
                                    </p:animEffec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13">
                                            <p:txEl>
                                              <p:pRg st="5" end="5"/>
                                            </p:txEl>
                                          </p:spTgt>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3">
                                            <p:txEl>
                                              <p:pRg st="6" end="6"/>
                                            </p:txEl>
                                          </p:spTgt>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3">
                                            <p:txEl>
                                              <p:pRg st="7" end="7"/>
                                            </p:txEl>
                                          </p:spTgt>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3">
                                            <p:txEl>
                                              <p:pRg st="8" end="8"/>
                                            </p:txEl>
                                          </p:spTgt>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3">
                                            <p:txEl>
                                              <p:pRg st="9" end="9"/>
                                            </p:txEl>
                                          </p:spTgt>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3">
                                            <p:txEl>
                                              <p:pRg st="10" end="10"/>
                                            </p:txEl>
                                          </p:spTgt>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3">
                                            <p:txEl>
                                              <p:pRg st="11" end="11"/>
                                            </p:txEl>
                                          </p:spTgt>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xit" presetSubtype="0" fill="hold" grpId="1" nodeType="clickEffect">
                                  <p:stCondLst>
                                    <p:cond delay="0"/>
                                  </p:stCondLst>
                                  <p:childTnLst>
                                    <p:set>
                                      <p:cBhvr>
                                        <p:cTn id="136" dur="1" fill="hold">
                                          <p:stCondLst>
                                            <p:cond delay="0"/>
                                          </p:stCondLst>
                                        </p:cTn>
                                        <p:tgtEl>
                                          <p:spTgt spid="37"/>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22" presetClass="entr" presetSubtype="4" fill="hold" grpId="0" nodeType="clickEffect">
                                  <p:stCondLst>
                                    <p:cond delay="0"/>
                                  </p:stCondLst>
                                  <p:childTnLst>
                                    <p:set>
                                      <p:cBhvr>
                                        <p:cTn id="140" dur="1" fill="hold">
                                          <p:stCondLst>
                                            <p:cond delay="0"/>
                                          </p:stCondLst>
                                        </p:cTn>
                                        <p:tgtEl>
                                          <p:spTgt spid="39"/>
                                        </p:tgtEl>
                                        <p:attrNameLst>
                                          <p:attrName>style.visibility</p:attrName>
                                        </p:attrNameLst>
                                      </p:cBhvr>
                                      <p:to>
                                        <p:strVal val="visible"/>
                                      </p:to>
                                    </p:set>
                                    <p:animEffect transition="in" filter="wipe(down)">
                                      <p:cBhvr>
                                        <p:cTn id="141" dur="500"/>
                                        <p:tgtEl>
                                          <p:spTgt spid="39"/>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4" fill="hold" grpId="0" nodeType="clickEffect">
                                  <p:stCondLst>
                                    <p:cond delay="0"/>
                                  </p:stCondLst>
                                  <p:childTnLst>
                                    <p:set>
                                      <p:cBhvr>
                                        <p:cTn id="145" dur="1" fill="hold">
                                          <p:stCondLst>
                                            <p:cond delay="0"/>
                                          </p:stCondLst>
                                        </p:cTn>
                                        <p:tgtEl>
                                          <p:spTgt spid="40"/>
                                        </p:tgtEl>
                                        <p:attrNameLst>
                                          <p:attrName>style.visibility</p:attrName>
                                        </p:attrNameLst>
                                      </p:cBhvr>
                                      <p:to>
                                        <p:strVal val="visible"/>
                                      </p:to>
                                    </p:set>
                                    <p:animEffect transition="in" filter="wipe(down)">
                                      <p:cBhvr>
                                        <p:cTn id="146" dur="500"/>
                                        <p:tgtEl>
                                          <p:spTgt spid="40"/>
                                        </p:tgtEl>
                                      </p:cBhvr>
                                    </p:animEffec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grpId="1" nodeType="clickEffect">
                                  <p:stCondLst>
                                    <p:cond delay="0"/>
                                  </p:stCondLst>
                                  <p:childTnLst>
                                    <p:set>
                                      <p:cBhvr>
                                        <p:cTn id="150" dur="1" fill="hold">
                                          <p:stCondLst>
                                            <p:cond delay="0"/>
                                          </p:stCondLst>
                                        </p:cTn>
                                        <p:tgtEl>
                                          <p:spTgt spid="40"/>
                                        </p:tgtEl>
                                        <p:attrNameLst>
                                          <p:attrName>style.visibility</p:attrName>
                                        </p:attrNameLst>
                                      </p:cBhvr>
                                      <p:to>
                                        <p:strVal val="hidden"/>
                                      </p:to>
                                    </p:set>
                                  </p:childTnLst>
                                </p:cTn>
                              </p:par>
                              <p:par>
                                <p:cTn id="151" presetID="1" presetClass="exit" presetSubtype="0" fill="hold" grpId="1" nodeType="withEffect">
                                  <p:stCondLst>
                                    <p:cond delay="0"/>
                                  </p:stCondLst>
                                  <p:childTnLst>
                                    <p:set>
                                      <p:cBhvr>
                                        <p:cTn id="152" dur="1" fill="hold">
                                          <p:stCondLst>
                                            <p:cond delay="0"/>
                                          </p:stCondLst>
                                        </p:cTn>
                                        <p:tgtEl>
                                          <p:spTgt spid="39"/>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22" presetClass="entr" presetSubtype="4" fill="hold" grpId="0" nodeType="clickEffect">
                                  <p:stCondLst>
                                    <p:cond delay="0"/>
                                  </p:stCondLst>
                                  <p:childTnLst>
                                    <p:set>
                                      <p:cBhvr>
                                        <p:cTn id="156" dur="1" fill="hold">
                                          <p:stCondLst>
                                            <p:cond delay="0"/>
                                          </p:stCondLst>
                                        </p:cTn>
                                        <p:tgtEl>
                                          <p:spTgt spid="45"/>
                                        </p:tgtEl>
                                        <p:attrNameLst>
                                          <p:attrName>style.visibility</p:attrName>
                                        </p:attrNameLst>
                                      </p:cBhvr>
                                      <p:to>
                                        <p:strVal val="visible"/>
                                      </p:to>
                                    </p:set>
                                    <p:animEffect transition="in" filter="wipe(down)">
                                      <p:cBhvr>
                                        <p:cTn id="157" dur="500"/>
                                        <p:tgtEl>
                                          <p:spTgt spid="45"/>
                                        </p:tgtEl>
                                      </p:cBhvr>
                                    </p:animEffect>
                                  </p:childTnLst>
                                </p:cTn>
                              </p:par>
                            </p:childTnLst>
                          </p:cTn>
                        </p:par>
                      </p:childTnLst>
                    </p:cTn>
                  </p:par>
                  <p:par>
                    <p:cTn id="158" fill="hold">
                      <p:stCondLst>
                        <p:cond delay="indefinite"/>
                      </p:stCondLst>
                      <p:childTnLst>
                        <p:par>
                          <p:cTn id="159" fill="hold">
                            <p:stCondLst>
                              <p:cond delay="0"/>
                            </p:stCondLst>
                            <p:childTnLst>
                              <p:par>
                                <p:cTn id="160" presetID="42" presetClass="path" presetSubtype="0" accel="50000" decel="50000" fill="hold" grpId="2" nodeType="clickEffect">
                                  <p:stCondLst>
                                    <p:cond delay="0"/>
                                  </p:stCondLst>
                                  <p:childTnLst>
                                    <p:animMotion origin="layout" path="M 5.55112E-17 7.40741E-7 L -0.06458 0.19792 " pathEditMode="relative" rAng="0" ptsTypes="AA">
                                      <p:cBhvr>
                                        <p:cTn id="161" dur="2000" fill="hold"/>
                                        <p:tgtEl>
                                          <p:spTgt spid="45"/>
                                        </p:tgtEl>
                                        <p:attrNameLst>
                                          <p:attrName>ppt_x</p:attrName>
                                          <p:attrName>ppt_y</p:attrName>
                                        </p:attrNameLst>
                                      </p:cBhvr>
                                      <p:rCtr x="-3229" y="9884"/>
                                    </p:animMotion>
                                  </p:childTnLst>
                                </p:cTn>
                              </p:par>
                            </p:childTnLst>
                          </p:cTn>
                        </p:par>
                      </p:childTnLst>
                    </p:cTn>
                  </p:par>
                  <p:par>
                    <p:cTn id="162" fill="hold">
                      <p:stCondLst>
                        <p:cond delay="indefinite"/>
                      </p:stCondLst>
                      <p:childTnLst>
                        <p:par>
                          <p:cTn id="163" fill="hold">
                            <p:stCondLst>
                              <p:cond delay="0"/>
                            </p:stCondLst>
                            <p:childTnLst>
                              <p:par>
                                <p:cTn id="164" presetID="1" presetClass="exit" presetSubtype="0" fill="hold" grpId="1" nodeType="clickEffect">
                                  <p:stCondLst>
                                    <p:cond delay="0"/>
                                  </p:stCondLst>
                                  <p:childTnLst>
                                    <p:set>
                                      <p:cBhvr>
                                        <p:cTn id="165" dur="1" fill="hold">
                                          <p:stCondLst>
                                            <p:cond delay="0"/>
                                          </p:stCondLst>
                                        </p:cTn>
                                        <p:tgtEl>
                                          <p:spTgt spid="45"/>
                                        </p:tgtEl>
                                        <p:attrNameLst>
                                          <p:attrName>style.visibility</p:attrName>
                                        </p:attrNameLst>
                                      </p:cBhvr>
                                      <p:to>
                                        <p:strVal val="hidden"/>
                                      </p:to>
                                    </p:set>
                                  </p:childTnLst>
                                </p:cTn>
                              </p:par>
                            </p:childTnLst>
                          </p:cTn>
                        </p:par>
                      </p:childTnLst>
                    </p:cTn>
                  </p:par>
                  <p:par>
                    <p:cTn id="166" fill="hold">
                      <p:stCondLst>
                        <p:cond delay="indefinite"/>
                      </p:stCondLst>
                      <p:childTnLst>
                        <p:par>
                          <p:cTn id="167" fill="hold">
                            <p:stCondLst>
                              <p:cond delay="0"/>
                            </p:stCondLst>
                            <p:childTnLst>
                              <p:par>
                                <p:cTn id="168" presetID="22" presetClass="entr" presetSubtype="4" fill="hold" grpId="0" nodeType="clickEffect">
                                  <p:stCondLst>
                                    <p:cond delay="0"/>
                                  </p:stCondLst>
                                  <p:childTnLst>
                                    <p:set>
                                      <p:cBhvr>
                                        <p:cTn id="169" dur="1" fill="hold">
                                          <p:stCondLst>
                                            <p:cond delay="0"/>
                                          </p:stCondLst>
                                        </p:cTn>
                                        <p:tgtEl>
                                          <p:spTgt spid="46"/>
                                        </p:tgtEl>
                                        <p:attrNameLst>
                                          <p:attrName>style.visibility</p:attrName>
                                        </p:attrNameLst>
                                      </p:cBhvr>
                                      <p:to>
                                        <p:strVal val="visible"/>
                                      </p:to>
                                    </p:set>
                                    <p:animEffect transition="in" filter="wipe(down)">
                                      <p:cBhvr>
                                        <p:cTn id="170" dur="500"/>
                                        <p:tgtEl>
                                          <p:spTgt spid="46"/>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1" fill="hold" grpId="0" nodeType="clickEffect">
                                  <p:stCondLst>
                                    <p:cond delay="0"/>
                                  </p:stCondLst>
                                  <p:childTnLst>
                                    <p:set>
                                      <p:cBhvr>
                                        <p:cTn id="174" dur="1" fill="hold">
                                          <p:stCondLst>
                                            <p:cond delay="0"/>
                                          </p:stCondLst>
                                        </p:cTn>
                                        <p:tgtEl>
                                          <p:spTgt spid="43"/>
                                        </p:tgtEl>
                                        <p:attrNameLst>
                                          <p:attrName>style.visibility</p:attrName>
                                        </p:attrNameLst>
                                      </p:cBhvr>
                                      <p:to>
                                        <p:strVal val="visible"/>
                                      </p:to>
                                    </p:set>
                                    <p:animEffect transition="in" filter="wipe(up)">
                                      <p:cBhvr>
                                        <p:cTn id="175" dur="500"/>
                                        <p:tgtEl>
                                          <p:spTgt spid="43"/>
                                        </p:tgtEl>
                                      </p:cBhvr>
                                    </p:animEffect>
                                  </p:childTnLst>
                                </p:cTn>
                              </p:par>
                            </p:childTnLst>
                          </p:cTn>
                        </p:par>
                      </p:childTnLst>
                    </p:cTn>
                  </p:par>
                  <p:par>
                    <p:cTn id="176" fill="hold">
                      <p:stCondLst>
                        <p:cond delay="indefinite"/>
                      </p:stCondLst>
                      <p:childTnLst>
                        <p:par>
                          <p:cTn id="177" fill="hold">
                            <p:stCondLst>
                              <p:cond delay="0"/>
                            </p:stCondLst>
                            <p:childTnLst>
                              <p:par>
                                <p:cTn id="178" presetID="1" presetClass="entr" presetSubtype="0" fill="hold" grpId="0" nodeType="clickEffect">
                                  <p:stCondLst>
                                    <p:cond delay="0"/>
                                  </p:stCondLst>
                                  <p:childTnLst>
                                    <p:set>
                                      <p:cBhvr>
                                        <p:cTn id="179" dur="1" fill="hold">
                                          <p:stCondLst>
                                            <p:cond delay="0"/>
                                          </p:stCondLst>
                                        </p:cTn>
                                        <p:tgtEl>
                                          <p:spTgt spid="44">
                                            <p:bg/>
                                          </p:spTgt>
                                        </p:tgtEl>
                                        <p:attrNameLst>
                                          <p:attrName>style.visibility</p:attrName>
                                        </p:attrNameLst>
                                      </p:cBhvr>
                                      <p:to>
                                        <p:strVal val="visible"/>
                                      </p:to>
                                    </p:set>
                                  </p:childTnLst>
                                </p:cTn>
                              </p:par>
                            </p:childTnLst>
                          </p:cTn>
                        </p:par>
                      </p:childTnLst>
                    </p:cTn>
                  </p:par>
                  <p:par>
                    <p:cTn id="180" fill="hold">
                      <p:stCondLst>
                        <p:cond delay="indefinite"/>
                      </p:stCondLst>
                      <p:childTnLst>
                        <p:par>
                          <p:cTn id="181" fill="hold">
                            <p:stCondLst>
                              <p:cond delay="0"/>
                            </p:stCondLst>
                            <p:childTnLst>
                              <p:par>
                                <p:cTn id="182" presetID="1" presetClass="entr" presetSubtype="0" fill="hold" grpId="0" nodeType="clickEffect">
                                  <p:stCondLst>
                                    <p:cond delay="0"/>
                                  </p:stCondLst>
                                  <p:childTnLst>
                                    <p:set>
                                      <p:cBhvr>
                                        <p:cTn id="183" dur="1" fill="hold">
                                          <p:stCondLst>
                                            <p:cond delay="0"/>
                                          </p:stCondLst>
                                        </p:cTn>
                                        <p:tgtEl>
                                          <p:spTgt spid="44">
                                            <p:txEl>
                                              <p:pRg st="0" end="0"/>
                                            </p:txEl>
                                          </p:spTgt>
                                        </p:tgtEl>
                                        <p:attrNameLst>
                                          <p:attrName>style.visibility</p:attrName>
                                        </p:attrNameLst>
                                      </p:cBhvr>
                                      <p:to>
                                        <p:strVal val="visible"/>
                                      </p:to>
                                    </p:set>
                                  </p:childTnLst>
                                </p:cTn>
                              </p:par>
                            </p:childTnLst>
                          </p:cTn>
                        </p:par>
                      </p:childTnLst>
                    </p:cTn>
                  </p:par>
                  <p:par>
                    <p:cTn id="184" fill="hold">
                      <p:stCondLst>
                        <p:cond delay="indefinite"/>
                      </p:stCondLst>
                      <p:childTnLst>
                        <p:par>
                          <p:cTn id="185" fill="hold">
                            <p:stCondLst>
                              <p:cond delay="0"/>
                            </p:stCondLst>
                            <p:childTnLst>
                              <p:par>
                                <p:cTn id="186" presetID="1" presetClass="entr" presetSubtype="0" fill="hold" grpId="0" nodeType="clickEffect">
                                  <p:stCondLst>
                                    <p:cond delay="0"/>
                                  </p:stCondLst>
                                  <p:childTnLst>
                                    <p:set>
                                      <p:cBhvr>
                                        <p:cTn id="187" dur="1" fill="hold">
                                          <p:stCondLst>
                                            <p:cond delay="0"/>
                                          </p:stCondLst>
                                        </p:cTn>
                                        <p:tgtEl>
                                          <p:spTgt spid="44">
                                            <p:txEl>
                                              <p:pRg st="1" end="1"/>
                                            </p:txEl>
                                          </p:spTgt>
                                        </p:tgtEl>
                                        <p:attrNameLst>
                                          <p:attrName>style.visibility</p:attrName>
                                        </p:attrNameLst>
                                      </p:cBhvr>
                                      <p:to>
                                        <p:strVal val="visible"/>
                                      </p:to>
                                    </p:set>
                                  </p:childTnLst>
                                </p:cTn>
                              </p:par>
                            </p:childTnLst>
                          </p:cTn>
                        </p:par>
                      </p:childTnLst>
                    </p:cTn>
                  </p:par>
                  <p:par>
                    <p:cTn id="188" fill="hold">
                      <p:stCondLst>
                        <p:cond delay="indefinite"/>
                      </p:stCondLst>
                      <p:childTnLst>
                        <p:par>
                          <p:cTn id="189" fill="hold">
                            <p:stCondLst>
                              <p:cond delay="0"/>
                            </p:stCondLst>
                            <p:childTnLst>
                              <p:par>
                                <p:cTn id="190" presetID="1" presetClass="entr" presetSubtype="0" fill="hold" grpId="0" nodeType="clickEffect">
                                  <p:stCondLst>
                                    <p:cond delay="0"/>
                                  </p:stCondLst>
                                  <p:childTnLst>
                                    <p:set>
                                      <p:cBhvr>
                                        <p:cTn id="191" dur="1" fill="hold">
                                          <p:stCondLst>
                                            <p:cond delay="0"/>
                                          </p:stCondLst>
                                        </p:cTn>
                                        <p:tgtEl>
                                          <p:spTgt spid="44">
                                            <p:txEl>
                                              <p:pRg st="2" end="2"/>
                                            </p:txEl>
                                          </p:spTgt>
                                        </p:tgtEl>
                                        <p:attrNameLst>
                                          <p:attrName>style.visibility</p:attrName>
                                        </p:attrNameLst>
                                      </p:cBhvr>
                                      <p:to>
                                        <p:strVal val="visible"/>
                                      </p:to>
                                    </p:set>
                                  </p:childTnLst>
                                </p:cTn>
                              </p:par>
                            </p:childTnLst>
                          </p:cTn>
                        </p:par>
                      </p:childTnLst>
                    </p:cTn>
                  </p:par>
                  <p:par>
                    <p:cTn id="192" fill="hold">
                      <p:stCondLst>
                        <p:cond delay="indefinite"/>
                      </p:stCondLst>
                      <p:childTnLst>
                        <p:par>
                          <p:cTn id="193" fill="hold">
                            <p:stCondLst>
                              <p:cond delay="0"/>
                            </p:stCondLst>
                            <p:childTnLst>
                              <p:par>
                                <p:cTn id="194" presetID="1" presetClass="entr" presetSubtype="0" fill="hold" grpId="0" nodeType="clickEffect">
                                  <p:stCondLst>
                                    <p:cond delay="0"/>
                                  </p:stCondLst>
                                  <p:childTnLst>
                                    <p:set>
                                      <p:cBhvr>
                                        <p:cTn id="195" dur="1" fill="hold">
                                          <p:stCondLst>
                                            <p:cond delay="0"/>
                                          </p:stCondLst>
                                        </p:cTn>
                                        <p:tgtEl>
                                          <p:spTgt spid="44">
                                            <p:txEl>
                                              <p:pRg st="3" end="3"/>
                                            </p:txEl>
                                          </p:spTgt>
                                        </p:tgtEl>
                                        <p:attrNameLst>
                                          <p:attrName>style.visibility</p:attrName>
                                        </p:attrNameLst>
                                      </p:cBhvr>
                                      <p:to>
                                        <p:strVal val="visible"/>
                                      </p:to>
                                    </p:set>
                                  </p:childTnLst>
                                </p:cTn>
                              </p:par>
                            </p:childTnLst>
                          </p:cTn>
                        </p:par>
                      </p:childTnLst>
                    </p:cTn>
                  </p:par>
                  <p:par>
                    <p:cTn id="196" fill="hold">
                      <p:stCondLst>
                        <p:cond delay="indefinite"/>
                      </p:stCondLst>
                      <p:childTnLst>
                        <p:par>
                          <p:cTn id="197" fill="hold">
                            <p:stCondLst>
                              <p:cond delay="0"/>
                            </p:stCondLst>
                            <p:childTnLst>
                              <p:par>
                                <p:cTn id="198" presetID="1" presetClass="entr" presetSubtype="0" fill="hold" grpId="0" nodeType="clickEffect">
                                  <p:stCondLst>
                                    <p:cond delay="0"/>
                                  </p:stCondLst>
                                  <p:childTnLst>
                                    <p:set>
                                      <p:cBhvr>
                                        <p:cTn id="199" dur="1" fill="hold">
                                          <p:stCondLst>
                                            <p:cond delay="0"/>
                                          </p:stCondLst>
                                        </p:cTn>
                                        <p:tgtEl>
                                          <p:spTgt spid="44">
                                            <p:txEl>
                                              <p:pRg st="4" end="4"/>
                                            </p:txEl>
                                          </p:spTgt>
                                        </p:tgtEl>
                                        <p:attrNameLst>
                                          <p:attrName>style.visibility</p:attrName>
                                        </p:attrNameLst>
                                      </p:cBhvr>
                                      <p:to>
                                        <p:strVal val="visible"/>
                                      </p:to>
                                    </p:set>
                                  </p:childTnLst>
                                </p:cTn>
                              </p:par>
                            </p:childTnLst>
                          </p:cTn>
                        </p:par>
                      </p:childTnLst>
                    </p:cTn>
                  </p:par>
                  <p:par>
                    <p:cTn id="200" fill="hold">
                      <p:stCondLst>
                        <p:cond delay="indefinite"/>
                      </p:stCondLst>
                      <p:childTnLst>
                        <p:par>
                          <p:cTn id="201" fill="hold">
                            <p:stCondLst>
                              <p:cond delay="0"/>
                            </p:stCondLst>
                            <p:childTnLst>
                              <p:par>
                                <p:cTn id="202" presetID="1" presetClass="entr" presetSubtype="0" fill="hold" grpId="0" nodeType="clickEffect">
                                  <p:stCondLst>
                                    <p:cond delay="0"/>
                                  </p:stCondLst>
                                  <p:childTnLst>
                                    <p:set>
                                      <p:cBhvr>
                                        <p:cTn id="203" dur="1" fill="hold">
                                          <p:stCondLst>
                                            <p:cond delay="0"/>
                                          </p:stCondLst>
                                        </p:cTn>
                                        <p:tgtEl>
                                          <p:spTgt spid="44">
                                            <p:txEl>
                                              <p:pRg st="5" end="5"/>
                                            </p:txEl>
                                          </p:spTgt>
                                        </p:tgtEl>
                                        <p:attrNameLst>
                                          <p:attrName>style.visibility</p:attrName>
                                        </p:attrNameLst>
                                      </p:cBhvr>
                                      <p:to>
                                        <p:strVal val="visible"/>
                                      </p:to>
                                    </p:set>
                                  </p:childTnLst>
                                </p:cTn>
                              </p:par>
                            </p:childTnLst>
                          </p:cTn>
                        </p:par>
                      </p:childTnLst>
                    </p:cTn>
                  </p:par>
                  <p:par>
                    <p:cTn id="204" fill="hold">
                      <p:stCondLst>
                        <p:cond delay="indefinite"/>
                      </p:stCondLst>
                      <p:childTnLst>
                        <p:par>
                          <p:cTn id="205" fill="hold">
                            <p:stCondLst>
                              <p:cond delay="0"/>
                            </p:stCondLst>
                            <p:childTnLst>
                              <p:par>
                                <p:cTn id="206" presetID="1" presetClass="entr" presetSubtype="0" fill="hold" grpId="0" nodeType="clickEffect">
                                  <p:stCondLst>
                                    <p:cond delay="0"/>
                                  </p:stCondLst>
                                  <p:childTnLst>
                                    <p:set>
                                      <p:cBhvr>
                                        <p:cTn id="207" dur="1" fill="hold">
                                          <p:stCondLst>
                                            <p:cond delay="0"/>
                                          </p:stCondLst>
                                        </p:cTn>
                                        <p:tgtEl>
                                          <p:spTgt spid="44">
                                            <p:txEl>
                                              <p:pRg st="6" end="6"/>
                                            </p:txEl>
                                          </p:spTgt>
                                        </p:tgtEl>
                                        <p:attrNameLst>
                                          <p:attrName>style.visibility</p:attrName>
                                        </p:attrNameLst>
                                      </p:cBhvr>
                                      <p:to>
                                        <p:strVal val="visible"/>
                                      </p:to>
                                    </p:set>
                                  </p:childTnLst>
                                </p:cTn>
                              </p:par>
                            </p:childTnLst>
                          </p:cTn>
                        </p:par>
                      </p:childTnLst>
                    </p:cTn>
                  </p:par>
                  <p:par>
                    <p:cTn id="208" fill="hold">
                      <p:stCondLst>
                        <p:cond delay="indefinite"/>
                      </p:stCondLst>
                      <p:childTnLst>
                        <p:par>
                          <p:cTn id="209" fill="hold">
                            <p:stCondLst>
                              <p:cond delay="0"/>
                            </p:stCondLst>
                            <p:childTnLst>
                              <p:par>
                                <p:cTn id="210" presetID="1" presetClass="entr" presetSubtype="0" fill="hold" grpId="0" nodeType="clickEffect">
                                  <p:stCondLst>
                                    <p:cond delay="0"/>
                                  </p:stCondLst>
                                  <p:childTnLst>
                                    <p:set>
                                      <p:cBhvr>
                                        <p:cTn id="211" dur="1" fill="hold">
                                          <p:stCondLst>
                                            <p:cond delay="0"/>
                                          </p:stCondLst>
                                        </p:cTn>
                                        <p:tgtEl>
                                          <p:spTgt spid="44">
                                            <p:txEl>
                                              <p:pRg st="7" end="7"/>
                                            </p:txEl>
                                          </p:spTgt>
                                        </p:tgtEl>
                                        <p:attrNameLst>
                                          <p:attrName>style.visibility</p:attrName>
                                        </p:attrNameLst>
                                      </p:cBhvr>
                                      <p:to>
                                        <p:strVal val="visible"/>
                                      </p:to>
                                    </p:set>
                                  </p:childTnLst>
                                </p:cTn>
                              </p:par>
                            </p:childTnLst>
                          </p:cTn>
                        </p:par>
                      </p:childTnLst>
                    </p:cTn>
                  </p:par>
                  <p:par>
                    <p:cTn id="212" fill="hold">
                      <p:stCondLst>
                        <p:cond delay="indefinite"/>
                      </p:stCondLst>
                      <p:childTnLst>
                        <p:par>
                          <p:cTn id="213" fill="hold">
                            <p:stCondLst>
                              <p:cond delay="0"/>
                            </p:stCondLst>
                            <p:childTnLst>
                              <p:par>
                                <p:cTn id="214" presetID="1" presetClass="entr" presetSubtype="0" fill="hold" grpId="0" nodeType="clickEffect">
                                  <p:stCondLst>
                                    <p:cond delay="0"/>
                                  </p:stCondLst>
                                  <p:childTnLst>
                                    <p:set>
                                      <p:cBhvr>
                                        <p:cTn id="215" dur="1" fill="hold">
                                          <p:stCondLst>
                                            <p:cond delay="0"/>
                                          </p:stCondLst>
                                        </p:cTn>
                                        <p:tgtEl>
                                          <p:spTgt spid="44">
                                            <p:txEl>
                                              <p:pRg st="8" end="8"/>
                                            </p:txEl>
                                          </p:spTgt>
                                        </p:tgtEl>
                                        <p:attrNameLst>
                                          <p:attrName>style.visibility</p:attrName>
                                        </p:attrNameLst>
                                      </p:cBhvr>
                                      <p:to>
                                        <p:strVal val="visible"/>
                                      </p:to>
                                    </p:set>
                                  </p:childTnLst>
                                </p:cTn>
                              </p:par>
                            </p:childTnLst>
                          </p:cTn>
                        </p:par>
                      </p:childTnLst>
                    </p:cTn>
                  </p:par>
                  <p:par>
                    <p:cTn id="216" fill="hold">
                      <p:stCondLst>
                        <p:cond delay="indefinite"/>
                      </p:stCondLst>
                      <p:childTnLst>
                        <p:par>
                          <p:cTn id="217" fill="hold">
                            <p:stCondLst>
                              <p:cond delay="0"/>
                            </p:stCondLst>
                            <p:childTnLst>
                              <p:par>
                                <p:cTn id="218" presetID="1" presetClass="exit" presetSubtype="0" fill="hold" grpId="1" nodeType="clickEffect">
                                  <p:stCondLst>
                                    <p:cond delay="0"/>
                                  </p:stCondLst>
                                  <p:childTnLst>
                                    <p:set>
                                      <p:cBhvr>
                                        <p:cTn id="219" dur="1" fill="hold">
                                          <p:stCondLst>
                                            <p:cond delay="0"/>
                                          </p:stCondLst>
                                        </p:cTn>
                                        <p:tgtEl>
                                          <p:spTgt spid="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animBg="1"/>
      <p:bldP spid="16" grpId="0" animBg="1"/>
      <p:bldP spid="37" grpId="0" animBg="1"/>
      <p:bldP spid="37" grpId="1" animBg="1"/>
      <p:bldP spid="38" grpId="0"/>
      <p:bldP spid="23" grpId="0" animBg="1"/>
      <p:bldP spid="23" grpId="1" animBg="1"/>
      <p:bldP spid="42" grpId="0" animBg="1"/>
      <p:bldP spid="42" grpId="1" animBg="1"/>
      <p:bldP spid="18" grpId="0" animBg="1"/>
      <p:bldP spid="18" grpId="1" animBg="1"/>
      <p:bldP spid="18" grpId="2" animBg="1"/>
      <p:bldP spid="43" grpId="0" animBg="1"/>
      <p:bldP spid="44" grpId="0" build="p" animBg="1"/>
      <p:bldP spid="39" grpId="0" animBg="1"/>
      <p:bldP spid="39" grpId="1" animBg="1"/>
      <p:bldP spid="40" grpId="0" animBg="1"/>
      <p:bldP spid="40" grpId="1" animBg="1"/>
      <p:bldP spid="45" grpId="0" animBg="1"/>
      <p:bldP spid="45" grpId="1" animBg="1"/>
      <p:bldP spid="45" grpId="2" animBg="1"/>
      <p:bldP spid="46" grpId="0" animBg="1"/>
      <p:bldP spid="46" grpId="1" animBg="1"/>
      <p:bldP spid="17" grpId="0" animBg="1"/>
      <p:bldP spid="17" grpId="1" animBg="1"/>
      <p:bldP spid="36" grpId="0" animBg="1"/>
      <p:bldP spid="36" grpId="1" animBg="1"/>
      <p:bldP spid="35" grpId="0" animBg="1"/>
      <p:bldP spid="35" grpId="1" animBg="1"/>
      <p:bldP spid="26" grpId="0" animBg="1"/>
      <p:bldP spid="26"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25A84-4AE9-497A-9918-91B711BD49E8}"/>
              </a:ext>
            </a:extLst>
          </p:cNvPr>
          <p:cNvSpPr>
            <a:spLocks noGrp="1"/>
          </p:cNvSpPr>
          <p:nvPr>
            <p:ph type="title"/>
          </p:nvPr>
        </p:nvSpPr>
        <p:spPr>
          <a:xfrm>
            <a:off x="927201" y="-225229"/>
            <a:ext cx="10363200" cy="1143000"/>
          </a:xfrm>
        </p:spPr>
        <p:txBody>
          <a:bodyPr>
            <a:normAutofit/>
          </a:bodyPr>
          <a:lstStyle/>
          <a:p>
            <a:r>
              <a:rPr lang="en-US" sz="4000" dirty="0"/>
              <a:t>How Are Iterators Implemented?</a:t>
            </a:r>
          </a:p>
        </p:txBody>
      </p:sp>
      <p:sp>
        <p:nvSpPr>
          <p:cNvPr id="13" name="TextBox 12">
            <a:extLst>
              <a:ext uri="{FF2B5EF4-FFF2-40B4-BE49-F238E27FC236}">
                <a16:creationId xmlns:a16="http://schemas.microsoft.com/office/drawing/2014/main" id="{E4531793-C4A6-4DD2-8665-73A06FC37048}"/>
              </a:ext>
            </a:extLst>
          </p:cNvPr>
          <p:cNvSpPr txBox="1"/>
          <p:nvPr/>
        </p:nvSpPr>
        <p:spPr>
          <a:xfrm>
            <a:off x="3185465" y="1985829"/>
            <a:ext cx="5833871" cy="1631216"/>
          </a:xfrm>
          <a:prstGeom prst="rect">
            <a:avLst/>
          </a:prstGeom>
          <a:solidFill>
            <a:srgbClr val="002060"/>
          </a:solidFill>
          <a:ln>
            <a:solidFill>
              <a:schemeClr val="tx1"/>
            </a:solidFill>
          </a:ln>
        </p:spPr>
        <p:txBody>
          <a:bodyPr wrap="square">
            <a:spAutoFit/>
          </a:bodyPr>
          <a:lstStyle/>
          <a:p>
            <a:pPr algn="ctr"/>
            <a:r>
              <a:rPr lang="en-US" sz="2800" dirty="0">
                <a:solidFill>
                  <a:schemeClr val="bg1"/>
                </a:solidFill>
                <a:latin typeface="+mj-lt"/>
              </a:rPr>
              <a:t>With Traditional Classes</a:t>
            </a:r>
          </a:p>
          <a:p>
            <a:pPr algn="ctr"/>
            <a:endParaRPr lang="en-US" sz="2400" dirty="0">
              <a:solidFill>
                <a:schemeClr val="bg1"/>
              </a:solidFill>
              <a:latin typeface="+mj-lt"/>
            </a:endParaRPr>
          </a:p>
          <a:p>
            <a:pPr algn="ctr"/>
            <a:r>
              <a:rPr lang="en-US" sz="2400" dirty="0">
                <a:solidFill>
                  <a:schemeClr val="bg1"/>
                </a:solidFill>
                <a:latin typeface="+mj-lt"/>
              </a:rPr>
              <a:t>An </a:t>
            </a:r>
            <a:r>
              <a:rPr lang="en-US" sz="2400" dirty="0">
                <a:solidFill>
                  <a:schemeClr val="accent6">
                    <a:lumMod val="40000"/>
                    <a:lumOff val="60000"/>
                  </a:schemeClr>
                </a:solidFill>
                <a:latin typeface="+mj-lt"/>
              </a:rPr>
              <a:t>iterator </a:t>
            </a:r>
            <a:r>
              <a:rPr lang="en-US" sz="2400" dirty="0">
                <a:solidFill>
                  <a:schemeClr val="bg1"/>
                </a:solidFill>
                <a:latin typeface="+mj-lt"/>
              </a:rPr>
              <a:t>is an object, implemented using regular OOP classes.</a:t>
            </a:r>
          </a:p>
        </p:txBody>
      </p:sp>
      <p:sp>
        <p:nvSpPr>
          <p:cNvPr id="153" name="TextBox 152">
            <a:extLst>
              <a:ext uri="{FF2B5EF4-FFF2-40B4-BE49-F238E27FC236}">
                <a16:creationId xmlns:a16="http://schemas.microsoft.com/office/drawing/2014/main" id="{7D43DE95-F65B-42D7-AA50-4133F3FCC5B3}"/>
              </a:ext>
            </a:extLst>
          </p:cNvPr>
          <p:cNvSpPr txBox="1"/>
          <p:nvPr/>
        </p:nvSpPr>
        <p:spPr>
          <a:xfrm>
            <a:off x="3185465" y="4196536"/>
            <a:ext cx="5833871" cy="1631216"/>
          </a:xfrm>
          <a:prstGeom prst="rect">
            <a:avLst/>
          </a:prstGeom>
          <a:solidFill>
            <a:srgbClr val="002060"/>
          </a:solidFill>
          <a:ln>
            <a:solidFill>
              <a:schemeClr val="tx1"/>
            </a:solidFill>
          </a:ln>
        </p:spPr>
        <p:txBody>
          <a:bodyPr wrap="square">
            <a:spAutoFit/>
          </a:bodyPr>
          <a:lstStyle/>
          <a:p>
            <a:pPr algn="ctr"/>
            <a:r>
              <a:rPr lang="en-US" sz="2800" dirty="0">
                <a:solidFill>
                  <a:schemeClr val="bg1"/>
                </a:solidFill>
                <a:latin typeface="+mj-lt"/>
              </a:rPr>
              <a:t>"True Iterators" aka Generators</a:t>
            </a:r>
          </a:p>
          <a:p>
            <a:pPr algn="ctr"/>
            <a:endParaRPr lang="en-US" sz="2400" dirty="0">
              <a:solidFill>
                <a:schemeClr val="bg1"/>
              </a:solidFill>
              <a:latin typeface="+mj-lt"/>
            </a:endParaRPr>
          </a:p>
          <a:p>
            <a:pPr algn="ctr"/>
            <a:r>
              <a:rPr lang="en-US" sz="2400" dirty="0">
                <a:solidFill>
                  <a:schemeClr val="bg1"/>
                </a:solidFill>
                <a:latin typeface="+mj-lt"/>
              </a:rPr>
              <a:t>An iterator is implemented by using a special type of </a:t>
            </a:r>
            <a:r>
              <a:rPr lang="en-US" sz="2400" dirty="0">
                <a:solidFill>
                  <a:srgbClr val="CCFFFF"/>
                </a:solidFill>
                <a:latin typeface="+mj-lt"/>
              </a:rPr>
              <a:t>function</a:t>
            </a:r>
            <a:r>
              <a:rPr lang="en-US" sz="2400" dirty="0">
                <a:solidFill>
                  <a:schemeClr val="bg1"/>
                </a:solidFill>
                <a:latin typeface="+mj-lt"/>
              </a:rPr>
              <a:t> called a </a:t>
            </a:r>
            <a:r>
              <a:rPr lang="en-US" sz="2400" dirty="0">
                <a:solidFill>
                  <a:srgbClr val="CCFFFF"/>
                </a:solidFill>
                <a:latin typeface="+mj-lt"/>
              </a:rPr>
              <a:t>generator</a:t>
            </a:r>
            <a:r>
              <a:rPr lang="en-US" sz="2400" dirty="0">
                <a:solidFill>
                  <a:schemeClr val="bg1"/>
                </a:solidFill>
                <a:latin typeface="+mj-lt"/>
              </a:rPr>
              <a:t>.</a:t>
            </a:r>
          </a:p>
        </p:txBody>
      </p:sp>
      <p:sp>
        <p:nvSpPr>
          <p:cNvPr id="155" name="Rectangle 154">
            <a:extLst>
              <a:ext uri="{FF2B5EF4-FFF2-40B4-BE49-F238E27FC236}">
                <a16:creationId xmlns:a16="http://schemas.microsoft.com/office/drawing/2014/main" id="{E2698C69-7E4B-44A5-A37F-3ADED73BF7AC}"/>
              </a:ext>
            </a:extLst>
          </p:cNvPr>
          <p:cNvSpPr/>
          <p:nvPr/>
        </p:nvSpPr>
        <p:spPr>
          <a:xfrm>
            <a:off x="3179064" y="4190655"/>
            <a:ext cx="5833871" cy="1631216"/>
          </a:xfrm>
          <a:prstGeom prst="rect">
            <a:avLst/>
          </a:prstGeom>
          <a:noFill/>
          <a:ln w="38100">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4682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wipe(up)">
                                      <p:cBhvr>
                                        <p:cTn id="7"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25A84-4AE9-497A-9918-91B711BD49E8}"/>
              </a:ext>
            </a:extLst>
          </p:cNvPr>
          <p:cNvSpPr>
            <a:spLocks noGrp="1"/>
          </p:cNvSpPr>
          <p:nvPr>
            <p:ph type="title"/>
          </p:nvPr>
        </p:nvSpPr>
        <p:spPr/>
        <p:txBody>
          <a:bodyPr/>
          <a:lstStyle/>
          <a:p>
            <a:r>
              <a:rPr lang="en-US" dirty="0"/>
              <a:t>Expressions, Associativity and Order of Evaluation</a:t>
            </a:r>
          </a:p>
        </p:txBody>
      </p:sp>
      <p:grpSp>
        <p:nvGrpSpPr>
          <p:cNvPr id="4" name="Group 3">
            <a:extLst>
              <a:ext uri="{FF2B5EF4-FFF2-40B4-BE49-F238E27FC236}">
                <a16:creationId xmlns:a16="http://schemas.microsoft.com/office/drawing/2014/main" id="{A81FC58A-4320-41AC-AFBD-8F122A28BEE4}"/>
              </a:ext>
            </a:extLst>
          </p:cNvPr>
          <p:cNvGrpSpPr/>
          <p:nvPr/>
        </p:nvGrpSpPr>
        <p:grpSpPr>
          <a:xfrm>
            <a:off x="2148230" y="1139872"/>
            <a:ext cx="7895540" cy="926366"/>
            <a:chOff x="2018463" y="2895275"/>
            <a:chExt cx="7141030" cy="926366"/>
          </a:xfrm>
        </p:grpSpPr>
        <p:sp>
          <p:nvSpPr>
            <p:cNvPr id="5" name="TextBox 4">
              <a:extLst>
                <a:ext uri="{FF2B5EF4-FFF2-40B4-BE49-F238E27FC236}">
                  <a16:creationId xmlns:a16="http://schemas.microsoft.com/office/drawing/2014/main" id="{311ACF49-CC13-4A03-9570-8BD70F1FC8D9}"/>
                </a:ext>
              </a:extLst>
            </p:cNvPr>
            <p:cNvSpPr txBox="1"/>
            <p:nvPr/>
          </p:nvSpPr>
          <p:spPr>
            <a:xfrm>
              <a:off x="2475664" y="2990644"/>
              <a:ext cx="6683829" cy="830997"/>
            </a:xfrm>
            <a:prstGeom prst="rect">
              <a:avLst/>
            </a:prstGeom>
            <a:noFill/>
          </p:spPr>
          <p:txBody>
            <a:bodyPr wrap="square" rtlCol="0">
              <a:spAutoFit/>
            </a:bodyPr>
            <a:lstStyle/>
            <a:p>
              <a:pPr algn="ctr"/>
              <a:r>
                <a:rPr lang="en-US" sz="2400" dirty="0"/>
                <a:t>Challenge: What will these C++ programs print? Why?</a:t>
              </a:r>
            </a:p>
          </p:txBody>
        </p:sp>
        <p:pic>
          <p:nvPicPr>
            <p:cNvPr id="6" name="Picture 5" descr="Shape&#10;&#10;Description automatically generated with low confidence">
              <a:extLst>
                <a:ext uri="{FF2B5EF4-FFF2-40B4-BE49-F238E27FC236}">
                  <a16:creationId xmlns:a16="http://schemas.microsoft.com/office/drawing/2014/main" id="{591D6EE7-4081-43AC-8A7A-A7BE04F85A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8463" y="2895275"/>
              <a:ext cx="662880" cy="662880"/>
            </a:xfrm>
            <a:prstGeom prst="rect">
              <a:avLst/>
            </a:prstGeom>
            <a:ln>
              <a:noFill/>
            </a:ln>
            <a:effectLst>
              <a:outerShdw blurRad="292100" dist="139700" dir="2700000" algn="tl" rotWithShape="0">
                <a:srgbClr val="333333">
                  <a:alpha val="65000"/>
                </a:srgbClr>
              </a:outerShdw>
            </a:effectLst>
          </p:spPr>
        </p:pic>
      </p:grpSp>
      <p:sp>
        <p:nvSpPr>
          <p:cNvPr id="7" name="Rectangle 6">
            <a:extLst>
              <a:ext uri="{FF2B5EF4-FFF2-40B4-BE49-F238E27FC236}">
                <a16:creationId xmlns:a16="http://schemas.microsoft.com/office/drawing/2014/main" id="{C416E250-08E1-45D4-8F5B-6A9FEBB7E40A}"/>
              </a:ext>
            </a:extLst>
          </p:cNvPr>
          <p:cNvSpPr/>
          <p:nvPr/>
        </p:nvSpPr>
        <p:spPr>
          <a:xfrm>
            <a:off x="4019176" y="1794681"/>
            <a:ext cx="4229821"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8" name="Rectangle 7">
            <a:extLst>
              <a:ext uri="{FF2B5EF4-FFF2-40B4-BE49-F238E27FC236}">
                <a16:creationId xmlns:a16="http://schemas.microsoft.com/office/drawing/2014/main" id="{5AE56181-5580-43F6-9C25-6EBA4AC2A277}"/>
              </a:ext>
            </a:extLst>
          </p:cNvPr>
          <p:cNvSpPr/>
          <p:nvPr/>
        </p:nvSpPr>
        <p:spPr>
          <a:xfrm>
            <a:off x="4018388" y="1802752"/>
            <a:ext cx="4231396"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3" name="TextBox 22">
            <a:extLst>
              <a:ext uri="{FF2B5EF4-FFF2-40B4-BE49-F238E27FC236}">
                <a16:creationId xmlns:a16="http://schemas.microsoft.com/office/drawing/2014/main" id="{DD86E62B-B687-4AE9-AC83-EC63464440B8}"/>
              </a:ext>
            </a:extLst>
          </p:cNvPr>
          <p:cNvSpPr txBox="1"/>
          <p:nvPr/>
        </p:nvSpPr>
        <p:spPr>
          <a:xfrm>
            <a:off x="7791497" y="2288817"/>
            <a:ext cx="3611685" cy="3693319"/>
          </a:xfrm>
          <a:prstGeom prst="rect">
            <a:avLst/>
          </a:prstGeom>
          <a:solidFill>
            <a:schemeClr val="accent4">
              <a:lumMod val="20000"/>
              <a:lumOff val="80000"/>
            </a:schemeClr>
          </a:solidFill>
          <a:ln>
            <a:solidFill>
              <a:schemeClr val="tx1"/>
            </a:solidFill>
          </a:ln>
        </p:spPr>
        <p:txBody>
          <a:bodyPr wrap="square">
            <a:noAutofit/>
          </a:bodyPr>
          <a:lstStyle/>
          <a:p>
            <a:r>
              <a:rPr lang="en-US" sz="1800" dirty="0">
                <a:solidFill>
                  <a:srgbClr val="149902"/>
                </a:solidFill>
                <a:latin typeface="Consolas" panose="020B0609020204030204" pitchFamily="49" charset="0"/>
              </a:rPr>
              <a:t>int</a:t>
            </a:r>
            <a:r>
              <a:rPr lang="en-US" sz="1800" dirty="0">
                <a:solidFill>
                  <a:srgbClr val="000000"/>
                </a:solidFill>
                <a:latin typeface="Consolas" panose="020B0609020204030204" pitchFamily="49" charset="0"/>
              </a:rPr>
              <a:t> c </a:t>
            </a:r>
            <a:r>
              <a:rPr lang="en-US" sz="1800" b="0" dirty="0">
                <a:solidFill>
                  <a:srgbClr val="000000"/>
                </a:solidFill>
                <a:latin typeface="Consolas" panose="020B0609020204030204" pitchFamily="49" charset="0"/>
              </a:rPr>
              <a:t>= </a:t>
            </a:r>
            <a:r>
              <a:rPr lang="en-US" sz="1800" b="0" dirty="0">
                <a:solidFill>
                  <a:srgbClr val="850002"/>
                </a:solidFill>
                <a:latin typeface="Consolas" panose="020B0609020204030204" pitchFamily="49" charset="0"/>
              </a:rPr>
              <a:t>0</a:t>
            </a:r>
            <a:r>
              <a:rPr lang="en-US" sz="1800" b="0" dirty="0">
                <a:solidFill>
                  <a:srgbClr val="000000"/>
                </a:solidFill>
                <a:latin typeface="Consolas" panose="020B0609020204030204" pitchFamily="49" charset="0"/>
              </a:rPr>
              <a:t>; </a:t>
            </a:r>
            <a:endParaRPr lang="en-US" sz="1800" dirty="0">
              <a:solidFill>
                <a:srgbClr val="000000"/>
              </a:solidFill>
              <a:latin typeface="Consolas" panose="020B0609020204030204" pitchFamily="49" charset="0"/>
            </a:endParaRPr>
          </a:p>
          <a:p>
            <a:endParaRPr lang="en-US" dirty="0">
              <a:solidFill>
                <a:srgbClr val="000000"/>
              </a:solidFill>
              <a:latin typeface="Consolas" panose="020B0609020204030204" pitchFamily="49" charset="0"/>
            </a:endParaRPr>
          </a:p>
          <a:p>
            <a:r>
              <a:rPr lang="en-US" sz="1800" dirty="0">
                <a:solidFill>
                  <a:srgbClr val="149902"/>
                </a:solidFill>
                <a:latin typeface="Consolas" panose="020B0609020204030204" pitchFamily="49" charset="0"/>
              </a:rPr>
              <a:t>int</a:t>
            </a:r>
            <a:r>
              <a:rPr lang="en-US" sz="1800" dirty="0">
                <a:solidFill>
                  <a:srgbClr val="000000"/>
                </a:solidFill>
                <a:latin typeface="Consolas" panose="020B0609020204030204" pitchFamily="49" charset="0"/>
              </a:rPr>
              <a:t> f() {</a:t>
            </a:r>
          </a:p>
          <a:p>
            <a:r>
              <a:rPr lang="en-US" sz="1800" dirty="0">
                <a:solidFill>
                  <a:srgbClr val="000000"/>
                </a:solidFill>
                <a:latin typeface="Consolas" panose="020B0609020204030204" pitchFamily="49" charset="0"/>
              </a:rPr>
              <a:t>  ++c;</a:t>
            </a:r>
          </a:p>
          <a:p>
            <a:r>
              <a:rPr lang="en-US" b="0" dirty="0">
                <a:solidFill>
                  <a:srgbClr val="000000"/>
                </a:solidFill>
                <a:latin typeface="Consolas" panose="020B0609020204030204" pitchFamily="49" charset="0"/>
              </a:rPr>
              <a:t>  </a:t>
            </a:r>
            <a:r>
              <a:rPr lang="en-US" dirty="0">
                <a:solidFill>
                  <a:srgbClr val="000000"/>
                </a:solidFill>
                <a:latin typeface="Consolas" panose="020B0609020204030204" pitchFamily="49" charset="0"/>
              </a:rPr>
              <a:t>return c;</a:t>
            </a:r>
            <a:endParaRPr lang="en-US" sz="1800" b="0" dirty="0">
              <a:solidFill>
                <a:srgbClr val="000000"/>
              </a:solidFill>
              <a:latin typeface="Consolas" panose="020B0609020204030204" pitchFamily="49" charset="0"/>
            </a:endParaRPr>
          </a:p>
          <a:p>
            <a:r>
              <a:rPr lang="en-US" sz="1800" b="0"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void h(int a, int b)</a:t>
            </a:r>
          </a:p>
          <a:p>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a:t>
            </a:r>
            <a:r>
              <a:rPr lang="en-US" dirty="0">
                <a:latin typeface="Consolas" panose="020B0609020204030204" pitchFamily="49" charset="0"/>
              </a:rPr>
              <a:t>&lt;&lt; a &lt;&lt; " "&lt;&lt; b; }</a:t>
            </a:r>
          </a:p>
          <a:p>
            <a:endParaRPr lang="en-US" dirty="0">
              <a:latin typeface="Consolas" panose="020B0609020204030204" pitchFamily="49" charset="0"/>
            </a:endParaRPr>
          </a:p>
          <a:p>
            <a:r>
              <a:rPr lang="en-US" sz="1800" b="0" dirty="0">
                <a:solidFill>
                  <a:srgbClr val="149902"/>
                </a:solidFill>
                <a:latin typeface="Consolas" panose="020B0609020204030204" pitchFamily="49" charset="0"/>
              </a:rPr>
              <a:t>int</a:t>
            </a:r>
            <a:r>
              <a:rPr lang="en-US" sz="1800" b="0" dirty="0">
                <a:solidFill>
                  <a:srgbClr val="000000"/>
                </a:solidFill>
                <a:latin typeface="Consolas" panose="020B0609020204030204" pitchFamily="49" charset="0"/>
              </a:rPr>
              <a:t> main() {</a:t>
            </a:r>
          </a:p>
          <a:p>
            <a:r>
              <a:rPr lang="en-US" sz="1800" b="0" dirty="0">
                <a:solidFill>
                  <a:srgbClr val="000000"/>
                </a:solidFill>
                <a:latin typeface="Consolas" panose="020B0609020204030204" pitchFamily="49" charset="0"/>
              </a:rPr>
              <a:t>  </a:t>
            </a:r>
            <a:r>
              <a:rPr lang="en-US" sz="1800" b="0" dirty="0">
                <a:latin typeface="Consolas" panose="020B0609020204030204" pitchFamily="49" charset="0"/>
              </a:rPr>
              <a:t>h(</a:t>
            </a:r>
            <a:r>
              <a:rPr lang="en-US" sz="1800" b="0" dirty="0">
                <a:solidFill>
                  <a:srgbClr val="0070C0"/>
                </a:solidFill>
                <a:latin typeface="Consolas" panose="020B0609020204030204" pitchFamily="49" charset="0"/>
              </a:rPr>
              <a:t>c, f()</a:t>
            </a:r>
            <a:r>
              <a:rPr lang="en-US" sz="1800" b="0" dirty="0">
                <a:latin typeface="Consolas" panose="020B0609020204030204" pitchFamily="49" charset="0"/>
              </a:rPr>
              <a:t>);</a:t>
            </a:r>
          </a:p>
          <a:p>
            <a:r>
              <a:rPr lang="en-US" sz="1800" b="0" dirty="0">
                <a:solidFill>
                  <a:srgbClr val="000000"/>
                </a:solidFill>
                <a:latin typeface="Consolas" panose="020B0609020204030204" pitchFamily="49" charset="0"/>
              </a:rPr>
              <a:t>}</a:t>
            </a:r>
            <a:endParaRPr lang="en-US" sz="2000" dirty="0">
              <a:latin typeface="Consolas" panose="020B0609020204030204" pitchFamily="49" charset="0"/>
            </a:endParaRPr>
          </a:p>
        </p:txBody>
      </p:sp>
      <p:sp>
        <p:nvSpPr>
          <p:cNvPr id="24" name="TextBox 23">
            <a:extLst>
              <a:ext uri="{FF2B5EF4-FFF2-40B4-BE49-F238E27FC236}">
                <a16:creationId xmlns:a16="http://schemas.microsoft.com/office/drawing/2014/main" id="{3CF637D9-C3ED-4668-B6A9-0CBA104480D7}"/>
              </a:ext>
            </a:extLst>
          </p:cNvPr>
          <p:cNvSpPr txBox="1"/>
          <p:nvPr/>
        </p:nvSpPr>
        <p:spPr>
          <a:xfrm>
            <a:off x="-1016213" y="5986108"/>
            <a:ext cx="6683829" cy="830997"/>
          </a:xfrm>
          <a:prstGeom prst="rect">
            <a:avLst/>
          </a:prstGeom>
          <a:noFill/>
        </p:spPr>
        <p:txBody>
          <a:bodyPr wrap="square" rtlCol="0">
            <a:spAutoFit/>
          </a:bodyPr>
          <a:lstStyle/>
          <a:p>
            <a:pPr algn="ctr"/>
            <a:r>
              <a:rPr lang="en-US" sz="2400" dirty="0"/>
              <a:t>Answer:</a:t>
            </a:r>
          </a:p>
          <a:p>
            <a:pPr algn="ctr"/>
            <a:r>
              <a:rPr lang="en-US" sz="2400" dirty="0"/>
              <a:t>Either </a:t>
            </a:r>
            <a:r>
              <a:rPr lang="en-US" sz="2400" dirty="0">
                <a:solidFill>
                  <a:srgbClr val="00B0F0"/>
                </a:solidFill>
                <a:latin typeface="Consolas" panose="020B0609020204030204" pitchFamily="49" charset="0"/>
              </a:rPr>
              <a:t>-1</a:t>
            </a:r>
            <a:r>
              <a:rPr lang="en-US" sz="2400" dirty="0"/>
              <a:t>, or </a:t>
            </a:r>
            <a:r>
              <a:rPr lang="en-US" sz="2400" dirty="0">
                <a:solidFill>
                  <a:srgbClr val="00B050"/>
                </a:solidFill>
                <a:latin typeface="Consolas" panose="020B0609020204030204" pitchFamily="49" charset="0"/>
              </a:rPr>
              <a:t>0</a:t>
            </a:r>
            <a:r>
              <a:rPr lang="en-US" sz="2400" dirty="0">
                <a:solidFill>
                  <a:srgbClr val="00B050"/>
                </a:solidFill>
              </a:rPr>
              <a:t> </a:t>
            </a:r>
          </a:p>
        </p:txBody>
      </p:sp>
      <p:sp>
        <p:nvSpPr>
          <p:cNvPr id="25" name="TextBox 24">
            <a:extLst>
              <a:ext uri="{FF2B5EF4-FFF2-40B4-BE49-F238E27FC236}">
                <a16:creationId xmlns:a16="http://schemas.microsoft.com/office/drawing/2014/main" id="{0179AA10-8D60-4017-B6C8-B7EBDCD191EE}"/>
              </a:ext>
            </a:extLst>
          </p:cNvPr>
          <p:cNvSpPr txBox="1"/>
          <p:nvPr/>
        </p:nvSpPr>
        <p:spPr>
          <a:xfrm>
            <a:off x="6210201" y="5986109"/>
            <a:ext cx="6683829" cy="830997"/>
          </a:xfrm>
          <a:prstGeom prst="rect">
            <a:avLst/>
          </a:prstGeom>
          <a:noFill/>
        </p:spPr>
        <p:txBody>
          <a:bodyPr wrap="square" rtlCol="0">
            <a:spAutoFit/>
          </a:bodyPr>
          <a:lstStyle/>
          <a:p>
            <a:pPr algn="ctr"/>
            <a:r>
              <a:rPr lang="en-US" sz="2400" dirty="0"/>
              <a:t>Answer</a:t>
            </a:r>
          </a:p>
          <a:p>
            <a:pPr algn="ctr"/>
            <a:r>
              <a:rPr lang="en-US" sz="2400" dirty="0"/>
              <a:t>Either </a:t>
            </a:r>
            <a:r>
              <a:rPr lang="en-US" sz="2400" dirty="0">
                <a:solidFill>
                  <a:srgbClr val="00B0F0"/>
                </a:solidFill>
                <a:latin typeface="Consolas" panose="020B0609020204030204" pitchFamily="49" charset="0"/>
              </a:rPr>
              <a:t>0</a:t>
            </a:r>
            <a:r>
              <a:rPr lang="en-US" sz="2400" dirty="0">
                <a:latin typeface="Consolas" panose="020B0609020204030204" pitchFamily="49" charset="0"/>
              </a:rPr>
              <a:t> </a:t>
            </a:r>
            <a:r>
              <a:rPr lang="en-US" sz="2400" dirty="0">
                <a:solidFill>
                  <a:srgbClr val="00B0F0"/>
                </a:solidFill>
                <a:latin typeface="Consolas" panose="020B0609020204030204" pitchFamily="49" charset="0"/>
              </a:rPr>
              <a:t>1</a:t>
            </a:r>
            <a:r>
              <a:rPr lang="en-US" sz="2400" dirty="0">
                <a:latin typeface="Consolas" panose="020B0609020204030204" pitchFamily="49" charset="0"/>
              </a:rPr>
              <a:t>, or </a:t>
            </a:r>
            <a:r>
              <a:rPr lang="en-US" sz="2400" dirty="0">
                <a:solidFill>
                  <a:srgbClr val="00B050"/>
                </a:solidFill>
                <a:latin typeface="Consolas" panose="020B0609020204030204" pitchFamily="49" charset="0"/>
              </a:rPr>
              <a:t>1 1 </a:t>
            </a:r>
            <a:endParaRPr lang="en-US" sz="2400" dirty="0">
              <a:solidFill>
                <a:srgbClr val="00B050"/>
              </a:solidFill>
            </a:endParaRPr>
          </a:p>
        </p:txBody>
      </p:sp>
      <p:sp>
        <p:nvSpPr>
          <p:cNvPr id="20" name="TextBox 19">
            <a:extLst>
              <a:ext uri="{FF2B5EF4-FFF2-40B4-BE49-F238E27FC236}">
                <a16:creationId xmlns:a16="http://schemas.microsoft.com/office/drawing/2014/main" id="{96B7D4C5-1C66-4715-AB0C-11FEA704047B}"/>
              </a:ext>
            </a:extLst>
          </p:cNvPr>
          <p:cNvSpPr txBox="1"/>
          <p:nvPr/>
        </p:nvSpPr>
        <p:spPr>
          <a:xfrm>
            <a:off x="619298" y="2311302"/>
            <a:ext cx="3611684" cy="3690252"/>
          </a:xfrm>
          <a:prstGeom prst="rect">
            <a:avLst/>
          </a:prstGeom>
          <a:solidFill>
            <a:schemeClr val="accent4">
              <a:lumMod val="20000"/>
              <a:lumOff val="80000"/>
            </a:schemeClr>
          </a:solidFill>
          <a:ln>
            <a:solidFill>
              <a:schemeClr val="tx1"/>
            </a:solidFill>
          </a:ln>
        </p:spPr>
        <p:txBody>
          <a:bodyPr wrap="square">
            <a:noAutofit/>
          </a:bodyPr>
          <a:lstStyle/>
          <a:p>
            <a:r>
              <a:rPr lang="en-US" sz="1800" dirty="0">
                <a:solidFill>
                  <a:srgbClr val="149902"/>
                </a:solidFill>
                <a:latin typeface="Consolas" panose="020B0609020204030204" pitchFamily="49" charset="0"/>
              </a:rPr>
              <a:t>int</a:t>
            </a:r>
            <a:r>
              <a:rPr lang="en-US" sz="1800" dirty="0">
                <a:solidFill>
                  <a:srgbClr val="000000"/>
                </a:solidFill>
                <a:latin typeface="Consolas" panose="020B0609020204030204" pitchFamily="49" charset="0"/>
              </a:rPr>
              <a:t> c = </a:t>
            </a:r>
            <a:r>
              <a:rPr lang="en-US" sz="1800" b="0" dirty="0">
                <a:solidFill>
                  <a:srgbClr val="850002"/>
                </a:solidFill>
                <a:latin typeface="Consolas" panose="020B0609020204030204" pitchFamily="49" charset="0"/>
              </a:rPr>
              <a:t>1</a:t>
            </a:r>
            <a:r>
              <a:rPr lang="en-US" sz="1800" dirty="0">
                <a:solidFill>
                  <a:srgbClr val="000000"/>
                </a:solidFill>
                <a:latin typeface="Consolas" panose="020B0609020204030204" pitchFamily="49" charset="0"/>
              </a:rPr>
              <a:t>, d = </a:t>
            </a:r>
            <a:r>
              <a:rPr lang="en-US" sz="1800" b="0" dirty="0">
                <a:solidFill>
                  <a:srgbClr val="850002"/>
                </a:solidFill>
                <a:latin typeface="Consolas" panose="020B0609020204030204" pitchFamily="49" charset="0"/>
              </a:rPr>
              <a:t>2</a:t>
            </a:r>
            <a:r>
              <a:rPr lang="en-US" sz="1800"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sz="1800" dirty="0">
                <a:solidFill>
                  <a:srgbClr val="149902"/>
                </a:solidFill>
                <a:latin typeface="Consolas" panose="020B0609020204030204" pitchFamily="49" charset="0"/>
              </a:rPr>
              <a:t>int</a:t>
            </a:r>
            <a:r>
              <a:rPr lang="en-US" sz="1800" dirty="0">
                <a:solidFill>
                  <a:srgbClr val="000000"/>
                </a:solidFill>
                <a:latin typeface="Consolas" panose="020B0609020204030204" pitchFamily="49" charset="0"/>
              </a:rPr>
              <a:t> f() {</a:t>
            </a:r>
          </a:p>
          <a:p>
            <a:r>
              <a:rPr lang="en-US" sz="1800" dirty="0">
                <a:solidFill>
                  <a:srgbClr val="000000"/>
                </a:solidFill>
                <a:latin typeface="Consolas" panose="020B0609020204030204" pitchFamily="49" charset="0"/>
              </a:rPr>
              <a:t>  ++c;</a:t>
            </a:r>
          </a:p>
          <a:p>
            <a:r>
              <a:rPr lang="en-US" sz="1800" dirty="0">
                <a:solidFill>
                  <a:srgbClr val="000000"/>
                </a:solidFill>
                <a:latin typeface="Consolas" panose="020B0609020204030204" pitchFamily="49" charset="0"/>
              </a:rPr>
              <a:t>  </a:t>
            </a:r>
            <a:r>
              <a:rPr lang="en-US" sz="1800" b="1" dirty="0">
                <a:solidFill>
                  <a:srgbClr val="9E4C04"/>
                </a:solidFill>
                <a:latin typeface="Consolas-Bold"/>
              </a:rPr>
              <a:t>return</a:t>
            </a:r>
            <a:r>
              <a:rPr lang="en-US" sz="1800" b="0" dirty="0">
                <a:solidFill>
                  <a:srgbClr val="000000"/>
                </a:solidFill>
                <a:latin typeface="Consolas" panose="020B0609020204030204" pitchFamily="49" charset="0"/>
              </a:rPr>
              <a:t> </a:t>
            </a:r>
            <a:r>
              <a:rPr lang="en-US" sz="1800" b="0" dirty="0">
                <a:solidFill>
                  <a:srgbClr val="850002"/>
                </a:solidFill>
                <a:latin typeface="Consolas" panose="020B0609020204030204" pitchFamily="49" charset="0"/>
              </a:rPr>
              <a:t>0</a:t>
            </a:r>
            <a:r>
              <a:rPr lang="en-US" sz="1800" b="0" dirty="0">
                <a:solidFill>
                  <a:srgbClr val="000000"/>
                </a:solidFill>
                <a:latin typeface="Consolas" panose="020B0609020204030204" pitchFamily="49" charset="0"/>
              </a:rPr>
              <a:t>;</a:t>
            </a:r>
          </a:p>
          <a:p>
            <a:r>
              <a:rPr lang="en-US" sz="1800" b="0"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sz="1800" b="0" dirty="0">
                <a:solidFill>
                  <a:srgbClr val="149902"/>
                </a:solidFill>
                <a:latin typeface="Consolas" panose="020B0609020204030204" pitchFamily="49" charset="0"/>
              </a:rPr>
              <a:t>int</a:t>
            </a:r>
            <a:r>
              <a:rPr lang="en-US" sz="1800" b="0" dirty="0">
                <a:solidFill>
                  <a:srgbClr val="000000"/>
                </a:solidFill>
                <a:latin typeface="Consolas" panose="020B0609020204030204" pitchFamily="49" charset="0"/>
              </a:rPr>
              <a:t> main() {</a:t>
            </a:r>
          </a:p>
          <a:p>
            <a:r>
              <a:rPr lang="en-US" sz="1800" b="0" dirty="0">
                <a:solidFill>
                  <a:srgbClr val="000000"/>
                </a:solidFill>
                <a:latin typeface="Consolas" panose="020B0609020204030204" pitchFamily="49" charset="0"/>
              </a:rPr>
              <a:t>  </a:t>
            </a:r>
            <a:r>
              <a:rPr lang="en-US" sz="1800" b="0" dirty="0" err="1">
                <a:solidFill>
                  <a:srgbClr val="000000"/>
                </a:solidFill>
                <a:latin typeface="Consolas" panose="020B0609020204030204" pitchFamily="49" charset="0"/>
              </a:rPr>
              <a:t>cout</a:t>
            </a:r>
            <a:r>
              <a:rPr lang="en-US" sz="1800" b="0" dirty="0">
                <a:solidFill>
                  <a:srgbClr val="000000"/>
                </a:solidFill>
                <a:latin typeface="Consolas" panose="020B0609020204030204" pitchFamily="49" charset="0"/>
              </a:rPr>
              <a:t> </a:t>
            </a:r>
            <a:r>
              <a:rPr lang="en-US" sz="1800" b="0" dirty="0">
                <a:latin typeface="Consolas" panose="020B0609020204030204" pitchFamily="49" charset="0"/>
              </a:rPr>
              <a:t>&lt;&lt; </a:t>
            </a:r>
            <a:r>
              <a:rPr lang="en-US" sz="1800" b="0" dirty="0">
                <a:solidFill>
                  <a:srgbClr val="0070C0"/>
                </a:solidFill>
                <a:latin typeface="Consolas" panose="020B0609020204030204" pitchFamily="49" charset="0"/>
              </a:rPr>
              <a:t>c - d + f() </a:t>
            </a:r>
            <a:r>
              <a:rPr lang="en-US" sz="1800" b="0" dirty="0">
                <a:latin typeface="Consolas" panose="020B0609020204030204" pitchFamily="49" charset="0"/>
              </a:rPr>
              <a:t>;</a:t>
            </a:r>
          </a:p>
          <a:p>
            <a:r>
              <a:rPr lang="en-US" sz="1800" b="0"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endParaRPr lang="en-US" sz="2000" dirty="0">
              <a:solidFill>
                <a:srgbClr val="000000"/>
              </a:solidFill>
              <a:latin typeface="Consolas" panose="020B0609020204030204" pitchFamily="49" charset="0"/>
            </a:endParaRPr>
          </a:p>
          <a:p>
            <a:endParaRPr lang="en-US" sz="2000" dirty="0">
              <a:solidFill>
                <a:srgbClr val="000000"/>
              </a:solidFill>
              <a:latin typeface="Consolas" panose="020B0609020204030204" pitchFamily="49" charset="0"/>
            </a:endParaRPr>
          </a:p>
        </p:txBody>
      </p:sp>
      <p:sp>
        <p:nvSpPr>
          <p:cNvPr id="26" name="TextBox 25">
            <a:extLst>
              <a:ext uri="{FF2B5EF4-FFF2-40B4-BE49-F238E27FC236}">
                <a16:creationId xmlns:a16="http://schemas.microsoft.com/office/drawing/2014/main" id="{2B496177-8B0E-414F-B6AF-274DDBBD2EAA}"/>
              </a:ext>
            </a:extLst>
          </p:cNvPr>
          <p:cNvSpPr txBox="1"/>
          <p:nvPr/>
        </p:nvSpPr>
        <p:spPr>
          <a:xfrm>
            <a:off x="4231165" y="2354935"/>
            <a:ext cx="3553096" cy="1015663"/>
          </a:xfrm>
          <a:prstGeom prst="rect">
            <a:avLst/>
          </a:prstGeom>
          <a:noFill/>
        </p:spPr>
        <p:txBody>
          <a:bodyPr wrap="square" rtlCol="0">
            <a:spAutoFit/>
          </a:bodyPr>
          <a:lstStyle/>
          <a:p>
            <a:pPr algn="ctr"/>
            <a:r>
              <a:rPr lang="en-US" sz="2000" dirty="0"/>
              <a:t>Why? C++ doesn't specify what order the terms of an </a:t>
            </a:r>
            <a:r>
              <a:rPr lang="en-US" sz="2000" dirty="0">
                <a:solidFill>
                  <a:srgbClr val="0070C0"/>
                </a:solidFill>
              </a:rPr>
              <a:t>arithmetic expression</a:t>
            </a:r>
            <a:r>
              <a:rPr lang="en-US" sz="2000" dirty="0"/>
              <a:t> must be evaluated!</a:t>
            </a:r>
          </a:p>
        </p:txBody>
      </p:sp>
      <p:sp>
        <p:nvSpPr>
          <p:cNvPr id="28" name="Speech Bubble: Rectangle with Corners Rounded 27">
            <a:extLst>
              <a:ext uri="{FF2B5EF4-FFF2-40B4-BE49-F238E27FC236}">
                <a16:creationId xmlns:a16="http://schemas.microsoft.com/office/drawing/2014/main" id="{3E2D7AE8-D2F2-4186-8D9B-165A3F00945F}"/>
              </a:ext>
            </a:extLst>
          </p:cNvPr>
          <p:cNvSpPr/>
          <p:nvPr/>
        </p:nvSpPr>
        <p:spPr>
          <a:xfrm>
            <a:off x="275208" y="5351230"/>
            <a:ext cx="2720344" cy="1014060"/>
          </a:xfrm>
          <a:prstGeom prst="wedgeRoundRectCallout">
            <a:avLst>
              <a:gd name="adj1" fmla="val 14839"/>
              <a:gd name="adj2" fmla="val -105023"/>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 value of c could be evaluated first... </a:t>
            </a:r>
          </a:p>
        </p:txBody>
      </p:sp>
      <p:sp>
        <p:nvSpPr>
          <p:cNvPr id="29" name="Speech Bubble: Rectangle with Corners Rounded 28">
            <a:extLst>
              <a:ext uri="{FF2B5EF4-FFF2-40B4-BE49-F238E27FC236}">
                <a16:creationId xmlns:a16="http://schemas.microsoft.com/office/drawing/2014/main" id="{7E61C1B6-408D-4C11-BBE5-74B469345393}"/>
              </a:ext>
            </a:extLst>
          </p:cNvPr>
          <p:cNvSpPr/>
          <p:nvPr/>
        </p:nvSpPr>
        <p:spPr>
          <a:xfrm>
            <a:off x="3538137" y="5383885"/>
            <a:ext cx="2720344" cy="1014060"/>
          </a:xfrm>
          <a:prstGeom prst="wedgeRoundRectCallout">
            <a:avLst>
              <a:gd name="adj1" fmla="val -65768"/>
              <a:gd name="adj2" fmla="val -106773"/>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Or perhaps the value of f() could be evaluated first!</a:t>
            </a:r>
          </a:p>
        </p:txBody>
      </p:sp>
      <p:sp>
        <p:nvSpPr>
          <p:cNvPr id="30" name="Speech Bubble: Rectangle with Corners Rounded 29">
            <a:extLst>
              <a:ext uri="{FF2B5EF4-FFF2-40B4-BE49-F238E27FC236}">
                <a16:creationId xmlns:a16="http://schemas.microsoft.com/office/drawing/2014/main" id="{0CCF3FF8-5836-4E49-9923-5607D70C3EF4}"/>
              </a:ext>
            </a:extLst>
          </p:cNvPr>
          <p:cNvSpPr/>
          <p:nvPr/>
        </p:nvSpPr>
        <p:spPr>
          <a:xfrm>
            <a:off x="5457629" y="5791683"/>
            <a:ext cx="2720344" cy="1014060"/>
          </a:xfrm>
          <a:prstGeom prst="wedgeRoundRectCallout">
            <a:avLst>
              <a:gd name="adj1" fmla="val 60853"/>
              <a:gd name="adj2" fmla="val -70005"/>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 value of c could be evaluated first... </a:t>
            </a:r>
          </a:p>
        </p:txBody>
      </p:sp>
      <p:sp>
        <p:nvSpPr>
          <p:cNvPr id="31" name="Speech Bubble: Rectangle with Corners Rounded 30">
            <a:extLst>
              <a:ext uri="{FF2B5EF4-FFF2-40B4-BE49-F238E27FC236}">
                <a16:creationId xmlns:a16="http://schemas.microsoft.com/office/drawing/2014/main" id="{34424284-2EA3-4A57-8809-A218574ACFA1}"/>
              </a:ext>
            </a:extLst>
          </p:cNvPr>
          <p:cNvSpPr/>
          <p:nvPr/>
        </p:nvSpPr>
        <p:spPr>
          <a:xfrm>
            <a:off x="9438873" y="5753949"/>
            <a:ext cx="2720344" cy="1014060"/>
          </a:xfrm>
          <a:prstGeom prst="wedgeRoundRectCallout">
            <a:avLst>
              <a:gd name="adj1" fmla="val -71315"/>
              <a:gd name="adj2" fmla="val -64751"/>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Or perhaps the value of f() could be evaluated first!</a:t>
            </a:r>
          </a:p>
        </p:txBody>
      </p:sp>
      <p:sp>
        <p:nvSpPr>
          <p:cNvPr id="33" name="Speech Bubble: Rectangle with Corners Rounded 32">
            <a:extLst>
              <a:ext uri="{FF2B5EF4-FFF2-40B4-BE49-F238E27FC236}">
                <a16:creationId xmlns:a16="http://schemas.microsoft.com/office/drawing/2014/main" id="{8145DDCF-38E2-40F5-82F6-5DC764DFF371}"/>
              </a:ext>
            </a:extLst>
          </p:cNvPr>
          <p:cNvSpPr/>
          <p:nvPr/>
        </p:nvSpPr>
        <p:spPr>
          <a:xfrm>
            <a:off x="1165313" y="998878"/>
            <a:ext cx="2720344" cy="1014060"/>
          </a:xfrm>
          <a:prstGeom prst="wedgeRoundRectCallout">
            <a:avLst>
              <a:gd name="adj1" fmla="val -52387"/>
              <a:gd name="adj2" fmla="val 169871"/>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So if f() has a side effect, this could impact the result!</a:t>
            </a:r>
          </a:p>
        </p:txBody>
      </p:sp>
      <p:sp>
        <p:nvSpPr>
          <p:cNvPr id="34" name="Speech Bubble: Rectangle with Corners Rounded 33">
            <a:extLst>
              <a:ext uri="{FF2B5EF4-FFF2-40B4-BE49-F238E27FC236}">
                <a16:creationId xmlns:a16="http://schemas.microsoft.com/office/drawing/2014/main" id="{F75A32B2-B216-49A0-AB00-74622836E43A}"/>
              </a:ext>
            </a:extLst>
          </p:cNvPr>
          <p:cNvSpPr/>
          <p:nvPr/>
        </p:nvSpPr>
        <p:spPr>
          <a:xfrm>
            <a:off x="8382515" y="958180"/>
            <a:ext cx="2720344" cy="1014060"/>
          </a:xfrm>
          <a:prstGeom prst="wedgeRoundRectCallout">
            <a:avLst>
              <a:gd name="adj1" fmla="val -52387"/>
              <a:gd name="adj2" fmla="val 169871"/>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Similarly if f() has a side effect, the results can change!</a:t>
            </a:r>
          </a:p>
        </p:txBody>
      </p:sp>
      <p:sp>
        <p:nvSpPr>
          <p:cNvPr id="39" name="TextBox 38">
            <a:extLst>
              <a:ext uri="{FF2B5EF4-FFF2-40B4-BE49-F238E27FC236}">
                <a16:creationId xmlns:a16="http://schemas.microsoft.com/office/drawing/2014/main" id="{7A6DDC2D-948D-4E31-9B4B-B2BBA532B54F}"/>
              </a:ext>
            </a:extLst>
          </p:cNvPr>
          <p:cNvSpPr txBox="1"/>
          <p:nvPr/>
        </p:nvSpPr>
        <p:spPr>
          <a:xfrm>
            <a:off x="4018388" y="4371031"/>
            <a:ext cx="3978650" cy="1323439"/>
          </a:xfrm>
          <a:prstGeom prst="rect">
            <a:avLst/>
          </a:prstGeom>
          <a:noFill/>
        </p:spPr>
        <p:txBody>
          <a:bodyPr wrap="square" rtlCol="0">
            <a:spAutoFit/>
          </a:bodyPr>
          <a:lstStyle/>
          <a:p>
            <a:pPr algn="ctr"/>
            <a:r>
              <a:rPr lang="en-US" sz="2000" dirty="0"/>
              <a:t>Some languages mandate a </a:t>
            </a:r>
            <a:br>
              <a:rPr lang="en-US" sz="2000" dirty="0"/>
            </a:br>
            <a:r>
              <a:rPr lang="en-US" sz="2000" dirty="0"/>
              <a:t>left-to-right eval order </a:t>
            </a:r>
            <a:br>
              <a:rPr lang="en-US" sz="2000" dirty="0"/>
            </a:br>
            <a:r>
              <a:rPr lang="en-US" sz="2000" dirty="0"/>
              <a:t>(C#, Java, JavaScript, Swift), </a:t>
            </a:r>
            <a:br>
              <a:rPr lang="en-US" sz="2000" dirty="0"/>
            </a:br>
            <a:r>
              <a:rPr lang="en-US" sz="2000" dirty="0"/>
              <a:t>while others don't (Rust, </a:t>
            </a:r>
            <a:r>
              <a:rPr lang="en-US" sz="2000" dirty="0" err="1"/>
              <a:t>OCaml</a:t>
            </a:r>
            <a:r>
              <a:rPr lang="en-US" sz="2000" dirty="0"/>
              <a:t>).</a:t>
            </a:r>
          </a:p>
        </p:txBody>
      </p:sp>
      <p:grpSp>
        <p:nvGrpSpPr>
          <p:cNvPr id="42" name="Group 41">
            <a:extLst>
              <a:ext uri="{FF2B5EF4-FFF2-40B4-BE49-F238E27FC236}">
                <a16:creationId xmlns:a16="http://schemas.microsoft.com/office/drawing/2014/main" id="{D6C024D4-1A3B-4159-99F0-9BA48A1B0315}"/>
              </a:ext>
            </a:extLst>
          </p:cNvPr>
          <p:cNvGrpSpPr/>
          <p:nvPr/>
        </p:nvGrpSpPr>
        <p:grpSpPr>
          <a:xfrm>
            <a:off x="1315138" y="6027682"/>
            <a:ext cx="5406500" cy="830997"/>
            <a:chOff x="1923979" y="2861652"/>
            <a:chExt cx="5406500" cy="830997"/>
          </a:xfrm>
        </p:grpSpPr>
        <p:sp>
          <p:nvSpPr>
            <p:cNvPr id="43" name="TextBox 42">
              <a:extLst>
                <a:ext uri="{FF2B5EF4-FFF2-40B4-BE49-F238E27FC236}">
                  <a16:creationId xmlns:a16="http://schemas.microsoft.com/office/drawing/2014/main" id="{259FB905-6967-4BD2-8FA1-1A9326D6A11B}"/>
                </a:ext>
              </a:extLst>
            </p:cNvPr>
            <p:cNvSpPr txBox="1"/>
            <p:nvPr/>
          </p:nvSpPr>
          <p:spPr>
            <a:xfrm>
              <a:off x="2576892" y="2861652"/>
              <a:ext cx="4753587" cy="830997"/>
            </a:xfrm>
            <a:prstGeom prst="rect">
              <a:avLst/>
            </a:prstGeom>
            <a:noFill/>
          </p:spPr>
          <p:txBody>
            <a:bodyPr wrap="square" rtlCol="0">
              <a:spAutoFit/>
            </a:bodyPr>
            <a:lstStyle/>
            <a:p>
              <a:pPr algn="ctr"/>
              <a:r>
                <a:rPr lang="en-US" sz="2400" dirty="0"/>
                <a:t>Challenge: What's the rationale behind not specifying a strict order?</a:t>
              </a:r>
            </a:p>
          </p:txBody>
        </p:sp>
        <p:pic>
          <p:nvPicPr>
            <p:cNvPr id="44" name="Picture 43" descr="Shape&#10;&#10;Description automatically generated with low confidence">
              <a:extLst>
                <a:ext uri="{FF2B5EF4-FFF2-40B4-BE49-F238E27FC236}">
                  <a16:creationId xmlns:a16="http://schemas.microsoft.com/office/drawing/2014/main" id="{FF9B8253-559E-4268-95A6-4DCF937A0A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3979" y="2895275"/>
              <a:ext cx="662880" cy="662880"/>
            </a:xfrm>
            <a:prstGeom prst="rect">
              <a:avLst/>
            </a:prstGeom>
            <a:ln>
              <a:noFill/>
            </a:ln>
            <a:effectLst>
              <a:outerShdw blurRad="292100" dist="139700" dir="2700000" algn="tl" rotWithShape="0">
                <a:srgbClr val="333333">
                  <a:alpha val="65000"/>
                </a:srgbClr>
              </a:outerShdw>
            </a:effectLst>
          </p:spPr>
        </p:pic>
      </p:grpSp>
      <p:sp>
        <p:nvSpPr>
          <p:cNvPr id="46" name="Rectangle 45">
            <a:extLst>
              <a:ext uri="{FF2B5EF4-FFF2-40B4-BE49-F238E27FC236}">
                <a16:creationId xmlns:a16="http://schemas.microsoft.com/office/drawing/2014/main" id="{8F6178B7-44AF-4353-A72C-8EB3822B8EC1}"/>
              </a:ext>
            </a:extLst>
          </p:cNvPr>
          <p:cNvSpPr/>
          <p:nvPr/>
        </p:nvSpPr>
        <p:spPr>
          <a:xfrm>
            <a:off x="6794817" y="6236006"/>
            <a:ext cx="4229821"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47" name="Rectangle 46">
            <a:extLst>
              <a:ext uri="{FF2B5EF4-FFF2-40B4-BE49-F238E27FC236}">
                <a16:creationId xmlns:a16="http://schemas.microsoft.com/office/drawing/2014/main" id="{A7D04E1A-0966-44CC-9075-51A70F05326C}"/>
              </a:ext>
            </a:extLst>
          </p:cNvPr>
          <p:cNvSpPr/>
          <p:nvPr/>
        </p:nvSpPr>
        <p:spPr>
          <a:xfrm>
            <a:off x="6794029" y="6244077"/>
            <a:ext cx="4231396"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7" name="TextBox 26">
            <a:extLst>
              <a:ext uri="{FF2B5EF4-FFF2-40B4-BE49-F238E27FC236}">
                <a16:creationId xmlns:a16="http://schemas.microsoft.com/office/drawing/2014/main" id="{2091F9C1-1EFB-4516-986F-55A69A888AAC}"/>
              </a:ext>
            </a:extLst>
          </p:cNvPr>
          <p:cNvSpPr txBox="1"/>
          <p:nvPr/>
        </p:nvSpPr>
        <p:spPr>
          <a:xfrm>
            <a:off x="4231165" y="3516872"/>
            <a:ext cx="3553096" cy="707886"/>
          </a:xfrm>
          <a:prstGeom prst="rect">
            <a:avLst/>
          </a:prstGeom>
          <a:noFill/>
        </p:spPr>
        <p:txBody>
          <a:bodyPr wrap="square" rtlCol="0">
            <a:spAutoFit/>
          </a:bodyPr>
          <a:lstStyle/>
          <a:p>
            <a:pPr algn="ctr"/>
            <a:r>
              <a:rPr lang="en-US" sz="2000" dirty="0"/>
              <a:t>Nor does it specify what order </a:t>
            </a:r>
            <a:r>
              <a:rPr lang="en-US" sz="2000" dirty="0">
                <a:solidFill>
                  <a:srgbClr val="0070C0"/>
                </a:solidFill>
              </a:rPr>
              <a:t>parameters </a:t>
            </a:r>
            <a:r>
              <a:rPr lang="en-US" sz="2000" dirty="0"/>
              <a:t>must be evaluated!</a:t>
            </a:r>
          </a:p>
        </p:txBody>
      </p:sp>
    </p:spTree>
    <p:extLst>
      <p:ext uri="{BB962C8B-B14F-4D97-AF65-F5344CB8AC3E}">
        <p14:creationId xmlns:p14="http://schemas.microsoft.com/office/powerpoint/2010/main" val="4127888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22" presetClass="entr" presetSubtype="8"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90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5"/>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wipe(down)">
                                      <p:cBhvr>
                                        <p:cTn id="46" dur="500"/>
                                        <p:tgtEl>
                                          <p:spTgt spid="2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wipe(down)">
                                      <p:cBhvr>
                                        <p:cTn id="51" dur="500"/>
                                        <p:tgtEl>
                                          <p:spTgt spid="2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wipe(down)">
                                      <p:cBhvr>
                                        <p:cTn id="56" dur="500"/>
                                        <p:tgtEl>
                                          <p:spTgt spid="33"/>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28"/>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29"/>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33"/>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wipe(down)">
                                      <p:cBhvr>
                                        <p:cTn id="73" dur="500"/>
                                        <p:tgtEl>
                                          <p:spTgt spid="30"/>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wipe(down)">
                                      <p:cBhvr>
                                        <p:cTn id="78" dur="500"/>
                                        <p:tgtEl>
                                          <p:spTgt spid="31"/>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wipe(down)">
                                      <p:cBhvr>
                                        <p:cTn id="83" dur="500"/>
                                        <p:tgtEl>
                                          <p:spTgt spid="34"/>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xit" presetSubtype="0" fill="hold" grpId="1" nodeType="clickEffect">
                                  <p:stCondLst>
                                    <p:cond delay="0"/>
                                  </p:stCondLst>
                                  <p:childTnLst>
                                    <p:set>
                                      <p:cBhvr>
                                        <p:cTn id="87" dur="1" fill="hold">
                                          <p:stCondLst>
                                            <p:cond delay="0"/>
                                          </p:stCondLst>
                                        </p:cTn>
                                        <p:tgtEl>
                                          <p:spTgt spid="31"/>
                                        </p:tgtEl>
                                        <p:attrNameLst>
                                          <p:attrName>style.visibility</p:attrName>
                                        </p:attrNameLst>
                                      </p:cBhvr>
                                      <p:to>
                                        <p:strVal val="hidden"/>
                                      </p:to>
                                    </p:set>
                                  </p:childTnLst>
                                </p:cTn>
                              </p:par>
                              <p:par>
                                <p:cTn id="88" presetID="1" presetClass="exit" presetSubtype="0" fill="hold" grpId="1" nodeType="withEffect">
                                  <p:stCondLst>
                                    <p:cond delay="0"/>
                                  </p:stCondLst>
                                  <p:childTnLst>
                                    <p:set>
                                      <p:cBhvr>
                                        <p:cTn id="89" dur="1" fill="hold">
                                          <p:stCondLst>
                                            <p:cond delay="0"/>
                                          </p:stCondLst>
                                        </p:cTn>
                                        <p:tgtEl>
                                          <p:spTgt spid="30"/>
                                        </p:tgtEl>
                                        <p:attrNameLst>
                                          <p:attrName>style.visibility</p:attrName>
                                        </p:attrNameLst>
                                      </p:cBhvr>
                                      <p:to>
                                        <p:strVal val="hidden"/>
                                      </p:to>
                                    </p:set>
                                  </p:childTnLst>
                                </p:cTn>
                              </p:par>
                              <p:par>
                                <p:cTn id="90" presetID="1" presetClass="exit" presetSubtype="0" fill="hold" grpId="1" nodeType="withEffect">
                                  <p:stCondLst>
                                    <p:cond delay="0"/>
                                  </p:stCondLst>
                                  <p:childTnLst>
                                    <p:set>
                                      <p:cBhvr>
                                        <p:cTn id="91" dur="1" fill="hold">
                                          <p:stCondLst>
                                            <p:cond delay="0"/>
                                          </p:stCondLst>
                                        </p:cTn>
                                        <p:tgtEl>
                                          <p:spTgt spid="34"/>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39"/>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0" presetClass="exit" presetSubtype="0" fill="hold" grpId="1" nodeType="clickEffect">
                                  <p:stCondLst>
                                    <p:cond delay="0"/>
                                  </p:stCondLst>
                                  <p:childTnLst>
                                    <p:animEffect transition="out" filter="fade">
                                      <p:cBhvr>
                                        <p:cTn id="99" dur="500"/>
                                        <p:tgtEl>
                                          <p:spTgt spid="24"/>
                                        </p:tgtEl>
                                      </p:cBhvr>
                                    </p:animEffect>
                                    <p:set>
                                      <p:cBhvr>
                                        <p:cTn id="100" dur="1" fill="hold">
                                          <p:stCondLst>
                                            <p:cond delay="499"/>
                                          </p:stCondLst>
                                        </p:cTn>
                                        <p:tgtEl>
                                          <p:spTgt spid="24"/>
                                        </p:tgtEl>
                                        <p:attrNameLst>
                                          <p:attrName>style.visibility</p:attrName>
                                        </p:attrNameLst>
                                      </p:cBhvr>
                                      <p:to>
                                        <p:strVal val="hidden"/>
                                      </p:to>
                                    </p:set>
                                  </p:childTnLst>
                                </p:cTn>
                              </p:par>
                              <p:par>
                                <p:cTn id="101" presetID="10" presetClass="exit" presetSubtype="0" fill="hold" grpId="1" nodeType="withEffect">
                                  <p:stCondLst>
                                    <p:cond delay="0"/>
                                  </p:stCondLst>
                                  <p:childTnLst>
                                    <p:animEffect transition="out" filter="fade">
                                      <p:cBhvr>
                                        <p:cTn id="102" dur="500"/>
                                        <p:tgtEl>
                                          <p:spTgt spid="25"/>
                                        </p:tgtEl>
                                      </p:cBhvr>
                                    </p:animEffect>
                                    <p:set>
                                      <p:cBhvr>
                                        <p:cTn id="103" dur="1" fill="hold">
                                          <p:stCondLst>
                                            <p:cond delay="499"/>
                                          </p:stCondLst>
                                        </p:cTn>
                                        <p:tgtEl>
                                          <p:spTgt spid="25"/>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nodeType="clickEffect">
                                  <p:stCondLst>
                                    <p:cond delay="0"/>
                                  </p:stCondLst>
                                  <p:childTnLst>
                                    <p:set>
                                      <p:cBhvr>
                                        <p:cTn id="107" dur="1" fill="hold">
                                          <p:stCondLst>
                                            <p:cond delay="0"/>
                                          </p:stCondLst>
                                        </p:cTn>
                                        <p:tgtEl>
                                          <p:spTgt spid="42"/>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46"/>
                                        </p:tgtEl>
                                        <p:attrNameLst>
                                          <p:attrName>style.visibility</p:attrName>
                                        </p:attrNameLst>
                                      </p:cBhvr>
                                      <p:to>
                                        <p:strVal val="visible"/>
                                      </p:to>
                                    </p:set>
                                  </p:childTnLst>
                                </p:cTn>
                              </p:par>
                              <p:par>
                                <p:cTn id="112" presetID="22" presetClass="entr" presetSubtype="8" fill="hold" grpId="0" nodeType="withEffect">
                                  <p:stCondLst>
                                    <p:cond delay="0"/>
                                  </p:stCondLst>
                                  <p:childTnLst>
                                    <p:set>
                                      <p:cBhvr>
                                        <p:cTn id="113" dur="1" fill="hold">
                                          <p:stCondLst>
                                            <p:cond delay="0"/>
                                          </p:stCondLst>
                                        </p:cTn>
                                        <p:tgtEl>
                                          <p:spTgt spid="47"/>
                                        </p:tgtEl>
                                        <p:attrNameLst>
                                          <p:attrName>style.visibility</p:attrName>
                                        </p:attrNameLst>
                                      </p:cBhvr>
                                      <p:to>
                                        <p:strVal val="visible"/>
                                      </p:to>
                                    </p:set>
                                    <p:animEffect transition="in" filter="wipe(left)">
                                      <p:cBhvr>
                                        <p:cTn id="114" dur="59000"/>
                                        <p:tgtEl>
                                          <p:spTgt spid="47"/>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xit" presetSubtype="0" fill="hold" grpId="1" nodeType="clickEffect">
                                  <p:stCondLst>
                                    <p:cond delay="0"/>
                                  </p:stCondLst>
                                  <p:childTnLst>
                                    <p:animEffect transition="out" filter="fade">
                                      <p:cBhvr>
                                        <p:cTn id="118" dur="500"/>
                                        <p:tgtEl>
                                          <p:spTgt spid="46"/>
                                        </p:tgtEl>
                                      </p:cBhvr>
                                    </p:animEffect>
                                    <p:set>
                                      <p:cBhvr>
                                        <p:cTn id="119" dur="1" fill="hold">
                                          <p:stCondLst>
                                            <p:cond delay="499"/>
                                          </p:stCondLst>
                                        </p:cTn>
                                        <p:tgtEl>
                                          <p:spTgt spid="46"/>
                                        </p:tgtEl>
                                        <p:attrNameLst>
                                          <p:attrName>style.visibility</p:attrName>
                                        </p:attrNameLst>
                                      </p:cBhvr>
                                      <p:to>
                                        <p:strVal val="hidden"/>
                                      </p:to>
                                    </p:set>
                                  </p:childTnLst>
                                </p:cTn>
                              </p:par>
                              <p:par>
                                <p:cTn id="120" presetID="10" presetClass="exit" presetSubtype="0" fill="hold" grpId="1" nodeType="withEffect">
                                  <p:stCondLst>
                                    <p:cond delay="0"/>
                                  </p:stCondLst>
                                  <p:childTnLst>
                                    <p:animEffect transition="out" filter="fade">
                                      <p:cBhvr>
                                        <p:cTn id="121" dur="500"/>
                                        <p:tgtEl>
                                          <p:spTgt spid="47"/>
                                        </p:tgtEl>
                                      </p:cBhvr>
                                    </p:animEffect>
                                    <p:set>
                                      <p:cBhvr>
                                        <p:cTn id="122" dur="1" fill="hold">
                                          <p:stCondLst>
                                            <p:cond delay="499"/>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23" grpId="0" animBg="1"/>
      <p:bldP spid="24" grpId="0"/>
      <p:bldP spid="24" grpId="1"/>
      <p:bldP spid="25" grpId="0"/>
      <p:bldP spid="25" grpId="1"/>
      <p:bldP spid="20" grpId="0" animBg="1"/>
      <p:bldP spid="26" grpId="0"/>
      <p:bldP spid="28" grpId="0" animBg="1"/>
      <p:bldP spid="28" grpId="1" animBg="1"/>
      <p:bldP spid="29" grpId="0" animBg="1"/>
      <p:bldP spid="29" grpId="1" animBg="1"/>
      <p:bldP spid="30" grpId="0" animBg="1"/>
      <p:bldP spid="30" grpId="1" animBg="1"/>
      <p:bldP spid="31" grpId="0" animBg="1"/>
      <p:bldP spid="31" grpId="1" animBg="1"/>
      <p:bldP spid="33" grpId="0" animBg="1"/>
      <p:bldP spid="33" grpId="1" animBg="1"/>
      <p:bldP spid="34" grpId="0" animBg="1"/>
      <p:bldP spid="34" grpId="1" animBg="1"/>
      <p:bldP spid="39" grpId="0"/>
      <p:bldP spid="46" grpId="0" animBg="1"/>
      <p:bldP spid="46" grpId="1" animBg="1"/>
      <p:bldP spid="47" grpId="0" animBg="1"/>
      <p:bldP spid="47" grpId="1" animBg="1"/>
      <p:bldP spid="2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1A6B3-A65D-4519-A805-27F395F4EA62}"/>
              </a:ext>
            </a:extLst>
          </p:cNvPr>
          <p:cNvSpPr>
            <a:spLocks noGrp="1"/>
          </p:cNvSpPr>
          <p:nvPr>
            <p:ph type="title"/>
          </p:nvPr>
        </p:nvSpPr>
        <p:spPr/>
        <p:txBody>
          <a:bodyPr/>
          <a:lstStyle/>
          <a:p>
            <a:r>
              <a:rPr lang="en-US" dirty="0"/>
              <a:t>Generator Challenge</a:t>
            </a:r>
          </a:p>
        </p:txBody>
      </p:sp>
      <p:sp>
        <p:nvSpPr>
          <p:cNvPr id="12" name="TextBox 11">
            <a:extLst>
              <a:ext uri="{FF2B5EF4-FFF2-40B4-BE49-F238E27FC236}">
                <a16:creationId xmlns:a16="http://schemas.microsoft.com/office/drawing/2014/main" id="{8B216EA6-564D-4868-AF2E-282E3E8FDF07}"/>
              </a:ext>
            </a:extLst>
          </p:cNvPr>
          <p:cNvSpPr txBox="1"/>
          <p:nvPr/>
        </p:nvSpPr>
        <p:spPr>
          <a:xfrm>
            <a:off x="357126" y="2334293"/>
            <a:ext cx="6570878" cy="4401205"/>
          </a:xfrm>
          <a:prstGeom prst="rect">
            <a:avLst/>
          </a:prstGeom>
          <a:solidFill>
            <a:srgbClr val="002060"/>
          </a:solidFill>
        </p:spPr>
        <p:txBody>
          <a:bodyPr wrap="square">
            <a:spAutoFit/>
          </a:bodyPr>
          <a:lstStyle/>
          <a:p>
            <a:r>
              <a:rPr lang="en-US" sz="2000" dirty="0">
                <a:solidFill>
                  <a:srgbClr val="EBEF18"/>
                </a:solidFill>
                <a:latin typeface="Consolas" panose="020B0609020204030204" pitchFamily="49" charset="0"/>
              </a:rPr>
              <a:t>def</a:t>
            </a:r>
            <a:r>
              <a:rPr lang="en-US" sz="2000" dirty="0">
                <a:solidFill>
                  <a:srgbClr val="000000"/>
                </a:solidFill>
                <a:latin typeface="Consolas" panose="020B0609020204030204" pitchFamily="49" charset="0"/>
              </a:rPr>
              <a:t> </a:t>
            </a:r>
            <a:r>
              <a:rPr lang="en-US" sz="2000" b="1" dirty="0">
                <a:solidFill>
                  <a:srgbClr val="32F4F1"/>
                </a:solidFill>
                <a:latin typeface="Consolas-Bold"/>
              </a:rPr>
              <a:t>foo</a:t>
            </a:r>
            <a:r>
              <a:rPr lang="en-US" sz="2000" b="0" dirty="0">
                <a:solidFill>
                  <a:schemeClr val="bg1"/>
                </a:solidFill>
                <a:latin typeface="Consolas" panose="020B0609020204030204" pitchFamily="49" charset="0"/>
              </a:rPr>
              <a:t>(n):</a:t>
            </a:r>
          </a:p>
          <a:p>
            <a:r>
              <a:rPr lang="en-US" sz="2000" b="0" dirty="0">
                <a:solidFill>
                  <a:srgbClr val="000000"/>
                </a:solidFill>
                <a:latin typeface="Consolas" panose="020B0609020204030204" pitchFamily="49" charset="0"/>
              </a:rPr>
              <a:t>  </a:t>
            </a:r>
            <a:r>
              <a:rPr lang="en-US" sz="2000" b="0" dirty="0">
                <a:solidFill>
                  <a:srgbClr val="EBEF18"/>
                </a:solidFill>
                <a:latin typeface="Consolas" panose="020B0609020204030204" pitchFamily="49" charset="0"/>
              </a:rPr>
              <a:t>for</a:t>
            </a:r>
            <a:r>
              <a:rPr lang="en-US" sz="2000" b="0" dirty="0">
                <a:solidFill>
                  <a:srgbClr val="000000"/>
                </a:solidFill>
                <a:latin typeface="Consolas" panose="020B0609020204030204" pitchFamily="49" charset="0"/>
              </a:rPr>
              <a:t> </a:t>
            </a:r>
            <a:r>
              <a:rPr lang="en-US" sz="2000" b="0" dirty="0" err="1">
                <a:solidFill>
                  <a:schemeClr val="bg1"/>
                </a:solidFill>
                <a:latin typeface="Consolas" panose="020B0609020204030204" pitchFamily="49" charset="0"/>
              </a:rPr>
              <a:t>i</a:t>
            </a:r>
            <a:r>
              <a:rPr lang="en-US" sz="2000" b="0" dirty="0">
                <a:solidFill>
                  <a:srgbClr val="000000"/>
                </a:solidFill>
                <a:latin typeface="Consolas" panose="020B0609020204030204" pitchFamily="49" charset="0"/>
              </a:rPr>
              <a:t> </a:t>
            </a:r>
            <a:r>
              <a:rPr lang="en-US" sz="2000" b="0" dirty="0">
                <a:solidFill>
                  <a:srgbClr val="EBEF18"/>
                </a:solidFill>
                <a:latin typeface="Consolas" panose="020B0609020204030204" pitchFamily="49" charset="0"/>
              </a:rPr>
              <a:t>in</a:t>
            </a:r>
            <a:r>
              <a:rPr lang="en-US" sz="2000" b="0" dirty="0">
                <a:solidFill>
                  <a:srgbClr val="000000"/>
                </a:solidFill>
                <a:latin typeface="Consolas" panose="020B0609020204030204" pitchFamily="49" charset="0"/>
              </a:rPr>
              <a:t> </a:t>
            </a:r>
            <a:r>
              <a:rPr lang="en-US" sz="2000" b="1" dirty="0">
                <a:solidFill>
                  <a:srgbClr val="32F4F1"/>
                </a:solidFill>
                <a:latin typeface="Consolas-Bold"/>
              </a:rPr>
              <a:t>range</a:t>
            </a:r>
            <a:r>
              <a:rPr lang="en-US" sz="2000" b="0" dirty="0">
                <a:solidFill>
                  <a:srgbClr val="000000"/>
                </a:solidFill>
                <a:latin typeface="Consolas" panose="020B0609020204030204" pitchFamily="49" charset="0"/>
              </a:rPr>
              <a:t> </a:t>
            </a:r>
            <a:r>
              <a:rPr lang="en-US" sz="2000" b="0" dirty="0">
                <a:solidFill>
                  <a:schemeClr val="bg1"/>
                </a:solidFill>
                <a:latin typeface="Consolas" panose="020B0609020204030204" pitchFamily="49" charset="0"/>
              </a:rPr>
              <a:t>(</a:t>
            </a:r>
            <a:r>
              <a:rPr lang="en-US" sz="2000" b="0" dirty="0">
                <a:solidFill>
                  <a:srgbClr val="FB1EFF"/>
                </a:solidFill>
                <a:latin typeface="Consolas" panose="020B0609020204030204" pitchFamily="49" charset="0"/>
              </a:rPr>
              <a:t>1</a:t>
            </a:r>
            <a:r>
              <a:rPr lang="en-US" sz="2000" b="0" dirty="0">
                <a:solidFill>
                  <a:schemeClr val="bg1"/>
                </a:solidFill>
                <a:latin typeface="Consolas" panose="020B0609020204030204" pitchFamily="49" charset="0"/>
              </a:rPr>
              <a:t>, n):</a:t>
            </a:r>
          </a:p>
          <a:p>
            <a:r>
              <a:rPr lang="en-US" sz="2000" b="0" dirty="0">
                <a:solidFill>
                  <a:srgbClr val="000000"/>
                </a:solidFill>
                <a:latin typeface="Consolas" panose="020B0609020204030204" pitchFamily="49" charset="0"/>
              </a:rPr>
              <a:t>    </a:t>
            </a:r>
            <a:r>
              <a:rPr lang="en-US" sz="2000" b="1" dirty="0">
                <a:solidFill>
                  <a:srgbClr val="32F4F1"/>
                </a:solidFill>
                <a:latin typeface="Consolas-Bold"/>
              </a:rPr>
              <a:t>print</a:t>
            </a: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f</a:t>
            </a:r>
            <a:r>
              <a:rPr lang="en-US" sz="2000" b="0" dirty="0" err="1">
                <a:solidFill>
                  <a:srgbClr val="FB1EFF"/>
                </a:solidFill>
                <a:latin typeface="Consolas" panose="020B0609020204030204" pitchFamily="49" charset="0"/>
              </a:rPr>
              <a:t>'i</a:t>
            </a:r>
            <a:r>
              <a:rPr lang="en-US" sz="2000" b="0" dirty="0">
                <a:solidFill>
                  <a:srgbClr val="FB1EFF"/>
                </a:solidFill>
                <a:latin typeface="Consolas" panose="020B0609020204030204" pitchFamily="49" charset="0"/>
              </a:rPr>
              <a:t> is {</a:t>
            </a:r>
            <a:r>
              <a:rPr lang="en-US" sz="2000" b="0" dirty="0" err="1">
                <a:solidFill>
                  <a:srgbClr val="FB1EFF"/>
                </a:solidFill>
                <a:latin typeface="Consolas" panose="020B0609020204030204" pitchFamily="49" charset="0"/>
              </a:rPr>
              <a:t>i</a:t>
            </a:r>
            <a:r>
              <a:rPr lang="en-US" sz="2000" b="0" dirty="0">
                <a:solidFill>
                  <a:srgbClr val="FB1EFF"/>
                </a:solidFill>
                <a:latin typeface="Consolas" panose="020B0609020204030204" pitchFamily="49" charset="0"/>
              </a:rPr>
              <a:t>}'</a:t>
            </a:r>
            <a:r>
              <a:rPr lang="en-US" sz="2000" b="0" dirty="0">
                <a:solidFill>
                  <a:schemeClr val="bg1"/>
                </a:solidFill>
                <a:latin typeface="Consolas" panose="020B0609020204030204" pitchFamily="49" charset="0"/>
              </a:rPr>
              <a:t>)</a:t>
            </a:r>
          </a:p>
          <a:p>
            <a:r>
              <a:rPr lang="en-US" sz="2000" b="0" dirty="0">
                <a:solidFill>
                  <a:schemeClr val="bg1"/>
                </a:solidFill>
                <a:latin typeface="Consolas" panose="020B0609020204030204" pitchFamily="49" charset="0"/>
              </a:rPr>
              <a:t>    pause</a:t>
            </a:r>
          </a:p>
          <a:p>
            <a:r>
              <a:rPr lang="en-US" sz="2000" b="0" dirty="0">
                <a:solidFill>
                  <a:srgbClr val="000000"/>
                </a:solidFill>
                <a:latin typeface="Consolas" panose="020B0609020204030204" pitchFamily="49" charset="0"/>
              </a:rPr>
              <a:t>    </a:t>
            </a:r>
            <a:r>
              <a:rPr lang="en-US" sz="2000" b="1" dirty="0">
                <a:solidFill>
                  <a:srgbClr val="32F4F1"/>
                </a:solidFill>
                <a:latin typeface="Consolas-Bold"/>
              </a:rPr>
              <a:t>print</a:t>
            </a:r>
            <a:r>
              <a:rPr lang="en-US" sz="2000" b="0" dirty="0">
                <a:solidFill>
                  <a:schemeClr val="bg1"/>
                </a:solidFill>
                <a:latin typeface="Consolas" panose="020B0609020204030204" pitchFamily="49" charset="0"/>
              </a:rPr>
              <a:t>(</a:t>
            </a:r>
            <a:r>
              <a:rPr lang="en-US" sz="2000" b="0" dirty="0">
                <a:solidFill>
                  <a:srgbClr val="FB1EFF"/>
                </a:solidFill>
                <a:latin typeface="Consolas" panose="020B0609020204030204" pitchFamily="49" charset="0"/>
              </a:rPr>
              <a:t>'woot!'</a:t>
            </a:r>
            <a:r>
              <a:rPr lang="en-US" sz="2000" b="0" dirty="0">
                <a:solidFill>
                  <a:schemeClr val="bg1"/>
                </a:solidFill>
                <a:latin typeface="Consolas" panose="020B0609020204030204" pitchFamily="49" charset="0"/>
              </a:rPr>
              <a:t>)</a:t>
            </a:r>
          </a:p>
          <a:p>
            <a:endParaRPr lang="en-US" sz="2000" dirty="0">
              <a:solidFill>
                <a:srgbClr val="000000"/>
              </a:solidFill>
              <a:latin typeface="Consolas" panose="020B0609020204030204" pitchFamily="49" charset="0"/>
            </a:endParaRPr>
          </a:p>
          <a:p>
            <a:r>
              <a:rPr lang="en-US" sz="2000" b="0" dirty="0">
                <a:solidFill>
                  <a:srgbClr val="EBEF18"/>
                </a:solidFill>
                <a:latin typeface="Consolas" panose="020B0609020204030204" pitchFamily="49" charset="0"/>
              </a:rPr>
              <a:t>def</a:t>
            </a:r>
            <a:r>
              <a:rPr lang="en-US" sz="2000" b="0" dirty="0">
                <a:solidFill>
                  <a:srgbClr val="000000"/>
                </a:solidFill>
                <a:latin typeface="Consolas" panose="020B0609020204030204" pitchFamily="49" charset="0"/>
              </a:rPr>
              <a:t> </a:t>
            </a:r>
            <a:r>
              <a:rPr lang="en-US" sz="2000" b="1" dirty="0">
                <a:solidFill>
                  <a:srgbClr val="32F4F1"/>
                </a:solidFill>
                <a:latin typeface="Consolas-Bold"/>
              </a:rPr>
              <a:t>main</a:t>
            </a:r>
            <a:r>
              <a:rPr lang="en-US" sz="2000" b="0" dirty="0">
                <a:solidFill>
                  <a:schemeClr val="bg1"/>
                </a:solidFill>
                <a:latin typeface="Consolas" panose="020B0609020204030204" pitchFamily="49" charset="0"/>
              </a:rPr>
              <a:t>():</a:t>
            </a:r>
          </a:p>
          <a:p>
            <a:r>
              <a:rPr lang="en-US" sz="2000" b="0" dirty="0">
                <a:solidFill>
                  <a:schemeClr val="bg1"/>
                </a:solidFill>
                <a:latin typeface="Consolas" panose="020B0609020204030204" pitchFamily="49" charset="0"/>
              </a:rPr>
              <a:t>  p = </a:t>
            </a:r>
            <a:r>
              <a:rPr lang="en-US" sz="2000" b="0" dirty="0" err="1">
                <a:solidFill>
                  <a:schemeClr val="bg1"/>
                </a:solidFill>
                <a:latin typeface="Consolas" panose="020B0609020204030204" pitchFamily="49" charset="0"/>
              </a:rPr>
              <a:t>create_pausable</a:t>
            </a:r>
            <a:r>
              <a:rPr lang="en-US" sz="2000" b="0" dirty="0">
                <a:solidFill>
                  <a:schemeClr val="bg1"/>
                </a:solidFill>
                <a:latin typeface="Consolas" panose="020B0609020204030204" pitchFamily="49" charset="0"/>
              </a:rPr>
              <a:t>(</a:t>
            </a:r>
            <a:r>
              <a:rPr lang="en-US" sz="2000" b="1" dirty="0" err="1">
                <a:solidFill>
                  <a:srgbClr val="32F4F1"/>
                </a:solidFill>
                <a:latin typeface="Consolas" panose="020B0609020204030204" pitchFamily="49" charset="0"/>
              </a:rPr>
              <a:t>func</a:t>
            </a:r>
            <a:r>
              <a:rPr lang="en-US" sz="2000" b="0" dirty="0">
                <a:solidFill>
                  <a:schemeClr val="bg1"/>
                </a:solidFill>
                <a:latin typeface="Consolas" panose="020B0609020204030204" pitchFamily="49" charset="0"/>
              </a:rPr>
              <a:t>=foo, </a:t>
            </a:r>
            <a:r>
              <a:rPr lang="en-US" sz="2000" b="0" dirty="0">
                <a:solidFill>
                  <a:srgbClr val="32F4F1"/>
                </a:solidFill>
                <a:latin typeface="Consolas" panose="020B0609020204030204" pitchFamily="49" charset="0"/>
              </a:rPr>
              <a:t>n</a:t>
            </a:r>
            <a:r>
              <a:rPr lang="en-US" sz="2000" b="0" dirty="0">
                <a:solidFill>
                  <a:schemeClr val="bg1"/>
                </a:solidFill>
                <a:latin typeface="Consolas" panose="020B0609020204030204" pitchFamily="49" charset="0"/>
              </a:rPr>
              <a:t>=</a:t>
            </a:r>
            <a:r>
              <a:rPr lang="en-US" sz="2000" b="0" dirty="0">
                <a:solidFill>
                  <a:srgbClr val="FB1EFF"/>
                </a:solidFill>
                <a:latin typeface="Consolas" panose="020B0609020204030204" pitchFamily="49" charset="0"/>
              </a:rPr>
              <a:t>4</a:t>
            </a:r>
            <a:r>
              <a:rPr lang="en-US" sz="2000" b="0" dirty="0">
                <a:solidFill>
                  <a:schemeClr val="bg1"/>
                </a:solidFill>
                <a:latin typeface="Consolas" panose="020B0609020204030204" pitchFamily="49" charset="0"/>
              </a:rPr>
              <a:t>)</a:t>
            </a:r>
          </a:p>
          <a:p>
            <a:r>
              <a:rPr lang="en-US" sz="2000" b="0" dirty="0">
                <a:solidFill>
                  <a:srgbClr val="000000"/>
                </a:solidFill>
                <a:latin typeface="Consolas" panose="020B0609020204030204" pitchFamily="49" charset="0"/>
              </a:rPr>
              <a:t>  </a:t>
            </a:r>
            <a:r>
              <a:rPr lang="en-US" sz="2000" b="1" dirty="0">
                <a:solidFill>
                  <a:srgbClr val="32F4F1"/>
                </a:solidFill>
                <a:latin typeface="Consolas-Bold"/>
              </a:rPr>
              <a:t>print</a:t>
            </a:r>
            <a:r>
              <a:rPr lang="en-US" sz="2000" b="0" dirty="0">
                <a:solidFill>
                  <a:schemeClr val="bg1"/>
                </a:solidFill>
                <a:latin typeface="Consolas" panose="020B0609020204030204" pitchFamily="49" charset="0"/>
              </a:rPr>
              <a:t>(</a:t>
            </a:r>
            <a:r>
              <a:rPr lang="en-US" sz="2000" b="0" dirty="0">
                <a:solidFill>
                  <a:srgbClr val="FB1EFF"/>
                </a:solidFill>
                <a:latin typeface="Consolas" panose="020B0609020204030204" pitchFamily="49" charset="0"/>
              </a:rPr>
              <a:t>'CS'</a:t>
            </a:r>
            <a:r>
              <a:rPr lang="en-US" sz="2000" b="0" dirty="0">
                <a:solidFill>
                  <a:schemeClr val="bg1"/>
                </a:solidFill>
                <a:latin typeface="Consolas" panose="020B0609020204030204" pitchFamily="49" charset="0"/>
              </a:rPr>
              <a:t>)</a:t>
            </a:r>
          </a:p>
          <a:p>
            <a:r>
              <a:rPr lang="en-US" sz="2000" b="0" dirty="0">
                <a:solidFill>
                  <a:schemeClr val="bg1"/>
                </a:solidFill>
                <a:latin typeface="Consolas" panose="020B0609020204030204" pitchFamily="49" charset="0"/>
              </a:rPr>
              <a:t>  start(p)</a:t>
            </a:r>
          </a:p>
          <a:p>
            <a:r>
              <a:rPr lang="en-US" sz="2000" b="0" dirty="0">
                <a:solidFill>
                  <a:srgbClr val="000000"/>
                </a:solidFill>
                <a:latin typeface="Consolas" panose="020B0609020204030204" pitchFamily="49" charset="0"/>
              </a:rPr>
              <a:t>  </a:t>
            </a:r>
            <a:r>
              <a:rPr lang="en-US" sz="2000" b="1" dirty="0">
                <a:solidFill>
                  <a:srgbClr val="32F4F1"/>
                </a:solidFill>
                <a:latin typeface="Consolas-Bold"/>
              </a:rPr>
              <a:t>print</a:t>
            </a:r>
            <a:r>
              <a:rPr lang="en-US" sz="2000" b="0" dirty="0">
                <a:solidFill>
                  <a:schemeClr val="bg1"/>
                </a:solidFill>
                <a:latin typeface="Consolas" panose="020B0609020204030204" pitchFamily="49" charset="0"/>
              </a:rPr>
              <a:t>(</a:t>
            </a:r>
            <a:r>
              <a:rPr lang="en-US" sz="2000" b="0" dirty="0">
                <a:solidFill>
                  <a:srgbClr val="FB1EFF"/>
                </a:solidFill>
                <a:latin typeface="Consolas" panose="020B0609020204030204" pitchFamily="49" charset="0"/>
              </a:rPr>
              <a:t>'is'</a:t>
            </a:r>
            <a:r>
              <a:rPr lang="en-US" sz="2000" b="0" dirty="0">
                <a:solidFill>
                  <a:schemeClr val="bg1"/>
                </a:solidFill>
                <a:latin typeface="Consolas" panose="020B0609020204030204" pitchFamily="49" charset="0"/>
              </a:rPr>
              <a:t>)</a:t>
            </a:r>
          </a:p>
          <a:p>
            <a:r>
              <a:rPr lang="en-US" sz="2000" b="0" dirty="0">
                <a:solidFill>
                  <a:schemeClr val="bg1"/>
                </a:solidFill>
                <a:latin typeface="Consolas" panose="020B0609020204030204" pitchFamily="49" charset="0"/>
              </a:rPr>
              <a:t>  resume(p)</a:t>
            </a:r>
          </a:p>
          <a:p>
            <a:r>
              <a:rPr lang="en-US" sz="2000" b="0" dirty="0">
                <a:solidFill>
                  <a:srgbClr val="000000"/>
                </a:solidFill>
                <a:latin typeface="Consolas" panose="020B0609020204030204" pitchFamily="49" charset="0"/>
              </a:rPr>
              <a:t>  </a:t>
            </a:r>
            <a:r>
              <a:rPr lang="en-US" sz="2000" b="1" dirty="0">
                <a:solidFill>
                  <a:srgbClr val="32F4F1"/>
                </a:solidFill>
                <a:latin typeface="Consolas-Bold"/>
              </a:rPr>
              <a:t>print</a:t>
            </a:r>
            <a:r>
              <a:rPr lang="en-US" sz="2000" b="0" dirty="0">
                <a:solidFill>
                  <a:schemeClr val="bg1"/>
                </a:solidFill>
                <a:latin typeface="Consolas" panose="020B0609020204030204" pitchFamily="49" charset="0"/>
              </a:rPr>
              <a:t>(</a:t>
            </a:r>
            <a:r>
              <a:rPr lang="en-US" sz="2000" b="0" dirty="0">
                <a:solidFill>
                  <a:srgbClr val="FB1EFF"/>
                </a:solidFill>
                <a:latin typeface="Consolas" panose="020B0609020204030204" pitchFamily="49" charset="0"/>
              </a:rPr>
              <a:t>'cool!'</a:t>
            </a:r>
            <a:r>
              <a:rPr lang="en-US" sz="2000" b="0" dirty="0">
                <a:solidFill>
                  <a:schemeClr val="bg1"/>
                </a:solidFill>
                <a:latin typeface="Consolas" panose="020B0609020204030204" pitchFamily="49" charset="0"/>
              </a:rPr>
              <a:t>)</a:t>
            </a:r>
          </a:p>
          <a:p>
            <a:r>
              <a:rPr lang="en-US" sz="2000" b="0" dirty="0">
                <a:solidFill>
                  <a:schemeClr val="bg1"/>
                </a:solidFill>
                <a:latin typeface="Consolas" panose="020B0609020204030204" pitchFamily="49" charset="0"/>
              </a:rPr>
              <a:t>  resume(p)</a:t>
            </a:r>
            <a:endParaRPr lang="en-US" sz="1400" dirty="0">
              <a:solidFill>
                <a:schemeClr val="bg1"/>
              </a:solidFill>
            </a:endParaRPr>
          </a:p>
        </p:txBody>
      </p:sp>
      <p:sp>
        <p:nvSpPr>
          <p:cNvPr id="13" name="TextBox 12">
            <a:extLst>
              <a:ext uri="{FF2B5EF4-FFF2-40B4-BE49-F238E27FC236}">
                <a16:creationId xmlns:a16="http://schemas.microsoft.com/office/drawing/2014/main" id="{BDC8FADF-59D1-4F96-BE80-11DB647BCDE8}"/>
              </a:ext>
            </a:extLst>
          </p:cNvPr>
          <p:cNvSpPr txBox="1"/>
          <p:nvPr/>
        </p:nvSpPr>
        <p:spPr>
          <a:xfrm>
            <a:off x="7351898" y="2435272"/>
            <a:ext cx="4380687" cy="830997"/>
          </a:xfrm>
          <a:prstGeom prst="rect">
            <a:avLst/>
          </a:prstGeom>
          <a:noFill/>
        </p:spPr>
        <p:txBody>
          <a:bodyPr wrap="square">
            <a:spAutoFit/>
          </a:bodyPr>
          <a:lstStyle/>
          <a:p>
            <a:pPr algn="ctr"/>
            <a:r>
              <a:rPr lang="en-US" sz="2400" dirty="0"/>
              <a:t>Consider the pseudocode on the left, written in pigeon Python.</a:t>
            </a:r>
          </a:p>
        </p:txBody>
      </p:sp>
      <p:sp>
        <p:nvSpPr>
          <p:cNvPr id="14" name="TextBox 13">
            <a:extLst>
              <a:ext uri="{FF2B5EF4-FFF2-40B4-BE49-F238E27FC236}">
                <a16:creationId xmlns:a16="http://schemas.microsoft.com/office/drawing/2014/main" id="{7D79E53A-8F2A-4E94-8E37-AABDA967D296}"/>
              </a:ext>
            </a:extLst>
          </p:cNvPr>
          <p:cNvSpPr txBox="1"/>
          <p:nvPr/>
        </p:nvSpPr>
        <p:spPr>
          <a:xfrm>
            <a:off x="7351898" y="3311877"/>
            <a:ext cx="4380687" cy="461665"/>
          </a:xfrm>
          <a:prstGeom prst="rect">
            <a:avLst/>
          </a:prstGeom>
          <a:noFill/>
        </p:spPr>
        <p:txBody>
          <a:bodyPr wrap="square">
            <a:spAutoFit/>
          </a:bodyPr>
          <a:lstStyle/>
          <a:p>
            <a:pPr algn="ctr"/>
            <a:r>
              <a:rPr lang="en-US" sz="2400" dirty="0"/>
              <a:t>What do you think this will print?</a:t>
            </a:r>
          </a:p>
        </p:txBody>
      </p:sp>
      <p:pic>
        <p:nvPicPr>
          <p:cNvPr id="15" name="Picture 14" descr="Shape&#10;&#10;Description automatically generated with low confidence">
            <a:extLst>
              <a:ext uri="{FF2B5EF4-FFF2-40B4-BE49-F238E27FC236}">
                <a16:creationId xmlns:a16="http://schemas.microsoft.com/office/drawing/2014/main" id="{511DA320-EAF8-4F97-B679-891DDC1981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7736" y="122502"/>
            <a:ext cx="662880" cy="662880"/>
          </a:xfrm>
          <a:prstGeom prst="rect">
            <a:avLst/>
          </a:prstGeom>
          <a:ln>
            <a:noFill/>
          </a:ln>
          <a:effectLst>
            <a:outerShdw blurRad="292100" dist="139700" dir="2700000" algn="tl" rotWithShape="0">
              <a:srgbClr val="333333">
                <a:alpha val="65000"/>
              </a:srgbClr>
            </a:outerShdw>
          </a:effectLst>
        </p:spPr>
      </p:pic>
      <p:sp>
        <p:nvSpPr>
          <p:cNvPr id="16" name="Rectangle 15">
            <a:extLst>
              <a:ext uri="{FF2B5EF4-FFF2-40B4-BE49-F238E27FC236}">
                <a16:creationId xmlns:a16="http://schemas.microsoft.com/office/drawing/2014/main" id="{E011D1DB-6C59-4E8F-84E9-C75B1169EF44}"/>
              </a:ext>
            </a:extLst>
          </p:cNvPr>
          <p:cNvSpPr/>
          <p:nvPr/>
        </p:nvSpPr>
        <p:spPr>
          <a:xfrm>
            <a:off x="7166573" y="4270868"/>
            <a:ext cx="4802694" cy="245911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nsolas" panose="020B0609020204030204" pitchFamily="49" charset="0"/>
            </a:endParaRPr>
          </a:p>
          <a:p>
            <a:endParaRPr lang="en-US" sz="2000" dirty="0">
              <a:solidFill>
                <a:schemeClr val="tx1"/>
              </a:solidFill>
              <a:latin typeface="Consolas" panose="020B0609020204030204" pitchFamily="49" charset="0"/>
            </a:endParaRPr>
          </a:p>
          <a:p>
            <a:endParaRPr lang="en-US" sz="2000" dirty="0">
              <a:solidFill>
                <a:schemeClr val="tx1"/>
              </a:solidFill>
              <a:latin typeface="Consolas" panose="020B0609020204030204" pitchFamily="49" charset="0"/>
            </a:endParaRPr>
          </a:p>
          <a:p>
            <a:endParaRPr lang="en-US" sz="2000" dirty="0">
              <a:solidFill>
                <a:schemeClr val="tx1"/>
              </a:solidFill>
              <a:latin typeface="Consolas" panose="020B0609020204030204" pitchFamily="49" charset="0"/>
            </a:endParaRPr>
          </a:p>
          <a:p>
            <a:endParaRPr lang="en-US" sz="2000" dirty="0">
              <a:solidFill>
                <a:schemeClr val="tx1"/>
              </a:solidFill>
              <a:latin typeface="Consolas" panose="020B0609020204030204" pitchFamily="49" charset="0"/>
            </a:endParaRPr>
          </a:p>
          <a:p>
            <a:endParaRPr lang="en-US" sz="2000" dirty="0">
              <a:solidFill>
                <a:schemeClr val="tx1"/>
              </a:solidFill>
              <a:latin typeface="Consolas" panose="020B0609020204030204" pitchFamily="49" charset="0"/>
            </a:endParaRPr>
          </a:p>
        </p:txBody>
      </p:sp>
      <p:sp>
        <p:nvSpPr>
          <p:cNvPr id="17" name="Line 21">
            <a:extLst>
              <a:ext uri="{FF2B5EF4-FFF2-40B4-BE49-F238E27FC236}">
                <a16:creationId xmlns:a16="http://schemas.microsoft.com/office/drawing/2014/main" id="{D52164A3-FC13-48D5-98FE-42938E627B7F}"/>
              </a:ext>
            </a:extLst>
          </p:cNvPr>
          <p:cNvSpPr>
            <a:spLocks noChangeShapeType="1"/>
          </p:cNvSpPr>
          <p:nvPr/>
        </p:nvSpPr>
        <p:spPr bwMode="auto">
          <a:xfrm>
            <a:off x="-33773" y="4364362"/>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8" name="Line 21">
            <a:extLst>
              <a:ext uri="{FF2B5EF4-FFF2-40B4-BE49-F238E27FC236}">
                <a16:creationId xmlns:a16="http://schemas.microsoft.com/office/drawing/2014/main" id="{8F4E2987-6AD0-407A-A517-4158066ACE60}"/>
              </a:ext>
            </a:extLst>
          </p:cNvPr>
          <p:cNvSpPr>
            <a:spLocks noChangeShapeType="1"/>
          </p:cNvSpPr>
          <p:nvPr/>
        </p:nvSpPr>
        <p:spPr bwMode="auto">
          <a:xfrm>
            <a:off x="250301" y="4677696"/>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nvGrpSpPr>
          <p:cNvPr id="21" name="Group 20">
            <a:extLst>
              <a:ext uri="{FF2B5EF4-FFF2-40B4-BE49-F238E27FC236}">
                <a16:creationId xmlns:a16="http://schemas.microsoft.com/office/drawing/2014/main" id="{52C340B5-529B-453B-902D-28C739FE1B2B}"/>
              </a:ext>
            </a:extLst>
          </p:cNvPr>
          <p:cNvGrpSpPr/>
          <p:nvPr/>
        </p:nvGrpSpPr>
        <p:grpSpPr>
          <a:xfrm>
            <a:off x="6642203" y="122502"/>
            <a:ext cx="5047488" cy="2090379"/>
            <a:chOff x="168250" y="122502"/>
            <a:chExt cx="5047488" cy="2090379"/>
          </a:xfrm>
        </p:grpSpPr>
        <p:sp>
          <p:nvSpPr>
            <p:cNvPr id="20" name="Rectangle 19">
              <a:extLst>
                <a:ext uri="{FF2B5EF4-FFF2-40B4-BE49-F238E27FC236}">
                  <a16:creationId xmlns:a16="http://schemas.microsoft.com/office/drawing/2014/main" id="{28088E2B-89EB-4459-91A8-9C7BDA5A4ACD}"/>
                </a:ext>
              </a:extLst>
            </p:cNvPr>
            <p:cNvSpPr/>
            <p:nvPr/>
          </p:nvSpPr>
          <p:spPr>
            <a:xfrm>
              <a:off x="168250" y="122502"/>
              <a:ext cx="5047488" cy="20903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111BE9D7-DACB-46FE-A719-50E24F19EBB4}"/>
                </a:ext>
              </a:extLst>
            </p:cNvPr>
            <p:cNvSpPr txBox="1"/>
            <p:nvPr/>
          </p:nvSpPr>
          <p:spPr>
            <a:xfrm>
              <a:off x="1562277" y="257423"/>
              <a:ext cx="3581330" cy="1846659"/>
            </a:xfrm>
            <a:prstGeom prst="rect">
              <a:avLst/>
            </a:prstGeom>
            <a:solidFill>
              <a:srgbClr val="002060"/>
            </a:solidFill>
          </p:spPr>
          <p:txBody>
            <a:bodyPr wrap="square">
              <a:spAutoFit/>
            </a:bodyPr>
            <a:lstStyle/>
            <a:p>
              <a:r>
                <a:rPr lang="en-US" sz="2000" dirty="0">
                  <a:solidFill>
                    <a:srgbClr val="EBEF18"/>
                  </a:solidFill>
                  <a:latin typeface="Consolas" panose="020B0609020204030204" pitchFamily="49" charset="0"/>
                </a:rPr>
                <a:t>def</a:t>
              </a:r>
              <a:r>
                <a:rPr lang="en-US" sz="2000" dirty="0">
                  <a:solidFill>
                    <a:srgbClr val="000000"/>
                  </a:solidFill>
                  <a:latin typeface="Consolas" panose="020B0609020204030204" pitchFamily="49" charset="0"/>
                </a:rPr>
                <a:t> </a:t>
              </a:r>
              <a:r>
                <a:rPr lang="en-US" sz="2000" b="1" dirty="0">
                  <a:solidFill>
                    <a:srgbClr val="32F4F1"/>
                  </a:solidFill>
                  <a:latin typeface="Consolas-Bold"/>
                </a:rPr>
                <a:t>foo</a:t>
              </a:r>
              <a:r>
                <a:rPr lang="en-US" sz="2000" b="0" dirty="0">
                  <a:solidFill>
                    <a:schemeClr val="bg1"/>
                  </a:solidFill>
                  <a:latin typeface="Consolas" panose="020B0609020204030204" pitchFamily="49" charset="0"/>
                </a:rPr>
                <a:t>(</a:t>
              </a:r>
              <a:r>
                <a:rPr lang="en-US" sz="2000" b="1" dirty="0">
                  <a:solidFill>
                    <a:srgbClr val="32F4F1"/>
                  </a:solidFill>
                  <a:latin typeface="Consolas-Bold"/>
                </a:rPr>
                <a:t>int</a:t>
              </a:r>
              <a:r>
                <a:rPr lang="en-US" sz="2000" b="0" dirty="0">
                  <a:solidFill>
                    <a:srgbClr val="000000"/>
                  </a:solidFill>
                  <a:latin typeface="Consolas" panose="020B0609020204030204" pitchFamily="49" charset="0"/>
                </a:rPr>
                <a:t> </a:t>
              </a:r>
              <a:r>
                <a:rPr lang="en-US" sz="2000" b="0" dirty="0">
                  <a:solidFill>
                    <a:schemeClr val="bg1"/>
                  </a:solidFill>
                  <a:latin typeface="Consolas" panose="020B0609020204030204" pitchFamily="49" charset="0"/>
                </a:rPr>
                <a:t>n):</a:t>
              </a:r>
            </a:p>
            <a:p>
              <a:r>
                <a:rPr lang="en-US" sz="2000" b="0" dirty="0">
                  <a:solidFill>
                    <a:srgbClr val="000000"/>
                  </a:solidFill>
                  <a:latin typeface="Consolas" panose="020B0609020204030204" pitchFamily="49" charset="0"/>
                </a:rPr>
                <a:t>  </a:t>
              </a:r>
              <a:r>
                <a:rPr lang="en-US" sz="2000" b="0" dirty="0">
                  <a:solidFill>
                    <a:srgbClr val="EBEF18"/>
                  </a:solidFill>
                  <a:latin typeface="Consolas" panose="020B0609020204030204" pitchFamily="49" charset="0"/>
                </a:rPr>
                <a:t>for</a:t>
              </a:r>
              <a:r>
                <a:rPr lang="en-US" sz="2000" b="0" dirty="0">
                  <a:solidFill>
                    <a:srgbClr val="000000"/>
                  </a:solidFill>
                  <a:latin typeface="Consolas" panose="020B0609020204030204" pitchFamily="49" charset="0"/>
                </a:rPr>
                <a:t> </a:t>
              </a:r>
              <a:r>
                <a:rPr lang="en-US" sz="2000" b="0" dirty="0" err="1">
                  <a:solidFill>
                    <a:schemeClr val="bg1"/>
                  </a:solidFill>
                  <a:latin typeface="Consolas" panose="020B0609020204030204" pitchFamily="49" charset="0"/>
                </a:rPr>
                <a:t>i</a:t>
              </a:r>
              <a:r>
                <a:rPr lang="en-US" sz="2000" b="0" dirty="0">
                  <a:solidFill>
                    <a:srgbClr val="000000"/>
                  </a:solidFill>
                  <a:latin typeface="Consolas" panose="020B0609020204030204" pitchFamily="49" charset="0"/>
                </a:rPr>
                <a:t> </a:t>
              </a:r>
              <a:r>
                <a:rPr lang="en-US" sz="2000" b="0" dirty="0">
                  <a:solidFill>
                    <a:srgbClr val="EBEF18"/>
                  </a:solidFill>
                  <a:latin typeface="Consolas" panose="020B0609020204030204" pitchFamily="49" charset="0"/>
                </a:rPr>
                <a:t>in</a:t>
              </a:r>
              <a:r>
                <a:rPr lang="en-US" sz="2000" b="0" dirty="0">
                  <a:solidFill>
                    <a:srgbClr val="000000"/>
                  </a:solidFill>
                  <a:latin typeface="Consolas" panose="020B0609020204030204" pitchFamily="49" charset="0"/>
                </a:rPr>
                <a:t> </a:t>
              </a:r>
              <a:r>
                <a:rPr lang="en-US" sz="2000" b="1" dirty="0">
                  <a:solidFill>
                    <a:srgbClr val="32F4F1"/>
                  </a:solidFill>
                  <a:latin typeface="Consolas-Bold"/>
                </a:rPr>
                <a:t>range</a:t>
              </a:r>
              <a:r>
                <a:rPr lang="en-US" sz="2000" b="0" dirty="0">
                  <a:solidFill>
                    <a:srgbClr val="000000"/>
                  </a:solidFill>
                  <a:latin typeface="Consolas" panose="020B0609020204030204" pitchFamily="49" charset="0"/>
                </a:rPr>
                <a:t> </a:t>
              </a:r>
              <a:r>
                <a:rPr lang="en-US" sz="2000" b="0" dirty="0">
                  <a:solidFill>
                    <a:schemeClr val="bg1"/>
                  </a:solidFill>
                  <a:latin typeface="Consolas" panose="020B0609020204030204" pitchFamily="49" charset="0"/>
                </a:rPr>
                <a:t>(</a:t>
              </a:r>
              <a:r>
                <a:rPr lang="en-US" sz="2000" b="0" dirty="0">
                  <a:solidFill>
                    <a:srgbClr val="FB1EFF"/>
                  </a:solidFill>
                  <a:latin typeface="Consolas" panose="020B0609020204030204" pitchFamily="49" charset="0"/>
                </a:rPr>
                <a:t>1</a:t>
              </a:r>
              <a:r>
                <a:rPr lang="en-US" sz="2000" b="0" dirty="0">
                  <a:solidFill>
                    <a:schemeClr val="bg1"/>
                  </a:solidFill>
                  <a:latin typeface="Consolas" panose="020B0609020204030204" pitchFamily="49" charset="0"/>
                </a:rPr>
                <a:t>, n):</a:t>
              </a:r>
            </a:p>
            <a:p>
              <a:r>
                <a:rPr lang="en-US" sz="2000" b="0" dirty="0">
                  <a:solidFill>
                    <a:srgbClr val="000000"/>
                  </a:solidFill>
                  <a:latin typeface="Consolas" panose="020B0609020204030204" pitchFamily="49" charset="0"/>
                </a:rPr>
                <a:t>    </a:t>
              </a:r>
              <a:r>
                <a:rPr lang="en-US" sz="2000" b="1" dirty="0">
                  <a:solidFill>
                    <a:srgbClr val="32F4F1"/>
                  </a:solidFill>
                  <a:latin typeface="Consolas-Bold"/>
                </a:rPr>
                <a:t>print</a:t>
              </a: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f</a:t>
              </a:r>
              <a:r>
                <a:rPr lang="en-US" sz="2000" b="0" dirty="0" err="1">
                  <a:solidFill>
                    <a:srgbClr val="FB1EFF"/>
                  </a:solidFill>
                  <a:latin typeface="Consolas" panose="020B0609020204030204" pitchFamily="49" charset="0"/>
                </a:rPr>
                <a:t>'i</a:t>
              </a:r>
              <a:r>
                <a:rPr lang="en-US" sz="2000" b="0" dirty="0">
                  <a:solidFill>
                    <a:srgbClr val="FB1EFF"/>
                  </a:solidFill>
                  <a:latin typeface="Consolas" panose="020B0609020204030204" pitchFamily="49" charset="0"/>
                </a:rPr>
                <a:t> is {</a:t>
              </a:r>
              <a:r>
                <a:rPr lang="en-US" sz="2000" b="0" dirty="0" err="1">
                  <a:solidFill>
                    <a:srgbClr val="FB1EFF"/>
                  </a:solidFill>
                  <a:latin typeface="Consolas" panose="020B0609020204030204" pitchFamily="49" charset="0"/>
                </a:rPr>
                <a:t>i</a:t>
              </a:r>
              <a:r>
                <a:rPr lang="en-US" sz="2000" b="0" dirty="0">
                  <a:solidFill>
                    <a:srgbClr val="FB1EFF"/>
                  </a:solidFill>
                  <a:latin typeface="Consolas" panose="020B0609020204030204" pitchFamily="49" charset="0"/>
                </a:rPr>
                <a:t>}'</a:t>
              </a:r>
              <a:r>
                <a:rPr lang="en-US" sz="2000" b="0" dirty="0">
                  <a:solidFill>
                    <a:schemeClr val="bg1"/>
                  </a:solidFill>
                  <a:latin typeface="Consolas" panose="020B0609020204030204" pitchFamily="49" charset="0"/>
                </a:rPr>
                <a:t>)</a:t>
              </a:r>
            </a:p>
            <a:p>
              <a:r>
                <a:rPr lang="en-US" sz="2000" b="0" dirty="0">
                  <a:solidFill>
                    <a:schemeClr val="bg1"/>
                  </a:solidFill>
                  <a:latin typeface="Consolas" panose="020B0609020204030204" pitchFamily="49" charset="0"/>
                </a:rPr>
                <a:t>    pause</a:t>
              </a:r>
            </a:p>
            <a:p>
              <a:r>
                <a:rPr lang="en-US" sz="2000" b="0" dirty="0">
                  <a:solidFill>
                    <a:srgbClr val="000000"/>
                  </a:solidFill>
                  <a:latin typeface="Consolas" panose="020B0609020204030204" pitchFamily="49" charset="0"/>
                </a:rPr>
                <a:t>    </a:t>
              </a:r>
              <a:r>
                <a:rPr lang="en-US" sz="2000" b="1" dirty="0">
                  <a:solidFill>
                    <a:srgbClr val="32F4F1"/>
                  </a:solidFill>
                  <a:latin typeface="Consolas-Bold"/>
                </a:rPr>
                <a:t>print</a:t>
              </a:r>
              <a:r>
                <a:rPr lang="en-US" sz="2000" b="0" dirty="0">
                  <a:solidFill>
                    <a:schemeClr val="bg1"/>
                  </a:solidFill>
                  <a:latin typeface="Consolas" panose="020B0609020204030204" pitchFamily="49" charset="0"/>
                </a:rPr>
                <a:t>(</a:t>
              </a:r>
              <a:r>
                <a:rPr lang="en-US" sz="2000" b="0" dirty="0">
                  <a:solidFill>
                    <a:srgbClr val="FB1EFF"/>
                  </a:solidFill>
                  <a:latin typeface="Consolas" panose="020B0609020204030204" pitchFamily="49" charset="0"/>
                </a:rPr>
                <a:t>'woot!'</a:t>
              </a:r>
              <a:r>
                <a:rPr lang="en-US" sz="2000" b="0" dirty="0">
                  <a:solidFill>
                    <a:schemeClr val="bg1"/>
                  </a:solidFill>
                  <a:latin typeface="Consolas" panose="020B0609020204030204" pitchFamily="49" charset="0"/>
                </a:rPr>
                <a:t>)</a:t>
              </a:r>
            </a:p>
            <a:p>
              <a:endParaRPr lang="en-US" sz="1400" dirty="0">
                <a:solidFill>
                  <a:schemeClr val="bg1"/>
                </a:solidFill>
              </a:endParaRPr>
            </a:p>
          </p:txBody>
        </p:sp>
      </p:grpSp>
      <p:grpSp>
        <p:nvGrpSpPr>
          <p:cNvPr id="24" name="Group 23">
            <a:extLst>
              <a:ext uri="{FF2B5EF4-FFF2-40B4-BE49-F238E27FC236}">
                <a16:creationId xmlns:a16="http://schemas.microsoft.com/office/drawing/2014/main" id="{74548803-FA75-4790-81F1-609849B0CAEB}"/>
              </a:ext>
            </a:extLst>
          </p:cNvPr>
          <p:cNvGrpSpPr/>
          <p:nvPr/>
        </p:nvGrpSpPr>
        <p:grpSpPr>
          <a:xfrm>
            <a:off x="6855703" y="640653"/>
            <a:ext cx="1060702" cy="523220"/>
            <a:chOff x="1024130" y="-1594710"/>
            <a:chExt cx="1060702" cy="523220"/>
          </a:xfrm>
        </p:grpSpPr>
        <p:sp>
          <p:nvSpPr>
            <p:cNvPr id="22" name="TextBox 21">
              <a:extLst>
                <a:ext uri="{FF2B5EF4-FFF2-40B4-BE49-F238E27FC236}">
                  <a16:creationId xmlns:a16="http://schemas.microsoft.com/office/drawing/2014/main" id="{785D602B-C42B-4E06-B473-1D632926A4DA}"/>
                </a:ext>
              </a:extLst>
            </p:cNvPr>
            <p:cNvSpPr txBox="1"/>
            <p:nvPr/>
          </p:nvSpPr>
          <p:spPr>
            <a:xfrm>
              <a:off x="1024130" y="-1594710"/>
              <a:ext cx="373820" cy="523220"/>
            </a:xfrm>
            <a:prstGeom prst="rect">
              <a:avLst/>
            </a:prstGeom>
            <a:noFill/>
          </p:spPr>
          <p:txBody>
            <a:bodyPr wrap="none" rtlCol="0">
              <a:spAutoFit/>
            </a:bodyPr>
            <a:lstStyle/>
            <a:p>
              <a:r>
                <a:rPr lang="en-US" sz="2800" dirty="0">
                  <a:solidFill>
                    <a:schemeClr val="bg1"/>
                  </a:solidFill>
                </a:rPr>
                <a:t>n</a:t>
              </a:r>
            </a:p>
          </p:txBody>
        </p:sp>
        <p:sp>
          <p:nvSpPr>
            <p:cNvPr id="23" name="Rectangle 22">
              <a:extLst>
                <a:ext uri="{FF2B5EF4-FFF2-40B4-BE49-F238E27FC236}">
                  <a16:creationId xmlns:a16="http://schemas.microsoft.com/office/drawing/2014/main" id="{8889D974-B080-40AB-916B-302EA4F43515}"/>
                </a:ext>
              </a:extLst>
            </p:cNvPr>
            <p:cNvSpPr/>
            <p:nvPr/>
          </p:nvSpPr>
          <p:spPr>
            <a:xfrm>
              <a:off x="1397203" y="-1484986"/>
              <a:ext cx="687629" cy="371504"/>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C00000"/>
                  </a:solidFill>
                  <a:latin typeface="Consolas" panose="020B0609020204030204" pitchFamily="49" charset="0"/>
                </a:rPr>
                <a:t>4</a:t>
              </a:r>
            </a:p>
          </p:txBody>
        </p:sp>
      </p:grpSp>
      <p:grpSp>
        <p:nvGrpSpPr>
          <p:cNvPr id="27" name="Group 26">
            <a:extLst>
              <a:ext uri="{FF2B5EF4-FFF2-40B4-BE49-F238E27FC236}">
                <a16:creationId xmlns:a16="http://schemas.microsoft.com/office/drawing/2014/main" id="{65113D83-DA32-430E-9B9C-CB0B62172E33}"/>
              </a:ext>
            </a:extLst>
          </p:cNvPr>
          <p:cNvGrpSpPr/>
          <p:nvPr/>
        </p:nvGrpSpPr>
        <p:grpSpPr>
          <a:xfrm>
            <a:off x="3928403" y="3902013"/>
            <a:ext cx="1060702" cy="523220"/>
            <a:chOff x="3928403" y="3902013"/>
            <a:chExt cx="1060702" cy="523220"/>
          </a:xfrm>
        </p:grpSpPr>
        <p:sp>
          <p:nvSpPr>
            <p:cNvPr id="25" name="TextBox 24">
              <a:extLst>
                <a:ext uri="{FF2B5EF4-FFF2-40B4-BE49-F238E27FC236}">
                  <a16:creationId xmlns:a16="http://schemas.microsoft.com/office/drawing/2014/main" id="{6BC1A667-9DD0-42B8-9B07-3CEF7DE1CA88}"/>
                </a:ext>
              </a:extLst>
            </p:cNvPr>
            <p:cNvSpPr txBox="1"/>
            <p:nvPr/>
          </p:nvSpPr>
          <p:spPr>
            <a:xfrm>
              <a:off x="3928403" y="3902013"/>
              <a:ext cx="373820" cy="523220"/>
            </a:xfrm>
            <a:prstGeom prst="rect">
              <a:avLst/>
            </a:prstGeom>
            <a:noFill/>
          </p:spPr>
          <p:txBody>
            <a:bodyPr wrap="none" rtlCol="0">
              <a:spAutoFit/>
            </a:bodyPr>
            <a:lstStyle/>
            <a:p>
              <a:r>
                <a:rPr lang="en-US" sz="2800" dirty="0">
                  <a:solidFill>
                    <a:schemeClr val="bg1"/>
                  </a:solidFill>
                </a:rPr>
                <a:t>p</a:t>
              </a:r>
            </a:p>
          </p:txBody>
        </p:sp>
        <p:sp>
          <p:nvSpPr>
            <p:cNvPr id="26" name="Rectangle 25">
              <a:extLst>
                <a:ext uri="{FF2B5EF4-FFF2-40B4-BE49-F238E27FC236}">
                  <a16:creationId xmlns:a16="http://schemas.microsoft.com/office/drawing/2014/main" id="{C82614B9-51C3-409C-9765-F5D8011FC977}"/>
                </a:ext>
              </a:extLst>
            </p:cNvPr>
            <p:cNvSpPr/>
            <p:nvPr/>
          </p:nvSpPr>
          <p:spPr>
            <a:xfrm>
              <a:off x="4301476" y="4040998"/>
              <a:ext cx="687629" cy="37150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rgbClr val="C00000"/>
                </a:solidFill>
                <a:latin typeface="Consolas" panose="020B0609020204030204" pitchFamily="49" charset="0"/>
              </a:endParaRPr>
            </a:p>
          </p:txBody>
        </p:sp>
      </p:grpSp>
      <p:sp>
        <p:nvSpPr>
          <p:cNvPr id="28" name="Line 21">
            <a:extLst>
              <a:ext uri="{FF2B5EF4-FFF2-40B4-BE49-F238E27FC236}">
                <a16:creationId xmlns:a16="http://schemas.microsoft.com/office/drawing/2014/main" id="{51AF19AE-3BBC-449E-8B30-1192D19474A3}"/>
              </a:ext>
            </a:extLst>
          </p:cNvPr>
          <p:cNvSpPr>
            <a:spLocks noChangeShapeType="1"/>
          </p:cNvSpPr>
          <p:nvPr/>
        </p:nvSpPr>
        <p:spPr bwMode="auto">
          <a:xfrm flipV="1">
            <a:off x="4645516" y="124358"/>
            <a:ext cx="2004000" cy="4098576"/>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30" name="Line 21">
            <a:extLst>
              <a:ext uri="{FF2B5EF4-FFF2-40B4-BE49-F238E27FC236}">
                <a16:creationId xmlns:a16="http://schemas.microsoft.com/office/drawing/2014/main" id="{22D486C2-03A8-494F-A731-A85E48744AD6}"/>
              </a:ext>
            </a:extLst>
          </p:cNvPr>
          <p:cNvSpPr>
            <a:spLocks noChangeShapeType="1"/>
          </p:cNvSpPr>
          <p:nvPr/>
        </p:nvSpPr>
        <p:spPr bwMode="auto">
          <a:xfrm>
            <a:off x="256397" y="4991030"/>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1" name="TextBox 30">
            <a:extLst>
              <a:ext uri="{FF2B5EF4-FFF2-40B4-BE49-F238E27FC236}">
                <a16:creationId xmlns:a16="http://schemas.microsoft.com/office/drawing/2014/main" id="{62028893-6412-4300-9AA1-57A0A3D7D6C4}"/>
              </a:ext>
            </a:extLst>
          </p:cNvPr>
          <p:cNvSpPr txBox="1"/>
          <p:nvPr/>
        </p:nvSpPr>
        <p:spPr>
          <a:xfrm>
            <a:off x="7182253" y="4278183"/>
            <a:ext cx="4229460" cy="400110"/>
          </a:xfrm>
          <a:prstGeom prst="rect">
            <a:avLst/>
          </a:prstGeom>
          <a:noFill/>
        </p:spPr>
        <p:txBody>
          <a:bodyPr wrap="square">
            <a:spAutoFit/>
          </a:bodyPr>
          <a:lstStyle/>
          <a:p>
            <a:r>
              <a:rPr lang="en-US" sz="2000" dirty="0">
                <a:solidFill>
                  <a:srgbClr val="0070C0"/>
                </a:solidFill>
                <a:latin typeface="Consolas" panose="020B0609020204030204" pitchFamily="49" charset="0"/>
              </a:rPr>
              <a:t>CS</a:t>
            </a:r>
          </a:p>
        </p:txBody>
      </p:sp>
      <p:sp>
        <p:nvSpPr>
          <p:cNvPr id="32" name="Line 21">
            <a:extLst>
              <a:ext uri="{FF2B5EF4-FFF2-40B4-BE49-F238E27FC236}">
                <a16:creationId xmlns:a16="http://schemas.microsoft.com/office/drawing/2014/main" id="{7B7EFEF0-42B1-413F-98C6-8BA1BB2AC005}"/>
              </a:ext>
            </a:extLst>
          </p:cNvPr>
          <p:cNvSpPr>
            <a:spLocks noChangeShapeType="1"/>
          </p:cNvSpPr>
          <p:nvPr/>
        </p:nvSpPr>
        <p:spPr bwMode="auto">
          <a:xfrm>
            <a:off x="277123" y="5275104"/>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3" name="Line 21">
            <a:extLst>
              <a:ext uri="{FF2B5EF4-FFF2-40B4-BE49-F238E27FC236}">
                <a16:creationId xmlns:a16="http://schemas.microsoft.com/office/drawing/2014/main" id="{C1646627-87EA-4465-B0C7-D8E386F53BDE}"/>
              </a:ext>
            </a:extLst>
          </p:cNvPr>
          <p:cNvSpPr>
            <a:spLocks noChangeShapeType="1"/>
          </p:cNvSpPr>
          <p:nvPr/>
        </p:nvSpPr>
        <p:spPr bwMode="auto">
          <a:xfrm>
            <a:off x="7678886" y="445853"/>
            <a:ext cx="457200" cy="0"/>
          </a:xfrm>
          <a:prstGeom prst="line">
            <a:avLst/>
          </a:prstGeom>
          <a:noFill/>
          <a:ln w="38100">
            <a:solidFill>
              <a:srgbClr val="FB1E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4" name="Line 21">
            <a:extLst>
              <a:ext uri="{FF2B5EF4-FFF2-40B4-BE49-F238E27FC236}">
                <a16:creationId xmlns:a16="http://schemas.microsoft.com/office/drawing/2014/main" id="{86233B7D-4E1B-4E08-AEE0-E479CBEC024B}"/>
              </a:ext>
            </a:extLst>
          </p:cNvPr>
          <p:cNvSpPr>
            <a:spLocks noChangeShapeType="1"/>
          </p:cNvSpPr>
          <p:nvPr/>
        </p:nvSpPr>
        <p:spPr bwMode="auto">
          <a:xfrm>
            <a:off x="7941014" y="751872"/>
            <a:ext cx="457200" cy="0"/>
          </a:xfrm>
          <a:prstGeom prst="line">
            <a:avLst/>
          </a:prstGeom>
          <a:noFill/>
          <a:ln w="38100">
            <a:solidFill>
              <a:srgbClr val="FB1E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nvGrpSpPr>
          <p:cNvPr id="35" name="Group 34">
            <a:extLst>
              <a:ext uri="{FF2B5EF4-FFF2-40B4-BE49-F238E27FC236}">
                <a16:creationId xmlns:a16="http://schemas.microsoft.com/office/drawing/2014/main" id="{190A1BCC-D84A-4DD7-A5D4-6CA17313F22E}"/>
              </a:ext>
            </a:extLst>
          </p:cNvPr>
          <p:cNvGrpSpPr/>
          <p:nvPr/>
        </p:nvGrpSpPr>
        <p:grpSpPr>
          <a:xfrm>
            <a:off x="6855703" y="1188212"/>
            <a:ext cx="1060702" cy="523220"/>
            <a:chOff x="1024130" y="-1594710"/>
            <a:chExt cx="1060702" cy="523220"/>
          </a:xfrm>
        </p:grpSpPr>
        <p:sp>
          <p:nvSpPr>
            <p:cNvPr id="36" name="TextBox 35">
              <a:extLst>
                <a:ext uri="{FF2B5EF4-FFF2-40B4-BE49-F238E27FC236}">
                  <a16:creationId xmlns:a16="http://schemas.microsoft.com/office/drawing/2014/main" id="{A4DEA978-FA09-4FB5-9C13-C2E79B0499A6}"/>
                </a:ext>
              </a:extLst>
            </p:cNvPr>
            <p:cNvSpPr txBox="1"/>
            <p:nvPr/>
          </p:nvSpPr>
          <p:spPr>
            <a:xfrm>
              <a:off x="1024130" y="-1594710"/>
              <a:ext cx="268022" cy="523220"/>
            </a:xfrm>
            <a:prstGeom prst="rect">
              <a:avLst/>
            </a:prstGeom>
            <a:noFill/>
          </p:spPr>
          <p:txBody>
            <a:bodyPr wrap="none" rtlCol="0">
              <a:spAutoFit/>
            </a:bodyPr>
            <a:lstStyle/>
            <a:p>
              <a:r>
                <a:rPr lang="en-US" sz="2800" dirty="0">
                  <a:solidFill>
                    <a:schemeClr val="bg1"/>
                  </a:solidFill>
                </a:rPr>
                <a:t>i</a:t>
              </a:r>
            </a:p>
          </p:txBody>
        </p:sp>
        <p:sp>
          <p:nvSpPr>
            <p:cNvPr id="37" name="Rectangle 36">
              <a:extLst>
                <a:ext uri="{FF2B5EF4-FFF2-40B4-BE49-F238E27FC236}">
                  <a16:creationId xmlns:a16="http://schemas.microsoft.com/office/drawing/2014/main" id="{75000CE6-07A9-42B5-9ACF-1D18016C40E6}"/>
                </a:ext>
              </a:extLst>
            </p:cNvPr>
            <p:cNvSpPr/>
            <p:nvPr/>
          </p:nvSpPr>
          <p:spPr>
            <a:xfrm>
              <a:off x="1397203" y="-1484986"/>
              <a:ext cx="687629" cy="371504"/>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C00000"/>
                  </a:solidFill>
                  <a:latin typeface="Consolas" panose="020B0609020204030204" pitchFamily="49" charset="0"/>
                </a:rPr>
                <a:t> </a:t>
              </a:r>
            </a:p>
          </p:txBody>
        </p:sp>
      </p:grpSp>
      <p:sp>
        <p:nvSpPr>
          <p:cNvPr id="39" name="TextBox 38">
            <a:extLst>
              <a:ext uri="{FF2B5EF4-FFF2-40B4-BE49-F238E27FC236}">
                <a16:creationId xmlns:a16="http://schemas.microsoft.com/office/drawing/2014/main" id="{F6451A99-7AE7-4BB3-84EC-94F8C2D80EEE}"/>
              </a:ext>
            </a:extLst>
          </p:cNvPr>
          <p:cNvSpPr txBox="1"/>
          <p:nvPr/>
        </p:nvSpPr>
        <p:spPr>
          <a:xfrm>
            <a:off x="7351857" y="1213609"/>
            <a:ext cx="460858" cy="523220"/>
          </a:xfrm>
          <a:prstGeom prst="rect">
            <a:avLst/>
          </a:prstGeom>
          <a:noFill/>
        </p:spPr>
        <p:txBody>
          <a:bodyPr wrap="square">
            <a:spAutoFit/>
          </a:bodyPr>
          <a:lstStyle/>
          <a:p>
            <a:pPr algn="ctr"/>
            <a:r>
              <a:rPr lang="en-US" sz="2800" dirty="0">
                <a:solidFill>
                  <a:srgbClr val="C00000"/>
                </a:solidFill>
                <a:latin typeface="Consolas" panose="020B0609020204030204" pitchFamily="49" charset="0"/>
              </a:rPr>
              <a:t>1</a:t>
            </a:r>
          </a:p>
        </p:txBody>
      </p:sp>
      <p:sp>
        <p:nvSpPr>
          <p:cNvPr id="40" name="Line 21">
            <a:extLst>
              <a:ext uri="{FF2B5EF4-FFF2-40B4-BE49-F238E27FC236}">
                <a16:creationId xmlns:a16="http://schemas.microsoft.com/office/drawing/2014/main" id="{05C401F3-9B8C-4E2C-8CDC-A7B57C06739A}"/>
              </a:ext>
            </a:extLst>
          </p:cNvPr>
          <p:cNvSpPr>
            <a:spLocks noChangeShapeType="1"/>
          </p:cNvSpPr>
          <p:nvPr/>
        </p:nvSpPr>
        <p:spPr bwMode="auto">
          <a:xfrm>
            <a:off x="8203142" y="1065207"/>
            <a:ext cx="457200" cy="0"/>
          </a:xfrm>
          <a:prstGeom prst="line">
            <a:avLst/>
          </a:prstGeom>
          <a:noFill/>
          <a:ln w="38100">
            <a:solidFill>
              <a:srgbClr val="FB1E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1" name="TextBox 40">
            <a:extLst>
              <a:ext uri="{FF2B5EF4-FFF2-40B4-BE49-F238E27FC236}">
                <a16:creationId xmlns:a16="http://schemas.microsoft.com/office/drawing/2014/main" id="{DC9D404D-CF9D-45BA-9304-8316A395E6C6}"/>
              </a:ext>
            </a:extLst>
          </p:cNvPr>
          <p:cNvSpPr txBox="1"/>
          <p:nvPr/>
        </p:nvSpPr>
        <p:spPr>
          <a:xfrm>
            <a:off x="7202978" y="4572567"/>
            <a:ext cx="4747723" cy="400110"/>
          </a:xfrm>
          <a:prstGeom prst="rect">
            <a:avLst/>
          </a:prstGeom>
          <a:noFill/>
        </p:spPr>
        <p:txBody>
          <a:bodyPr wrap="square">
            <a:spAutoFit/>
          </a:bodyPr>
          <a:lstStyle/>
          <a:p>
            <a:r>
              <a:rPr lang="en-US" sz="2000" dirty="0" err="1">
                <a:solidFill>
                  <a:srgbClr val="002060"/>
                </a:solidFill>
                <a:latin typeface="Consolas" panose="020B0609020204030204" pitchFamily="49" charset="0"/>
              </a:rPr>
              <a:t>i</a:t>
            </a:r>
            <a:r>
              <a:rPr lang="en-US" sz="2000" dirty="0">
                <a:solidFill>
                  <a:srgbClr val="002060"/>
                </a:solidFill>
                <a:latin typeface="Consolas" panose="020B0609020204030204" pitchFamily="49" charset="0"/>
              </a:rPr>
              <a:t> is 1</a:t>
            </a:r>
          </a:p>
        </p:txBody>
      </p:sp>
      <p:sp>
        <p:nvSpPr>
          <p:cNvPr id="42" name="Line 21">
            <a:extLst>
              <a:ext uri="{FF2B5EF4-FFF2-40B4-BE49-F238E27FC236}">
                <a16:creationId xmlns:a16="http://schemas.microsoft.com/office/drawing/2014/main" id="{87880387-E5B7-4AD2-B422-63D49B384576}"/>
              </a:ext>
            </a:extLst>
          </p:cNvPr>
          <p:cNvSpPr>
            <a:spLocks noChangeShapeType="1"/>
          </p:cNvSpPr>
          <p:nvPr/>
        </p:nvSpPr>
        <p:spPr bwMode="auto">
          <a:xfrm>
            <a:off x="8216553" y="1385856"/>
            <a:ext cx="457200" cy="0"/>
          </a:xfrm>
          <a:prstGeom prst="line">
            <a:avLst/>
          </a:prstGeom>
          <a:noFill/>
          <a:ln w="38100">
            <a:solidFill>
              <a:srgbClr val="FB1E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3" name="Line 21">
            <a:extLst>
              <a:ext uri="{FF2B5EF4-FFF2-40B4-BE49-F238E27FC236}">
                <a16:creationId xmlns:a16="http://schemas.microsoft.com/office/drawing/2014/main" id="{DC8AF185-52A1-4819-A891-A65D1F5D5281}"/>
              </a:ext>
            </a:extLst>
          </p:cNvPr>
          <p:cNvSpPr>
            <a:spLocks noChangeShapeType="1"/>
          </p:cNvSpPr>
          <p:nvPr/>
        </p:nvSpPr>
        <p:spPr bwMode="auto">
          <a:xfrm>
            <a:off x="268589" y="5581124"/>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4" name="TextBox 43">
            <a:extLst>
              <a:ext uri="{FF2B5EF4-FFF2-40B4-BE49-F238E27FC236}">
                <a16:creationId xmlns:a16="http://schemas.microsoft.com/office/drawing/2014/main" id="{30291E39-5C02-45EE-886B-B5257D652616}"/>
              </a:ext>
            </a:extLst>
          </p:cNvPr>
          <p:cNvSpPr txBox="1"/>
          <p:nvPr/>
        </p:nvSpPr>
        <p:spPr>
          <a:xfrm>
            <a:off x="7194058" y="4866951"/>
            <a:ext cx="4747723" cy="400110"/>
          </a:xfrm>
          <a:prstGeom prst="rect">
            <a:avLst/>
          </a:prstGeom>
          <a:noFill/>
        </p:spPr>
        <p:txBody>
          <a:bodyPr wrap="square">
            <a:spAutoFit/>
          </a:bodyPr>
          <a:lstStyle/>
          <a:p>
            <a:r>
              <a:rPr lang="en-US" sz="2000" dirty="0">
                <a:solidFill>
                  <a:srgbClr val="0070C0"/>
                </a:solidFill>
                <a:latin typeface="Consolas" panose="020B0609020204030204" pitchFamily="49" charset="0"/>
              </a:rPr>
              <a:t>is</a:t>
            </a:r>
          </a:p>
        </p:txBody>
      </p:sp>
      <p:sp>
        <p:nvSpPr>
          <p:cNvPr id="45" name="Line 21">
            <a:extLst>
              <a:ext uri="{FF2B5EF4-FFF2-40B4-BE49-F238E27FC236}">
                <a16:creationId xmlns:a16="http://schemas.microsoft.com/office/drawing/2014/main" id="{88F023FC-F39C-4FF8-9E5D-DC182D5DDE6C}"/>
              </a:ext>
            </a:extLst>
          </p:cNvPr>
          <p:cNvSpPr>
            <a:spLocks noChangeShapeType="1"/>
          </p:cNvSpPr>
          <p:nvPr/>
        </p:nvSpPr>
        <p:spPr bwMode="auto">
          <a:xfrm>
            <a:off x="274684" y="5887143"/>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6" name="Line 21">
            <a:extLst>
              <a:ext uri="{FF2B5EF4-FFF2-40B4-BE49-F238E27FC236}">
                <a16:creationId xmlns:a16="http://schemas.microsoft.com/office/drawing/2014/main" id="{2E8B6A9E-F387-4C34-90C5-AD38159DBE96}"/>
              </a:ext>
            </a:extLst>
          </p:cNvPr>
          <p:cNvSpPr>
            <a:spLocks noChangeShapeType="1"/>
          </p:cNvSpPr>
          <p:nvPr/>
        </p:nvSpPr>
        <p:spPr bwMode="auto">
          <a:xfrm>
            <a:off x="8215334" y="1677245"/>
            <a:ext cx="457200" cy="0"/>
          </a:xfrm>
          <a:prstGeom prst="line">
            <a:avLst/>
          </a:prstGeom>
          <a:noFill/>
          <a:ln w="38100">
            <a:solidFill>
              <a:srgbClr val="FB1E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7" name="TextBox 46">
            <a:extLst>
              <a:ext uri="{FF2B5EF4-FFF2-40B4-BE49-F238E27FC236}">
                <a16:creationId xmlns:a16="http://schemas.microsoft.com/office/drawing/2014/main" id="{29515BF9-8625-4A75-B3F5-E06D284852C8}"/>
              </a:ext>
            </a:extLst>
          </p:cNvPr>
          <p:cNvSpPr txBox="1"/>
          <p:nvPr/>
        </p:nvSpPr>
        <p:spPr>
          <a:xfrm>
            <a:off x="7192839" y="5161335"/>
            <a:ext cx="4747723" cy="400110"/>
          </a:xfrm>
          <a:prstGeom prst="rect">
            <a:avLst/>
          </a:prstGeom>
          <a:noFill/>
        </p:spPr>
        <p:txBody>
          <a:bodyPr wrap="square">
            <a:spAutoFit/>
          </a:bodyPr>
          <a:lstStyle/>
          <a:p>
            <a:r>
              <a:rPr lang="en-US" sz="2000" dirty="0">
                <a:solidFill>
                  <a:srgbClr val="002060"/>
                </a:solidFill>
                <a:latin typeface="Consolas" panose="020B0609020204030204" pitchFamily="49" charset="0"/>
              </a:rPr>
              <a:t>woot!</a:t>
            </a:r>
          </a:p>
        </p:txBody>
      </p:sp>
      <p:sp>
        <p:nvSpPr>
          <p:cNvPr id="48" name="Line 21">
            <a:extLst>
              <a:ext uri="{FF2B5EF4-FFF2-40B4-BE49-F238E27FC236}">
                <a16:creationId xmlns:a16="http://schemas.microsoft.com/office/drawing/2014/main" id="{6BAF3C3D-15E5-4A0D-9EDF-780E30E5D143}"/>
              </a:ext>
            </a:extLst>
          </p:cNvPr>
          <p:cNvSpPr>
            <a:spLocks noChangeShapeType="1"/>
          </p:cNvSpPr>
          <p:nvPr/>
        </p:nvSpPr>
        <p:spPr bwMode="auto">
          <a:xfrm>
            <a:off x="7928822" y="754311"/>
            <a:ext cx="457200" cy="0"/>
          </a:xfrm>
          <a:prstGeom prst="line">
            <a:avLst/>
          </a:prstGeom>
          <a:noFill/>
          <a:ln w="38100">
            <a:solidFill>
              <a:srgbClr val="FB1E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9" name="TextBox 48">
            <a:extLst>
              <a:ext uri="{FF2B5EF4-FFF2-40B4-BE49-F238E27FC236}">
                <a16:creationId xmlns:a16="http://schemas.microsoft.com/office/drawing/2014/main" id="{D363028E-979E-4BAE-8E69-55D7B90003CA}"/>
              </a:ext>
            </a:extLst>
          </p:cNvPr>
          <p:cNvSpPr txBox="1"/>
          <p:nvPr/>
        </p:nvSpPr>
        <p:spPr>
          <a:xfrm>
            <a:off x="7357956" y="1213609"/>
            <a:ext cx="460858" cy="523220"/>
          </a:xfrm>
          <a:prstGeom prst="rect">
            <a:avLst/>
          </a:prstGeom>
          <a:noFill/>
        </p:spPr>
        <p:txBody>
          <a:bodyPr wrap="square">
            <a:spAutoFit/>
          </a:bodyPr>
          <a:lstStyle/>
          <a:p>
            <a:pPr algn="ctr"/>
            <a:r>
              <a:rPr lang="en-US" sz="2800" dirty="0">
                <a:solidFill>
                  <a:srgbClr val="C00000"/>
                </a:solidFill>
                <a:latin typeface="Consolas" panose="020B0609020204030204" pitchFamily="49" charset="0"/>
              </a:rPr>
              <a:t>2</a:t>
            </a:r>
          </a:p>
        </p:txBody>
      </p:sp>
      <p:sp>
        <p:nvSpPr>
          <p:cNvPr id="50" name="Line 21">
            <a:extLst>
              <a:ext uri="{FF2B5EF4-FFF2-40B4-BE49-F238E27FC236}">
                <a16:creationId xmlns:a16="http://schemas.microsoft.com/office/drawing/2014/main" id="{FEC986F3-5FC7-409F-9F7D-17D421549D5B}"/>
              </a:ext>
            </a:extLst>
          </p:cNvPr>
          <p:cNvSpPr>
            <a:spLocks noChangeShapeType="1"/>
          </p:cNvSpPr>
          <p:nvPr/>
        </p:nvSpPr>
        <p:spPr bwMode="auto">
          <a:xfrm>
            <a:off x="8198266" y="1067645"/>
            <a:ext cx="457200" cy="0"/>
          </a:xfrm>
          <a:prstGeom prst="line">
            <a:avLst/>
          </a:prstGeom>
          <a:noFill/>
          <a:ln w="38100">
            <a:solidFill>
              <a:srgbClr val="FB1E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51" name="TextBox 50">
            <a:extLst>
              <a:ext uri="{FF2B5EF4-FFF2-40B4-BE49-F238E27FC236}">
                <a16:creationId xmlns:a16="http://schemas.microsoft.com/office/drawing/2014/main" id="{A663F5DC-679D-45AC-9AF5-69C8CC8CFDCB}"/>
              </a:ext>
            </a:extLst>
          </p:cNvPr>
          <p:cNvSpPr txBox="1"/>
          <p:nvPr/>
        </p:nvSpPr>
        <p:spPr>
          <a:xfrm>
            <a:off x="7179813" y="5455719"/>
            <a:ext cx="4747723" cy="400110"/>
          </a:xfrm>
          <a:prstGeom prst="rect">
            <a:avLst/>
          </a:prstGeom>
          <a:noFill/>
        </p:spPr>
        <p:txBody>
          <a:bodyPr wrap="square">
            <a:spAutoFit/>
          </a:bodyPr>
          <a:lstStyle/>
          <a:p>
            <a:r>
              <a:rPr lang="en-US" sz="2000" dirty="0" err="1">
                <a:solidFill>
                  <a:srgbClr val="002060"/>
                </a:solidFill>
                <a:latin typeface="Consolas" panose="020B0609020204030204" pitchFamily="49" charset="0"/>
              </a:rPr>
              <a:t>i</a:t>
            </a:r>
            <a:r>
              <a:rPr lang="en-US" sz="2000" dirty="0">
                <a:solidFill>
                  <a:srgbClr val="002060"/>
                </a:solidFill>
                <a:latin typeface="Consolas" panose="020B0609020204030204" pitchFamily="49" charset="0"/>
              </a:rPr>
              <a:t> is 2</a:t>
            </a:r>
          </a:p>
        </p:txBody>
      </p:sp>
      <p:sp>
        <p:nvSpPr>
          <p:cNvPr id="52" name="Line 21">
            <a:extLst>
              <a:ext uri="{FF2B5EF4-FFF2-40B4-BE49-F238E27FC236}">
                <a16:creationId xmlns:a16="http://schemas.microsoft.com/office/drawing/2014/main" id="{EC6449BF-E0AB-4751-A876-C0E5465F674D}"/>
              </a:ext>
            </a:extLst>
          </p:cNvPr>
          <p:cNvSpPr>
            <a:spLocks noChangeShapeType="1"/>
          </p:cNvSpPr>
          <p:nvPr/>
        </p:nvSpPr>
        <p:spPr bwMode="auto">
          <a:xfrm>
            <a:off x="8187292" y="1385856"/>
            <a:ext cx="457200" cy="0"/>
          </a:xfrm>
          <a:prstGeom prst="line">
            <a:avLst/>
          </a:prstGeom>
          <a:noFill/>
          <a:ln w="38100">
            <a:solidFill>
              <a:srgbClr val="FB1E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53" name="Line 21">
            <a:extLst>
              <a:ext uri="{FF2B5EF4-FFF2-40B4-BE49-F238E27FC236}">
                <a16:creationId xmlns:a16="http://schemas.microsoft.com/office/drawing/2014/main" id="{9E8E8C58-14DA-4C3B-B8AB-0870BD3FEA8F}"/>
              </a:ext>
            </a:extLst>
          </p:cNvPr>
          <p:cNvSpPr>
            <a:spLocks noChangeShapeType="1"/>
          </p:cNvSpPr>
          <p:nvPr/>
        </p:nvSpPr>
        <p:spPr bwMode="auto">
          <a:xfrm>
            <a:off x="274685" y="6201697"/>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54" name="TextBox 53">
            <a:extLst>
              <a:ext uri="{FF2B5EF4-FFF2-40B4-BE49-F238E27FC236}">
                <a16:creationId xmlns:a16="http://schemas.microsoft.com/office/drawing/2014/main" id="{56CE7785-50D0-4DFC-AB2E-65C258FAC2C2}"/>
              </a:ext>
            </a:extLst>
          </p:cNvPr>
          <p:cNvSpPr txBox="1"/>
          <p:nvPr/>
        </p:nvSpPr>
        <p:spPr>
          <a:xfrm>
            <a:off x="7169593" y="5750103"/>
            <a:ext cx="4747723" cy="400110"/>
          </a:xfrm>
          <a:prstGeom prst="rect">
            <a:avLst/>
          </a:prstGeom>
          <a:noFill/>
        </p:spPr>
        <p:txBody>
          <a:bodyPr wrap="square">
            <a:spAutoFit/>
          </a:bodyPr>
          <a:lstStyle/>
          <a:p>
            <a:r>
              <a:rPr lang="en-US" sz="2000" dirty="0">
                <a:solidFill>
                  <a:srgbClr val="0070C0"/>
                </a:solidFill>
                <a:latin typeface="Consolas" panose="020B0609020204030204" pitchFamily="49" charset="0"/>
              </a:rPr>
              <a:t>cool!</a:t>
            </a:r>
          </a:p>
        </p:txBody>
      </p:sp>
      <p:sp>
        <p:nvSpPr>
          <p:cNvPr id="55" name="Line 21">
            <a:extLst>
              <a:ext uri="{FF2B5EF4-FFF2-40B4-BE49-F238E27FC236}">
                <a16:creationId xmlns:a16="http://schemas.microsoft.com/office/drawing/2014/main" id="{D0F58209-59D4-405E-BF8E-0A8009D556E8}"/>
              </a:ext>
            </a:extLst>
          </p:cNvPr>
          <p:cNvSpPr>
            <a:spLocks noChangeShapeType="1"/>
          </p:cNvSpPr>
          <p:nvPr/>
        </p:nvSpPr>
        <p:spPr bwMode="auto">
          <a:xfrm>
            <a:off x="266151" y="6485770"/>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56" name="Line 21">
            <a:extLst>
              <a:ext uri="{FF2B5EF4-FFF2-40B4-BE49-F238E27FC236}">
                <a16:creationId xmlns:a16="http://schemas.microsoft.com/office/drawing/2014/main" id="{138107BA-89BA-4F07-B0E0-41230D38E701}"/>
              </a:ext>
            </a:extLst>
          </p:cNvPr>
          <p:cNvSpPr>
            <a:spLocks noChangeShapeType="1"/>
          </p:cNvSpPr>
          <p:nvPr/>
        </p:nvSpPr>
        <p:spPr bwMode="auto">
          <a:xfrm>
            <a:off x="8229966" y="1677245"/>
            <a:ext cx="457200" cy="0"/>
          </a:xfrm>
          <a:prstGeom prst="line">
            <a:avLst/>
          </a:prstGeom>
          <a:noFill/>
          <a:ln w="38100">
            <a:solidFill>
              <a:srgbClr val="FB1E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57" name="TextBox 56">
            <a:extLst>
              <a:ext uri="{FF2B5EF4-FFF2-40B4-BE49-F238E27FC236}">
                <a16:creationId xmlns:a16="http://schemas.microsoft.com/office/drawing/2014/main" id="{C15CE5D0-EA5A-480D-A1F2-C08F040C6501}"/>
              </a:ext>
            </a:extLst>
          </p:cNvPr>
          <p:cNvSpPr txBox="1"/>
          <p:nvPr/>
        </p:nvSpPr>
        <p:spPr>
          <a:xfrm>
            <a:off x="7154962" y="6044487"/>
            <a:ext cx="4747723" cy="400110"/>
          </a:xfrm>
          <a:prstGeom prst="rect">
            <a:avLst/>
          </a:prstGeom>
          <a:noFill/>
        </p:spPr>
        <p:txBody>
          <a:bodyPr wrap="square">
            <a:spAutoFit/>
          </a:bodyPr>
          <a:lstStyle/>
          <a:p>
            <a:r>
              <a:rPr lang="en-US" sz="2000" dirty="0">
                <a:solidFill>
                  <a:srgbClr val="002060"/>
                </a:solidFill>
                <a:latin typeface="Consolas" panose="020B0609020204030204" pitchFamily="49" charset="0"/>
              </a:rPr>
              <a:t>woot!</a:t>
            </a:r>
          </a:p>
        </p:txBody>
      </p:sp>
      <p:sp>
        <p:nvSpPr>
          <p:cNvPr id="58" name="Line 21">
            <a:extLst>
              <a:ext uri="{FF2B5EF4-FFF2-40B4-BE49-F238E27FC236}">
                <a16:creationId xmlns:a16="http://schemas.microsoft.com/office/drawing/2014/main" id="{FE3F7916-7012-4FFD-B16E-A8FEE4BFBB95}"/>
              </a:ext>
            </a:extLst>
          </p:cNvPr>
          <p:cNvSpPr>
            <a:spLocks noChangeShapeType="1"/>
          </p:cNvSpPr>
          <p:nvPr/>
        </p:nvSpPr>
        <p:spPr bwMode="auto">
          <a:xfrm>
            <a:off x="7927603" y="767722"/>
            <a:ext cx="457200" cy="0"/>
          </a:xfrm>
          <a:prstGeom prst="line">
            <a:avLst/>
          </a:prstGeom>
          <a:noFill/>
          <a:ln w="38100">
            <a:solidFill>
              <a:srgbClr val="FB1E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59" name="TextBox 58">
            <a:extLst>
              <a:ext uri="{FF2B5EF4-FFF2-40B4-BE49-F238E27FC236}">
                <a16:creationId xmlns:a16="http://schemas.microsoft.com/office/drawing/2014/main" id="{8794DB6B-99A2-46E2-93B3-3CA95F0386E7}"/>
              </a:ext>
            </a:extLst>
          </p:cNvPr>
          <p:cNvSpPr txBox="1"/>
          <p:nvPr/>
        </p:nvSpPr>
        <p:spPr>
          <a:xfrm>
            <a:off x="7356738" y="1213609"/>
            <a:ext cx="460858" cy="523220"/>
          </a:xfrm>
          <a:prstGeom prst="rect">
            <a:avLst/>
          </a:prstGeom>
          <a:noFill/>
        </p:spPr>
        <p:txBody>
          <a:bodyPr wrap="square">
            <a:spAutoFit/>
          </a:bodyPr>
          <a:lstStyle/>
          <a:p>
            <a:pPr algn="ctr"/>
            <a:r>
              <a:rPr lang="en-US" sz="2800" dirty="0">
                <a:solidFill>
                  <a:srgbClr val="C00000"/>
                </a:solidFill>
                <a:latin typeface="Consolas" panose="020B0609020204030204" pitchFamily="49" charset="0"/>
              </a:rPr>
              <a:t>3</a:t>
            </a:r>
          </a:p>
        </p:txBody>
      </p:sp>
      <p:sp>
        <p:nvSpPr>
          <p:cNvPr id="60" name="Line 21">
            <a:extLst>
              <a:ext uri="{FF2B5EF4-FFF2-40B4-BE49-F238E27FC236}">
                <a16:creationId xmlns:a16="http://schemas.microsoft.com/office/drawing/2014/main" id="{C5B7ED5C-3B67-48ED-B6EB-1C4D867DD001}"/>
              </a:ext>
            </a:extLst>
          </p:cNvPr>
          <p:cNvSpPr>
            <a:spLocks noChangeShapeType="1"/>
          </p:cNvSpPr>
          <p:nvPr/>
        </p:nvSpPr>
        <p:spPr bwMode="auto">
          <a:xfrm>
            <a:off x="8204362" y="1081056"/>
            <a:ext cx="457200" cy="0"/>
          </a:xfrm>
          <a:prstGeom prst="line">
            <a:avLst/>
          </a:prstGeom>
          <a:noFill/>
          <a:ln w="38100">
            <a:solidFill>
              <a:srgbClr val="FB1E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61" name="TextBox 60">
            <a:extLst>
              <a:ext uri="{FF2B5EF4-FFF2-40B4-BE49-F238E27FC236}">
                <a16:creationId xmlns:a16="http://schemas.microsoft.com/office/drawing/2014/main" id="{5EFA1AA2-A0DE-48A0-9495-1FA0CE793D06}"/>
              </a:ext>
            </a:extLst>
          </p:cNvPr>
          <p:cNvSpPr txBox="1"/>
          <p:nvPr/>
        </p:nvSpPr>
        <p:spPr>
          <a:xfrm>
            <a:off x="7161058" y="6338872"/>
            <a:ext cx="4747723" cy="400110"/>
          </a:xfrm>
          <a:prstGeom prst="rect">
            <a:avLst/>
          </a:prstGeom>
          <a:noFill/>
        </p:spPr>
        <p:txBody>
          <a:bodyPr wrap="square">
            <a:spAutoFit/>
          </a:bodyPr>
          <a:lstStyle/>
          <a:p>
            <a:r>
              <a:rPr lang="en-US" sz="2000" dirty="0" err="1">
                <a:solidFill>
                  <a:srgbClr val="002060"/>
                </a:solidFill>
                <a:latin typeface="Consolas" panose="020B0609020204030204" pitchFamily="49" charset="0"/>
              </a:rPr>
              <a:t>i</a:t>
            </a:r>
            <a:r>
              <a:rPr lang="en-US" sz="2000" dirty="0">
                <a:solidFill>
                  <a:srgbClr val="002060"/>
                </a:solidFill>
                <a:latin typeface="Consolas" panose="020B0609020204030204" pitchFamily="49" charset="0"/>
              </a:rPr>
              <a:t> is 3</a:t>
            </a:r>
          </a:p>
        </p:txBody>
      </p:sp>
      <p:sp>
        <p:nvSpPr>
          <p:cNvPr id="63" name="Line 21">
            <a:extLst>
              <a:ext uri="{FF2B5EF4-FFF2-40B4-BE49-F238E27FC236}">
                <a16:creationId xmlns:a16="http://schemas.microsoft.com/office/drawing/2014/main" id="{11133FE0-1846-403D-8C6E-38ED79E1FD6B}"/>
              </a:ext>
            </a:extLst>
          </p:cNvPr>
          <p:cNvSpPr>
            <a:spLocks noChangeShapeType="1"/>
          </p:cNvSpPr>
          <p:nvPr/>
        </p:nvSpPr>
        <p:spPr bwMode="auto">
          <a:xfrm>
            <a:off x="8215334" y="1391952"/>
            <a:ext cx="457200" cy="0"/>
          </a:xfrm>
          <a:prstGeom prst="line">
            <a:avLst/>
          </a:prstGeom>
          <a:noFill/>
          <a:ln w="38100">
            <a:solidFill>
              <a:srgbClr val="FB1E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64" name="Rectangle 63">
            <a:extLst>
              <a:ext uri="{FF2B5EF4-FFF2-40B4-BE49-F238E27FC236}">
                <a16:creationId xmlns:a16="http://schemas.microsoft.com/office/drawing/2014/main" id="{CA4D9CFA-6DB9-471F-837F-5F4793EB99B9}"/>
              </a:ext>
            </a:extLst>
          </p:cNvPr>
          <p:cNvSpPr/>
          <p:nvPr/>
        </p:nvSpPr>
        <p:spPr>
          <a:xfrm>
            <a:off x="7370197" y="3952459"/>
            <a:ext cx="4344089"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65" name="Rectangle 64">
            <a:extLst>
              <a:ext uri="{FF2B5EF4-FFF2-40B4-BE49-F238E27FC236}">
                <a16:creationId xmlns:a16="http://schemas.microsoft.com/office/drawing/2014/main" id="{880D0E3E-6397-44ED-9EF1-6C39B45AE21A}"/>
              </a:ext>
            </a:extLst>
          </p:cNvPr>
          <p:cNvSpPr/>
          <p:nvPr/>
        </p:nvSpPr>
        <p:spPr>
          <a:xfrm>
            <a:off x="7369387" y="3953645"/>
            <a:ext cx="4345708"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Speech Bubble: Rectangle with Corners Rounded 67">
            <a:extLst>
              <a:ext uri="{FF2B5EF4-FFF2-40B4-BE49-F238E27FC236}">
                <a16:creationId xmlns:a16="http://schemas.microsoft.com/office/drawing/2014/main" id="{18ACBED2-9FE2-41F9-9089-60E8E54E6E4F}"/>
              </a:ext>
            </a:extLst>
          </p:cNvPr>
          <p:cNvSpPr/>
          <p:nvPr/>
        </p:nvSpPr>
        <p:spPr>
          <a:xfrm>
            <a:off x="9024166" y="1948466"/>
            <a:ext cx="3089419" cy="1424221"/>
          </a:xfrm>
          <a:prstGeom prst="wedgeRoundRectCallout">
            <a:avLst>
              <a:gd name="adj1" fmla="val -37476"/>
              <a:gd name="adj2" fmla="val -87609"/>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pauses our function – its instruction pointer is saved along with all variables in the closure.</a:t>
            </a:r>
            <a:endParaRPr lang="en-US" sz="2000" dirty="0">
              <a:solidFill>
                <a:schemeClr val="accent2">
                  <a:lumMod val="20000"/>
                  <a:lumOff val="80000"/>
                </a:schemeClr>
              </a:solidFill>
              <a:latin typeface="Corbel" panose="020B0503020204020204" pitchFamily="34" charset="0"/>
            </a:endParaRPr>
          </a:p>
        </p:txBody>
      </p:sp>
      <p:sp>
        <p:nvSpPr>
          <p:cNvPr id="69" name="Speech Bubble: Rectangle with Corners Rounded 68">
            <a:extLst>
              <a:ext uri="{FF2B5EF4-FFF2-40B4-BE49-F238E27FC236}">
                <a16:creationId xmlns:a16="http://schemas.microsoft.com/office/drawing/2014/main" id="{329EF314-281A-4747-9AF8-6C324312551D}"/>
              </a:ext>
            </a:extLst>
          </p:cNvPr>
          <p:cNvSpPr/>
          <p:nvPr/>
        </p:nvSpPr>
        <p:spPr>
          <a:xfrm>
            <a:off x="3381339" y="5706606"/>
            <a:ext cx="3089419" cy="739884"/>
          </a:xfrm>
          <a:prstGeom prst="wedgeRoundRectCallout">
            <a:avLst>
              <a:gd name="adj1" fmla="val -85779"/>
              <a:gd name="adj2" fmla="val -59271"/>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And our program continues executing here.</a:t>
            </a:r>
            <a:endParaRPr lang="en-US" sz="2000" dirty="0">
              <a:solidFill>
                <a:schemeClr val="accent2">
                  <a:lumMod val="20000"/>
                  <a:lumOff val="80000"/>
                </a:schemeClr>
              </a:solidFill>
              <a:latin typeface="Corbel" panose="020B0503020204020204" pitchFamily="34" charset="0"/>
            </a:endParaRPr>
          </a:p>
        </p:txBody>
      </p:sp>
      <p:sp>
        <p:nvSpPr>
          <p:cNvPr id="70" name="Speech Bubble: Rectangle with Corners Rounded 69">
            <a:extLst>
              <a:ext uri="{FF2B5EF4-FFF2-40B4-BE49-F238E27FC236}">
                <a16:creationId xmlns:a16="http://schemas.microsoft.com/office/drawing/2014/main" id="{3622B947-2AC0-4BF8-AD42-5E6FC99DE402}"/>
              </a:ext>
            </a:extLst>
          </p:cNvPr>
          <p:cNvSpPr/>
          <p:nvPr/>
        </p:nvSpPr>
        <p:spPr>
          <a:xfrm>
            <a:off x="3168361" y="5947425"/>
            <a:ext cx="2442397" cy="739884"/>
          </a:xfrm>
          <a:prstGeom prst="wedgeRoundRectCallout">
            <a:avLst>
              <a:gd name="adj1" fmla="val -96262"/>
              <a:gd name="adj2" fmla="val -63226"/>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resumes our paused function.</a:t>
            </a:r>
            <a:endParaRPr lang="en-US" sz="2000" dirty="0">
              <a:solidFill>
                <a:schemeClr val="accent2">
                  <a:lumMod val="20000"/>
                  <a:lumOff val="80000"/>
                </a:schemeClr>
              </a:solidFill>
              <a:latin typeface="Corbel" panose="020B0503020204020204" pitchFamily="34" charset="0"/>
            </a:endParaRPr>
          </a:p>
        </p:txBody>
      </p:sp>
      <p:sp>
        <p:nvSpPr>
          <p:cNvPr id="66" name="Speech Bubble: Rectangle with Corners Rounded 65">
            <a:extLst>
              <a:ext uri="{FF2B5EF4-FFF2-40B4-BE49-F238E27FC236}">
                <a16:creationId xmlns:a16="http://schemas.microsoft.com/office/drawing/2014/main" id="{14A6896B-24C2-4B82-A202-18A2A60CCDFA}"/>
              </a:ext>
            </a:extLst>
          </p:cNvPr>
          <p:cNvSpPr/>
          <p:nvPr/>
        </p:nvSpPr>
        <p:spPr>
          <a:xfrm>
            <a:off x="3969176" y="5068738"/>
            <a:ext cx="3089419" cy="1115417"/>
          </a:xfrm>
          <a:prstGeom prst="wedgeRoundRectCallout">
            <a:avLst>
              <a:gd name="adj1" fmla="val -95014"/>
              <a:gd name="adj2" fmla="val -73043"/>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creates a closure for our </a:t>
            </a:r>
            <a:r>
              <a:rPr lang="en-US" sz="2000" dirty="0">
                <a:solidFill>
                  <a:srgbClr val="32F4F1"/>
                </a:solidFill>
                <a:latin typeface="Corbel" panose="020B0503020204020204" pitchFamily="34" charset="0"/>
              </a:rPr>
              <a:t>foo() </a:t>
            </a:r>
            <a:r>
              <a:rPr lang="en-US" sz="2000" dirty="0">
                <a:solidFill>
                  <a:schemeClr val="bg1"/>
                </a:solidFill>
                <a:latin typeface="Corbel" panose="020B0503020204020204" pitchFamily="34" charset="0"/>
              </a:rPr>
              <a:t>function, starting it in a paused state.</a:t>
            </a:r>
            <a:endParaRPr lang="en-US" sz="2000" dirty="0">
              <a:solidFill>
                <a:schemeClr val="accent2">
                  <a:lumMod val="20000"/>
                  <a:lumOff val="80000"/>
                </a:schemeClr>
              </a:solidFill>
              <a:latin typeface="Corbel" panose="020B0503020204020204" pitchFamily="34" charset="0"/>
            </a:endParaRPr>
          </a:p>
        </p:txBody>
      </p:sp>
      <p:sp>
        <p:nvSpPr>
          <p:cNvPr id="71" name="TextBox 70">
            <a:extLst>
              <a:ext uri="{FF2B5EF4-FFF2-40B4-BE49-F238E27FC236}">
                <a16:creationId xmlns:a16="http://schemas.microsoft.com/office/drawing/2014/main" id="{E7AF7287-EE8D-49BC-9E99-BA58242E9910}"/>
              </a:ext>
            </a:extLst>
          </p:cNvPr>
          <p:cNvSpPr txBox="1"/>
          <p:nvPr/>
        </p:nvSpPr>
        <p:spPr>
          <a:xfrm>
            <a:off x="1615652" y="1121462"/>
            <a:ext cx="4380687" cy="830997"/>
          </a:xfrm>
          <a:prstGeom prst="rect">
            <a:avLst/>
          </a:prstGeom>
          <a:noFill/>
        </p:spPr>
        <p:txBody>
          <a:bodyPr wrap="square">
            <a:spAutoFit/>
          </a:bodyPr>
          <a:lstStyle/>
          <a:p>
            <a:pPr algn="ctr"/>
            <a:r>
              <a:rPr lang="en-US" sz="2400" dirty="0"/>
              <a:t>So what's a generator? </a:t>
            </a:r>
            <a:br>
              <a:rPr lang="en-US" sz="2400" dirty="0"/>
            </a:br>
            <a:r>
              <a:rPr lang="en-US" sz="2400" dirty="0"/>
              <a:t>Let's find out!</a:t>
            </a:r>
          </a:p>
        </p:txBody>
      </p:sp>
      <p:sp>
        <p:nvSpPr>
          <p:cNvPr id="67" name="Speech Bubble: Rectangle with Corners Rounded 66">
            <a:extLst>
              <a:ext uri="{FF2B5EF4-FFF2-40B4-BE49-F238E27FC236}">
                <a16:creationId xmlns:a16="http://schemas.microsoft.com/office/drawing/2014/main" id="{1E117E00-F553-49F4-A212-DB3B148F4431}"/>
              </a:ext>
            </a:extLst>
          </p:cNvPr>
          <p:cNvSpPr/>
          <p:nvPr/>
        </p:nvSpPr>
        <p:spPr>
          <a:xfrm>
            <a:off x="2828753" y="5336664"/>
            <a:ext cx="2553391" cy="739884"/>
          </a:xfrm>
          <a:prstGeom prst="wedgeRoundRectCallout">
            <a:avLst>
              <a:gd name="adj1" fmla="val -85779"/>
              <a:gd name="adj2" fmla="val -59271"/>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starts running our paused function.</a:t>
            </a:r>
            <a:endParaRPr lang="en-US" sz="2000" dirty="0">
              <a:solidFill>
                <a:schemeClr val="accent2">
                  <a:lumMod val="20000"/>
                  <a:lumOff val="80000"/>
                </a:schemeClr>
              </a:solidFill>
              <a:latin typeface="Corbel" panose="020B0503020204020204" pitchFamily="34" charset="0"/>
            </a:endParaRPr>
          </a:p>
        </p:txBody>
      </p:sp>
    </p:spTree>
    <p:extLst>
      <p:ext uri="{BB962C8B-B14F-4D97-AF65-F5344CB8AC3E}">
        <p14:creationId xmlns:p14="http://schemas.microsoft.com/office/powerpoint/2010/main" val="326292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par>
                                <p:cTn id="23" presetID="22" presetClass="entr" presetSubtype="8"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wipe(left)">
                                      <p:cBhvr>
                                        <p:cTn id="25" dur="59000"/>
                                        <p:tgtEl>
                                          <p:spTgt spid="6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64"/>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65"/>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nodeType="clickEffect">
                                  <p:stCondLst>
                                    <p:cond delay="0"/>
                                  </p:stCondLst>
                                  <p:childTnLst>
                                    <p:set>
                                      <p:cBhvr>
                                        <p:cTn id="43" dur="1" fill="hold">
                                          <p:stCondLst>
                                            <p:cond delay="0"/>
                                          </p:stCondLst>
                                        </p:cTn>
                                        <p:tgtEl>
                                          <p:spTgt spid="17"/>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66"/>
                                        </p:tgtEl>
                                        <p:attrNameLst>
                                          <p:attrName>style.visibility</p:attrName>
                                        </p:attrNameLst>
                                      </p:cBhvr>
                                      <p:to>
                                        <p:strVal val="visible"/>
                                      </p:to>
                                    </p:set>
                                    <p:animEffect transition="in" filter="wipe(down)">
                                      <p:cBhvr>
                                        <p:cTn id="52" dur="500"/>
                                        <p:tgtEl>
                                          <p:spTgt spid="66"/>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grpId="2" nodeType="clickEffect">
                                  <p:stCondLst>
                                    <p:cond delay="0"/>
                                  </p:stCondLst>
                                  <p:childTnLst>
                                    <p:animMotion origin="layout" path="M -3.54167E-6 -3.7037E-7 L 0.36498 -0.38611 " pathEditMode="relative" rAng="0" ptsTypes="AA">
                                      <p:cBhvr>
                                        <p:cTn id="56" dur="2000" fill="hold"/>
                                        <p:tgtEl>
                                          <p:spTgt spid="66"/>
                                        </p:tgtEl>
                                        <p:attrNameLst>
                                          <p:attrName>ppt_x</p:attrName>
                                          <p:attrName>ppt_y</p:attrName>
                                        </p:attrNameLst>
                                      </p:cBhvr>
                                      <p:rCtr x="18242" y="-19306"/>
                                    </p:animMotion>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par>
                                <p:cTn id="63" presetID="10" presetClass="exit" presetSubtype="0" fill="hold" grpId="0" nodeType="withEffect">
                                  <p:stCondLst>
                                    <p:cond delay="0"/>
                                  </p:stCondLst>
                                  <p:childTnLst>
                                    <p:animEffect transition="out" filter="fade">
                                      <p:cBhvr>
                                        <p:cTn id="64" dur="500"/>
                                        <p:tgtEl>
                                          <p:spTgt spid="2"/>
                                        </p:tgtEl>
                                      </p:cBhvr>
                                    </p:animEffect>
                                    <p:set>
                                      <p:cBhvr>
                                        <p:cTn id="65" dur="1" fill="hold">
                                          <p:stCondLst>
                                            <p:cond delay="499"/>
                                          </p:stCondLst>
                                        </p:cTn>
                                        <p:tgtEl>
                                          <p:spTgt spid="2"/>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15"/>
                                        </p:tgtEl>
                                      </p:cBhvr>
                                    </p:animEffect>
                                    <p:set>
                                      <p:cBhvr>
                                        <p:cTn id="68" dur="1" fill="hold">
                                          <p:stCondLst>
                                            <p:cond delay="499"/>
                                          </p:stCondLst>
                                        </p:cTn>
                                        <p:tgtEl>
                                          <p:spTgt spid="15"/>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par>
                                <p:cTn id="73" presetID="1" presetClass="exit" presetSubtype="0" fill="hold" grpId="1" nodeType="withEffect">
                                  <p:stCondLst>
                                    <p:cond delay="0"/>
                                  </p:stCondLst>
                                  <p:childTnLst>
                                    <p:set>
                                      <p:cBhvr>
                                        <p:cTn id="74" dur="1" fill="hold">
                                          <p:stCondLst>
                                            <p:cond delay="0"/>
                                          </p:stCondLst>
                                        </p:cTn>
                                        <p:tgtEl>
                                          <p:spTgt spid="66"/>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nodeType="click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wipe(down)">
                                      <p:cBhvr>
                                        <p:cTn id="79" dur="500"/>
                                        <p:tgtEl>
                                          <p:spTgt spid="28"/>
                                        </p:tgtEl>
                                      </p:cBhvr>
                                    </p:animEffect>
                                  </p:childTnLst>
                                </p:cTn>
                              </p:par>
                            </p:childTnLst>
                          </p:cTn>
                        </p:par>
                      </p:childTnLst>
                    </p:cTn>
                  </p:par>
                  <p:par>
                    <p:cTn id="80" fill="hold">
                      <p:stCondLst>
                        <p:cond delay="indefinite"/>
                      </p:stCondLst>
                      <p:childTnLst>
                        <p:par>
                          <p:cTn id="81" fill="hold">
                            <p:stCondLst>
                              <p:cond delay="0"/>
                            </p:stCondLst>
                            <p:childTnLst>
                              <p:par>
                                <p:cTn id="82" presetID="1" presetClass="exit" presetSubtype="0" fill="hold" nodeType="clickEffect">
                                  <p:stCondLst>
                                    <p:cond delay="0"/>
                                  </p:stCondLst>
                                  <p:childTnLst>
                                    <p:set>
                                      <p:cBhvr>
                                        <p:cTn id="83" dur="1" fill="hold">
                                          <p:stCondLst>
                                            <p:cond delay="0"/>
                                          </p:stCondLst>
                                        </p:cTn>
                                        <p:tgtEl>
                                          <p:spTgt spid="18"/>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30"/>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wipe(left)">
                                      <p:cBhvr>
                                        <p:cTn id="92" dur="500"/>
                                        <p:tgtEl>
                                          <p:spTgt spid="31"/>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nodeType="clickEffect">
                                  <p:stCondLst>
                                    <p:cond delay="0"/>
                                  </p:stCondLst>
                                  <p:childTnLst>
                                    <p:set>
                                      <p:cBhvr>
                                        <p:cTn id="96" dur="1" fill="hold">
                                          <p:stCondLst>
                                            <p:cond delay="0"/>
                                          </p:stCondLst>
                                        </p:cTn>
                                        <p:tgtEl>
                                          <p:spTgt spid="30"/>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32"/>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22" presetClass="entr" presetSubtype="4" fill="hold" grpId="0" nodeType="clickEffect">
                                  <p:stCondLst>
                                    <p:cond delay="0"/>
                                  </p:stCondLst>
                                  <p:childTnLst>
                                    <p:set>
                                      <p:cBhvr>
                                        <p:cTn id="104" dur="1" fill="hold">
                                          <p:stCondLst>
                                            <p:cond delay="0"/>
                                          </p:stCondLst>
                                        </p:cTn>
                                        <p:tgtEl>
                                          <p:spTgt spid="67"/>
                                        </p:tgtEl>
                                        <p:attrNameLst>
                                          <p:attrName>style.visibility</p:attrName>
                                        </p:attrNameLst>
                                      </p:cBhvr>
                                      <p:to>
                                        <p:strVal val="visible"/>
                                      </p:to>
                                    </p:set>
                                    <p:animEffect transition="in" filter="wipe(down)">
                                      <p:cBhvr>
                                        <p:cTn id="105" dur="500"/>
                                        <p:tgtEl>
                                          <p:spTgt spid="67"/>
                                        </p:tgtEl>
                                      </p:cBhvr>
                                    </p:animEffec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nodeType="clickEffect">
                                  <p:stCondLst>
                                    <p:cond delay="0"/>
                                  </p:stCondLst>
                                  <p:childTnLst>
                                    <p:set>
                                      <p:cBhvr>
                                        <p:cTn id="109" dur="1" fill="hold">
                                          <p:stCondLst>
                                            <p:cond delay="0"/>
                                          </p:stCondLst>
                                        </p:cTn>
                                        <p:tgtEl>
                                          <p:spTgt spid="33"/>
                                        </p:tgtEl>
                                        <p:attrNameLst>
                                          <p:attrName>style.visibility</p:attrName>
                                        </p:attrNameLst>
                                      </p:cBhvr>
                                      <p:to>
                                        <p:strVal val="visible"/>
                                      </p:to>
                                    </p:set>
                                  </p:childTnLst>
                                </p:cTn>
                              </p:par>
                              <p:par>
                                <p:cTn id="110" presetID="24" presetClass="emph" presetSubtype="0" fill="hold" grpId="0" nodeType="withEffect">
                                  <p:stCondLst>
                                    <p:cond delay="0"/>
                                  </p:stCondLst>
                                  <p:childTnLst>
                                    <p:animClr clrSpc="hsl" dir="cw">
                                      <p:cBhvr override="childStyle">
                                        <p:cTn id="111" dur="500" fill="hold"/>
                                        <p:tgtEl>
                                          <p:spTgt spid="32"/>
                                        </p:tgtEl>
                                        <p:attrNameLst>
                                          <p:attrName>style.color</p:attrName>
                                        </p:attrNameLst>
                                      </p:cBhvr>
                                      <p:by>
                                        <p:hsl h="0" s="-12549" l="-25098"/>
                                      </p:by>
                                    </p:animClr>
                                    <p:animClr clrSpc="hsl" dir="cw">
                                      <p:cBhvr>
                                        <p:cTn id="112" dur="500" fill="hold"/>
                                        <p:tgtEl>
                                          <p:spTgt spid="32"/>
                                        </p:tgtEl>
                                        <p:attrNameLst>
                                          <p:attrName>fillcolor</p:attrName>
                                        </p:attrNameLst>
                                      </p:cBhvr>
                                      <p:by>
                                        <p:hsl h="0" s="-12549" l="-25098"/>
                                      </p:by>
                                    </p:animClr>
                                    <p:animClr clrSpc="hsl" dir="cw">
                                      <p:cBhvr>
                                        <p:cTn id="113" dur="500" fill="hold"/>
                                        <p:tgtEl>
                                          <p:spTgt spid="32"/>
                                        </p:tgtEl>
                                        <p:attrNameLst>
                                          <p:attrName>stroke.color</p:attrName>
                                        </p:attrNameLst>
                                      </p:cBhvr>
                                      <p:by>
                                        <p:hsl h="0" s="-12549" l="-25098"/>
                                      </p:by>
                                    </p:animClr>
                                    <p:set>
                                      <p:cBhvr>
                                        <p:cTn id="114" dur="500" fill="hold"/>
                                        <p:tgtEl>
                                          <p:spTgt spid="32"/>
                                        </p:tgtEl>
                                        <p:attrNameLst>
                                          <p:attrName>fill.type</p:attrName>
                                        </p:attrNameLst>
                                      </p:cBhvr>
                                      <p:to>
                                        <p:strVal val="solid"/>
                                      </p:to>
                                    </p:set>
                                  </p:childTnLst>
                                </p:cTn>
                              </p:par>
                            </p:childTnLst>
                          </p:cTn>
                        </p:par>
                      </p:childTnLst>
                    </p:cTn>
                  </p:par>
                  <p:par>
                    <p:cTn id="115" fill="hold">
                      <p:stCondLst>
                        <p:cond delay="indefinite"/>
                      </p:stCondLst>
                      <p:childTnLst>
                        <p:par>
                          <p:cTn id="116" fill="hold">
                            <p:stCondLst>
                              <p:cond delay="0"/>
                            </p:stCondLst>
                            <p:childTnLst>
                              <p:par>
                                <p:cTn id="117" presetID="42" presetClass="path" presetSubtype="0" accel="50000" decel="50000" fill="hold" grpId="2" nodeType="clickEffect">
                                  <p:stCondLst>
                                    <p:cond delay="0"/>
                                  </p:stCondLst>
                                  <p:childTnLst>
                                    <p:animMotion origin="layout" path="M 1.25E-6 4.07407E-6 L 0.49726 -0.69098 " pathEditMode="relative" rAng="0" ptsTypes="AA">
                                      <p:cBhvr>
                                        <p:cTn id="118" dur="2000" fill="hold"/>
                                        <p:tgtEl>
                                          <p:spTgt spid="67"/>
                                        </p:tgtEl>
                                        <p:attrNameLst>
                                          <p:attrName>ppt_x</p:attrName>
                                          <p:attrName>ppt_y</p:attrName>
                                        </p:attrNameLst>
                                      </p:cBhvr>
                                      <p:rCtr x="24857" y="-34560"/>
                                    </p:animMotion>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67"/>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nodeType="clickEffect">
                                  <p:stCondLst>
                                    <p:cond delay="0"/>
                                  </p:stCondLst>
                                  <p:childTnLst>
                                    <p:set>
                                      <p:cBhvr>
                                        <p:cTn id="126" dur="1" fill="hold">
                                          <p:stCondLst>
                                            <p:cond delay="0"/>
                                          </p:stCondLst>
                                        </p:cTn>
                                        <p:tgtEl>
                                          <p:spTgt spid="33"/>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34"/>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35"/>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39"/>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xit" presetSubtype="0" fill="hold" nodeType="clickEffect">
                                  <p:stCondLst>
                                    <p:cond delay="0"/>
                                  </p:stCondLst>
                                  <p:childTnLst>
                                    <p:set>
                                      <p:cBhvr>
                                        <p:cTn id="140" dur="1" fill="hold">
                                          <p:stCondLst>
                                            <p:cond delay="0"/>
                                          </p:stCondLst>
                                        </p:cTn>
                                        <p:tgtEl>
                                          <p:spTgt spid="34"/>
                                        </p:tgtEl>
                                        <p:attrNameLst>
                                          <p:attrName>style.visibility</p:attrName>
                                        </p:attrNameLst>
                                      </p:cBhvr>
                                      <p:to>
                                        <p:strVal val="hidden"/>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0"/>
                                          </p:stCondLst>
                                        </p:cTn>
                                        <p:tgtEl>
                                          <p:spTgt spid="40"/>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grpId="0" nodeType="clickEffect">
                                  <p:stCondLst>
                                    <p:cond delay="0"/>
                                  </p:stCondLst>
                                  <p:childTnLst>
                                    <p:set>
                                      <p:cBhvr>
                                        <p:cTn id="148" dur="1" fill="hold">
                                          <p:stCondLst>
                                            <p:cond delay="0"/>
                                          </p:stCondLst>
                                        </p:cTn>
                                        <p:tgtEl>
                                          <p:spTgt spid="41"/>
                                        </p:tgtEl>
                                        <p:attrNameLst>
                                          <p:attrName>style.visibility</p:attrName>
                                        </p:attrNameLst>
                                      </p:cBhvr>
                                      <p:to>
                                        <p:strVal val="visible"/>
                                      </p:to>
                                    </p:set>
                                    <p:animEffect transition="in" filter="wipe(left)">
                                      <p:cBhvr>
                                        <p:cTn id="149" dur="500"/>
                                        <p:tgtEl>
                                          <p:spTgt spid="41"/>
                                        </p:tgtEl>
                                      </p:cBhvr>
                                    </p:animEffect>
                                  </p:childTnLst>
                                </p:cTn>
                              </p:par>
                            </p:childTnLst>
                          </p:cTn>
                        </p:par>
                      </p:childTnLst>
                    </p:cTn>
                  </p:par>
                  <p:par>
                    <p:cTn id="150" fill="hold">
                      <p:stCondLst>
                        <p:cond delay="indefinite"/>
                      </p:stCondLst>
                      <p:childTnLst>
                        <p:par>
                          <p:cTn id="151" fill="hold">
                            <p:stCondLst>
                              <p:cond delay="0"/>
                            </p:stCondLst>
                            <p:childTnLst>
                              <p:par>
                                <p:cTn id="152" presetID="1" presetClass="exit" presetSubtype="0" fill="hold" nodeType="clickEffect">
                                  <p:stCondLst>
                                    <p:cond delay="0"/>
                                  </p:stCondLst>
                                  <p:childTnLst>
                                    <p:set>
                                      <p:cBhvr>
                                        <p:cTn id="153" dur="1" fill="hold">
                                          <p:stCondLst>
                                            <p:cond delay="0"/>
                                          </p:stCondLst>
                                        </p:cTn>
                                        <p:tgtEl>
                                          <p:spTgt spid="40"/>
                                        </p:tgtEl>
                                        <p:attrNameLst>
                                          <p:attrName>style.visibility</p:attrName>
                                        </p:attrNameLst>
                                      </p:cBhvr>
                                      <p:to>
                                        <p:strVal val="hidden"/>
                                      </p:to>
                                    </p:set>
                                  </p:childTnLst>
                                </p:cTn>
                              </p:par>
                            </p:childTnLst>
                          </p:cTn>
                        </p:par>
                      </p:childTnLst>
                    </p:cTn>
                  </p:par>
                  <p:par>
                    <p:cTn id="154" fill="hold">
                      <p:stCondLst>
                        <p:cond delay="indefinite"/>
                      </p:stCondLst>
                      <p:childTnLst>
                        <p:par>
                          <p:cTn id="155" fill="hold">
                            <p:stCondLst>
                              <p:cond delay="0"/>
                            </p:stCondLst>
                            <p:childTnLst>
                              <p:par>
                                <p:cTn id="156" presetID="1" presetClass="entr" presetSubtype="0" fill="hold" nodeType="clickEffect">
                                  <p:stCondLst>
                                    <p:cond delay="0"/>
                                  </p:stCondLst>
                                  <p:childTnLst>
                                    <p:set>
                                      <p:cBhvr>
                                        <p:cTn id="157" dur="1" fill="hold">
                                          <p:stCondLst>
                                            <p:cond delay="0"/>
                                          </p:stCondLst>
                                        </p:cTn>
                                        <p:tgtEl>
                                          <p:spTgt spid="42"/>
                                        </p:tgtEl>
                                        <p:attrNameLst>
                                          <p:attrName>style.visibility</p:attrName>
                                        </p:attrNameLst>
                                      </p:cBhvr>
                                      <p:to>
                                        <p:strVal val="visible"/>
                                      </p:to>
                                    </p:set>
                                  </p:childTnLst>
                                </p:cTn>
                              </p:par>
                            </p:childTnLst>
                          </p:cTn>
                        </p:par>
                      </p:childTnLst>
                    </p:cTn>
                  </p:par>
                  <p:par>
                    <p:cTn id="158" fill="hold">
                      <p:stCondLst>
                        <p:cond delay="indefinite"/>
                      </p:stCondLst>
                      <p:childTnLst>
                        <p:par>
                          <p:cTn id="159" fill="hold">
                            <p:stCondLst>
                              <p:cond delay="0"/>
                            </p:stCondLst>
                            <p:childTnLst>
                              <p:par>
                                <p:cTn id="160" presetID="22" presetClass="entr" presetSubtype="4" fill="hold" grpId="0" nodeType="clickEffect">
                                  <p:stCondLst>
                                    <p:cond delay="0"/>
                                  </p:stCondLst>
                                  <p:childTnLst>
                                    <p:set>
                                      <p:cBhvr>
                                        <p:cTn id="161" dur="1" fill="hold">
                                          <p:stCondLst>
                                            <p:cond delay="0"/>
                                          </p:stCondLst>
                                        </p:cTn>
                                        <p:tgtEl>
                                          <p:spTgt spid="68"/>
                                        </p:tgtEl>
                                        <p:attrNameLst>
                                          <p:attrName>style.visibility</p:attrName>
                                        </p:attrNameLst>
                                      </p:cBhvr>
                                      <p:to>
                                        <p:strVal val="visible"/>
                                      </p:to>
                                    </p:set>
                                    <p:animEffect transition="in" filter="wipe(down)">
                                      <p:cBhvr>
                                        <p:cTn id="162" dur="500"/>
                                        <p:tgtEl>
                                          <p:spTgt spid="68"/>
                                        </p:tgtEl>
                                      </p:cBhvr>
                                    </p:animEffect>
                                  </p:childTnLst>
                                </p:cTn>
                              </p:par>
                            </p:childTnLst>
                          </p:cTn>
                        </p:par>
                      </p:childTnLst>
                    </p:cTn>
                  </p:par>
                  <p:par>
                    <p:cTn id="163" fill="hold">
                      <p:stCondLst>
                        <p:cond delay="indefinite"/>
                      </p:stCondLst>
                      <p:childTnLst>
                        <p:par>
                          <p:cTn id="164" fill="hold">
                            <p:stCondLst>
                              <p:cond delay="0"/>
                            </p:stCondLst>
                            <p:childTnLst>
                              <p:par>
                                <p:cTn id="165" presetID="24" presetClass="emph" presetSubtype="0" fill="hold" grpId="1" nodeType="clickEffect">
                                  <p:stCondLst>
                                    <p:cond delay="0"/>
                                  </p:stCondLst>
                                  <p:childTnLst>
                                    <p:animClr clrSpc="hsl" dir="cw">
                                      <p:cBhvr override="childStyle">
                                        <p:cTn id="166" dur="500" fill="hold"/>
                                        <p:tgtEl>
                                          <p:spTgt spid="42"/>
                                        </p:tgtEl>
                                        <p:attrNameLst>
                                          <p:attrName>style.color</p:attrName>
                                        </p:attrNameLst>
                                      </p:cBhvr>
                                      <p:by>
                                        <p:hsl h="0" s="-12549" l="-25098"/>
                                      </p:by>
                                    </p:animClr>
                                    <p:animClr clrSpc="hsl" dir="cw">
                                      <p:cBhvr>
                                        <p:cTn id="167" dur="500" fill="hold"/>
                                        <p:tgtEl>
                                          <p:spTgt spid="42"/>
                                        </p:tgtEl>
                                        <p:attrNameLst>
                                          <p:attrName>fillcolor</p:attrName>
                                        </p:attrNameLst>
                                      </p:cBhvr>
                                      <p:by>
                                        <p:hsl h="0" s="-12549" l="-25098"/>
                                      </p:by>
                                    </p:animClr>
                                    <p:animClr clrSpc="hsl" dir="cw">
                                      <p:cBhvr>
                                        <p:cTn id="168" dur="500" fill="hold"/>
                                        <p:tgtEl>
                                          <p:spTgt spid="42"/>
                                        </p:tgtEl>
                                        <p:attrNameLst>
                                          <p:attrName>stroke.color</p:attrName>
                                        </p:attrNameLst>
                                      </p:cBhvr>
                                      <p:by>
                                        <p:hsl h="0" s="-12549" l="-25098"/>
                                      </p:by>
                                    </p:animClr>
                                    <p:set>
                                      <p:cBhvr>
                                        <p:cTn id="169" dur="500" fill="hold"/>
                                        <p:tgtEl>
                                          <p:spTgt spid="42"/>
                                        </p:tgtEl>
                                        <p:attrNameLst>
                                          <p:attrName>fill.type</p:attrName>
                                        </p:attrNameLst>
                                      </p:cBhvr>
                                      <p:to>
                                        <p:strVal val="solid"/>
                                      </p:to>
                                    </p:set>
                                  </p:childTnLst>
                                </p:cTn>
                              </p:par>
                            </p:childTnLst>
                          </p:cTn>
                        </p:par>
                      </p:childTnLst>
                    </p:cTn>
                  </p:par>
                  <p:par>
                    <p:cTn id="170" fill="hold">
                      <p:stCondLst>
                        <p:cond delay="indefinite"/>
                      </p:stCondLst>
                      <p:childTnLst>
                        <p:par>
                          <p:cTn id="171" fill="hold">
                            <p:stCondLst>
                              <p:cond delay="0"/>
                            </p:stCondLst>
                            <p:childTnLst>
                              <p:par>
                                <p:cTn id="172" presetID="1" presetClass="exit" presetSubtype="0" fill="hold" grpId="1" nodeType="clickEffect">
                                  <p:stCondLst>
                                    <p:cond delay="0"/>
                                  </p:stCondLst>
                                  <p:childTnLst>
                                    <p:set>
                                      <p:cBhvr>
                                        <p:cTn id="173" dur="1" fill="hold">
                                          <p:stCondLst>
                                            <p:cond delay="0"/>
                                          </p:stCondLst>
                                        </p:cTn>
                                        <p:tgtEl>
                                          <p:spTgt spid="68"/>
                                        </p:tgtEl>
                                        <p:attrNameLst>
                                          <p:attrName>style.visibility</p:attrName>
                                        </p:attrNameLst>
                                      </p:cBhvr>
                                      <p:to>
                                        <p:strVal val="hidden"/>
                                      </p:to>
                                    </p:set>
                                  </p:childTnLst>
                                </p:cTn>
                              </p:par>
                            </p:childTnLst>
                          </p:cTn>
                        </p:par>
                      </p:childTnLst>
                    </p:cTn>
                  </p:par>
                  <p:par>
                    <p:cTn id="174" fill="hold">
                      <p:stCondLst>
                        <p:cond delay="indefinite"/>
                      </p:stCondLst>
                      <p:childTnLst>
                        <p:par>
                          <p:cTn id="175" fill="hold">
                            <p:stCondLst>
                              <p:cond delay="0"/>
                            </p:stCondLst>
                            <p:childTnLst>
                              <p:par>
                                <p:cTn id="176" presetID="22" presetClass="entr" presetSubtype="4" fill="hold" grpId="0" nodeType="clickEffect">
                                  <p:stCondLst>
                                    <p:cond delay="0"/>
                                  </p:stCondLst>
                                  <p:childTnLst>
                                    <p:set>
                                      <p:cBhvr>
                                        <p:cTn id="177" dur="1" fill="hold">
                                          <p:stCondLst>
                                            <p:cond delay="0"/>
                                          </p:stCondLst>
                                        </p:cTn>
                                        <p:tgtEl>
                                          <p:spTgt spid="69"/>
                                        </p:tgtEl>
                                        <p:attrNameLst>
                                          <p:attrName>style.visibility</p:attrName>
                                        </p:attrNameLst>
                                      </p:cBhvr>
                                      <p:to>
                                        <p:strVal val="visible"/>
                                      </p:to>
                                    </p:set>
                                    <p:animEffect transition="in" filter="wipe(down)">
                                      <p:cBhvr>
                                        <p:cTn id="178" dur="500"/>
                                        <p:tgtEl>
                                          <p:spTgt spid="69"/>
                                        </p:tgtEl>
                                      </p:cBhvr>
                                    </p:animEffect>
                                  </p:childTnLst>
                                </p:cTn>
                              </p:par>
                            </p:childTnLst>
                          </p:cTn>
                        </p:par>
                      </p:childTnLst>
                    </p:cTn>
                  </p:par>
                  <p:par>
                    <p:cTn id="179" fill="hold">
                      <p:stCondLst>
                        <p:cond delay="indefinite"/>
                      </p:stCondLst>
                      <p:childTnLst>
                        <p:par>
                          <p:cTn id="180" fill="hold">
                            <p:stCondLst>
                              <p:cond delay="0"/>
                            </p:stCondLst>
                            <p:childTnLst>
                              <p:par>
                                <p:cTn id="181" presetID="1" presetClass="exit" presetSubtype="0" fill="hold" nodeType="clickEffect">
                                  <p:stCondLst>
                                    <p:cond delay="0"/>
                                  </p:stCondLst>
                                  <p:childTnLst>
                                    <p:set>
                                      <p:cBhvr>
                                        <p:cTn id="182" dur="1" fill="hold">
                                          <p:stCondLst>
                                            <p:cond delay="0"/>
                                          </p:stCondLst>
                                        </p:cTn>
                                        <p:tgtEl>
                                          <p:spTgt spid="32"/>
                                        </p:tgtEl>
                                        <p:attrNameLst>
                                          <p:attrName>style.visibility</p:attrName>
                                        </p:attrNameLst>
                                      </p:cBhvr>
                                      <p:to>
                                        <p:strVal val="hidden"/>
                                      </p:to>
                                    </p:set>
                                  </p:childTnLst>
                                </p:cTn>
                              </p:par>
                              <p:par>
                                <p:cTn id="183" presetID="1" presetClass="entr" presetSubtype="0" fill="hold" nodeType="withEffect">
                                  <p:stCondLst>
                                    <p:cond delay="0"/>
                                  </p:stCondLst>
                                  <p:childTnLst>
                                    <p:set>
                                      <p:cBhvr>
                                        <p:cTn id="184" dur="1" fill="hold">
                                          <p:stCondLst>
                                            <p:cond delay="0"/>
                                          </p:stCondLst>
                                        </p:cTn>
                                        <p:tgtEl>
                                          <p:spTgt spid="43"/>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presetID="1" presetClass="exit" presetSubtype="0" fill="hold" grpId="1" nodeType="clickEffect">
                                  <p:stCondLst>
                                    <p:cond delay="0"/>
                                  </p:stCondLst>
                                  <p:childTnLst>
                                    <p:set>
                                      <p:cBhvr>
                                        <p:cTn id="188" dur="1" fill="hold">
                                          <p:stCondLst>
                                            <p:cond delay="0"/>
                                          </p:stCondLst>
                                        </p:cTn>
                                        <p:tgtEl>
                                          <p:spTgt spid="69"/>
                                        </p:tgtEl>
                                        <p:attrNameLst>
                                          <p:attrName>style.visibility</p:attrName>
                                        </p:attrNameLst>
                                      </p:cBhvr>
                                      <p:to>
                                        <p:strVal val="hidden"/>
                                      </p:to>
                                    </p:set>
                                  </p:childTnLst>
                                </p:cTn>
                              </p:par>
                            </p:childTnLst>
                          </p:cTn>
                        </p:par>
                      </p:childTnLst>
                    </p:cTn>
                  </p:par>
                  <p:par>
                    <p:cTn id="189" fill="hold">
                      <p:stCondLst>
                        <p:cond delay="indefinite"/>
                      </p:stCondLst>
                      <p:childTnLst>
                        <p:par>
                          <p:cTn id="190" fill="hold">
                            <p:stCondLst>
                              <p:cond delay="0"/>
                            </p:stCondLst>
                            <p:childTnLst>
                              <p:par>
                                <p:cTn id="191" presetID="22" presetClass="entr" presetSubtype="8" fill="hold" grpId="0" nodeType="clickEffect">
                                  <p:stCondLst>
                                    <p:cond delay="0"/>
                                  </p:stCondLst>
                                  <p:childTnLst>
                                    <p:set>
                                      <p:cBhvr>
                                        <p:cTn id="192" dur="1" fill="hold">
                                          <p:stCondLst>
                                            <p:cond delay="0"/>
                                          </p:stCondLst>
                                        </p:cTn>
                                        <p:tgtEl>
                                          <p:spTgt spid="44"/>
                                        </p:tgtEl>
                                        <p:attrNameLst>
                                          <p:attrName>style.visibility</p:attrName>
                                        </p:attrNameLst>
                                      </p:cBhvr>
                                      <p:to>
                                        <p:strVal val="visible"/>
                                      </p:to>
                                    </p:set>
                                    <p:animEffect transition="in" filter="wipe(left)">
                                      <p:cBhvr>
                                        <p:cTn id="193" dur="500"/>
                                        <p:tgtEl>
                                          <p:spTgt spid="44"/>
                                        </p:tgtEl>
                                      </p:cBhvr>
                                    </p:animEffect>
                                  </p:childTnLst>
                                </p:cTn>
                              </p:par>
                            </p:childTnLst>
                          </p:cTn>
                        </p:par>
                      </p:childTnLst>
                    </p:cTn>
                  </p:par>
                  <p:par>
                    <p:cTn id="194" fill="hold">
                      <p:stCondLst>
                        <p:cond delay="indefinite"/>
                      </p:stCondLst>
                      <p:childTnLst>
                        <p:par>
                          <p:cTn id="195" fill="hold">
                            <p:stCondLst>
                              <p:cond delay="0"/>
                            </p:stCondLst>
                            <p:childTnLst>
                              <p:par>
                                <p:cTn id="196" presetID="1" presetClass="exit" presetSubtype="0" fill="hold" nodeType="clickEffect">
                                  <p:stCondLst>
                                    <p:cond delay="0"/>
                                  </p:stCondLst>
                                  <p:childTnLst>
                                    <p:set>
                                      <p:cBhvr>
                                        <p:cTn id="197" dur="1" fill="hold">
                                          <p:stCondLst>
                                            <p:cond delay="0"/>
                                          </p:stCondLst>
                                        </p:cTn>
                                        <p:tgtEl>
                                          <p:spTgt spid="43"/>
                                        </p:tgtEl>
                                        <p:attrNameLst>
                                          <p:attrName>style.visibility</p:attrName>
                                        </p:attrNameLst>
                                      </p:cBhvr>
                                      <p:to>
                                        <p:strVal val="hidden"/>
                                      </p:to>
                                    </p:set>
                                  </p:childTnLst>
                                </p:cTn>
                              </p:par>
                            </p:childTnLst>
                          </p:cTn>
                        </p:par>
                      </p:childTnLst>
                    </p:cTn>
                  </p:par>
                  <p:par>
                    <p:cTn id="198" fill="hold">
                      <p:stCondLst>
                        <p:cond delay="indefinite"/>
                      </p:stCondLst>
                      <p:childTnLst>
                        <p:par>
                          <p:cTn id="199" fill="hold">
                            <p:stCondLst>
                              <p:cond delay="0"/>
                            </p:stCondLst>
                            <p:childTnLst>
                              <p:par>
                                <p:cTn id="200" presetID="1" presetClass="entr" presetSubtype="0" fill="hold" nodeType="clickEffect">
                                  <p:stCondLst>
                                    <p:cond delay="0"/>
                                  </p:stCondLst>
                                  <p:childTnLst>
                                    <p:set>
                                      <p:cBhvr>
                                        <p:cTn id="201" dur="1" fill="hold">
                                          <p:stCondLst>
                                            <p:cond delay="0"/>
                                          </p:stCondLst>
                                        </p:cTn>
                                        <p:tgtEl>
                                          <p:spTgt spid="45"/>
                                        </p:tgtEl>
                                        <p:attrNameLst>
                                          <p:attrName>style.visibility</p:attrName>
                                        </p:attrNameLst>
                                      </p:cBhvr>
                                      <p:to>
                                        <p:strVal val="visible"/>
                                      </p:to>
                                    </p:set>
                                  </p:childTnLst>
                                </p:cTn>
                              </p:par>
                            </p:childTnLst>
                          </p:cTn>
                        </p:par>
                      </p:childTnLst>
                    </p:cTn>
                  </p:par>
                  <p:par>
                    <p:cTn id="202" fill="hold">
                      <p:stCondLst>
                        <p:cond delay="indefinite"/>
                      </p:stCondLst>
                      <p:childTnLst>
                        <p:par>
                          <p:cTn id="203" fill="hold">
                            <p:stCondLst>
                              <p:cond delay="0"/>
                            </p:stCondLst>
                            <p:childTnLst>
                              <p:par>
                                <p:cTn id="204" presetID="22" presetClass="entr" presetSubtype="4" fill="hold" grpId="0" nodeType="clickEffect">
                                  <p:stCondLst>
                                    <p:cond delay="0"/>
                                  </p:stCondLst>
                                  <p:childTnLst>
                                    <p:set>
                                      <p:cBhvr>
                                        <p:cTn id="205" dur="1" fill="hold">
                                          <p:stCondLst>
                                            <p:cond delay="0"/>
                                          </p:stCondLst>
                                        </p:cTn>
                                        <p:tgtEl>
                                          <p:spTgt spid="70"/>
                                        </p:tgtEl>
                                        <p:attrNameLst>
                                          <p:attrName>style.visibility</p:attrName>
                                        </p:attrNameLst>
                                      </p:cBhvr>
                                      <p:to>
                                        <p:strVal val="visible"/>
                                      </p:to>
                                    </p:set>
                                    <p:animEffect transition="in" filter="wipe(down)">
                                      <p:cBhvr>
                                        <p:cTn id="206" dur="500"/>
                                        <p:tgtEl>
                                          <p:spTgt spid="70"/>
                                        </p:tgtEl>
                                      </p:cBhvr>
                                    </p:animEffect>
                                  </p:childTnLst>
                                </p:cTn>
                              </p:par>
                            </p:childTnLst>
                          </p:cTn>
                        </p:par>
                      </p:childTnLst>
                    </p:cTn>
                  </p:par>
                  <p:par>
                    <p:cTn id="207" fill="hold">
                      <p:stCondLst>
                        <p:cond delay="indefinite"/>
                      </p:stCondLst>
                      <p:childTnLst>
                        <p:par>
                          <p:cTn id="208" fill="hold">
                            <p:stCondLst>
                              <p:cond delay="0"/>
                            </p:stCondLst>
                            <p:childTnLst>
                              <p:par>
                                <p:cTn id="209" presetID="24" presetClass="emph" presetSubtype="0" fill="hold" grpId="0" nodeType="clickEffect">
                                  <p:stCondLst>
                                    <p:cond delay="0"/>
                                  </p:stCondLst>
                                  <p:childTnLst>
                                    <p:animClr clrSpc="hsl" dir="cw">
                                      <p:cBhvr override="childStyle">
                                        <p:cTn id="210" dur="500" fill="hold"/>
                                        <p:tgtEl>
                                          <p:spTgt spid="45"/>
                                        </p:tgtEl>
                                        <p:attrNameLst>
                                          <p:attrName>style.color</p:attrName>
                                        </p:attrNameLst>
                                      </p:cBhvr>
                                      <p:by>
                                        <p:hsl h="0" s="-12549" l="-25098"/>
                                      </p:by>
                                    </p:animClr>
                                    <p:animClr clrSpc="hsl" dir="cw">
                                      <p:cBhvr>
                                        <p:cTn id="211" dur="500" fill="hold"/>
                                        <p:tgtEl>
                                          <p:spTgt spid="45"/>
                                        </p:tgtEl>
                                        <p:attrNameLst>
                                          <p:attrName>fillcolor</p:attrName>
                                        </p:attrNameLst>
                                      </p:cBhvr>
                                      <p:by>
                                        <p:hsl h="0" s="-12549" l="-25098"/>
                                      </p:by>
                                    </p:animClr>
                                    <p:animClr clrSpc="hsl" dir="cw">
                                      <p:cBhvr>
                                        <p:cTn id="212" dur="500" fill="hold"/>
                                        <p:tgtEl>
                                          <p:spTgt spid="45"/>
                                        </p:tgtEl>
                                        <p:attrNameLst>
                                          <p:attrName>stroke.color</p:attrName>
                                        </p:attrNameLst>
                                      </p:cBhvr>
                                      <p:by>
                                        <p:hsl h="0" s="-12549" l="-25098"/>
                                      </p:by>
                                    </p:animClr>
                                    <p:set>
                                      <p:cBhvr>
                                        <p:cTn id="213" dur="500" fill="hold"/>
                                        <p:tgtEl>
                                          <p:spTgt spid="45"/>
                                        </p:tgtEl>
                                        <p:attrNameLst>
                                          <p:attrName>fill.type</p:attrName>
                                        </p:attrNameLst>
                                      </p:cBhvr>
                                      <p:to>
                                        <p:strVal val="solid"/>
                                      </p:to>
                                    </p:set>
                                  </p:childTnLst>
                                </p:cTn>
                              </p:par>
                            </p:childTnLst>
                          </p:cTn>
                        </p:par>
                      </p:childTnLst>
                    </p:cTn>
                  </p:par>
                  <p:par>
                    <p:cTn id="214" fill="hold">
                      <p:stCondLst>
                        <p:cond delay="indefinite"/>
                      </p:stCondLst>
                      <p:childTnLst>
                        <p:par>
                          <p:cTn id="215" fill="hold">
                            <p:stCondLst>
                              <p:cond delay="0"/>
                            </p:stCondLst>
                            <p:childTnLst>
                              <p:par>
                                <p:cTn id="216" presetID="42" presetClass="path" presetSubtype="0" accel="50000" decel="50000" fill="hold" grpId="2" nodeType="clickEffect">
                                  <p:stCondLst>
                                    <p:cond delay="0"/>
                                  </p:stCondLst>
                                  <p:childTnLst>
                                    <p:animMotion origin="layout" path="M 3.95833E-6 -4.81481E-6 L 0.53893 -0.58495 " pathEditMode="relative" rAng="0" ptsTypes="AA">
                                      <p:cBhvr>
                                        <p:cTn id="217" dur="2000" fill="hold"/>
                                        <p:tgtEl>
                                          <p:spTgt spid="70"/>
                                        </p:tgtEl>
                                        <p:attrNameLst>
                                          <p:attrName>ppt_x</p:attrName>
                                          <p:attrName>ppt_y</p:attrName>
                                        </p:attrNameLst>
                                      </p:cBhvr>
                                      <p:rCtr x="26940" y="-29259"/>
                                    </p:animMotion>
                                  </p:childTnLst>
                                </p:cTn>
                              </p:par>
                            </p:childTnLst>
                          </p:cTn>
                        </p:par>
                      </p:childTnLst>
                    </p:cTn>
                  </p:par>
                  <p:par>
                    <p:cTn id="218" fill="hold">
                      <p:stCondLst>
                        <p:cond delay="indefinite"/>
                      </p:stCondLst>
                      <p:childTnLst>
                        <p:par>
                          <p:cTn id="219" fill="hold">
                            <p:stCondLst>
                              <p:cond delay="0"/>
                            </p:stCondLst>
                            <p:childTnLst>
                              <p:par>
                                <p:cTn id="220" presetID="1" presetClass="exit" presetSubtype="0" fill="hold" grpId="0" nodeType="clickEffect">
                                  <p:stCondLst>
                                    <p:cond delay="0"/>
                                  </p:stCondLst>
                                  <p:childTnLst>
                                    <p:set>
                                      <p:cBhvr>
                                        <p:cTn id="221" dur="1" fill="hold">
                                          <p:stCondLst>
                                            <p:cond delay="0"/>
                                          </p:stCondLst>
                                        </p:cTn>
                                        <p:tgtEl>
                                          <p:spTgt spid="42"/>
                                        </p:tgtEl>
                                        <p:attrNameLst>
                                          <p:attrName>style.visibility</p:attrName>
                                        </p:attrNameLst>
                                      </p:cBhvr>
                                      <p:to>
                                        <p:strVal val="hidden"/>
                                      </p:to>
                                    </p:set>
                                  </p:childTnLst>
                                </p:cTn>
                              </p:par>
                              <p:par>
                                <p:cTn id="222" presetID="1" presetClass="entr" presetSubtype="0" fill="hold" nodeType="withEffect">
                                  <p:stCondLst>
                                    <p:cond delay="0"/>
                                  </p:stCondLst>
                                  <p:childTnLst>
                                    <p:set>
                                      <p:cBhvr>
                                        <p:cTn id="223" dur="1" fill="hold">
                                          <p:stCondLst>
                                            <p:cond delay="0"/>
                                          </p:stCondLst>
                                        </p:cTn>
                                        <p:tgtEl>
                                          <p:spTgt spid="46"/>
                                        </p:tgtEl>
                                        <p:attrNameLst>
                                          <p:attrName>style.visibility</p:attrName>
                                        </p:attrNameLst>
                                      </p:cBhvr>
                                      <p:to>
                                        <p:strVal val="visible"/>
                                      </p:to>
                                    </p:set>
                                  </p:childTnLst>
                                </p:cTn>
                              </p:par>
                            </p:childTnLst>
                          </p:cTn>
                        </p:par>
                      </p:childTnLst>
                    </p:cTn>
                  </p:par>
                  <p:par>
                    <p:cTn id="224" fill="hold">
                      <p:stCondLst>
                        <p:cond delay="indefinite"/>
                      </p:stCondLst>
                      <p:childTnLst>
                        <p:par>
                          <p:cTn id="225" fill="hold">
                            <p:stCondLst>
                              <p:cond delay="0"/>
                            </p:stCondLst>
                            <p:childTnLst>
                              <p:par>
                                <p:cTn id="226" presetID="1" presetClass="exit" presetSubtype="0" fill="hold" grpId="1" nodeType="clickEffect">
                                  <p:stCondLst>
                                    <p:cond delay="0"/>
                                  </p:stCondLst>
                                  <p:childTnLst>
                                    <p:set>
                                      <p:cBhvr>
                                        <p:cTn id="227" dur="1" fill="hold">
                                          <p:stCondLst>
                                            <p:cond delay="0"/>
                                          </p:stCondLst>
                                        </p:cTn>
                                        <p:tgtEl>
                                          <p:spTgt spid="70"/>
                                        </p:tgtEl>
                                        <p:attrNameLst>
                                          <p:attrName>style.visibility</p:attrName>
                                        </p:attrNameLst>
                                      </p:cBhvr>
                                      <p:to>
                                        <p:strVal val="hidden"/>
                                      </p:to>
                                    </p:set>
                                  </p:childTnLst>
                                </p:cTn>
                              </p:par>
                            </p:childTnLst>
                          </p:cTn>
                        </p:par>
                      </p:childTnLst>
                    </p:cTn>
                  </p:par>
                  <p:par>
                    <p:cTn id="228" fill="hold">
                      <p:stCondLst>
                        <p:cond delay="indefinite"/>
                      </p:stCondLst>
                      <p:childTnLst>
                        <p:par>
                          <p:cTn id="229" fill="hold">
                            <p:stCondLst>
                              <p:cond delay="0"/>
                            </p:stCondLst>
                            <p:childTnLst>
                              <p:par>
                                <p:cTn id="230" presetID="22" presetClass="entr" presetSubtype="8" fill="hold" grpId="0" nodeType="clickEffect">
                                  <p:stCondLst>
                                    <p:cond delay="0"/>
                                  </p:stCondLst>
                                  <p:childTnLst>
                                    <p:set>
                                      <p:cBhvr>
                                        <p:cTn id="231" dur="1" fill="hold">
                                          <p:stCondLst>
                                            <p:cond delay="0"/>
                                          </p:stCondLst>
                                        </p:cTn>
                                        <p:tgtEl>
                                          <p:spTgt spid="47"/>
                                        </p:tgtEl>
                                        <p:attrNameLst>
                                          <p:attrName>style.visibility</p:attrName>
                                        </p:attrNameLst>
                                      </p:cBhvr>
                                      <p:to>
                                        <p:strVal val="visible"/>
                                      </p:to>
                                    </p:set>
                                    <p:animEffect transition="in" filter="wipe(left)">
                                      <p:cBhvr>
                                        <p:cTn id="232" dur="500"/>
                                        <p:tgtEl>
                                          <p:spTgt spid="47"/>
                                        </p:tgtEl>
                                      </p:cBhvr>
                                    </p:animEffect>
                                  </p:childTnLst>
                                </p:cTn>
                              </p:par>
                            </p:childTnLst>
                          </p:cTn>
                        </p:par>
                      </p:childTnLst>
                    </p:cTn>
                  </p:par>
                  <p:par>
                    <p:cTn id="233" fill="hold">
                      <p:stCondLst>
                        <p:cond delay="indefinite"/>
                      </p:stCondLst>
                      <p:childTnLst>
                        <p:par>
                          <p:cTn id="234" fill="hold">
                            <p:stCondLst>
                              <p:cond delay="0"/>
                            </p:stCondLst>
                            <p:childTnLst>
                              <p:par>
                                <p:cTn id="235" presetID="1" presetClass="exit" presetSubtype="0" fill="hold" grpId="0" nodeType="clickEffect">
                                  <p:stCondLst>
                                    <p:cond delay="0"/>
                                  </p:stCondLst>
                                  <p:childTnLst>
                                    <p:set>
                                      <p:cBhvr>
                                        <p:cTn id="236" dur="1" fill="hold">
                                          <p:stCondLst>
                                            <p:cond delay="0"/>
                                          </p:stCondLst>
                                        </p:cTn>
                                        <p:tgtEl>
                                          <p:spTgt spid="46"/>
                                        </p:tgtEl>
                                        <p:attrNameLst>
                                          <p:attrName>style.visibility</p:attrName>
                                        </p:attrNameLst>
                                      </p:cBhvr>
                                      <p:to>
                                        <p:strVal val="hidden"/>
                                      </p:to>
                                    </p:set>
                                  </p:childTnLst>
                                </p:cTn>
                              </p:par>
                            </p:childTnLst>
                          </p:cTn>
                        </p:par>
                      </p:childTnLst>
                    </p:cTn>
                  </p:par>
                  <p:par>
                    <p:cTn id="237" fill="hold">
                      <p:stCondLst>
                        <p:cond delay="indefinite"/>
                      </p:stCondLst>
                      <p:childTnLst>
                        <p:par>
                          <p:cTn id="238" fill="hold">
                            <p:stCondLst>
                              <p:cond delay="0"/>
                            </p:stCondLst>
                            <p:childTnLst>
                              <p:par>
                                <p:cTn id="239" presetID="1" presetClass="entr" presetSubtype="0" fill="hold" nodeType="clickEffect">
                                  <p:stCondLst>
                                    <p:cond delay="0"/>
                                  </p:stCondLst>
                                  <p:childTnLst>
                                    <p:set>
                                      <p:cBhvr>
                                        <p:cTn id="240" dur="1" fill="hold">
                                          <p:stCondLst>
                                            <p:cond delay="0"/>
                                          </p:stCondLst>
                                        </p:cTn>
                                        <p:tgtEl>
                                          <p:spTgt spid="48"/>
                                        </p:tgtEl>
                                        <p:attrNameLst>
                                          <p:attrName>style.visibility</p:attrName>
                                        </p:attrNameLst>
                                      </p:cBhvr>
                                      <p:to>
                                        <p:strVal val="visible"/>
                                      </p:to>
                                    </p:set>
                                  </p:childTnLst>
                                </p:cTn>
                              </p:par>
                            </p:childTnLst>
                          </p:cTn>
                        </p:par>
                      </p:childTnLst>
                    </p:cTn>
                  </p:par>
                  <p:par>
                    <p:cTn id="241" fill="hold">
                      <p:stCondLst>
                        <p:cond delay="indefinite"/>
                      </p:stCondLst>
                      <p:childTnLst>
                        <p:par>
                          <p:cTn id="242" fill="hold">
                            <p:stCondLst>
                              <p:cond delay="0"/>
                            </p:stCondLst>
                            <p:childTnLst>
                              <p:par>
                                <p:cTn id="243" presetID="10" presetClass="exit" presetSubtype="0" fill="hold" grpId="1" nodeType="clickEffect">
                                  <p:stCondLst>
                                    <p:cond delay="0"/>
                                  </p:stCondLst>
                                  <p:childTnLst>
                                    <p:animEffect transition="out" filter="fade">
                                      <p:cBhvr>
                                        <p:cTn id="244" dur="500"/>
                                        <p:tgtEl>
                                          <p:spTgt spid="39"/>
                                        </p:tgtEl>
                                      </p:cBhvr>
                                    </p:animEffect>
                                    <p:set>
                                      <p:cBhvr>
                                        <p:cTn id="245" dur="1" fill="hold">
                                          <p:stCondLst>
                                            <p:cond delay="499"/>
                                          </p:stCondLst>
                                        </p:cTn>
                                        <p:tgtEl>
                                          <p:spTgt spid="39"/>
                                        </p:tgtEl>
                                        <p:attrNameLst>
                                          <p:attrName>style.visibility</p:attrName>
                                        </p:attrNameLst>
                                      </p:cBhvr>
                                      <p:to>
                                        <p:strVal val="hidden"/>
                                      </p:to>
                                    </p:set>
                                  </p:childTnLst>
                                </p:cTn>
                              </p:par>
                              <p:par>
                                <p:cTn id="246" presetID="1" presetClass="entr" presetSubtype="0" fill="hold" grpId="0" nodeType="withEffect">
                                  <p:stCondLst>
                                    <p:cond delay="0"/>
                                  </p:stCondLst>
                                  <p:childTnLst>
                                    <p:set>
                                      <p:cBhvr>
                                        <p:cTn id="247" dur="1" fill="hold">
                                          <p:stCondLst>
                                            <p:cond delay="0"/>
                                          </p:stCondLst>
                                        </p:cTn>
                                        <p:tgtEl>
                                          <p:spTgt spid="49"/>
                                        </p:tgtEl>
                                        <p:attrNameLst>
                                          <p:attrName>style.visibility</p:attrName>
                                        </p:attrNameLst>
                                      </p:cBhvr>
                                      <p:to>
                                        <p:strVal val="visible"/>
                                      </p:to>
                                    </p:set>
                                  </p:childTnLst>
                                </p:cTn>
                              </p:par>
                            </p:childTnLst>
                          </p:cTn>
                        </p:par>
                      </p:childTnLst>
                    </p:cTn>
                  </p:par>
                  <p:par>
                    <p:cTn id="248" fill="hold">
                      <p:stCondLst>
                        <p:cond delay="indefinite"/>
                      </p:stCondLst>
                      <p:childTnLst>
                        <p:par>
                          <p:cTn id="249" fill="hold">
                            <p:stCondLst>
                              <p:cond delay="0"/>
                            </p:stCondLst>
                            <p:childTnLst>
                              <p:par>
                                <p:cTn id="250" presetID="1" presetClass="exit" presetSubtype="0" fill="hold" grpId="0" nodeType="clickEffect">
                                  <p:stCondLst>
                                    <p:cond delay="0"/>
                                  </p:stCondLst>
                                  <p:childTnLst>
                                    <p:set>
                                      <p:cBhvr>
                                        <p:cTn id="251" dur="1" fill="hold">
                                          <p:stCondLst>
                                            <p:cond delay="0"/>
                                          </p:stCondLst>
                                        </p:cTn>
                                        <p:tgtEl>
                                          <p:spTgt spid="48"/>
                                        </p:tgtEl>
                                        <p:attrNameLst>
                                          <p:attrName>style.visibility</p:attrName>
                                        </p:attrNameLst>
                                      </p:cBhvr>
                                      <p:to>
                                        <p:strVal val="hidden"/>
                                      </p:to>
                                    </p:set>
                                  </p:childTnLst>
                                </p:cTn>
                              </p:par>
                            </p:childTnLst>
                          </p:cTn>
                        </p:par>
                      </p:childTnLst>
                    </p:cTn>
                  </p:par>
                  <p:par>
                    <p:cTn id="252" fill="hold">
                      <p:stCondLst>
                        <p:cond delay="indefinite"/>
                      </p:stCondLst>
                      <p:childTnLst>
                        <p:par>
                          <p:cTn id="253" fill="hold">
                            <p:stCondLst>
                              <p:cond delay="0"/>
                            </p:stCondLst>
                            <p:childTnLst>
                              <p:par>
                                <p:cTn id="254" presetID="1" presetClass="entr" presetSubtype="0" fill="hold" nodeType="clickEffect">
                                  <p:stCondLst>
                                    <p:cond delay="0"/>
                                  </p:stCondLst>
                                  <p:childTnLst>
                                    <p:set>
                                      <p:cBhvr>
                                        <p:cTn id="255" dur="1" fill="hold">
                                          <p:stCondLst>
                                            <p:cond delay="0"/>
                                          </p:stCondLst>
                                        </p:cTn>
                                        <p:tgtEl>
                                          <p:spTgt spid="50"/>
                                        </p:tgtEl>
                                        <p:attrNameLst>
                                          <p:attrName>style.visibility</p:attrName>
                                        </p:attrNameLst>
                                      </p:cBhvr>
                                      <p:to>
                                        <p:strVal val="visible"/>
                                      </p:to>
                                    </p:set>
                                  </p:childTnLst>
                                </p:cTn>
                              </p:par>
                            </p:childTnLst>
                          </p:cTn>
                        </p:par>
                      </p:childTnLst>
                    </p:cTn>
                  </p:par>
                  <p:par>
                    <p:cTn id="256" fill="hold">
                      <p:stCondLst>
                        <p:cond delay="indefinite"/>
                      </p:stCondLst>
                      <p:childTnLst>
                        <p:par>
                          <p:cTn id="257" fill="hold">
                            <p:stCondLst>
                              <p:cond delay="0"/>
                            </p:stCondLst>
                            <p:childTnLst>
                              <p:par>
                                <p:cTn id="258" presetID="22" presetClass="entr" presetSubtype="8" fill="hold" grpId="0" nodeType="clickEffect">
                                  <p:stCondLst>
                                    <p:cond delay="0"/>
                                  </p:stCondLst>
                                  <p:childTnLst>
                                    <p:set>
                                      <p:cBhvr>
                                        <p:cTn id="259" dur="1" fill="hold">
                                          <p:stCondLst>
                                            <p:cond delay="0"/>
                                          </p:stCondLst>
                                        </p:cTn>
                                        <p:tgtEl>
                                          <p:spTgt spid="51"/>
                                        </p:tgtEl>
                                        <p:attrNameLst>
                                          <p:attrName>style.visibility</p:attrName>
                                        </p:attrNameLst>
                                      </p:cBhvr>
                                      <p:to>
                                        <p:strVal val="visible"/>
                                      </p:to>
                                    </p:set>
                                    <p:animEffect transition="in" filter="wipe(left)">
                                      <p:cBhvr>
                                        <p:cTn id="260" dur="500"/>
                                        <p:tgtEl>
                                          <p:spTgt spid="51"/>
                                        </p:tgtEl>
                                      </p:cBhvr>
                                    </p:animEffect>
                                  </p:childTnLst>
                                </p:cTn>
                              </p:par>
                            </p:childTnLst>
                          </p:cTn>
                        </p:par>
                      </p:childTnLst>
                    </p:cTn>
                  </p:par>
                  <p:par>
                    <p:cTn id="261" fill="hold">
                      <p:stCondLst>
                        <p:cond delay="indefinite"/>
                      </p:stCondLst>
                      <p:childTnLst>
                        <p:par>
                          <p:cTn id="262" fill="hold">
                            <p:stCondLst>
                              <p:cond delay="0"/>
                            </p:stCondLst>
                            <p:childTnLst>
                              <p:par>
                                <p:cTn id="263" presetID="1" presetClass="exit" presetSubtype="0" fill="hold" grpId="0" nodeType="clickEffect">
                                  <p:stCondLst>
                                    <p:cond delay="0"/>
                                  </p:stCondLst>
                                  <p:childTnLst>
                                    <p:set>
                                      <p:cBhvr>
                                        <p:cTn id="264" dur="1" fill="hold">
                                          <p:stCondLst>
                                            <p:cond delay="0"/>
                                          </p:stCondLst>
                                        </p:cTn>
                                        <p:tgtEl>
                                          <p:spTgt spid="50"/>
                                        </p:tgtEl>
                                        <p:attrNameLst>
                                          <p:attrName>style.visibility</p:attrName>
                                        </p:attrNameLst>
                                      </p:cBhvr>
                                      <p:to>
                                        <p:strVal val="hidden"/>
                                      </p:to>
                                    </p:set>
                                  </p:childTnLst>
                                </p:cTn>
                              </p:par>
                            </p:childTnLst>
                          </p:cTn>
                        </p:par>
                      </p:childTnLst>
                    </p:cTn>
                  </p:par>
                  <p:par>
                    <p:cTn id="265" fill="hold">
                      <p:stCondLst>
                        <p:cond delay="indefinite"/>
                      </p:stCondLst>
                      <p:childTnLst>
                        <p:par>
                          <p:cTn id="266" fill="hold">
                            <p:stCondLst>
                              <p:cond delay="0"/>
                            </p:stCondLst>
                            <p:childTnLst>
                              <p:par>
                                <p:cTn id="267" presetID="1" presetClass="entr" presetSubtype="0" fill="hold" nodeType="clickEffect">
                                  <p:stCondLst>
                                    <p:cond delay="0"/>
                                  </p:stCondLst>
                                  <p:childTnLst>
                                    <p:set>
                                      <p:cBhvr>
                                        <p:cTn id="268" dur="1" fill="hold">
                                          <p:stCondLst>
                                            <p:cond delay="0"/>
                                          </p:stCondLst>
                                        </p:cTn>
                                        <p:tgtEl>
                                          <p:spTgt spid="52"/>
                                        </p:tgtEl>
                                        <p:attrNameLst>
                                          <p:attrName>style.visibility</p:attrName>
                                        </p:attrNameLst>
                                      </p:cBhvr>
                                      <p:to>
                                        <p:strVal val="visible"/>
                                      </p:to>
                                    </p:set>
                                  </p:childTnLst>
                                </p:cTn>
                              </p:par>
                            </p:childTnLst>
                          </p:cTn>
                        </p:par>
                      </p:childTnLst>
                    </p:cTn>
                  </p:par>
                  <p:par>
                    <p:cTn id="269" fill="hold">
                      <p:stCondLst>
                        <p:cond delay="indefinite"/>
                      </p:stCondLst>
                      <p:childTnLst>
                        <p:par>
                          <p:cTn id="270" fill="hold">
                            <p:stCondLst>
                              <p:cond delay="0"/>
                            </p:stCondLst>
                            <p:childTnLst>
                              <p:par>
                                <p:cTn id="271" presetID="24" presetClass="emph" presetSubtype="0" fill="hold" grpId="1" nodeType="clickEffect">
                                  <p:stCondLst>
                                    <p:cond delay="0"/>
                                  </p:stCondLst>
                                  <p:childTnLst>
                                    <p:animClr clrSpc="hsl" dir="cw">
                                      <p:cBhvr override="childStyle">
                                        <p:cTn id="272" dur="500" fill="hold"/>
                                        <p:tgtEl>
                                          <p:spTgt spid="52"/>
                                        </p:tgtEl>
                                        <p:attrNameLst>
                                          <p:attrName>style.color</p:attrName>
                                        </p:attrNameLst>
                                      </p:cBhvr>
                                      <p:by>
                                        <p:hsl h="0" s="-12549" l="-25098"/>
                                      </p:by>
                                    </p:animClr>
                                    <p:animClr clrSpc="hsl" dir="cw">
                                      <p:cBhvr>
                                        <p:cTn id="273" dur="500" fill="hold"/>
                                        <p:tgtEl>
                                          <p:spTgt spid="52"/>
                                        </p:tgtEl>
                                        <p:attrNameLst>
                                          <p:attrName>fillcolor</p:attrName>
                                        </p:attrNameLst>
                                      </p:cBhvr>
                                      <p:by>
                                        <p:hsl h="0" s="-12549" l="-25098"/>
                                      </p:by>
                                    </p:animClr>
                                    <p:animClr clrSpc="hsl" dir="cw">
                                      <p:cBhvr>
                                        <p:cTn id="274" dur="500" fill="hold"/>
                                        <p:tgtEl>
                                          <p:spTgt spid="52"/>
                                        </p:tgtEl>
                                        <p:attrNameLst>
                                          <p:attrName>stroke.color</p:attrName>
                                        </p:attrNameLst>
                                      </p:cBhvr>
                                      <p:by>
                                        <p:hsl h="0" s="-12549" l="-25098"/>
                                      </p:by>
                                    </p:animClr>
                                    <p:set>
                                      <p:cBhvr>
                                        <p:cTn id="275" dur="500" fill="hold"/>
                                        <p:tgtEl>
                                          <p:spTgt spid="52"/>
                                        </p:tgtEl>
                                        <p:attrNameLst>
                                          <p:attrName>fill.type</p:attrName>
                                        </p:attrNameLst>
                                      </p:cBhvr>
                                      <p:to>
                                        <p:strVal val="solid"/>
                                      </p:to>
                                    </p:set>
                                  </p:childTnLst>
                                </p:cTn>
                              </p:par>
                            </p:childTnLst>
                          </p:cTn>
                        </p:par>
                      </p:childTnLst>
                    </p:cTn>
                  </p:par>
                  <p:par>
                    <p:cTn id="276" fill="hold">
                      <p:stCondLst>
                        <p:cond delay="indefinite"/>
                      </p:stCondLst>
                      <p:childTnLst>
                        <p:par>
                          <p:cTn id="277" fill="hold">
                            <p:stCondLst>
                              <p:cond delay="0"/>
                            </p:stCondLst>
                            <p:childTnLst>
                              <p:par>
                                <p:cTn id="278" presetID="1" presetClass="exit" presetSubtype="0" fill="hold" nodeType="clickEffect">
                                  <p:stCondLst>
                                    <p:cond delay="0"/>
                                  </p:stCondLst>
                                  <p:childTnLst>
                                    <p:set>
                                      <p:cBhvr>
                                        <p:cTn id="279" dur="1" fill="hold">
                                          <p:stCondLst>
                                            <p:cond delay="0"/>
                                          </p:stCondLst>
                                        </p:cTn>
                                        <p:tgtEl>
                                          <p:spTgt spid="45"/>
                                        </p:tgtEl>
                                        <p:attrNameLst>
                                          <p:attrName>style.visibility</p:attrName>
                                        </p:attrNameLst>
                                      </p:cBhvr>
                                      <p:to>
                                        <p:strVal val="hidden"/>
                                      </p:to>
                                    </p:set>
                                  </p:childTnLst>
                                </p:cTn>
                              </p:par>
                              <p:par>
                                <p:cTn id="280" presetID="1" presetClass="entr" presetSubtype="0" fill="hold" nodeType="withEffect">
                                  <p:stCondLst>
                                    <p:cond delay="0"/>
                                  </p:stCondLst>
                                  <p:childTnLst>
                                    <p:set>
                                      <p:cBhvr>
                                        <p:cTn id="281" dur="1" fill="hold">
                                          <p:stCondLst>
                                            <p:cond delay="0"/>
                                          </p:stCondLst>
                                        </p:cTn>
                                        <p:tgtEl>
                                          <p:spTgt spid="53"/>
                                        </p:tgtEl>
                                        <p:attrNameLst>
                                          <p:attrName>style.visibility</p:attrName>
                                        </p:attrNameLst>
                                      </p:cBhvr>
                                      <p:to>
                                        <p:strVal val="visible"/>
                                      </p:to>
                                    </p:set>
                                  </p:childTnLst>
                                </p:cTn>
                              </p:par>
                            </p:childTnLst>
                          </p:cTn>
                        </p:par>
                      </p:childTnLst>
                    </p:cTn>
                  </p:par>
                  <p:par>
                    <p:cTn id="282" fill="hold">
                      <p:stCondLst>
                        <p:cond delay="indefinite"/>
                      </p:stCondLst>
                      <p:childTnLst>
                        <p:par>
                          <p:cTn id="283" fill="hold">
                            <p:stCondLst>
                              <p:cond delay="0"/>
                            </p:stCondLst>
                            <p:childTnLst>
                              <p:par>
                                <p:cTn id="284" presetID="22" presetClass="entr" presetSubtype="8" fill="hold" grpId="0" nodeType="clickEffect">
                                  <p:stCondLst>
                                    <p:cond delay="0"/>
                                  </p:stCondLst>
                                  <p:childTnLst>
                                    <p:set>
                                      <p:cBhvr>
                                        <p:cTn id="285" dur="1" fill="hold">
                                          <p:stCondLst>
                                            <p:cond delay="0"/>
                                          </p:stCondLst>
                                        </p:cTn>
                                        <p:tgtEl>
                                          <p:spTgt spid="54"/>
                                        </p:tgtEl>
                                        <p:attrNameLst>
                                          <p:attrName>style.visibility</p:attrName>
                                        </p:attrNameLst>
                                      </p:cBhvr>
                                      <p:to>
                                        <p:strVal val="visible"/>
                                      </p:to>
                                    </p:set>
                                    <p:animEffect transition="in" filter="wipe(left)">
                                      <p:cBhvr>
                                        <p:cTn id="286" dur="500"/>
                                        <p:tgtEl>
                                          <p:spTgt spid="54"/>
                                        </p:tgtEl>
                                      </p:cBhvr>
                                    </p:animEffect>
                                  </p:childTnLst>
                                </p:cTn>
                              </p:par>
                            </p:childTnLst>
                          </p:cTn>
                        </p:par>
                      </p:childTnLst>
                    </p:cTn>
                  </p:par>
                  <p:par>
                    <p:cTn id="287" fill="hold">
                      <p:stCondLst>
                        <p:cond delay="indefinite"/>
                      </p:stCondLst>
                      <p:childTnLst>
                        <p:par>
                          <p:cTn id="288" fill="hold">
                            <p:stCondLst>
                              <p:cond delay="0"/>
                            </p:stCondLst>
                            <p:childTnLst>
                              <p:par>
                                <p:cTn id="289" presetID="1" presetClass="exit" presetSubtype="0" fill="hold" nodeType="clickEffect">
                                  <p:stCondLst>
                                    <p:cond delay="0"/>
                                  </p:stCondLst>
                                  <p:childTnLst>
                                    <p:set>
                                      <p:cBhvr>
                                        <p:cTn id="290" dur="1" fill="hold">
                                          <p:stCondLst>
                                            <p:cond delay="0"/>
                                          </p:stCondLst>
                                        </p:cTn>
                                        <p:tgtEl>
                                          <p:spTgt spid="53"/>
                                        </p:tgtEl>
                                        <p:attrNameLst>
                                          <p:attrName>style.visibility</p:attrName>
                                        </p:attrNameLst>
                                      </p:cBhvr>
                                      <p:to>
                                        <p:strVal val="hidden"/>
                                      </p:to>
                                    </p:set>
                                  </p:childTnLst>
                                </p:cTn>
                              </p:par>
                              <p:par>
                                <p:cTn id="291" presetID="1" presetClass="entr" presetSubtype="0" fill="hold" nodeType="withEffect">
                                  <p:stCondLst>
                                    <p:cond delay="0"/>
                                  </p:stCondLst>
                                  <p:childTnLst>
                                    <p:set>
                                      <p:cBhvr>
                                        <p:cTn id="292" dur="1" fill="hold">
                                          <p:stCondLst>
                                            <p:cond delay="0"/>
                                          </p:stCondLst>
                                        </p:cTn>
                                        <p:tgtEl>
                                          <p:spTgt spid="55"/>
                                        </p:tgtEl>
                                        <p:attrNameLst>
                                          <p:attrName>style.visibility</p:attrName>
                                        </p:attrNameLst>
                                      </p:cBhvr>
                                      <p:to>
                                        <p:strVal val="visible"/>
                                      </p:to>
                                    </p:set>
                                  </p:childTnLst>
                                </p:cTn>
                              </p:par>
                            </p:childTnLst>
                          </p:cTn>
                        </p:par>
                      </p:childTnLst>
                    </p:cTn>
                  </p:par>
                  <p:par>
                    <p:cTn id="293" fill="hold">
                      <p:stCondLst>
                        <p:cond delay="indefinite"/>
                      </p:stCondLst>
                      <p:childTnLst>
                        <p:par>
                          <p:cTn id="294" fill="hold">
                            <p:stCondLst>
                              <p:cond delay="0"/>
                            </p:stCondLst>
                            <p:childTnLst>
                              <p:par>
                                <p:cTn id="295" presetID="24" presetClass="emph" presetSubtype="0" fill="hold" grpId="0" nodeType="clickEffect">
                                  <p:stCondLst>
                                    <p:cond delay="0"/>
                                  </p:stCondLst>
                                  <p:childTnLst>
                                    <p:animClr clrSpc="hsl" dir="cw">
                                      <p:cBhvr override="childStyle">
                                        <p:cTn id="296" dur="500" fill="hold"/>
                                        <p:tgtEl>
                                          <p:spTgt spid="55"/>
                                        </p:tgtEl>
                                        <p:attrNameLst>
                                          <p:attrName>style.color</p:attrName>
                                        </p:attrNameLst>
                                      </p:cBhvr>
                                      <p:by>
                                        <p:hsl h="0" s="-12549" l="-25098"/>
                                      </p:by>
                                    </p:animClr>
                                    <p:animClr clrSpc="hsl" dir="cw">
                                      <p:cBhvr>
                                        <p:cTn id="297" dur="500" fill="hold"/>
                                        <p:tgtEl>
                                          <p:spTgt spid="55"/>
                                        </p:tgtEl>
                                        <p:attrNameLst>
                                          <p:attrName>fillcolor</p:attrName>
                                        </p:attrNameLst>
                                      </p:cBhvr>
                                      <p:by>
                                        <p:hsl h="0" s="-12549" l="-25098"/>
                                      </p:by>
                                    </p:animClr>
                                    <p:animClr clrSpc="hsl" dir="cw">
                                      <p:cBhvr>
                                        <p:cTn id="298" dur="500" fill="hold"/>
                                        <p:tgtEl>
                                          <p:spTgt spid="55"/>
                                        </p:tgtEl>
                                        <p:attrNameLst>
                                          <p:attrName>stroke.color</p:attrName>
                                        </p:attrNameLst>
                                      </p:cBhvr>
                                      <p:by>
                                        <p:hsl h="0" s="-12549" l="-25098"/>
                                      </p:by>
                                    </p:animClr>
                                    <p:set>
                                      <p:cBhvr>
                                        <p:cTn id="299" dur="500" fill="hold"/>
                                        <p:tgtEl>
                                          <p:spTgt spid="55"/>
                                        </p:tgtEl>
                                        <p:attrNameLst>
                                          <p:attrName>fill.type</p:attrName>
                                        </p:attrNameLst>
                                      </p:cBhvr>
                                      <p:to>
                                        <p:strVal val="solid"/>
                                      </p:to>
                                    </p:set>
                                  </p:childTnLst>
                                </p:cTn>
                              </p:par>
                            </p:childTnLst>
                          </p:cTn>
                        </p:par>
                      </p:childTnLst>
                    </p:cTn>
                  </p:par>
                  <p:par>
                    <p:cTn id="300" fill="hold">
                      <p:stCondLst>
                        <p:cond delay="indefinite"/>
                      </p:stCondLst>
                      <p:childTnLst>
                        <p:par>
                          <p:cTn id="301" fill="hold">
                            <p:stCondLst>
                              <p:cond delay="0"/>
                            </p:stCondLst>
                            <p:childTnLst>
                              <p:par>
                                <p:cTn id="302" presetID="1" presetClass="exit" presetSubtype="0" fill="hold" grpId="0" nodeType="clickEffect">
                                  <p:stCondLst>
                                    <p:cond delay="0"/>
                                  </p:stCondLst>
                                  <p:childTnLst>
                                    <p:set>
                                      <p:cBhvr>
                                        <p:cTn id="303" dur="1" fill="hold">
                                          <p:stCondLst>
                                            <p:cond delay="0"/>
                                          </p:stCondLst>
                                        </p:cTn>
                                        <p:tgtEl>
                                          <p:spTgt spid="52"/>
                                        </p:tgtEl>
                                        <p:attrNameLst>
                                          <p:attrName>style.visibility</p:attrName>
                                        </p:attrNameLst>
                                      </p:cBhvr>
                                      <p:to>
                                        <p:strVal val="hidden"/>
                                      </p:to>
                                    </p:set>
                                  </p:childTnLst>
                                </p:cTn>
                              </p:par>
                            </p:childTnLst>
                          </p:cTn>
                        </p:par>
                      </p:childTnLst>
                    </p:cTn>
                  </p:par>
                  <p:par>
                    <p:cTn id="304" fill="hold">
                      <p:stCondLst>
                        <p:cond delay="indefinite"/>
                      </p:stCondLst>
                      <p:childTnLst>
                        <p:par>
                          <p:cTn id="305" fill="hold">
                            <p:stCondLst>
                              <p:cond delay="0"/>
                            </p:stCondLst>
                            <p:childTnLst>
                              <p:par>
                                <p:cTn id="306" presetID="1" presetClass="entr" presetSubtype="0" fill="hold" nodeType="clickEffect">
                                  <p:stCondLst>
                                    <p:cond delay="0"/>
                                  </p:stCondLst>
                                  <p:childTnLst>
                                    <p:set>
                                      <p:cBhvr>
                                        <p:cTn id="307" dur="1" fill="hold">
                                          <p:stCondLst>
                                            <p:cond delay="0"/>
                                          </p:stCondLst>
                                        </p:cTn>
                                        <p:tgtEl>
                                          <p:spTgt spid="56"/>
                                        </p:tgtEl>
                                        <p:attrNameLst>
                                          <p:attrName>style.visibility</p:attrName>
                                        </p:attrNameLst>
                                      </p:cBhvr>
                                      <p:to>
                                        <p:strVal val="visible"/>
                                      </p:to>
                                    </p:set>
                                  </p:childTnLst>
                                </p:cTn>
                              </p:par>
                            </p:childTnLst>
                          </p:cTn>
                        </p:par>
                      </p:childTnLst>
                    </p:cTn>
                  </p:par>
                  <p:par>
                    <p:cTn id="308" fill="hold">
                      <p:stCondLst>
                        <p:cond delay="indefinite"/>
                      </p:stCondLst>
                      <p:childTnLst>
                        <p:par>
                          <p:cTn id="309" fill="hold">
                            <p:stCondLst>
                              <p:cond delay="0"/>
                            </p:stCondLst>
                            <p:childTnLst>
                              <p:par>
                                <p:cTn id="310" presetID="22" presetClass="entr" presetSubtype="8" fill="hold" grpId="0" nodeType="clickEffect">
                                  <p:stCondLst>
                                    <p:cond delay="0"/>
                                  </p:stCondLst>
                                  <p:childTnLst>
                                    <p:set>
                                      <p:cBhvr>
                                        <p:cTn id="311" dur="1" fill="hold">
                                          <p:stCondLst>
                                            <p:cond delay="0"/>
                                          </p:stCondLst>
                                        </p:cTn>
                                        <p:tgtEl>
                                          <p:spTgt spid="57"/>
                                        </p:tgtEl>
                                        <p:attrNameLst>
                                          <p:attrName>style.visibility</p:attrName>
                                        </p:attrNameLst>
                                      </p:cBhvr>
                                      <p:to>
                                        <p:strVal val="visible"/>
                                      </p:to>
                                    </p:set>
                                    <p:animEffect transition="in" filter="wipe(left)">
                                      <p:cBhvr>
                                        <p:cTn id="312" dur="500"/>
                                        <p:tgtEl>
                                          <p:spTgt spid="57"/>
                                        </p:tgtEl>
                                      </p:cBhvr>
                                    </p:animEffect>
                                  </p:childTnLst>
                                </p:cTn>
                              </p:par>
                            </p:childTnLst>
                          </p:cTn>
                        </p:par>
                      </p:childTnLst>
                    </p:cTn>
                  </p:par>
                  <p:par>
                    <p:cTn id="313" fill="hold">
                      <p:stCondLst>
                        <p:cond delay="indefinite"/>
                      </p:stCondLst>
                      <p:childTnLst>
                        <p:par>
                          <p:cTn id="314" fill="hold">
                            <p:stCondLst>
                              <p:cond delay="0"/>
                            </p:stCondLst>
                            <p:childTnLst>
                              <p:par>
                                <p:cTn id="315" presetID="1" presetClass="exit" presetSubtype="0" fill="hold" grpId="0" nodeType="clickEffect">
                                  <p:stCondLst>
                                    <p:cond delay="0"/>
                                  </p:stCondLst>
                                  <p:childTnLst>
                                    <p:set>
                                      <p:cBhvr>
                                        <p:cTn id="316" dur="1" fill="hold">
                                          <p:stCondLst>
                                            <p:cond delay="0"/>
                                          </p:stCondLst>
                                        </p:cTn>
                                        <p:tgtEl>
                                          <p:spTgt spid="56"/>
                                        </p:tgtEl>
                                        <p:attrNameLst>
                                          <p:attrName>style.visibility</p:attrName>
                                        </p:attrNameLst>
                                      </p:cBhvr>
                                      <p:to>
                                        <p:strVal val="hidden"/>
                                      </p:to>
                                    </p:set>
                                  </p:childTnLst>
                                </p:cTn>
                              </p:par>
                            </p:childTnLst>
                          </p:cTn>
                        </p:par>
                      </p:childTnLst>
                    </p:cTn>
                  </p:par>
                  <p:par>
                    <p:cTn id="317" fill="hold">
                      <p:stCondLst>
                        <p:cond delay="indefinite"/>
                      </p:stCondLst>
                      <p:childTnLst>
                        <p:par>
                          <p:cTn id="318" fill="hold">
                            <p:stCondLst>
                              <p:cond delay="0"/>
                            </p:stCondLst>
                            <p:childTnLst>
                              <p:par>
                                <p:cTn id="319" presetID="1" presetClass="entr" presetSubtype="0" fill="hold" nodeType="clickEffect">
                                  <p:stCondLst>
                                    <p:cond delay="0"/>
                                  </p:stCondLst>
                                  <p:childTnLst>
                                    <p:set>
                                      <p:cBhvr>
                                        <p:cTn id="320" dur="1" fill="hold">
                                          <p:stCondLst>
                                            <p:cond delay="0"/>
                                          </p:stCondLst>
                                        </p:cTn>
                                        <p:tgtEl>
                                          <p:spTgt spid="58"/>
                                        </p:tgtEl>
                                        <p:attrNameLst>
                                          <p:attrName>style.visibility</p:attrName>
                                        </p:attrNameLst>
                                      </p:cBhvr>
                                      <p:to>
                                        <p:strVal val="visible"/>
                                      </p:to>
                                    </p:set>
                                  </p:childTnLst>
                                </p:cTn>
                              </p:par>
                            </p:childTnLst>
                          </p:cTn>
                        </p:par>
                      </p:childTnLst>
                    </p:cTn>
                  </p:par>
                  <p:par>
                    <p:cTn id="321" fill="hold">
                      <p:stCondLst>
                        <p:cond delay="indefinite"/>
                      </p:stCondLst>
                      <p:childTnLst>
                        <p:par>
                          <p:cTn id="322" fill="hold">
                            <p:stCondLst>
                              <p:cond delay="0"/>
                            </p:stCondLst>
                            <p:childTnLst>
                              <p:par>
                                <p:cTn id="323" presetID="10" presetClass="exit" presetSubtype="0" fill="hold" grpId="1" nodeType="clickEffect">
                                  <p:stCondLst>
                                    <p:cond delay="0"/>
                                  </p:stCondLst>
                                  <p:childTnLst>
                                    <p:animEffect transition="out" filter="fade">
                                      <p:cBhvr>
                                        <p:cTn id="324" dur="500"/>
                                        <p:tgtEl>
                                          <p:spTgt spid="49"/>
                                        </p:tgtEl>
                                      </p:cBhvr>
                                    </p:animEffect>
                                    <p:set>
                                      <p:cBhvr>
                                        <p:cTn id="325" dur="1" fill="hold">
                                          <p:stCondLst>
                                            <p:cond delay="499"/>
                                          </p:stCondLst>
                                        </p:cTn>
                                        <p:tgtEl>
                                          <p:spTgt spid="49"/>
                                        </p:tgtEl>
                                        <p:attrNameLst>
                                          <p:attrName>style.visibility</p:attrName>
                                        </p:attrNameLst>
                                      </p:cBhvr>
                                      <p:to>
                                        <p:strVal val="hidden"/>
                                      </p:to>
                                    </p:set>
                                  </p:childTnLst>
                                </p:cTn>
                              </p:par>
                              <p:par>
                                <p:cTn id="326" presetID="1" presetClass="entr" presetSubtype="0" fill="hold" grpId="0" nodeType="withEffect">
                                  <p:stCondLst>
                                    <p:cond delay="0"/>
                                  </p:stCondLst>
                                  <p:childTnLst>
                                    <p:set>
                                      <p:cBhvr>
                                        <p:cTn id="327" dur="1" fill="hold">
                                          <p:stCondLst>
                                            <p:cond delay="0"/>
                                          </p:stCondLst>
                                        </p:cTn>
                                        <p:tgtEl>
                                          <p:spTgt spid="59"/>
                                        </p:tgtEl>
                                        <p:attrNameLst>
                                          <p:attrName>style.visibility</p:attrName>
                                        </p:attrNameLst>
                                      </p:cBhvr>
                                      <p:to>
                                        <p:strVal val="visible"/>
                                      </p:to>
                                    </p:set>
                                  </p:childTnLst>
                                </p:cTn>
                              </p:par>
                            </p:childTnLst>
                          </p:cTn>
                        </p:par>
                      </p:childTnLst>
                    </p:cTn>
                  </p:par>
                  <p:par>
                    <p:cTn id="328" fill="hold">
                      <p:stCondLst>
                        <p:cond delay="indefinite"/>
                      </p:stCondLst>
                      <p:childTnLst>
                        <p:par>
                          <p:cTn id="329" fill="hold">
                            <p:stCondLst>
                              <p:cond delay="0"/>
                            </p:stCondLst>
                            <p:childTnLst>
                              <p:par>
                                <p:cTn id="330" presetID="1" presetClass="exit" presetSubtype="0" fill="hold" grpId="0" nodeType="clickEffect">
                                  <p:stCondLst>
                                    <p:cond delay="0"/>
                                  </p:stCondLst>
                                  <p:childTnLst>
                                    <p:set>
                                      <p:cBhvr>
                                        <p:cTn id="331" dur="1" fill="hold">
                                          <p:stCondLst>
                                            <p:cond delay="0"/>
                                          </p:stCondLst>
                                        </p:cTn>
                                        <p:tgtEl>
                                          <p:spTgt spid="58"/>
                                        </p:tgtEl>
                                        <p:attrNameLst>
                                          <p:attrName>style.visibility</p:attrName>
                                        </p:attrNameLst>
                                      </p:cBhvr>
                                      <p:to>
                                        <p:strVal val="hidden"/>
                                      </p:to>
                                    </p:set>
                                  </p:childTnLst>
                                </p:cTn>
                              </p:par>
                            </p:childTnLst>
                          </p:cTn>
                        </p:par>
                      </p:childTnLst>
                    </p:cTn>
                  </p:par>
                  <p:par>
                    <p:cTn id="332" fill="hold">
                      <p:stCondLst>
                        <p:cond delay="indefinite"/>
                      </p:stCondLst>
                      <p:childTnLst>
                        <p:par>
                          <p:cTn id="333" fill="hold">
                            <p:stCondLst>
                              <p:cond delay="0"/>
                            </p:stCondLst>
                            <p:childTnLst>
                              <p:par>
                                <p:cTn id="334" presetID="1" presetClass="entr" presetSubtype="0" fill="hold" nodeType="clickEffect">
                                  <p:stCondLst>
                                    <p:cond delay="0"/>
                                  </p:stCondLst>
                                  <p:childTnLst>
                                    <p:set>
                                      <p:cBhvr>
                                        <p:cTn id="335" dur="1" fill="hold">
                                          <p:stCondLst>
                                            <p:cond delay="0"/>
                                          </p:stCondLst>
                                        </p:cTn>
                                        <p:tgtEl>
                                          <p:spTgt spid="60"/>
                                        </p:tgtEl>
                                        <p:attrNameLst>
                                          <p:attrName>style.visibility</p:attrName>
                                        </p:attrNameLst>
                                      </p:cBhvr>
                                      <p:to>
                                        <p:strVal val="visible"/>
                                      </p:to>
                                    </p:set>
                                  </p:childTnLst>
                                </p:cTn>
                              </p:par>
                            </p:childTnLst>
                          </p:cTn>
                        </p:par>
                      </p:childTnLst>
                    </p:cTn>
                  </p:par>
                  <p:par>
                    <p:cTn id="336" fill="hold">
                      <p:stCondLst>
                        <p:cond delay="indefinite"/>
                      </p:stCondLst>
                      <p:childTnLst>
                        <p:par>
                          <p:cTn id="337" fill="hold">
                            <p:stCondLst>
                              <p:cond delay="0"/>
                            </p:stCondLst>
                            <p:childTnLst>
                              <p:par>
                                <p:cTn id="338" presetID="22" presetClass="entr" presetSubtype="8" fill="hold" grpId="0" nodeType="clickEffect">
                                  <p:stCondLst>
                                    <p:cond delay="0"/>
                                  </p:stCondLst>
                                  <p:childTnLst>
                                    <p:set>
                                      <p:cBhvr>
                                        <p:cTn id="339" dur="1" fill="hold">
                                          <p:stCondLst>
                                            <p:cond delay="0"/>
                                          </p:stCondLst>
                                        </p:cTn>
                                        <p:tgtEl>
                                          <p:spTgt spid="61"/>
                                        </p:tgtEl>
                                        <p:attrNameLst>
                                          <p:attrName>style.visibility</p:attrName>
                                        </p:attrNameLst>
                                      </p:cBhvr>
                                      <p:to>
                                        <p:strVal val="visible"/>
                                      </p:to>
                                    </p:set>
                                    <p:animEffect transition="in" filter="wipe(left)">
                                      <p:cBhvr>
                                        <p:cTn id="340" dur="500"/>
                                        <p:tgtEl>
                                          <p:spTgt spid="61"/>
                                        </p:tgtEl>
                                      </p:cBhvr>
                                    </p:animEffect>
                                  </p:childTnLst>
                                </p:cTn>
                              </p:par>
                            </p:childTnLst>
                          </p:cTn>
                        </p:par>
                      </p:childTnLst>
                    </p:cTn>
                  </p:par>
                  <p:par>
                    <p:cTn id="341" fill="hold">
                      <p:stCondLst>
                        <p:cond delay="indefinite"/>
                      </p:stCondLst>
                      <p:childTnLst>
                        <p:par>
                          <p:cTn id="342" fill="hold">
                            <p:stCondLst>
                              <p:cond delay="0"/>
                            </p:stCondLst>
                            <p:childTnLst>
                              <p:par>
                                <p:cTn id="343" presetID="1" presetClass="exit" presetSubtype="0" fill="hold" grpId="0" nodeType="clickEffect">
                                  <p:stCondLst>
                                    <p:cond delay="0"/>
                                  </p:stCondLst>
                                  <p:childTnLst>
                                    <p:set>
                                      <p:cBhvr>
                                        <p:cTn id="344" dur="1" fill="hold">
                                          <p:stCondLst>
                                            <p:cond delay="0"/>
                                          </p:stCondLst>
                                        </p:cTn>
                                        <p:tgtEl>
                                          <p:spTgt spid="60"/>
                                        </p:tgtEl>
                                        <p:attrNameLst>
                                          <p:attrName>style.visibility</p:attrName>
                                        </p:attrNameLst>
                                      </p:cBhvr>
                                      <p:to>
                                        <p:strVal val="hidden"/>
                                      </p:to>
                                    </p:set>
                                  </p:childTnLst>
                                </p:cTn>
                              </p:par>
                            </p:childTnLst>
                          </p:cTn>
                        </p:par>
                      </p:childTnLst>
                    </p:cTn>
                  </p:par>
                  <p:par>
                    <p:cTn id="345" fill="hold">
                      <p:stCondLst>
                        <p:cond delay="indefinite"/>
                      </p:stCondLst>
                      <p:childTnLst>
                        <p:par>
                          <p:cTn id="346" fill="hold">
                            <p:stCondLst>
                              <p:cond delay="0"/>
                            </p:stCondLst>
                            <p:childTnLst>
                              <p:par>
                                <p:cTn id="347" presetID="1" presetClass="entr" presetSubtype="0" fill="hold" nodeType="clickEffect">
                                  <p:stCondLst>
                                    <p:cond delay="0"/>
                                  </p:stCondLst>
                                  <p:childTnLst>
                                    <p:set>
                                      <p:cBhvr>
                                        <p:cTn id="348" dur="1" fill="hold">
                                          <p:stCondLst>
                                            <p:cond delay="0"/>
                                          </p:stCondLst>
                                        </p:cTn>
                                        <p:tgtEl>
                                          <p:spTgt spid="63"/>
                                        </p:tgtEl>
                                        <p:attrNameLst>
                                          <p:attrName>style.visibility</p:attrName>
                                        </p:attrNameLst>
                                      </p:cBhvr>
                                      <p:to>
                                        <p:strVal val="visible"/>
                                      </p:to>
                                    </p:set>
                                  </p:childTnLst>
                                </p:cTn>
                              </p:par>
                            </p:childTnLst>
                          </p:cTn>
                        </p:par>
                      </p:childTnLst>
                    </p:cTn>
                  </p:par>
                  <p:par>
                    <p:cTn id="349" fill="hold">
                      <p:stCondLst>
                        <p:cond delay="indefinite"/>
                      </p:stCondLst>
                      <p:childTnLst>
                        <p:par>
                          <p:cTn id="350" fill="hold">
                            <p:stCondLst>
                              <p:cond delay="0"/>
                            </p:stCondLst>
                            <p:childTnLst>
                              <p:par>
                                <p:cTn id="351" presetID="24" presetClass="emph" presetSubtype="0" fill="hold" grpId="1" nodeType="clickEffect">
                                  <p:stCondLst>
                                    <p:cond delay="0"/>
                                  </p:stCondLst>
                                  <p:childTnLst>
                                    <p:animClr clrSpc="hsl" dir="cw">
                                      <p:cBhvr override="childStyle">
                                        <p:cTn id="352" dur="500" fill="hold"/>
                                        <p:tgtEl>
                                          <p:spTgt spid="63"/>
                                        </p:tgtEl>
                                        <p:attrNameLst>
                                          <p:attrName>style.color</p:attrName>
                                        </p:attrNameLst>
                                      </p:cBhvr>
                                      <p:by>
                                        <p:hsl h="0" s="-12549" l="-25098"/>
                                      </p:by>
                                    </p:animClr>
                                    <p:animClr clrSpc="hsl" dir="cw">
                                      <p:cBhvr>
                                        <p:cTn id="353" dur="500" fill="hold"/>
                                        <p:tgtEl>
                                          <p:spTgt spid="63"/>
                                        </p:tgtEl>
                                        <p:attrNameLst>
                                          <p:attrName>fillcolor</p:attrName>
                                        </p:attrNameLst>
                                      </p:cBhvr>
                                      <p:by>
                                        <p:hsl h="0" s="-12549" l="-25098"/>
                                      </p:by>
                                    </p:animClr>
                                    <p:animClr clrSpc="hsl" dir="cw">
                                      <p:cBhvr>
                                        <p:cTn id="354" dur="500" fill="hold"/>
                                        <p:tgtEl>
                                          <p:spTgt spid="63"/>
                                        </p:tgtEl>
                                        <p:attrNameLst>
                                          <p:attrName>stroke.color</p:attrName>
                                        </p:attrNameLst>
                                      </p:cBhvr>
                                      <p:by>
                                        <p:hsl h="0" s="-12549" l="-25098"/>
                                      </p:by>
                                    </p:animClr>
                                    <p:set>
                                      <p:cBhvr>
                                        <p:cTn id="355" dur="500" fill="hold"/>
                                        <p:tgtEl>
                                          <p:spTgt spid="63"/>
                                        </p:tgtEl>
                                        <p:attrNameLst>
                                          <p:attrName>fill.type</p:attrName>
                                        </p:attrNameLst>
                                      </p:cBhvr>
                                      <p:to>
                                        <p:strVal val="solid"/>
                                      </p:to>
                                    </p:set>
                                  </p:childTnLst>
                                </p:cTn>
                              </p:par>
                            </p:childTnLst>
                          </p:cTn>
                        </p:par>
                      </p:childTnLst>
                    </p:cTn>
                  </p:par>
                  <p:par>
                    <p:cTn id="356" fill="hold">
                      <p:stCondLst>
                        <p:cond delay="indefinite"/>
                      </p:stCondLst>
                      <p:childTnLst>
                        <p:par>
                          <p:cTn id="357" fill="hold">
                            <p:stCondLst>
                              <p:cond delay="0"/>
                            </p:stCondLst>
                            <p:childTnLst>
                              <p:par>
                                <p:cTn id="358" presetID="1" presetClass="exit" presetSubtype="0" fill="hold" grpId="1" nodeType="clickEffect">
                                  <p:stCondLst>
                                    <p:cond delay="0"/>
                                  </p:stCondLst>
                                  <p:childTnLst>
                                    <p:set>
                                      <p:cBhvr>
                                        <p:cTn id="359" dur="1" fill="hold">
                                          <p:stCondLst>
                                            <p:cond delay="0"/>
                                          </p:stCondLst>
                                        </p:cTn>
                                        <p:tgtEl>
                                          <p:spTgt spid="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p:bldP spid="14" grpId="0"/>
      <p:bldP spid="16" grpId="0" animBg="1"/>
      <p:bldP spid="31" grpId="0"/>
      <p:bldP spid="32" grpId="0" animBg="1"/>
      <p:bldP spid="39" grpId="0"/>
      <p:bldP spid="39" grpId="1"/>
      <p:bldP spid="41" grpId="0"/>
      <p:bldP spid="42" grpId="0" animBg="1"/>
      <p:bldP spid="42" grpId="1" animBg="1"/>
      <p:bldP spid="44" grpId="0"/>
      <p:bldP spid="45" grpId="0" animBg="1"/>
      <p:bldP spid="46" grpId="0" animBg="1"/>
      <p:bldP spid="47" grpId="0"/>
      <p:bldP spid="48" grpId="0" animBg="1"/>
      <p:bldP spid="49" grpId="0"/>
      <p:bldP spid="49" grpId="1"/>
      <p:bldP spid="50" grpId="0" animBg="1"/>
      <p:bldP spid="51" grpId="0"/>
      <p:bldP spid="52" grpId="0" animBg="1"/>
      <p:bldP spid="52" grpId="1" animBg="1"/>
      <p:bldP spid="54" grpId="0"/>
      <p:bldP spid="55" grpId="0" animBg="1"/>
      <p:bldP spid="55" grpId="1" animBg="1"/>
      <p:bldP spid="56" grpId="0" animBg="1"/>
      <p:bldP spid="57" grpId="0"/>
      <p:bldP spid="58" grpId="0" animBg="1"/>
      <p:bldP spid="59" grpId="0"/>
      <p:bldP spid="60" grpId="0" animBg="1"/>
      <p:bldP spid="61" grpId="0"/>
      <p:bldP spid="63" grpId="1" animBg="1"/>
      <p:bldP spid="64" grpId="0" animBg="1"/>
      <p:bldP spid="64" grpId="1" animBg="1"/>
      <p:bldP spid="65" grpId="0" animBg="1"/>
      <p:bldP spid="65" grpId="1" animBg="1"/>
      <p:bldP spid="68" grpId="0" animBg="1"/>
      <p:bldP spid="68" grpId="1" animBg="1"/>
      <p:bldP spid="69" grpId="0" animBg="1"/>
      <p:bldP spid="69" grpId="1" animBg="1"/>
      <p:bldP spid="70" grpId="0" animBg="1"/>
      <p:bldP spid="70" grpId="1" animBg="1"/>
      <p:bldP spid="70" grpId="2" animBg="1"/>
      <p:bldP spid="66" grpId="0" animBg="1"/>
      <p:bldP spid="66" grpId="1" animBg="1"/>
      <p:bldP spid="66" grpId="2" animBg="1"/>
      <p:bldP spid="71" grpId="0"/>
      <p:bldP spid="67" grpId="0" animBg="1"/>
      <p:bldP spid="67" grpId="1" animBg="1"/>
      <p:bldP spid="67" grpId="2"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extBox 93">
            <a:extLst>
              <a:ext uri="{FF2B5EF4-FFF2-40B4-BE49-F238E27FC236}">
                <a16:creationId xmlns:a16="http://schemas.microsoft.com/office/drawing/2014/main" id="{8EDC94C3-D432-45FF-94E8-5E08333B2ED9}"/>
              </a:ext>
            </a:extLst>
          </p:cNvPr>
          <p:cNvSpPr txBox="1"/>
          <p:nvPr/>
        </p:nvSpPr>
        <p:spPr>
          <a:xfrm>
            <a:off x="7274235" y="2608917"/>
            <a:ext cx="4054110" cy="830997"/>
          </a:xfrm>
          <a:prstGeom prst="rect">
            <a:avLst/>
          </a:prstGeom>
          <a:noFill/>
        </p:spPr>
        <p:txBody>
          <a:bodyPr wrap="square">
            <a:spAutoFit/>
          </a:bodyPr>
          <a:lstStyle/>
          <a:p>
            <a:pPr algn="ctr"/>
            <a:r>
              <a:rPr lang="en-US" sz="2400" dirty="0"/>
              <a:t>Let's see the real syntax in Python now. </a:t>
            </a:r>
          </a:p>
        </p:txBody>
      </p:sp>
      <p:sp>
        <p:nvSpPr>
          <p:cNvPr id="2" name="Title 1">
            <a:extLst>
              <a:ext uri="{FF2B5EF4-FFF2-40B4-BE49-F238E27FC236}">
                <a16:creationId xmlns:a16="http://schemas.microsoft.com/office/drawing/2014/main" id="{B4B1A6B3-A65D-4519-A805-27F395F4EA62}"/>
              </a:ext>
            </a:extLst>
          </p:cNvPr>
          <p:cNvSpPr>
            <a:spLocks noGrp="1"/>
          </p:cNvSpPr>
          <p:nvPr>
            <p:ph type="title"/>
          </p:nvPr>
        </p:nvSpPr>
        <p:spPr/>
        <p:txBody>
          <a:bodyPr/>
          <a:lstStyle/>
          <a:p>
            <a:r>
              <a:rPr lang="en-US" dirty="0"/>
              <a:t>Generators</a:t>
            </a:r>
          </a:p>
        </p:txBody>
      </p:sp>
      <p:sp>
        <p:nvSpPr>
          <p:cNvPr id="12" name="TextBox 11">
            <a:extLst>
              <a:ext uri="{FF2B5EF4-FFF2-40B4-BE49-F238E27FC236}">
                <a16:creationId xmlns:a16="http://schemas.microsoft.com/office/drawing/2014/main" id="{8B216EA6-564D-4868-AF2E-282E3E8FDF07}"/>
              </a:ext>
            </a:extLst>
          </p:cNvPr>
          <p:cNvSpPr txBox="1"/>
          <p:nvPr/>
        </p:nvSpPr>
        <p:spPr>
          <a:xfrm>
            <a:off x="357126" y="2334293"/>
            <a:ext cx="6570878" cy="4401205"/>
          </a:xfrm>
          <a:prstGeom prst="rect">
            <a:avLst/>
          </a:prstGeom>
          <a:solidFill>
            <a:srgbClr val="002060"/>
          </a:solidFill>
        </p:spPr>
        <p:txBody>
          <a:bodyPr wrap="square">
            <a:spAutoFit/>
          </a:bodyPr>
          <a:lstStyle/>
          <a:p>
            <a:r>
              <a:rPr lang="en-US" sz="2000" dirty="0">
                <a:solidFill>
                  <a:srgbClr val="EBEF18"/>
                </a:solidFill>
                <a:latin typeface="Consolas" panose="020B0609020204030204" pitchFamily="49" charset="0"/>
              </a:rPr>
              <a:t>def</a:t>
            </a:r>
            <a:r>
              <a:rPr lang="en-US" sz="2000" dirty="0">
                <a:solidFill>
                  <a:srgbClr val="000000"/>
                </a:solidFill>
                <a:latin typeface="Consolas" panose="020B0609020204030204" pitchFamily="49" charset="0"/>
              </a:rPr>
              <a:t> </a:t>
            </a:r>
            <a:r>
              <a:rPr lang="en-US" sz="2000" b="1" dirty="0">
                <a:solidFill>
                  <a:srgbClr val="32F4F1"/>
                </a:solidFill>
                <a:latin typeface="Consolas-Bold"/>
              </a:rPr>
              <a:t>foo</a:t>
            </a:r>
            <a:r>
              <a:rPr lang="en-US" sz="2000" dirty="0">
                <a:solidFill>
                  <a:schemeClr val="bg1"/>
                </a:solidFill>
                <a:latin typeface="Consolas" panose="020B0609020204030204" pitchFamily="49" charset="0"/>
              </a:rPr>
              <a:t>(n):</a:t>
            </a:r>
          </a:p>
          <a:p>
            <a:r>
              <a:rPr lang="en-US" sz="2000" b="0" dirty="0">
                <a:solidFill>
                  <a:srgbClr val="000000"/>
                </a:solidFill>
                <a:latin typeface="Consolas" panose="020B0609020204030204" pitchFamily="49" charset="0"/>
              </a:rPr>
              <a:t>  </a:t>
            </a:r>
            <a:r>
              <a:rPr lang="en-US" sz="2000" b="0" dirty="0">
                <a:solidFill>
                  <a:srgbClr val="EBEF18"/>
                </a:solidFill>
                <a:latin typeface="Consolas" panose="020B0609020204030204" pitchFamily="49" charset="0"/>
              </a:rPr>
              <a:t>for</a:t>
            </a:r>
            <a:r>
              <a:rPr lang="en-US" sz="2000" b="0" dirty="0">
                <a:solidFill>
                  <a:srgbClr val="000000"/>
                </a:solidFill>
                <a:latin typeface="Consolas" panose="020B0609020204030204" pitchFamily="49" charset="0"/>
              </a:rPr>
              <a:t> </a:t>
            </a:r>
            <a:r>
              <a:rPr lang="en-US" sz="2000" b="0" dirty="0" err="1">
                <a:solidFill>
                  <a:schemeClr val="bg1"/>
                </a:solidFill>
                <a:latin typeface="Consolas" panose="020B0609020204030204" pitchFamily="49" charset="0"/>
              </a:rPr>
              <a:t>i</a:t>
            </a:r>
            <a:r>
              <a:rPr lang="en-US" sz="2000" b="0" dirty="0">
                <a:solidFill>
                  <a:srgbClr val="000000"/>
                </a:solidFill>
                <a:latin typeface="Consolas" panose="020B0609020204030204" pitchFamily="49" charset="0"/>
              </a:rPr>
              <a:t> </a:t>
            </a:r>
            <a:r>
              <a:rPr lang="en-US" sz="2000" b="0" dirty="0">
                <a:solidFill>
                  <a:srgbClr val="EBEF18"/>
                </a:solidFill>
                <a:latin typeface="Consolas" panose="020B0609020204030204" pitchFamily="49" charset="0"/>
              </a:rPr>
              <a:t>in</a:t>
            </a:r>
            <a:r>
              <a:rPr lang="en-US" sz="2000" b="0" dirty="0">
                <a:solidFill>
                  <a:srgbClr val="000000"/>
                </a:solidFill>
                <a:latin typeface="Consolas" panose="020B0609020204030204" pitchFamily="49" charset="0"/>
              </a:rPr>
              <a:t> </a:t>
            </a:r>
            <a:r>
              <a:rPr lang="en-US" sz="2000" b="1" dirty="0">
                <a:solidFill>
                  <a:srgbClr val="32F4F1"/>
                </a:solidFill>
                <a:latin typeface="Consolas-Bold"/>
              </a:rPr>
              <a:t>range</a:t>
            </a:r>
            <a:r>
              <a:rPr lang="en-US" sz="2000" b="0" dirty="0">
                <a:solidFill>
                  <a:srgbClr val="000000"/>
                </a:solidFill>
                <a:latin typeface="Consolas" panose="020B0609020204030204" pitchFamily="49" charset="0"/>
              </a:rPr>
              <a:t> </a:t>
            </a:r>
            <a:r>
              <a:rPr lang="en-US" sz="2000" b="0" dirty="0">
                <a:solidFill>
                  <a:schemeClr val="bg1"/>
                </a:solidFill>
                <a:latin typeface="Consolas" panose="020B0609020204030204" pitchFamily="49" charset="0"/>
              </a:rPr>
              <a:t>(</a:t>
            </a:r>
            <a:r>
              <a:rPr lang="en-US" sz="2000" b="0" dirty="0">
                <a:solidFill>
                  <a:srgbClr val="FB1EFF"/>
                </a:solidFill>
                <a:latin typeface="Consolas" panose="020B0609020204030204" pitchFamily="49" charset="0"/>
              </a:rPr>
              <a:t>1</a:t>
            </a:r>
            <a:r>
              <a:rPr lang="en-US" sz="2000" b="0" dirty="0">
                <a:solidFill>
                  <a:schemeClr val="bg1"/>
                </a:solidFill>
                <a:latin typeface="Consolas" panose="020B0609020204030204" pitchFamily="49" charset="0"/>
              </a:rPr>
              <a:t>, n):</a:t>
            </a:r>
          </a:p>
          <a:p>
            <a:r>
              <a:rPr lang="en-US" sz="2000" b="0" dirty="0">
                <a:solidFill>
                  <a:srgbClr val="000000"/>
                </a:solidFill>
                <a:latin typeface="Consolas" panose="020B0609020204030204" pitchFamily="49" charset="0"/>
              </a:rPr>
              <a:t>    </a:t>
            </a:r>
            <a:r>
              <a:rPr lang="en-US" sz="2000" b="1" dirty="0">
                <a:solidFill>
                  <a:srgbClr val="32F4F1"/>
                </a:solidFill>
                <a:latin typeface="Consolas-Bold"/>
              </a:rPr>
              <a:t>print</a:t>
            </a: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f</a:t>
            </a:r>
            <a:r>
              <a:rPr lang="en-US" sz="2000" b="0" dirty="0" err="1">
                <a:solidFill>
                  <a:srgbClr val="FB1EFF"/>
                </a:solidFill>
                <a:latin typeface="Consolas" panose="020B0609020204030204" pitchFamily="49" charset="0"/>
              </a:rPr>
              <a:t>'i</a:t>
            </a:r>
            <a:r>
              <a:rPr lang="en-US" sz="2000" b="0" dirty="0">
                <a:solidFill>
                  <a:srgbClr val="FB1EFF"/>
                </a:solidFill>
                <a:latin typeface="Consolas" panose="020B0609020204030204" pitchFamily="49" charset="0"/>
              </a:rPr>
              <a:t> is {</a:t>
            </a:r>
            <a:r>
              <a:rPr lang="en-US" sz="2000" b="0" dirty="0" err="1">
                <a:solidFill>
                  <a:srgbClr val="FB1EFF"/>
                </a:solidFill>
                <a:latin typeface="Consolas" panose="020B0609020204030204" pitchFamily="49" charset="0"/>
              </a:rPr>
              <a:t>i</a:t>
            </a:r>
            <a:r>
              <a:rPr lang="en-US" sz="2000" b="0" dirty="0">
                <a:solidFill>
                  <a:srgbClr val="FB1EFF"/>
                </a:solidFill>
                <a:latin typeface="Consolas" panose="020B0609020204030204" pitchFamily="49" charset="0"/>
              </a:rPr>
              <a:t>}'</a:t>
            </a:r>
            <a:r>
              <a:rPr lang="en-US" sz="2000" b="0" dirty="0">
                <a:solidFill>
                  <a:schemeClr val="bg1"/>
                </a:solidFill>
                <a:latin typeface="Consolas" panose="020B0609020204030204" pitchFamily="49" charset="0"/>
              </a:rPr>
              <a:t>)</a:t>
            </a:r>
          </a:p>
          <a:p>
            <a:r>
              <a:rPr lang="en-US" sz="2000" b="0" dirty="0">
                <a:solidFill>
                  <a:schemeClr val="bg1"/>
                </a:solidFill>
                <a:latin typeface="Consolas" panose="020B0609020204030204" pitchFamily="49" charset="0"/>
              </a:rPr>
              <a:t>    pause</a:t>
            </a:r>
          </a:p>
          <a:p>
            <a:r>
              <a:rPr lang="en-US" sz="2000" b="0" dirty="0">
                <a:solidFill>
                  <a:srgbClr val="000000"/>
                </a:solidFill>
                <a:latin typeface="Consolas" panose="020B0609020204030204" pitchFamily="49" charset="0"/>
              </a:rPr>
              <a:t>    </a:t>
            </a:r>
            <a:r>
              <a:rPr lang="en-US" sz="2000" b="1" dirty="0">
                <a:solidFill>
                  <a:srgbClr val="32F4F1"/>
                </a:solidFill>
                <a:latin typeface="Consolas-Bold"/>
              </a:rPr>
              <a:t>print</a:t>
            </a:r>
            <a:r>
              <a:rPr lang="en-US" sz="2000" b="0" dirty="0">
                <a:solidFill>
                  <a:schemeClr val="bg1"/>
                </a:solidFill>
                <a:latin typeface="Consolas" panose="020B0609020204030204" pitchFamily="49" charset="0"/>
              </a:rPr>
              <a:t>(</a:t>
            </a:r>
            <a:r>
              <a:rPr lang="en-US" sz="2000" b="0" dirty="0">
                <a:solidFill>
                  <a:srgbClr val="FB1EFF"/>
                </a:solidFill>
                <a:latin typeface="Consolas" panose="020B0609020204030204" pitchFamily="49" charset="0"/>
              </a:rPr>
              <a:t>'woot!'</a:t>
            </a:r>
            <a:r>
              <a:rPr lang="en-US" sz="2000" b="0" dirty="0">
                <a:solidFill>
                  <a:schemeClr val="bg1"/>
                </a:solidFill>
                <a:latin typeface="Consolas" panose="020B0609020204030204" pitchFamily="49" charset="0"/>
              </a:rPr>
              <a:t>)</a:t>
            </a:r>
          </a:p>
          <a:p>
            <a:endParaRPr lang="en-US" sz="2000" dirty="0">
              <a:solidFill>
                <a:srgbClr val="000000"/>
              </a:solidFill>
              <a:latin typeface="Consolas" panose="020B0609020204030204" pitchFamily="49" charset="0"/>
            </a:endParaRPr>
          </a:p>
          <a:p>
            <a:r>
              <a:rPr lang="en-US" sz="2000" b="0" dirty="0">
                <a:solidFill>
                  <a:srgbClr val="EBEF18"/>
                </a:solidFill>
                <a:latin typeface="Consolas" panose="020B0609020204030204" pitchFamily="49" charset="0"/>
              </a:rPr>
              <a:t>def</a:t>
            </a:r>
            <a:r>
              <a:rPr lang="en-US" sz="2000" b="0" dirty="0">
                <a:solidFill>
                  <a:srgbClr val="000000"/>
                </a:solidFill>
                <a:latin typeface="Consolas" panose="020B0609020204030204" pitchFamily="49" charset="0"/>
              </a:rPr>
              <a:t> </a:t>
            </a:r>
            <a:r>
              <a:rPr lang="en-US" sz="2000" b="1" dirty="0">
                <a:solidFill>
                  <a:srgbClr val="32F4F1"/>
                </a:solidFill>
                <a:latin typeface="Consolas-Bold"/>
              </a:rPr>
              <a:t>main</a:t>
            </a:r>
            <a:r>
              <a:rPr lang="en-US" sz="2000" b="0" dirty="0">
                <a:solidFill>
                  <a:schemeClr val="bg1"/>
                </a:solidFill>
                <a:latin typeface="Consolas" panose="020B0609020204030204" pitchFamily="49" charset="0"/>
              </a:rPr>
              <a:t>():</a:t>
            </a:r>
          </a:p>
          <a:p>
            <a:r>
              <a:rPr lang="en-US" sz="2000" b="0" dirty="0">
                <a:solidFill>
                  <a:schemeClr val="bg1"/>
                </a:solidFill>
                <a:latin typeface="Consolas" panose="020B0609020204030204" pitchFamily="49" charset="0"/>
              </a:rPr>
              <a:t>  p = </a:t>
            </a:r>
            <a:r>
              <a:rPr lang="en-US" sz="2000" b="0" dirty="0" err="1">
                <a:solidFill>
                  <a:schemeClr val="bg1"/>
                </a:solidFill>
                <a:latin typeface="Consolas" panose="020B0609020204030204" pitchFamily="49" charset="0"/>
              </a:rPr>
              <a:t>create_pausable</a:t>
            </a:r>
            <a:r>
              <a:rPr lang="en-US" sz="2000" b="0" dirty="0">
                <a:solidFill>
                  <a:schemeClr val="bg1"/>
                </a:solidFill>
                <a:latin typeface="Consolas" panose="020B0609020204030204" pitchFamily="49" charset="0"/>
              </a:rPr>
              <a:t>(</a:t>
            </a:r>
            <a:r>
              <a:rPr lang="en-US" sz="2000" b="1" dirty="0" err="1">
                <a:solidFill>
                  <a:srgbClr val="32F4F1"/>
                </a:solidFill>
                <a:latin typeface="Consolas" panose="020B0609020204030204" pitchFamily="49" charset="0"/>
              </a:rPr>
              <a:t>func</a:t>
            </a:r>
            <a:r>
              <a:rPr lang="en-US" sz="2000" b="0" dirty="0">
                <a:solidFill>
                  <a:schemeClr val="bg1"/>
                </a:solidFill>
                <a:latin typeface="Consolas" panose="020B0609020204030204" pitchFamily="49" charset="0"/>
              </a:rPr>
              <a:t>=foo, </a:t>
            </a:r>
            <a:r>
              <a:rPr lang="en-US" sz="2000" b="0" dirty="0">
                <a:solidFill>
                  <a:srgbClr val="32F4F1"/>
                </a:solidFill>
                <a:latin typeface="Consolas" panose="020B0609020204030204" pitchFamily="49" charset="0"/>
              </a:rPr>
              <a:t>n</a:t>
            </a:r>
            <a:r>
              <a:rPr lang="en-US" sz="2000" b="0" dirty="0">
                <a:solidFill>
                  <a:schemeClr val="bg1"/>
                </a:solidFill>
                <a:latin typeface="Consolas" panose="020B0609020204030204" pitchFamily="49" charset="0"/>
              </a:rPr>
              <a:t>=</a:t>
            </a:r>
            <a:r>
              <a:rPr lang="en-US" sz="2000" b="0" dirty="0">
                <a:solidFill>
                  <a:srgbClr val="FB1EFF"/>
                </a:solidFill>
                <a:latin typeface="Consolas" panose="020B0609020204030204" pitchFamily="49" charset="0"/>
              </a:rPr>
              <a:t>4</a:t>
            </a:r>
            <a:r>
              <a:rPr lang="en-US" sz="2000" b="0" dirty="0">
                <a:solidFill>
                  <a:schemeClr val="bg1"/>
                </a:solidFill>
                <a:latin typeface="Consolas" panose="020B0609020204030204" pitchFamily="49" charset="0"/>
              </a:rPr>
              <a:t>)</a:t>
            </a:r>
          </a:p>
          <a:p>
            <a:r>
              <a:rPr lang="en-US" sz="2000" b="0" dirty="0">
                <a:solidFill>
                  <a:srgbClr val="000000"/>
                </a:solidFill>
                <a:latin typeface="Consolas" panose="020B0609020204030204" pitchFamily="49" charset="0"/>
              </a:rPr>
              <a:t>  </a:t>
            </a:r>
            <a:r>
              <a:rPr lang="en-US" sz="2000" b="1" dirty="0">
                <a:solidFill>
                  <a:srgbClr val="32F4F1"/>
                </a:solidFill>
                <a:latin typeface="Consolas-Bold"/>
              </a:rPr>
              <a:t>print</a:t>
            </a:r>
            <a:r>
              <a:rPr lang="en-US" sz="2000" b="0" dirty="0">
                <a:solidFill>
                  <a:schemeClr val="bg1"/>
                </a:solidFill>
                <a:latin typeface="Consolas" panose="020B0609020204030204" pitchFamily="49" charset="0"/>
              </a:rPr>
              <a:t>(</a:t>
            </a:r>
            <a:r>
              <a:rPr lang="en-US" sz="2000" b="0" dirty="0">
                <a:solidFill>
                  <a:srgbClr val="FB1EFF"/>
                </a:solidFill>
                <a:latin typeface="Consolas" panose="020B0609020204030204" pitchFamily="49" charset="0"/>
              </a:rPr>
              <a:t>'CS'</a:t>
            </a:r>
            <a:r>
              <a:rPr lang="en-US" sz="2000" b="0" dirty="0">
                <a:solidFill>
                  <a:schemeClr val="bg1"/>
                </a:solidFill>
                <a:latin typeface="Consolas" panose="020B0609020204030204" pitchFamily="49" charset="0"/>
              </a:rPr>
              <a:t>)</a:t>
            </a:r>
          </a:p>
          <a:p>
            <a:r>
              <a:rPr lang="en-US" sz="2000" b="0" dirty="0">
                <a:solidFill>
                  <a:schemeClr val="bg1"/>
                </a:solidFill>
                <a:latin typeface="Consolas" panose="020B0609020204030204" pitchFamily="49" charset="0"/>
              </a:rPr>
              <a:t>  start(p)</a:t>
            </a:r>
          </a:p>
          <a:p>
            <a:r>
              <a:rPr lang="en-US" sz="2000" b="0" dirty="0">
                <a:solidFill>
                  <a:srgbClr val="000000"/>
                </a:solidFill>
                <a:latin typeface="Consolas" panose="020B0609020204030204" pitchFamily="49" charset="0"/>
              </a:rPr>
              <a:t>  </a:t>
            </a:r>
            <a:r>
              <a:rPr lang="en-US" sz="2000" b="1" dirty="0">
                <a:solidFill>
                  <a:srgbClr val="32F4F1"/>
                </a:solidFill>
                <a:latin typeface="Consolas-Bold"/>
              </a:rPr>
              <a:t>print</a:t>
            </a:r>
            <a:r>
              <a:rPr lang="en-US" sz="2000" b="0" dirty="0">
                <a:solidFill>
                  <a:schemeClr val="bg1"/>
                </a:solidFill>
                <a:latin typeface="Consolas" panose="020B0609020204030204" pitchFamily="49" charset="0"/>
              </a:rPr>
              <a:t>(</a:t>
            </a:r>
            <a:r>
              <a:rPr lang="en-US" sz="2000" b="0" dirty="0">
                <a:solidFill>
                  <a:srgbClr val="FB1EFF"/>
                </a:solidFill>
                <a:latin typeface="Consolas" panose="020B0609020204030204" pitchFamily="49" charset="0"/>
              </a:rPr>
              <a:t>'is'</a:t>
            </a:r>
            <a:r>
              <a:rPr lang="en-US" sz="2000" b="0" dirty="0">
                <a:solidFill>
                  <a:schemeClr val="bg1"/>
                </a:solidFill>
                <a:latin typeface="Consolas" panose="020B0609020204030204" pitchFamily="49" charset="0"/>
              </a:rPr>
              <a:t>)</a:t>
            </a:r>
          </a:p>
          <a:p>
            <a:r>
              <a:rPr lang="en-US" sz="2000" b="0" dirty="0">
                <a:solidFill>
                  <a:schemeClr val="bg1"/>
                </a:solidFill>
                <a:latin typeface="Consolas" panose="020B0609020204030204" pitchFamily="49" charset="0"/>
              </a:rPr>
              <a:t>  resume(p)</a:t>
            </a:r>
          </a:p>
          <a:p>
            <a:r>
              <a:rPr lang="en-US" sz="2000" b="0" dirty="0">
                <a:solidFill>
                  <a:srgbClr val="000000"/>
                </a:solidFill>
                <a:latin typeface="Consolas" panose="020B0609020204030204" pitchFamily="49" charset="0"/>
              </a:rPr>
              <a:t>  </a:t>
            </a:r>
            <a:r>
              <a:rPr lang="en-US" sz="2000" b="1" dirty="0">
                <a:solidFill>
                  <a:srgbClr val="32F4F1"/>
                </a:solidFill>
                <a:latin typeface="Consolas-Bold"/>
              </a:rPr>
              <a:t>print</a:t>
            </a:r>
            <a:r>
              <a:rPr lang="en-US" sz="2000" b="0" dirty="0">
                <a:solidFill>
                  <a:schemeClr val="bg1"/>
                </a:solidFill>
                <a:latin typeface="Consolas" panose="020B0609020204030204" pitchFamily="49" charset="0"/>
              </a:rPr>
              <a:t>(</a:t>
            </a:r>
            <a:r>
              <a:rPr lang="en-US" sz="2000" b="0" dirty="0">
                <a:solidFill>
                  <a:srgbClr val="FB1EFF"/>
                </a:solidFill>
                <a:latin typeface="Consolas" panose="020B0609020204030204" pitchFamily="49" charset="0"/>
              </a:rPr>
              <a:t>'cool!'</a:t>
            </a:r>
            <a:r>
              <a:rPr lang="en-US" sz="2000" b="0" dirty="0">
                <a:solidFill>
                  <a:schemeClr val="bg1"/>
                </a:solidFill>
                <a:latin typeface="Consolas" panose="020B0609020204030204" pitchFamily="49" charset="0"/>
              </a:rPr>
              <a:t>)</a:t>
            </a:r>
          </a:p>
          <a:p>
            <a:r>
              <a:rPr lang="en-US" sz="2000" b="0" dirty="0">
                <a:solidFill>
                  <a:schemeClr val="bg1"/>
                </a:solidFill>
                <a:latin typeface="Consolas" panose="020B0609020204030204" pitchFamily="49" charset="0"/>
              </a:rPr>
              <a:t>  resume(p)</a:t>
            </a:r>
            <a:endParaRPr lang="en-US" sz="1400" dirty="0">
              <a:solidFill>
                <a:schemeClr val="bg1"/>
              </a:solidFill>
            </a:endParaRPr>
          </a:p>
        </p:txBody>
      </p:sp>
      <p:sp>
        <p:nvSpPr>
          <p:cNvPr id="71" name="TextBox 70">
            <a:extLst>
              <a:ext uri="{FF2B5EF4-FFF2-40B4-BE49-F238E27FC236}">
                <a16:creationId xmlns:a16="http://schemas.microsoft.com/office/drawing/2014/main" id="{33359DF8-0952-4DC2-A74B-A4A132753107}"/>
              </a:ext>
            </a:extLst>
          </p:cNvPr>
          <p:cNvSpPr txBox="1"/>
          <p:nvPr/>
        </p:nvSpPr>
        <p:spPr>
          <a:xfrm>
            <a:off x="722950" y="836769"/>
            <a:ext cx="10718022" cy="461665"/>
          </a:xfrm>
          <a:prstGeom prst="rect">
            <a:avLst/>
          </a:prstGeom>
          <a:noFill/>
        </p:spPr>
        <p:txBody>
          <a:bodyPr wrap="square">
            <a:spAutoFit/>
          </a:bodyPr>
          <a:lstStyle/>
          <a:p>
            <a:pPr algn="ctr"/>
            <a:r>
              <a:rPr lang="en-US" sz="2400" dirty="0"/>
              <a:t>Our </a:t>
            </a:r>
            <a:r>
              <a:rPr lang="en-US" sz="2400" dirty="0">
                <a:solidFill>
                  <a:srgbClr val="0070C0"/>
                </a:solidFill>
              </a:rPr>
              <a:t>foo() </a:t>
            </a:r>
            <a:r>
              <a:rPr lang="en-US" sz="2400" dirty="0"/>
              <a:t>function is called a "generator."</a:t>
            </a:r>
          </a:p>
        </p:txBody>
      </p:sp>
      <p:grpSp>
        <p:nvGrpSpPr>
          <p:cNvPr id="5" name="Group 4">
            <a:extLst>
              <a:ext uri="{FF2B5EF4-FFF2-40B4-BE49-F238E27FC236}">
                <a16:creationId xmlns:a16="http://schemas.microsoft.com/office/drawing/2014/main" id="{4DA5E3B0-D747-4586-BD3E-B058F6D91D07}"/>
              </a:ext>
            </a:extLst>
          </p:cNvPr>
          <p:cNvGrpSpPr/>
          <p:nvPr/>
        </p:nvGrpSpPr>
        <p:grpSpPr>
          <a:xfrm>
            <a:off x="639675" y="4469732"/>
            <a:ext cx="6183630" cy="400110"/>
            <a:chOff x="639675" y="4469732"/>
            <a:chExt cx="6183630" cy="400110"/>
          </a:xfrm>
        </p:grpSpPr>
        <p:sp>
          <p:nvSpPr>
            <p:cNvPr id="3" name="Rectangle 2">
              <a:extLst>
                <a:ext uri="{FF2B5EF4-FFF2-40B4-BE49-F238E27FC236}">
                  <a16:creationId xmlns:a16="http://schemas.microsoft.com/office/drawing/2014/main" id="{A213604C-0002-4752-B487-628C6BDDC0FD}"/>
                </a:ext>
              </a:extLst>
            </p:cNvPr>
            <p:cNvSpPr/>
            <p:nvPr/>
          </p:nvSpPr>
          <p:spPr>
            <a:xfrm>
              <a:off x="737058" y="4511398"/>
              <a:ext cx="6086247" cy="32186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F415A0EB-2DCB-469A-A9D1-E0DB22DA9E94}"/>
                </a:ext>
              </a:extLst>
            </p:cNvPr>
            <p:cNvSpPr txBox="1"/>
            <p:nvPr/>
          </p:nvSpPr>
          <p:spPr>
            <a:xfrm>
              <a:off x="639675" y="4469732"/>
              <a:ext cx="6152082" cy="400110"/>
            </a:xfrm>
            <a:prstGeom prst="rect">
              <a:avLst/>
            </a:prstGeom>
            <a:noFill/>
            <a:ln>
              <a:noFill/>
            </a:ln>
          </p:spPr>
          <p:txBody>
            <a:bodyPr wrap="square">
              <a:spAutoFit/>
            </a:bodyPr>
            <a:lstStyle/>
            <a:p>
              <a:r>
                <a:rPr lang="en-US" sz="2000" b="0" dirty="0">
                  <a:solidFill>
                    <a:schemeClr val="bg1"/>
                  </a:solidFill>
                  <a:latin typeface="Consolas" panose="020B0609020204030204" pitchFamily="49" charset="0"/>
                </a:rPr>
                <a:t>p = </a:t>
              </a:r>
              <a:r>
                <a:rPr lang="en-US" sz="2000" b="1" dirty="0">
                  <a:solidFill>
                    <a:srgbClr val="32F4F1"/>
                  </a:solidFill>
                  <a:latin typeface="Consolas" panose="020B0609020204030204" pitchFamily="49" charset="0"/>
                </a:rPr>
                <a:t>foo(</a:t>
              </a:r>
              <a:r>
                <a:rPr lang="en-US" sz="2000" b="0" dirty="0">
                  <a:solidFill>
                    <a:srgbClr val="FB1EFF"/>
                  </a:solidFill>
                  <a:latin typeface="Consolas" panose="020B0609020204030204" pitchFamily="49" charset="0"/>
                </a:rPr>
                <a:t>4</a:t>
              </a:r>
              <a:r>
                <a:rPr lang="en-US" sz="2000" b="0" dirty="0">
                  <a:solidFill>
                    <a:schemeClr val="bg1"/>
                  </a:solidFill>
                  <a:latin typeface="Consolas" panose="020B0609020204030204" pitchFamily="49" charset="0"/>
                </a:rPr>
                <a:t>)</a:t>
              </a:r>
            </a:p>
          </p:txBody>
        </p:sp>
      </p:grpSp>
      <p:grpSp>
        <p:nvGrpSpPr>
          <p:cNvPr id="75" name="Group 74">
            <a:extLst>
              <a:ext uri="{FF2B5EF4-FFF2-40B4-BE49-F238E27FC236}">
                <a16:creationId xmlns:a16="http://schemas.microsoft.com/office/drawing/2014/main" id="{65FFCD2C-A82F-4A70-A120-4525EC629234}"/>
              </a:ext>
            </a:extLst>
          </p:cNvPr>
          <p:cNvGrpSpPr/>
          <p:nvPr/>
        </p:nvGrpSpPr>
        <p:grpSpPr>
          <a:xfrm>
            <a:off x="639675" y="5067943"/>
            <a:ext cx="6183630" cy="400110"/>
            <a:chOff x="639675" y="4469732"/>
            <a:chExt cx="6183630" cy="400110"/>
          </a:xfrm>
        </p:grpSpPr>
        <p:sp>
          <p:nvSpPr>
            <p:cNvPr id="76" name="Rectangle 75">
              <a:extLst>
                <a:ext uri="{FF2B5EF4-FFF2-40B4-BE49-F238E27FC236}">
                  <a16:creationId xmlns:a16="http://schemas.microsoft.com/office/drawing/2014/main" id="{91F1EB82-80DE-47F8-88C8-633E20A1DD54}"/>
                </a:ext>
              </a:extLst>
            </p:cNvPr>
            <p:cNvSpPr/>
            <p:nvPr/>
          </p:nvSpPr>
          <p:spPr>
            <a:xfrm>
              <a:off x="737058" y="4511398"/>
              <a:ext cx="6086247" cy="32186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7759278B-AB16-4356-B3B7-D7AFB0DC1D4D}"/>
                </a:ext>
              </a:extLst>
            </p:cNvPr>
            <p:cNvSpPr txBox="1"/>
            <p:nvPr/>
          </p:nvSpPr>
          <p:spPr>
            <a:xfrm>
              <a:off x="639675" y="4469732"/>
              <a:ext cx="6152082" cy="400110"/>
            </a:xfrm>
            <a:prstGeom prst="rect">
              <a:avLst/>
            </a:prstGeom>
            <a:noFill/>
            <a:ln>
              <a:noFill/>
            </a:ln>
          </p:spPr>
          <p:txBody>
            <a:bodyPr wrap="square">
              <a:spAutoFit/>
            </a:bodyPr>
            <a:lstStyle/>
            <a:p>
              <a:r>
                <a:rPr lang="en-US" sz="2000" b="1" dirty="0">
                  <a:solidFill>
                    <a:schemeClr val="bg1"/>
                  </a:solidFill>
                  <a:latin typeface="Consolas" panose="020B0609020204030204" pitchFamily="49" charset="0"/>
                </a:rPr>
                <a:t>next(</a:t>
              </a:r>
              <a:r>
                <a:rPr lang="en-US" sz="2000" b="0" dirty="0">
                  <a:solidFill>
                    <a:schemeClr val="bg1"/>
                  </a:solidFill>
                  <a:latin typeface="Consolas" panose="020B0609020204030204" pitchFamily="49" charset="0"/>
                </a:rPr>
                <a:t>p)</a:t>
              </a:r>
            </a:p>
          </p:txBody>
        </p:sp>
      </p:grpSp>
      <p:sp>
        <p:nvSpPr>
          <p:cNvPr id="78" name="Speech Bubble: Rectangle with Corners Rounded 77">
            <a:extLst>
              <a:ext uri="{FF2B5EF4-FFF2-40B4-BE49-F238E27FC236}">
                <a16:creationId xmlns:a16="http://schemas.microsoft.com/office/drawing/2014/main" id="{2D8EB4D9-012D-4938-A3F2-0B9F26F28997}"/>
              </a:ext>
            </a:extLst>
          </p:cNvPr>
          <p:cNvSpPr/>
          <p:nvPr/>
        </p:nvSpPr>
        <p:spPr>
          <a:xfrm>
            <a:off x="4246769" y="3897244"/>
            <a:ext cx="3903287" cy="1059398"/>
          </a:xfrm>
          <a:prstGeom prst="wedgeRoundRectCallout">
            <a:avLst>
              <a:gd name="adj1" fmla="val -113072"/>
              <a:gd name="adj2" fmla="val 76776"/>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We </a:t>
            </a:r>
            <a:r>
              <a:rPr lang="en-US" sz="2000" dirty="0">
                <a:solidFill>
                  <a:schemeClr val="accent2">
                    <a:lumMod val="40000"/>
                    <a:lumOff val="60000"/>
                  </a:schemeClr>
                </a:solidFill>
                <a:latin typeface="Corbel" panose="020B0503020204020204" pitchFamily="34" charset="0"/>
              </a:rPr>
              <a:t>start </a:t>
            </a:r>
            <a:r>
              <a:rPr lang="en-US" sz="2000" dirty="0">
                <a:solidFill>
                  <a:schemeClr val="bg1"/>
                </a:solidFill>
                <a:latin typeface="Corbel" panose="020B0503020204020204" pitchFamily="34" charset="0"/>
              </a:rPr>
              <a:t>our generator by calling Python's </a:t>
            </a:r>
            <a:r>
              <a:rPr lang="en-US" sz="2000" dirty="0">
                <a:solidFill>
                  <a:schemeClr val="accent2">
                    <a:lumMod val="40000"/>
                    <a:lumOff val="60000"/>
                  </a:schemeClr>
                </a:solidFill>
                <a:latin typeface="Corbel" panose="020B0503020204020204" pitchFamily="34" charset="0"/>
              </a:rPr>
              <a:t>next() </a:t>
            </a:r>
            <a:r>
              <a:rPr lang="en-US" sz="2000" dirty="0">
                <a:solidFill>
                  <a:schemeClr val="bg1"/>
                </a:solidFill>
                <a:latin typeface="Corbel" panose="020B0503020204020204" pitchFamily="34" charset="0"/>
              </a:rPr>
              <a:t>function.</a:t>
            </a:r>
            <a:endParaRPr lang="en-US" sz="2000" dirty="0">
              <a:solidFill>
                <a:schemeClr val="accent2">
                  <a:lumMod val="20000"/>
                  <a:lumOff val="80000"/>
                </a:schemeClr>
              </a:solidFill>
              <a:latin typeface="Corbel" panose="020B0503020204020204" pitchFamily="34" charset="0"/>
            </a:endParaRPr>
          </a:p>
        </p:txBody>
      </p:sp>
      <p:grpSp>
        <p:nvGrpSpPr>
          <p:cNvPr id="79" name="Group 78">
            <a:extLst>
              <a:ext uri="{FF2B5EF4-FFF2-40B4-BE49-F238E27FC236}">
                <a16:creationId xmlns:a16="http://schemas.microsoft.com/office/drawing/2014/main" id="{D9728CC8-FCD3-4AA4-9C7A-FEF417368A68}"/>
              </a:ext>
            </a:extLst>
          </p:cNvPr>
          <p:cNvGrpSpPr/>
          <p:nvPr/>
        </p:nvGrpSpPr>
        <p:grpSpPr>
          <a:xfrm>
            <a:off x="639675" y="5694220"/>
            <a:ext cx="6183630" cy="400110"/>
            <a:chOff x="639675" y="4469732"/>
            <a:chExt cx="6183630" cy="400110"/>
          </a:xfrm>
        </p:grpSpPr>
        <p:sp>
          <p:nvSpPr>
            <p:cNvPr id="80" name="Rectangle 79">
              <a:extLst>
                <a:ext uri="{FF2B5EF4-FFF2-40B4-BE49-F238E27FC236}">
                  <a16:creationId xmlns:a16="http://schemas.microsoft.com/office/drawing/2014/main" id="{1B96F58C-DDD7-4D0C-9900-5B143F48557E}"/>
                </a:ext>
              </a:extLst>
            </p:cNvPr>
            <p:cNvSpPr/>
            <p:nvPr/>
          </p:nvSpPr>
          <p:spPr>
            <a:xfrm>
              <a:off x="737058" y="4511398"/>
              <a:ext cx="6086247" cy="32186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260275EC-2E48-4779-9759-29A06CA5B068}"/>
                </a:ext>
              </a:extLst>
            </p:cNvPr>
            <p:cNvSpPr txBox="1"/>
            <p:nvPr/>
          </p:nvSpPr>
          <p:spPr>
            <a:xfrm>
              <a:off x="639675" y="4469732"/>
              <a:ext cx="6152082" cy="400110"/>
            </a:xfrm>
            <a:prstGeom prst="rect">
              <a:avLst/>
            </a:prstGeom>
            <a:noFill/>
            <a:ln>
              <a:noFill/>
            </a:ln>
          </p:spPr>
          <p:txBody>
            <a:bodyPr wrap="square">
              <a:spAutoFit/>
            </a:bodyPr>
            <a:lstStyle/>
            <a:p>
              <a:r>
                <a:rPr lang="en-US" sz="2000" b="1" dirty="0">
                  <a:solidFill>
                    <a:schemeClr val="bg1"/>
                  </a:solidFill>
                  <a:latin typeface="Consolas" panose="020B0609020204030204" pitchFamily="49" charset="0"/>
                </a:rPr>
                <a:t>next(</a:t>
              </a:r>
              <a:r>
                <a:rPr lang="en-US" sz="2000" b="0" dirty="0">
                  <a:solidFill>
                    <a:schemeClr val="bg1"/>
                  </a:solidFill>
                  <a:latin typeface="Consolas" panose="020B0609020204030204" pitchFamily="49" charset="0"/>
                </a:rPr>
                <a:t>p)</a:t>
              </a:r>
            </a:p>
          </p:txBody>
        </p:sp>
      </p:grpSp>
      <p:grpSp>
        <p:nvGrpSpPr>
          <p:cNvPr id="83" name="Group 82">
            <a:extLst>
              <a:ext uri="{FF2B5EF4-FFF2-40B4-BE49-F238E27FC236}">
                <a16:creationId xmlns:a16="http://schemas.microsoft.com/office/drawing/2014/main" id="{58A63D4D-9998-48BB-A3A8-AF33A7B52A4B}"/>
              </a:ext>
            </a:extLst>
          </p:cNvPr>
          <p:cNvGrpSpPr/>
          <p:nvPr/>
        </p:nvGrpSpPr>
        <p:grpSpPr>
          <a:xfrm>
            <a:off x="623901" y="6292431"/>
            <a:ext cx="6183630" cy="400110"/>
            <a:chOff x="639675" y="4469732"/>
            <a:chExt cx="6183630" cy="400110"/>
          </a:xfrm>
        </p:grpSpPr>
        <p:sp>
          <p:nvSpPr>
            <p:cNvPr id="84" name="Rectangle 83">
              <a:extLst>
                <a:ext uri="{FF2B5EF4-FFF2-40B4-BE49-F238E27FC236}">
                  <a16:creationId xmlns:a16="http://schemas.microsoft.com/office/drawing/2014/main" id="{D6148F95-BA41-4A25-B6B9-21F686D0EF48}"/>
                </a:ext>
              </a:extLst>
            </p:cNvPr>
            <p:cNvSpPr/>
            <p:nvPr/>
          </p:nvSpPr>
          <p:spPr>
            <a:xfrm>
              <a:off x="737058" y="4511398"/>
              <a:ext cx="6086247" cy="32186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C808B81F-5F97-4F54-9555-94E502F24D01}"/>
                </a:ext>
              </a:extLst>
            </p:cNvPr>
            <p:cNvSpPr txBox="1"/>
            <p:nvPr/>
          </p:nvSpPr>
          <p:spPr>
            <a:xfrm>
              <a:off x="639675" y="4469732"/>
              <a:ext cx="6152082" cy="400110"/>
            </a:xfrm>
            <a:prstGeom prst="rect">
              <a:avLst/>
            </a:prstGeom>
            <a:noFill/>
            <a:ln>
              <a:noFill/>
            </a:ln>
          </p:spPr>
          <p:txBody>
            <a:bodyPr wrap="square">
              <a:spAutoFit/>
            </a:bodyPr>
            <a:lstStyle/>
            <a:p>
              <a:r>
                <a:rPr lang="en-US" sz="2000" b="1" dirty="0">
                  <a:solidFill>
                    <a:schemeClr val="bg1"/>
                  </a:solidFill>
                  <a:latin typeface="Consolas" panose="020B0609020204030204" pitchFamily="49" charset="0"/>
                </a:rPr>
                <a:t>next(</a:t>
              </a:r>
              <a:r>
                <a:rPr lang="en-US" sz="2000" b="0" dirty="0">
                  <a:solidFill>
                    <a:schemeClr val="bg1"/>
                  </a:solidFill>
                  <a:latin typeface="Consolas" panose="020B0609020204030204" pitchFamily="49" charset="0"/>
                </a:rPr>
                <a:t>p)</a:t>
              </a:r>
            </a:p>
          </p:txBody>
        </p:sp>
      </p:grpSp>
      <p:sp>
        <p:nvSpPr>
          <p:cNvPr id="82" name="Speech Bubble: Rectangle with Corners Rounded 81">
            <a:extLst>
              <a:ext uri="{FF2B5EF4-FFF2-40B4-BE49-F238E27FC236}">
                <a16:creationId xmlns:a16="http://schemas.microsoft.com/office/drawing/2014/main" id="{9C6BBBCE-6BEA-4C34-94EA-0AE987389026}"/>
              </a:ext>
            </a:extLst>
          </p:cNvPr>
          <p:cNvSpPr/>
          <p:nvPr/>
        </p:nvSpPr>
        <p:spPr>
          <a:xfrm>
            <a:off x="4415014" y="4523521"/>
            <a:ext cx="3903287" cy="1059398"/>
          </a:xfrm>
          <a:prstGeom prst="wedgeRoundRectCallout">
            <a:avLst>
              <a:gd name="adj1" fmla="val -113072"/>
              <a:gd name="adj2" fmla="val 76776"/>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We also </a:t>
            </a:r>
            <a:r>
              <a:rPr lang="en-US" sz="2000" dirty="0">
                <a:solidFill>
                  <a:schemeClr val="accent2">
                    <a:lumMod val="40000"/>
                    <a:lumOff val="60000"/>
                  </a:schemeClr>
                </a:solidFill>
                <a:latin typeface="Corbel" panose="020B0503020204020204" pitchFamily="34" charset="0"/>
              </a:rPr>
              <a:t>un-pause/resume</a:t>
            </a:r>
            <a:r>
              <a:rPr lang="en-US" sz="2000" dirty="0">
                <a:solidFill>
                  <a:schemeClr val="bg1"/>
                </a:solidFill>
                <a:latin typeface="Corbel" panose="020B0503020204020204" pitchFamily="34" charset="0"/>
              </a:rPr>
              <a:t> our generator with the </a:t>
            </a:r>
            <a:r>
              <a:rPr lang="en-US" sz="2000" dirty="0">
                <a:solidFill>
                  <a:schemeClr val="accent2">
                    <a:lumMod val="40000"/>
                    <a:lumOff val="60000"/>
                  </a:schemeClr>
                </a:solidFill>
                <a:latin typeface="Corbel" panose="020B0503020204020204" pitchFamily="34" charset="0"/>
              </a:rPr>
              <a:t>next() </a:t>
            </a:r>
            <a:r>
              <a:rPr lang="en-US" sz="2000" dirty="0">
                <a:solidFill>
                  <a:schemeClr val="bg1"/>
                </a:solidFill>
                <a:latin typeface="Corbel" panose="020B0503020204020204" pitchFamily="34" charset="0"/>
              </a:rPr>
              <a:t>function.</a:t>
            </a:r>
            <a:endParaRPr lang="en-US" sz="2000" dirty="0">
              <a:solidFill>
                <a:schemeClr val="accent2">
                  <a:lumMod val="20000"/>
                  <a:lumOff val="80000"/>
                </a:schemeClr>
              </a:solidFill>
              <a:latin typeface="Corbel" panose="020B0503020204020204" pitchFamily="34" charset="0"/>
            </a:endParaRPr>
          </a:p>
        </p:txBody>
      </p:sp>
      <p:sp>
        <p:nvSpPr>
          <p:cNvPr id="86" name="Speech Bubble: Rectangle with Corners Rounded 85">
            <a:extLst>
              <a:ext uri="{FF2B5EF4-FFF2-40B4-BE49-F238E27FC236}">
                <a16:creationId xmlns:a16="http://schemas.microsoft.com/office/drawing/2014/main" id="{2DC75413-423F-4B8E-9D6C-BC68A78F0AF1}"/>
              </a:ext>
            </a:extLst>
          </p:cNvPr>
          <p:cNvSpPr/>
          <p:nvPr/>
        </p:nvSpPr>
        <p:spPr>
          <a:xfrm>
            <a:off x="4130317" y="4402819"/>
            <a:ext cx="3903287" cy="1093299"/>
          </a:xfrm>
          <a:prstGeom prst="wedgeRoundRectCallout">
            <a:avLst>
              <a:gd name="adj1" fmla="val -101266"/>
              <a:gd name="adj2" fmla="val -23467"/>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Even though you're calling it like a function, this really creates an iterator/closure for the function.</a:t>
            </a:r>
            <a:endParaRPr lang="en-US" sz="2000" dirty="0">
              <a:solidFill>
                <a:schemeClr val="accent2">
                  <a:lumMod val="20000"/>
                  <a:lumOff val="80000"/>
                </a:schemeClr>
              </a:solidFill>
              <a:latin typeface="Corbel" panose="020B0503020204020204" pitchFamily="34" charset="0"/>
            </a:endParaRPr>
          </a:p>
        </p:txBody>
      </p:sp>
      <p:grpSp>
        <p:nvGrpSpPr>
          <p:cNvPr id="89" name="Group 88">
            <a:extLst>
              <a:ext uri="{FF2B5EF4-FFF2-40B4-BE49-F238E27FC236}">
                <a16:creationId xmlns:a16="http://schemas.microsoft.com/office/drawing/2014/main" id="{94317AF8-49E0-4B9B-9987-15B63CFF52AA}"/>
              </a:ext>
            </a:extLst>
          </p:cNvPr>
          <p:cNvGrpSpPr/>
          <p:nvPr/>
        </p:nvGrpSpPr>
        <p:grpSpPr>
          <a:xfrm>
            <a:off x="914400" y="3238235"/>
            <a:ext cx="5908905" cy="400110"/>
            <a:chOff x="639675" y="4469732"/>
            <a:chExt cx="6183630" cy="400110"/>
          </a:xfrm>
        </p:grpSpPr>
        <p:sp>
          <p:nvSpPr>
            <p:cNvPr id="90" name="Rectangle 89">
              <a:extLst>
                <a:ext uri="{FF2B5EF4-FFF2-40B4-BE49-F238E27FC236}">
                  <a16:creationId xmlns:a16="http://schemas.microsoft.com/office/drawing/2014/main" id="{12541115-45CC-49E1-97BB-3B7B1D899B15}"/>
                </a:ext>
              </a:extLst>
            </p:cNvPr>
            <p:cNvSpPr/>
            <p:nvPr/>
          </p:nvSpPr>
          <p:spPr>
            <a:xfrm>
              <a:off x="737058" y="4511398"/>
              <a:ext cx="6086247" cy="32186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4981E09C-FA02-4B7C-94FC-8D95FBC51ED2}"/>
                </a:ext>
              </a:extLst>
            </p:cNvPr>
            <p:cNvSpPr txBox="1"/>
            <p:nvPr/>
          </p:nvSpPr>
          <p:spPr>
            <a:xfrm>
              <a:off x="639675" y="4469732"/>
              <a:ext cx="5964621" cy="400110"/>
            </a:xfrm>
            <a:prstGeom prst="rect">
              <a:avLst/>
            </a:prstGeom>
            <a:noFill/>
            <a:ln>
              <a:noFill/>
            </a:ln>
          </p:spPr>
          <p:txBody>
            <a:bodyPr wrap="square">
              <a:spAutoFit/>
            </a:bodyPr>
            <a:lstStyle/>
            <a:p>
              <a:r>
                <a:rPr lang="en-US" sz="2000" dirty="0">
                  <a:solidFill>
                    <a:srgbClr val="EBEF18"/>
                  </a:solidFill>
                  <a:latin typeface="Consolas" panose="020B0609020204030204" pitchFamily="49" charset="0"/>
                </a:rPr>
                <a:t>yield</a:t>
              </a:r>
              <a:endParaRPr lang="en-US" sz="2000" b="0" dirty="0">
                <a:solidFill>
                  <a:srgbClr val="EBEF18"/>
                </a:solidFill>
                <a:latin typeface="Consolas" panose="020B0609020204030204" pitchFamily="49" charset="0"/>
              </a:endParaRPr>
            </a:p>
          </p:txBody>
        </p:sp>
      </p:grpSp>
      <p:sp>
        <p:nvSpPr>
          <p:cNvPr id="92" name="Speech Bubble: Rectangle with Corners Rounded 91">
            <a:extLst>
              <a:ext uri="{FF2B5EF4-FFF2-40B4-BE49-F238E27FC236}">
                <a16:creationId xmlns:a16="http://schemas.microsoft.com/office/drawing/2014/main" id="{E2C53922-F224-4F5F-BFD2-F1C19D58C1B9}"/>
              </a:ext>
            </a:extLst>
          </p:cNvPr>
          <p:cNvSpPr/>
          <p:nvPr/>
        </p:nvSpPr>
        <p:spPr>
          <a:xfrm>
            <a:off x="4367874" y="2858318"/>
            <a:ext cx="3903287" cy="915551"/>
          </a:xfrm>
          <a:prstGeom prst="wedgeRoundRectCallout">
            <a:avLst>
              <a:gd name="adj1" fmla="val -117757"/>
              <a:gd name="adj2" fmla="val 14830"/>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Finally, a generator pauses itself by using the "yield" statement.</a:t>
            </a:r>
            <a:endParaRPr lang="en-US" sz="2000" dirty="0">
              <a:solidFill>
                <a:schemeClr val="accent2">
                  <a:lumMod val="20000"/>
                  <a:lumOff val="80000"/>
                </a:schemeClr>
              </a:solidFill>
              <a:latin typeface="Corbel" panose="020B0503020204020204" pitchFamily="34" charset="0"/>
            </a:endParaRPr>
          </a:p>
        </p:txBody>
      </p:sp>
      <p:sp>
        <p:nvSpPr>
          <p:cNvPr id="93" name="TextBox 92">
            <a:extLst>
              <a:ext uri="{FF2B5EF4-FFF2-40B4-BE49-F238E27FC236}">
                <a16:creationId xmlns:a16="http://schemas.microsoft.com/office/drawing/2014/main" id="{21592D17-E7F4-41E6-9ACF-000B9406BF88}"/>
              </a:ext>
            </a:extLst>
          </p:cNvPr>
          <p:cNvSpPr txBox="1"/>
          <p:nvPr/>
        </p:nvSpPr>
        <p:spPr>
          <a:xfrm>
            <a:off x="1884173" y="1361949"/>
            <a:ext cx="8796020" cy="830997"/>
          </a:xfrm>
          <a:prstGeom prst="rect">
            <a:avLst/>
          </a:prstGeom>
          <a:noFill/>
        </p:spPr>
        <p:txBody>
          <a:bodyPr wrap="square">
            <a:spAutoFit/>
          </a:bodyPr>
          <a:lstStyle/>
          <a:p>
            <a:pPr algn="ctr"/>
            <a:r>
              <a:rPr lang="en-US" sz="2400" dirty="0"/>
              <a:t>A generator function can be </a:t>
            </a:r>
            <a:r>
              <a:rPr lang="en-US" sz="2400" dirty="0">
                <a:solidFill>
                  <a:srgbClr val="FF0000"/>
                </a:solidFill>
              </a:rPr>
              <a:t>paused</a:t>
            </a:r>
            <a:r>
              <a:rPr lang="en-US" sz="2400" dirty="0"/>
              <a:t> and </a:t>
            </a:r>
            <a:r>
              <a:rPr lang="en-US" sz="2400" dirty="0">
                <a:solidFill>
                  <a:srgbClr val="FF0000"/>
                </a:solidFill>
              </a:rPr>
              <a:t>resumed</a:t>
            </a:r>
            <a:r>
              <a:rPr lang="en-US" sz="2400" dirty="0"/>
              <a:t>, with its state (variables, instruction pointer) saved between calls!</a:t>
            </a:r>
          </a:p>
        </p:txBody>
      </p:sp>
      <p:sp>
        <p:nvSpPr>
          <p:cNvPr id="62" name="Speech Bubble: Rectangle with Corners Rounded 61">
            <a:extLst>
              <a:ext uri="{FF2B5EF4-FFF2-40B4-BE49-F238E27FC236}">
                <a16:creationId xmlns:a16="http://schemas.microsoft.com/office/drawing/2014/main" id="{CC2E630F-FA66-430B-A052-A2EC68B1BC41}"/>
              </a:ext>
            </a:extLst>
          </p:cNvPr>
          <p:cNvSpPr/>
          <p:nvPr/>
        </p:nvSpPr>
        <p:spPr>
          <a:xfrm>
            <a:off x="4144356" y="2465966"/>
            <a:ext cx="4370537" cy="1424221"/>
          </a:xfrm>
          <a:prstGeom prst="wedgeRoundRectCallout">
            <a:avLst>
              <a:gd name="adj1" fmla="val -104076"/>
              <a:gd name="adj2" fmla="val 94729"/>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In Python, you create </a:t>
            </a:r>
            <a:r>
              <a:rPr lang="en-US" sz="2000" dirty="0">
                <a:solidFill>
                  <a:schemeClr val="accent2">
                    <a:lumMod val="40000"/>
                    <a:lumOff val="60000"/>
                  </a:schemeClr>
                </a:solidFill>
                <a:latin typeface="Corbel" panose="020B0503020204020204" pitchFamily="34" charset="0"/>
              </a:rPr>
              <a:t>a generator object</a:t>
            </a:r>
            <a:r>
              <a:rPr lang="en-US" sz="2000" dirty="0">
                <a:solidFill>
                  <a:schemeClr val="bg1"/>
                </a:solidFill>
                <a:latin typeface="Corbel" panose="020B0503020204020204" pitchFamily="34" charset="0"/>
              </a:rPr>
              <a:t> by simply calling the </a:t>
            </a:r>
            <a:r>
              <a:rPr lang="en-US" sz="2000" dirty="0">
                <a:solidFill>
                  <a:schemeClr val="accent2">
                    <a:lumMod val="40000"/>
                    <a:lumOff val="60000"/>
                  </a:schemeClr>
                </a:solidFill>
                <a:latin typeface="Corbel" panose="020B0503020204020204" pitchFamily="34" charset="0"/>
              </a:rPr>
              <a:t>generator function</a:t>
            </a:r>
            <a:r>
              <a:rPr lang="en-US" sz="2000" dirty="0">
                <a:solidFill>
                  <a:schemeClr val="bg1"/>
                </a:solidFill>
                <a:latin typeface="Corbel" panose="020B0503020204020204" pitchFamily="34" charset="0"/>
              </a:rPr>
              <a:t> with its parameters.</a:t>
            </a:r>
            <a:endParaRPr lang="en-US" sz="2000" dirty="0">
              <a:solidFill>
                <a:schemeClr val="accent2">
                  <a:lumMod val="20000"/>
                  <a:lumOff val="80000"/>
                </a:schemeClr>
              </a:solidFill>
              <a:latin typeface="Corbel" panose="020B0503020204020204" pitchFamily="34" charset="0"/>
            </a:endParaRPr>
          </a:p>
        </p:txBody>
      </p:sp>
    </p:spTree>
    <p:extLst>
      <p:ext uri="{BB962C8B-B14F-4D97-AF65-F5344CB8AC3E}">
        <p14:creationId xmlns:p14="http://schemas.microsoft.com/office/powerpoint/2010/main" val="3408082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wipe(down)">
                                      <p:cBhvr>
                                        <p:cTn id="19" dur="500"/>
                                        <p:tgtEl>
                                          <p:spTgt spid="6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30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86"/>
                                        </p:tgtEl>
                                        <p:attrNameLst>
                                          <p:attrName>style.visibility</p:attrName>
                                        </p:attrNameLst>
                                      </p:cBhvr>
                                      <p:to>
                                        <p:strVal val="visible"/>
                                      </p:to>
                                    </p:set>
                                    <p:animEffect transition="in" filter="wipe(down)">
                                      <p:cBhvr>
                                        <p:cTn id="29" dur="500"/>
                                        <p:tgtEl>
                                          <p:spTgt spid="86"/>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86"/>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6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wipe(down)">
                                      <p:cBhvr>
                                        <p:cTn id="42" dur="500"/>
                                        <p:tgtEl>
                                          <p:spTgt spid="7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75"/>
                                        </p:tgtEl>
                                        <p:attrNameLst>
                                          <p:attrName>style.visibility</p:attrName>
                                        </p:attrNameLst>
                                      </p:cBhvr>
                                      <p:to>
                                        <p:strVal val="visible"/>
                                      </p:to>
                                    </p:set>
                                    <p:animEffect transition="in" filter="wipe(left)">
                                      <p:cBhvr>
                                        <p:cTn id="47" dur="3000"/>
                                        <p:tgtEl>
                                          <p:spTgt spid="75"/>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78"/>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82"/>
                                        </p:tgtEl>
                                        <p:attrNameLst>
                                          <p:attrName>style.visibility</p:attrName>
                                        </p:attrNameLst>
                                      </p:cBhvr>
                                      <p:to>
                                        <p:strVal val="visible"/>
                                      </p:to>
                                    </p:set>
                                    <p:animEffect transition="in" filter="wipe(down)">
                                      <p:cBhvr>
                                        <p:cTn id="56" dur="500"/>
                                        <p:tgtEl>
                                          <p:spTgt spid="8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79"/>
                                        </p:tgtEl>
                                        <p:attrNameLst>
                                          <p:attrName>style.visibility</p:attrName>
                                        </p:attrNameLst>
                                      </p:cBhvr>
                                      <p:to>
                                        <p:strVal val="visible"/>
                                      </p:to>
                                    </p:set>
                                    <p:animEffect transition="in" filter="wipe(left)">
                                      <p:cBhvr>
                                        <p:cTn id="61" dur="3000"/>
                                        <p:tgtEl>
                                          <p:spTgt spid="79"/>
                                        </p:tgtEl>
                                      </p:cBhvr>
                                    </p:animEffect>
                                  </p:childTnLst>
                                </p:cTn>
                              </p:par>
                            </p:childTnLst>
                          </p:cTn>
                        </p:par>
                      </p:childTnLst>
                    </p:cTn>
                  </p:par>
                  <p:par>
                    <p:cTn id="62" fill="hold">
                      <p:stCondLst>
                        <p:cond delay="indefinite"/>
                      </p:stCondLst>
                      <p:childTnLst>
                        <p:par>
                          <p:cTn id="63" fill="hold">
                            <p:stCondLst>
                              <p:cond delay="0"/>
                            </p:stCondLst>
                            <p:childTnLst>
                              <p:par>
                                <p:cTn id="64" presetID="42" presetClass="path" presetSubtype="0" accel="50000" decel="50000" fill="hold" grpId="2" nodeType="clickEffect">
                                  <p:stCondLst>
                                    <p:cond delay="0"/>
                                  </p:stCondLst>
                                  <p:childTnLst>
                                    <p:animMotion origin="layout" path="M 4.58333E-6 4.44444E-6 L -0.00131 0.10162 " pathEditMode="relative" rAng="0" ptsTypes="AA">
                                      <p:cBhvr>
                                        <p:cTn id="65" dur="2000" fill="hold"/>
                                        <p:tgtEl>
                                          <p:spTgt spid="82"/>
                                        </p:tgtEl>
                                        <p:attrNameLst>
                                          <p:attrName>ppt_x</p:attrName>
                                          <p:attrName>ppt_y</p:attrName>
                                        </p:attrNameLst>
                                      </p:cBhvr>
                                      <p:rCtr x="-65" y="5069"/>
                                    </p:animMotion>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83"/>
                                        </p:tgtEl>
                                        <p:attrNameLst>
                                          <p:attrName>style.visibility</p:attrName>
                                        </p:attrNameLst>
                                      </p:cBhvr>
                                      <p:to>
                                        <p:strVal val="visible"/>
                                      </p:to>
                                    </p:set>
                                    <p:animEffect transition="in" filter="wipe(left)">
                                      <p:cBhvr>
                                        <p:cTn id="70" dur="3000"/>
                                        <p:tgtEl>
                                          <p:spTgt spid="83"/>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82"/>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92"/>
                                        </p:tgtEl>
                                        <p:attrNameLst>
                                          <p:attrName>style.visibility</p:attrName>
                                        </p:attrNameLst>
                                      </p:cBhvr>
                                      <p:to>
                                        <p:strVal val="visible"/>
                                      </p:to>
                                    </p:set>
                                    <p:animEffect transition="in" filter="wipe(down)">
                                      <p:cBhvr>
                                        <p:cTn id="79" dur="500"/>
                                        <p:tgtEl>
                                          <p:spTgt spid="92"/>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89"/>
                                        </p:tgtEl>
                                        <p:attrNameLst>
                                          <p:attrName>style.visibility</p:attrName>
                                        </p:attrNameLst>
                                      </p:cBhvr>
                                      <p:to>
                                        <p:strVal val="visible"/>
                                      </p:to>
                                    </p:set>
                                    <p:animEffect transition="in" filter="wipe(left)">
                                      <p:cBhvr>
                                        <p:cTn id="84" dur="3000"/>
                                        <p:tgtEl>
                                          <p:spTgt spid="89"/>
                                        </p:tgtEl>
                                      </p:cBhvr>
                                    </p:animEffec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71" grpId="0"/>
      <p:bldP spid="78" grpId="0" animBg="1"/>
      <p:bldP spid="78" grpId="1" animBg="1"/>
      <p:bldP spid="82" grpId="0" animBg="1"/>
      <p:bldP spid="82" grpId="1" animBg="1"/>
      <p:bldP spid="82" grpId="2" animBg="1"/>
      <p:bldP spid="86" grpId="0" animBg="1"/>
      <p:bldP spid="86" grpId="1" animBg="1"/>
      <p:bldP spid="92" grpId="0" animBg="1"/>
      <p:bldP spid="92" grpId="1" animBg="1"/>
      <p:bldP spid="93" grpId="0"/>
      <p:bldP spid="62" grpId="0" animBg="1"/>
      <p:bldP spid="62"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1A6B3-A65D-4519-A805-27F395F4EA62}"/>
              </a:ext>
            </a:extLst>
          </p:cNvPr>
          <p:cNvSpPr>
            <a:spLocks noGrp="1"/>
          </p:cNvSpPr>
          <p:nvPr>
            <p:ph type="title"/>
          </p:nvPr>
        </p:nvSpPr>
        <p:spPr/>
        <p:txBody>
          <a:bodyPr/>
          <a:lstStyle/>
          <a:p>
            <a:r>
              <a:rPr lang="en-US" dirty="0"/>
              <a:t>Generator Challenge, Part 2</a:t>
            </a:r>
          </a:p>
        </p:txBody>
      </p:sp>
      <p:sp>
        <p:nvSpPr>
          <p:cNvPr id="12" name="TextBox 11">
            <a:extLst>
              <a:ext uri="{FF2B5EF4-FFF2-40B4-BE49-F238E27FC236}">
                <a16:creationId xmlns:a16="http://schemas.microsoft.com/office/drawing/2014/main" id="{8B216EA6-564D-4868-AF2E-282E3E8FDF07}"/>
              </a:ext>
            </a:extLst>
          </p:cNvPr>
          <p:cNvSpPr txBox="1"/>
          <p:nvPr/>
        </p:nvSpPr>
        <p:spPr>
          <a:xfrm>
            <a:off x="357126" y="1387330"/>
            <a:ext cx="6570878" cy="4401205"/>
          </a:xfrm>
          <a:prstGeom prst="rect">
            <a:avLst/>
          </a:prstGeom>
          <a:solidFill>
            <a:srgbClr val="002060"/>
          </a:solidFill>
        </p:spPr>
        <p:txBody>
          <a:bodyPr wrap="square">
            <a:spAutoFit/>
          </a:bodyPr>
          <a:lstStyle/>
          <a:p>
            <a:r>
              <a:rPr lang="en-US" sz="2000" dirty="0">
                <a:solidFill>
                  <a:srgbClr val="EBEF18"/>
                </a:solidFill>
                <a:latin typeface="Consolas" panose="020B0609020204030204" pitchFamily="49" charset="0"/>
              </a:rPr>
              <a:t>def</a:t>
            </a:r>
            <a:r>
              <a:rPr lang="en-US" sz="2000" dirty="0">
                <a:solidFill>
                  <a:srgbClr val="000000"/>
                </a:solidFill>
                <a:latin typeface="Consolas" panose="020B0609020204030204" pitchFamily="49" charset="0"/>
              </a:rPr>
              <a:t> </a:t>
            </a:r>
            <a:r>
              <a:rPr lang="en-US" sz="2000" b="1" dirty="0">
                <a:solidFill>
                  <a:srgbClr val="32F4F1"/>
                </a:solidFill>
                <a:latin typeface="Consolas" panose="020B0609020204030204" pitchFamily="49" charset="0"/>
              </a:rPr>
              <a:t>bar</a:t>
            </a:r>
            <a:r>
              <a:rPr lang="en-US" sz="2000" dirty="0">
                <a:solidFill>
                  <a:schemeClr val="bg1"/>
                </a:solidFill>
                <a:latin typeface="Consolas" panose="020B0609020204030204" pitchFamily="49" charset="0"/>
              </a:rPr>
              <a:t>(a, b):</a:t>
            </a:r>
          </a:p>
          <a:p>
            <a:r>
              <a:rPr lang="en-US" sz="2000" dirty="0">
                <a:solidFill>
                  <a:schemeClr val="bg1"/>
                </a:solidFill>
                <a:latin typeface="Consolas" panose="020B0609020204030204" pitchFamily="49" charset="0"/>
              </a:rPr>
              <a:t> </a:t>
            </a:r>
            <a:r>
              <a:rPr lang="en-US" sz="2000" dirty="0">
                <a:solidFill>
                  <a:srgbClr val="000000"/>
                </a:solidFill>
                <a:latin typeface="Consolas" panose="020B0609020204030204" pitchFamily="49" charset="0"/>
              </a:rPr>
              <a:t> </a:t>
            </a:r>
            <a:r>
              <a:rPr lang="en-US" sz="2000" dirty="0">
                <a:solidFill>
                  <a:srgbClr val="EBEF18"/>
                </a:solidFill>
                <a:latin typeface="Consolas" panose="020B0609020204030204" pitchFamily="49" charset="0"/>
              </a:rPr>
              <a:t>while</a:t>
            </a:r>
            <a:r>
              <a:rPr lang="en-US" sz="2000" dirty="0">
                <a:solidFill>
                  <a:schemeClr val="bg1"/>
                </a:solidFill>
                <a:latin typeface="Consolas" panose="020B0609020204030204" pitchFamily="49" charset="0"/>
              </a:rPr>
              <a:t> a &gt; b:</a:t>
            </a:r>
          </a:p>
          <a:p>
            <a:r>
              <a:rPr lang="en-US" sz="2000" dirty="0">
                <a:solidFill>
                  <a:schemeClr val="bg1"/>
                </a:solidFill>
                <a:latin typeface="Consolas" panose="020B0609020204030204" pitchFamily="49" charset="0"/>
              </a:rPr>
              <a:t>    </a:t>
            </a:r>
            <a:r>
              <a:rPr lang="en-US" sz="2000" dirty="0">
                <a:solidFill>
                  <a:srgbClr val="EBEF18"/>
                </a:solidFill>
                <a:latin typeface="Consolas" panose="020B0609020204030204" pitchFamily="49" charset="0"/>
              </a:rPr>
              <a:t>yield</a:t>
            </a:r>
            <a:r>
              <a:rPr lang="en-US" sz="2000" dirty="0">
                <a:solidFill>
                  <a:srgbClr val="000000"/>
                </a:solidFill>
                <a:latin typeface="Consolas" panose="020B0609020204030204" pitchFamily="49" charset="0"/>
              </a:rPr>
              <a:t> </a:t>
            </a:r>
            <a:r>
              <a:rPr lang="en-US" sz="2000" dirty="0">
                <a:solidFill>
                  <a:schemeClr val="bg1"/>
                </a:solidFill>
                <a:latin typeface="Consolas" panose="020B0609020204030204" pitchFamily="49" charset="0"/>
              </a:rPr>
              <a:t>a</a:t>
            </a:r>
          </a:p>
          <a:p>
            <a:r>
              <a:rPr lang="en-US" sz="2000" dirty="0">
                <a:solidFill>
                  <a:schemeClr val="bg1"/>
                </a:solidFill>
                <a:latin typeface="Consolas" panose="020B0609020204030204" pitchFamily="49" charset="0"/>
              </a:rPr>
              <a:t> </a:t>
            </a:r>
            <a:r>
              <a:rPr lang="en-US" sz="2000" dirty="0">
                <a:solidFill>
                  <a:srgbClr val="000000"/>
                </a:solidFill>
                <a:latin typeface="Consolas" panose="020B0609020204030204" pitchFamily="49" charset="0"/>
              </a:rPr>
              <a:t>   </a:t>
            </a:r>
            <a:r>
              <a:rPr lang="en-US" sz="2000" dirty="0">
                <a:solidFill>
                  <a:schemeClr val="bg1"/>
                </a:solidFill>
                <a:latin typeface="Consolas" panose="020B0609020204030204" pitchFamily="49" charset="0"/>
              </a:rPr>
              <a:t>a -= 1</a:t>
            </a:r>
          </a:p>
          <a:p>
            <a:endParaRPr lang="en-US" sz="2000" dirty="0">
              <a:solidFill>
                <a:schemeClr val="bg1"/>
              </a:solidFill>
              <a:latin typeface="Consolas" panose="020B0609020204030204" pitchFamily="49" charset="0"/>
            </a:endParaRPr>
          </a:p>
          <a:p>
            <a:r>
              <a:rPr lang="en-US" sz="2000" dirty="0">
                <a:solidFill>
                  <a:schemeClr val="bg1"/>
                </a:solidFill>
                <a:latin typeface="Consolas" panose="020B0609020204030204" pitchFamily="49" charset="0"/>
              </a:rPr>
              <a:t>f = bar(</a:t>
            </a:r>
            <a:r>
              <a:rPr lang="en-US" sz="2000" dirty="0">
                <a:solidFill>
                  <a:srgbClr val="FB1EFF"/>
                </a:solidFill>
                <a:latin typeface="Consolas" panose="020B0609020204030204" pitchFamily="49" charset="0"/>
              </a:rPr>
              <a:t>3</a:t>
            </a:r>
            <a:r>
              <a:rPr lang="en-US" sz="2000" dirty="0">
                <a:solidFill>
                  <a:schemeClr val="bg1"/>
                </a:solidFill>
                <a:latin typeface="Consolas" panose="020B0609020204030204" pitchFamily="49" charset="0"/>
              </a:rPr>
              <a:t>, </a:t>
            </a:r>
            <a:r>
              <a:rPr lang="en-US" sz="2000" dirty="0">
                <a:solidFill>
                  <a:srgbClr val="FB1EFF"/>
                </a:solidFill>
                <a:latin typeface="Consolas" panose="020B0609020204030204" pitchFamily="49" charset="0"/>
              </a:rPr>
              <a:t>0</a:t>
            </a:r>
            <a:r>
              <a:rPr lang="en-US" sz="2000" dirty="0">
                <a:solidFill>
                  <a:schemeClr val="bg1"/>
                </a:solidFill>
                <a:latin typeface="Consolas" panose="020B0609020204030204" pitchFamily="49" charset="0"/>
              </a:rPr>
              <a:t>)</a:t>
            </a:r>
          </a:p>
          <a:p>
            <a:r>
              <a:rPr lang="en-US" sz="2000" b="1" dirty="0">
                <a:solidFill>
                  <a:srgbClr val="32F4F1"/>
                </a:solidFill>
                <a:latin typeface="Consolas" panose="020B0609020204030204" pitchFamily="49" charset="0"/>
              </a:rPr>
              <a:t>print</a:t>
            </a:r>
            <a:r>
              <a:rPr lang="en-US" sz="2000" dirty="0">
                <a:solidFill>
                  <a:schemeClr val="bg1"/>
                </a:solidFill>
                <a:latin typeface="Consolas" panose="020B0609020204030204" pitchFamily="49" charset="0"/>
              </a:rPr>
              <a:t>(</a:t>
            </a:r>
            <a:r>
              <a:rPr lang="en-US" sz="2000" dirty="0">
                <a:solidFill>
                  <a:srgbClr val="FB1EFF"/>
                </a:solidFill>
                <a:latin typeface="Consolas" panose="020B0609020204030204" pitchFamily="49" charset="0"/>
              </a:rPr>
              <a:t>'Eat prunes!'</a:t>
            </a:r>
            <a:r>
              <a:rPr lang="en-US" sz="2000" dirty="0">
                <a:solidFill>
                  <a:schemeClr val="bg1"/>
                </a:solidFill>
                <a:latin typeface="Consolas" panose="020B0609020204030204" pitchFamily="49" charset="0"/>
              </a:rPr>
              <a:t>)</a:t>
            </a:r>
          </a:p>
          <a:p>
            <a:r>
              <a:rPr lang="en-US" sz="2000" dirty="0">
                <a:solidFill>
                  <a:schemeClr val="bg1"/>
                </a:solidFill>
                <a:latin typeface="Consolas" panose="020B0609020204030204" pitchFamily="49" charset="0"/>
              </a:rPr>
              <a:t>t = </a:t>
            </a:r>
            <a:r>
              <a:rPr lang="en-US" sz="2000" b="1" dirty="0">
                <a:solidFill>
                  <a:srgbClr val="32F4F1"/>
                </a:solidFill>
                <a:latin typeface="Consolas" panose="020B0609020204030204" pitchFamily="49" charset="0"/>
              </a:rPr>
              <a:t>next</a:t>
            </a:r>
            <a:r>
              <a:rPr lang="en-US" sz="2000" dirty="0">
                <a:solidFill>
                  <a:schemeClr val="bg1"/>
                </a:solidFill>
                <a:latin typeface="Consolas" panose="020B0609020204030204" pitchFamily="49" charset="0"/>
              </a:rPr>
              <a:t>(f)</a:t>
            </a:r>
          </a:p>
          <a:p>
            <a:r>
              <a:rPr lang="en-US" sz="2000" b="1" dirty="0">
                <a:solidFill>
                  <a:srgbClr val="32F4F1"/>
                </a:solidFill>
                <a:latin typeface="Consolas" panose="020B0609020204030204" pitchFamily="49" charset="0"/>
              </a:rPr>
              <a:t>print</a:t>
            </a:r>
            <a:r>
              <a:rPr lang="en-US" sz="2000" dirty="0">
                <a:solidFill>
                  <a:schemeClr val="bg1"/>
                </a:solidFill>
                <a:latin typeface="Consolas" panose="020B0609020204030204" pitchFamily="49" charset="0"/>
              </a:rPr>
              <a:t>(t)</a:t>
            </a:r>
          </a:p>
          <a:p>
            <a:r>
              <a:rPr lang="en-US" sz="2000" dirty="0">
                <a:solidFill>
                  <a:schemeClr val="bg1"/>
                </a:solidFill>
                <a:latin typeface="Consolas" panose="020B0609020204030204" pitchFamily="49" charset="0"/>
              </a:rPr>
              <a:t>t = </a:t>
            </a:r>
            <a:r>
              <a:rPr lang="en-US" sz="2000" b="1" dirty="0">
                <a:solidFill>
                  <a:srgbClr val="32F4F1"/>
                </a:solidFill>
                <a:latin typeface="Consolas" panose="020B0609020204030204" pitchFamily="49" charset="0"/>
              </a:rPr>
              <a:t>next</a:t>
            </a:r>
            <a:r>
              <a:rPr lang="en-US" sz="2000" dirty="0">
                <a:solidFill>
                  <a:schemeClr val="bg1"/>
                </a:solidFill>
                <a:latin typeface="Consolas" panose="020B0609020204030204" pitchFamily="49" charset="0"/>
              </a:rPr>
              <a:t>(f)</a:t>
            </a:r>
          </a:p>
          <a:p>
            <a:r>
              <a:rPr lang="en-US" sz="2000" b="1" dirty="0">
                <a:solidFill>
                  <a:srgbClr val="32F4F1"/>
                </a:solidFill>
                <a:latin typeface="Consolas" panose="020B0609020204030204" pitchFamily="49" charset="0"/>
              </a:rPr>
              <a:t>print</a:t>
            </a:r>
            <a:r>
              <a:rPr lang="en-US" sz="2000" dirty="0">
                <a:solidFill>
                  <a:schemeClr val="bg1"/>
                </a:solidFill>
                <a:latin typeface="Consolas" panose="020B0609020204030204" pitchFamily="49" charset="0"/>
              </a:rPr>
              <a:t>(t)</a:t>
            </a:r>
          </a:p>
          <a:p>
            <a:r>
              <a:rPr lang="en-US" sz="2000" dirty="0">
                <a:solidFill>
                  <a:schemeClr val="bg1"/>
                </a:solidFill>
                <a:latin typeface="Consolas" panose="020B0609020204030204" pitchFamily="49" charset="0"/>
              </a:rPr>
              <a:t>t</a:t>
            </a:r>
            <a:r>
              <a:rPr lang="en-US" sz="2000" dirty="0">
                <a:solidFill>
                  <a:srgbClr val="000000"/>
                </a:solidFill>
                <a:latin typeface="Consolas" panose="020B0609020204030204" pitchFamily="49" charset="0"/>
              </a:rPr>
              <a:t> </a:t>
            </a:r>
            <a:r>
              <a:rPr lang="en-US" sz="2000" dirty="0">
                <a:solidFill>
                  <a:schemeClr val="bg1"/>
                </a:solidFill>
                <a:latin typeface="Consolas" panose="020B0609020204030204" pitchFamily="49" charset="0"/>
              </a:rPr>
              <a:t>= </a:t>
            </a:r>
            <a:r>
              <a:rPr lang="en-US" sz="2000" b="1" dirty="0">
                <a:solidFill>
                  <a:srgbClr val="32F4F1"/>
                </a:solidFill>
                <a:latin typeface="Consolas" panose="020B0609020204030204" pitchFamily="49" charset="0"/>
              </a:rPr>
              <a:t>next</a:t>
            </a:r>
            <a:r>
              <a:rPr lang="en-US" sz="2000" dirty="0">
                <a:solidFill>
                  <a:schemeClr val="bg1"/>
                </a:solidFill>
                <a:latin typeface="Consolas" panose="020B0609020204030204" pitchFamily="49" charset="0"/>
              </a:rPr>
              <a:t>(f)</a:t>
            </a:r>
          </a:p>
          <a:p>
            <a:r>
              <a:rPr lang="en-US" sz="2000" b="1" dirty="0">
                <a:solidFill>
                  <a:srgbClr val="32F4F1"/>
                </a:solidFill>
                <a:latin typeface="Consolas" panose="020B0609020204030204" pitchFamily="49" charset="0"/>
              </a:rPr>
              <a:t>print</a:t>
            </a:r>
            <a:r>
              <a:rPr lang="en-US" sz="2000" dirty="0">
                <a:solidFill>
                  <a:schemeClr val="bg1"/>
                </a:solidFill>
                <a:latin typeface="Consolas" panose="020B0609020204030204" pitchFamily="49" charset="0"/>
              </a:rPr>
              <a:t>(t)</a:t>
            </a:r>
          </a:p>
          <a:p>
            <a:r>
              <a:rPr lang="en-US" sz="2000" b="1" dirty="0">
                <a:solidFill>
                  <a:srgbClr val="32F4F1"/>
                </a:solidFill>
                <a:latin typeface="Consolas" panose="020B0609020204030204" pitchFamily="49" charset="0"/>
              </a:rPr>
              <a:t>print</a:t>
            </a:r>
            <a:r>
              <a:rPr lang="en-US" sz="2000" dirty="0">
                <a:solidFill>
                  <a:schemeClr val="bg1"/>
                </a:solidFill>
                <a:latin typeface="Consolas" panose="020B0609020204030204" pitchFamily="49" charset="0"/>
              </a:rPr>
              <a:t>(</a:t>
            </a:r>
            <a:r>
              <a:rPr lang="en-US" sz="2000" dirty="0" err="1">
                <a:solidFill>
                  <a:schemeClr val="bg1"/>
                </a:solidFill>
                <a:latin typeface="Consolas" panose="020B0609020204030204" pitchFamily="49" charset="0"/>
              </a:rPr>
              <a:t>f</a:t>
            </a:r>
            <a:r>
              <a:rPr lang="en-US" sz="2000" dirty="0" err="1">
                <a:solidFill>
                  <a:srgbClr val="FB1EFF"/>
                </a:solidFill>
                <a:latin typeface="Consolas" panose="020B0609020204030204" pitchFamily="49" charset="0"/>
              </a:rPr>
              <a:t>'Explosive</a:t>
            </a:r>
            <a:r>
              <a:rPr lang="en-US" sz="2000" dirty="0">
                <a:solidFill>
                  <a:srgbClr val="FB1EFF"/>
                </a:solidFill>
                <a:latin typeface="Consolas" panose="020B0609020204030204" pitchFamily="49" charset="0"/>
              </a:rPr>
              <a:t> diarrhea!'</a:t>
            </a:r>
            <a:r>
              <a:rPr lang="en-US" sz="2000" dirty="0">
                <a:solidFill>
                  <a:schemeClr val="bg1"/>
                </a:solidFill>
                <a:latin typeface="Consolas" panose="020B0609020204030204" pitchFamily="49" charset="0"/>
              </a:rPr>
              <a:t>)</a:t>
            </a:r>
          </a:p>
        </p:txBody>
      </p:sp>
      <p:sp>
        <p:nvSpPr>
          <p:cNvPr id="13" name="TextBox 12">
            <a:extLst>
              <a:ext uri="{FF2B5EF4-FFF2-40B4-BE49-F238E27FC236}">
                <a16:creationId xmlns:a16="http://schemas.microsoft.com/office/drawing/2014/main" id="{BDC8FADF-59D1-4F96-BE80-11DB647BCDE8}"/>
              </a:ext>
            </a:extLst>
          </p:cNvPr>
          <p:cNvSpPr txBox="1"/>
          <p:nvPr/>
        </p:nvSpPr>
        <p:spPr>
          <a:xfrm>
            <a:off x="7351898" y="1488309"/>
            <a:ext cx="4380687" cy="830997"/>
          </a:xfrm>
          <a:prstGeom prst="rect">
            <a:avLst/>
          </a:prstGeom>
          <a:noFill/>
        </p:spPr>
        <p:txBody>
          <a:bodyPr wrap="square">
            <a:spAutoFit/>
          </a:bodyPr>
          <a:lstStyle/>
          <a:p>
            <a:pPr algn="ctr"/>
            <a:r>
              <a:rPr lang="en-US" sz="2400" dirty="0"/>
              <a:t>This generator uses </a:t>
            </a:r>
            <a:r>
              <a:rPr lang="en-US" sz="2400" dirty="0">
                <a:solidFill>
                  <a:srgbClr val="FF0000"/>
                </a:solidFill>
              </a:rPr>
              <a:t>yield</a:t>
            </a:r>
            <a:r>
              <a:rPr lang="en-US" sz="2400" dirty="0"/>
              <a:t> in a slightly different way.</a:t>
            </a:r>
          </a:p>
        </p:txBody>
      </p:sp>
      <p:sp>
        <p:nvSpPr>
          <p:cNvPr id="14" name="TextBox 13">
            <a:extLst>
              <a:ext uri="{FF2B5EF4-FFF2-40B4-BE49-F238E27FC236}">
                <a16:creationId xmlns:a16="http://schemas.microsoft.com/office/drawing/2014/main" id="{7D79E53A-8F2A-4E94-8E37-AABDA967D296}"/>
              </a:ext>
            </a:extLst>
          </p:cNvPr>
          <p:cNvSpPr txBox="1"/>
          <p:nvPr/>
        </p:nvSpPr>
        <p:spPr>
          <a:xfrm>
            <a:off x="7351898" y="2364914"/>
            <a:ext cx="4380687" cy="461665"/>
          </a:xfrm>
          <a:prstGeom prst="rect">
            <a:avLst/>
          </a:prstGeom>
          <a:noFill/>
        </p:spPr>
        <p:txBody>
          <a:bodyPr wrap="square">
            <a:spAutoFit/>
          </a:bodyPr>
          <a:lstStyle/>
          <a:p>
            <a:pPr algn="ctr"/>
            <a:r>
              <a:rPr lang="en-US" sz="2400" dirty="0"/>
              <a:t>What do you think this will print?</a:t>
            </a:r>
          </a:p>
        </p:txBody>
      </p:sp>
      <p:pic>
        <p:nvPicPr>
          <p:cNvPr id="15" name="Picture 14" descr="Shape&#10;&#10;Description automatically generated with low confidence">
            <a:extLst>
              <a:ext uri="{FF2B5EF4-FFF2-40B4-BE49-F238E27FC236}">
                <a16:creationId xmlns:a16="http://schemas.microsoft.com/office/drawing/2014/main" id="{511DA320-EAF8-4F97-B679-891DDC1981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9685" y="96575"/>
            <a:ext cx="662880" cy="662880"/>
          </a:xfrm>
          <a:prstGeom prst="rect">
            <a:avLst/>
          </a:prstGeom>
          <a:ln>
            <a:noFill/>
          </a:ln>
          <a:effectLst>
            <a:outerShdw blurRad="292100" dist="139700" dir="2700000" algn="tl" rotWithShape="0">
              <a:srgbClr val="333333">
                <a:alpha val="65000"/>
              </a:srgbClr>
            </a:outerShdw>
          </a:effectLst>
        </p:spPr>
      </p:pic>
      <p:sp>
        <p:nvSpPr>
          <p:cNvPr id="16" name="Rectangle 15">
            <a:extLst>
              <a:ext uri="{FF2B5EF4-FFF2-40B4-BE49-F238E27FC236}">
                <a16:creationId xmlns:a16="http://schemas.microsoft.com/office/drawing/2014/main" id="{E011D1DB-6C59-4E8F-84E9-C75B1169EF44}"/>
              </a:ext>
            </a:extLst>
          </p:cNvPr>
          <p:cNvSpPr/>
          <p:nvPr/>
        </p:nvSpPr>
        <p:spPr>
          <a:xfrm>
            <a:off x="7166573" y="3323905"/>
            <a:ext cx="4802694" cy="161055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Eat prunes!</a:t>
            </a:r>
          </a:p>
          <a:p>
            <a:r>
              <a:rPr lang="en-US" sz="2000" dirty="0">
                <a:solidFill>
                  <a:schemeClr val="tx1"/>
                </a:solidFill>
                <a:latin typeface="Consolas" panose="020B0609020204030204" pitchFamily="49" charset="0"/>
              </a:rPr>
              <a:t>3</a:t>
            </a:r>
          </a:p>
          <a:p>
            <a:r>
              <a:rPr lang="en-US" sz="2000" dirty="0">
                <a:solidFill>
                  <a:schemeClr val="tx1"/>
                </a:solidFill>
                <a:latin typeface="Consolas" panose="020B0609020204030204" pitchFamily="49" charset="0"/>
              </a:rPr>
              <a:t>2</a:t>
            </a:r>
          </a:p>
          <a:p>
            <a:r>
              <a:rPr lang="en-US" sz="2000" dirty="0">
                <a:solidFill>
                  <a:schemeClr val="tx1"/>
                </a:solidFill>
                <a:latin typeface="Consolas" panose="020B0609020204030204" pitchFamily="49" charset="0"/>
              </a:rPr>
              <a:t>1</a:t>
            </a:r>
          </a:p>
          <a:p>
            <a:r>
              <a:rPr lang="en-US" sz="2000" dirty="0">
                <a:solidFill>
                  <a:schemeClr val="tx1"/>
                </a:solidFill>
                <a:latin typeface="Consolas" panose="020B0609020204030204" pitchFamily="49" charset="0"/>
              </a:rPr>
              <a:t>Explosive diarrhea!</a:t>
            </a:r>
          </a:p>
        </p:txBody>
      </p:sp>
      <p:sp>
        <p:nvSpPr>
          <p:cNvPr id="64" name="Rectangle 63">
            <a:extLst>
              <a:ext uri="{FF2B5EF4-FFF2-40B4-BE49-F238E27FC236}">
                <a16:creationId xmlns:a16="http://schemas.microsoft.com/office/drawing/2014/main" id="{CA4D9CFA-6DB9-471F-837F-5F4793EB99B9}"/>
              </a:ext>
            </a:extLst>
          </p:cNvPr>
          <p:cNvSpPr/>
          <p:nvPr/>
        </p:nvSpPr>
        <p:spPr>
          <a:xfrm>
            <a:off x="7370197" y="3005496"/>
            <a:ext cx="4344089"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65" name="Rectangle 64">
            <a:extLst>
              <a:ext uri="{FF2B5EF4-FFF2-40B4-BE49-F238E27FC236}">
                <a16:creationId xmlns:a16="http://schemas.microsoft.com/office/drawing/2014/main" id="{880D0E3E-6397-44ED-9EF1-6C39B45AE21A}"/>
              </a:ext>
            </a:extLst>
          </p:cNvPr>
          <p:cNvSpPr/>
          <p:nvPr/>
        </p:nvSpPr>
        <p:spPr>
          <a:xfrm>
            <a:off x="7369387" y="3006682"/>
            <a:ext cx="4345708"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Speech Bubble: Rectangle with Corners Rounded 67">
            <a:extLst>
              <a:ext uri="{FF2B5EF4-FFF2-40B4-BE49-F238E27FC236}">
                <a16:creationId xmlns:a16="http://schemas.microsoft.com/office/drawing/2014/main" id="{18ACBED2-9FE2-41F9-9089-60E8E54E6E4F}"/>
              </a:ext>
            </a:extLst>
          </p:cNvPr>
          <p:cNvSpPr/>
          <p:nvPr/>
        </p:nvSpPr>
        <p:spPr>
          <a:xfrm>
            <a:off x="3683104" y="1066801"/>
            <a:ext cx="3089419" cy="1252506"/>
          </a:xfrm>
          <a:prstGeom prst="wedgeRoundRectCallout">
            <a:avLst>
              <a:gd name="adj1" fmla="val -102355"/>
              <a:gd name="adj2" fmla="val 40898"/>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not only pauses the generator, but outputs the specified value (e.g., </a:t>
            </a:r>
            <a:r>
              <a:rPr lang="en-US" sz="2000" dirty="0">
                <a:solidFill>
                  <a:schemeClr val="accent2">
                    <a:lumMod val="40000"/>
                    <a:lumOff val="60000"/>
                  </a:schemeClr>
                </a:solidFill>
                <a:latin typeface="Corbel" panose="020B0503020204020204" pitchFamily="34" charset="0"/>
              </a:rPr>
              <a:t>a</a:t>
            </a:r>
            <a:r>
              <a:rPr lang="en-US" sz="2000" dirty="0">
                <a:solidFill>
                  <a:schemeClr val="bg1"/>
                </a:solidFill>
                <a:latin typeface="Corbel" panose="020B0503020204020204" pitchFamily="34" charset="0"/>
              </a:rPr>
              <a:t>).</a:t>
            </a:r>
            <a:endParaRPr lang="en-US" sz="2000" dirty="0">
              <a:solidFill>
                <a:schemeClr val="accent2">
                  <a:lumMod val="20000"/>
                  <a:lumOff val="80000"/>
                </a:schemeClr>
              </a:solidFill>
              <a:latin typeface="Corbel" panose="020B0503020204020204" pitchFamily="34" charset="0"/>
            </a:endParaRPr>
          </a:p>
        </p:txBody>
      </p:sp>
      <p:sp>
        <p:nvSpPr>
          <p:cNvPr id="62" name="Speech Bubble: Rectangle with Corners Rounded 61">
            <a:extLst>
              <a:ext uri="{FF2B5EF4-FFF2-40B4-BE49-F238E27FC236}">
                <a16:creationId xmlns:a16="http://schemas.microsoft.com/office/drawing/2014/main" id="{BC27F4E7-FBB4-4A5F-88DB-C407BF7FAA26}"/>
              </a:ext>
            </a:extLst>
          </p:cNvPr>
          <p:cNvSpPr/>
          <p:nvPr/>
        </p:nvSpPr>
        <p:spPr>
          <a:xfrm>
            <a:off x="2035965" y="3925825"/>
            <a:ext cx="3459111" cy="1252506"/>
          </a:xfrm>
          <a:prstGeom prst="wedgeRoundRectCallout">
            <a:avLst>
              <a:gd name="adj1" fmla="val -91293"/>
              <a:gd name="adj2" fmla="val -56637"/>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2">
                    <a:lumMod val="20000"/>
                    <a:lumOff val="80000"/>
                  </a:schemeClr>
                </a:solidFill>
                <a:latin typeface="Corbel" panose="020B0503020204020204" pitchFamily="34" charset="0"/>
              </a:rPr>
              <a:t>The statement that called </a:t>
            </a:r>
            <a:r>
              <a:rPr lang="en-US" sz="2000" dirty="0">
                <a:solidFill>
                  <a:schemeClr val="accent2">
                    <a:lumMod val="40000"/>
                    <a:lumOff val="60000"/>
                  </a:schemeClr>
                </a:solidFill>
                <a:latin typeface="Corbel" panose="020B0503020204020204" pitchFamily="34" charset="0"/>
              </a:rPr>
              <a:t>next() </a:t>
            </a:r>
            <a:r>
              <a:rPr lang="en-US" sz="2000" dirty="0">
                <a:solidFill>
                  <a:schemeClr val="accent2">
                    <a:lumMod val="20000"/>
                    <a:lumOff val="80000"/>
                  </a:schemeClr>
                </a:solidFill>
                <a:latin typeface="Corbel" panose="020B0503020204020204" pitchFamily="34" charset="0"/>
              </a:rPr>
              <a:t>on the generator can then get the outputted value like this.</a:t>
            </a:r>
          </a:p>
        </p:txBody>
      </p:sp>
      <p:sp>
        <p:nvSpPr>
          <p:cNvPr id="71" name="Speech Bubble: Rectangle with Corners Rounded 70">
            <a:extLst>
              <a:ext uri="{FF2B5EF4-FFF2-40B4-BE49-F238E27FC236}">
                <a16:creationId xmlns:a16="http://schemas.microsoft.com/office/drawing/2014/main" id="{123248F8-496A-4E31-A3EC-0B0005F4242F}"/>
              </a:ext>
            </a:extLst>
          </p:cNvPr>
          <p:cNvSpPr/>
          <p:nvPr/>
        </p:nvSpPr>
        <p:spPr>
          <a:xfrm>
            <a:off x="3468893" y="4417282"/>
            <a:ext cx="3459111" cy="1252506"/>
          </a:xfrm>
          <a:prstGeom prst="wedgeRoundRectCallout">
            <a:avLst>
              <a:gd name="adj1" fmla="val -91293"/>
              <a:gd name="adj2" fmla="val -56637"/>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2">
                    <a:lumMod val="20000"/>
                    <a:lumOff val="80000"/>
                  </a:schemeClr>
                </a:solidFill>
                <a:latin typeface="Corbel" panose="020B0503020204020204" pitchFamily="34" charset="0"/>
              </a:rPr>
              <a:t>Each call to </a:t>
            </a:r>
            <a:r>
              <a:rPr lang="en-US" sz="2000" dirty="0">
                <a:solidFill>
                  <a:schemeClr val="accent2">
                    <a:lumMod val="40000"/>
                    <a:lumOff val="60000"/>
                  </a:schemeClr>
                </a:solidFill>
                <a:latin typeface="Corbel" panose="020B0503020204020204" pitchFamily="34" charset="0"/>
              </a:rPr>
              <a:t>next() </a:t>
            </a:r>
            <a:r>
              <a:rPr lang="en-US" sz="2000" dirty="0">
                <a:solidFill>
                  <a:schemeClr val="accent2">
                    <a:lumMod val="20000"/>
                    <a:lumOff val="80000"/>
                  </a:schemeClr>
                </a:solidFill>
                <a:latin typeface="Corbel" panose="020B0503020204020204" pitchFamily="34" charset="0"/>
              </a:rPr>
              <a:t>resumes the generator until we hit the next </a:t>
            </a:r>
            <a:r>
              <a:rPr lang="en-US" sz="2000" dirty="0">
                <a:solidFill>
                  <a:schemeClr val="accent2">
                    <a:lumMod val="40000"/>
                    <a:lumOff val="60000"/>
                  </a:schemeClr>
                </a:solidFill>
                <a:latin typeface="Corbel" panose="020B0503020204020204" pitchFamily="34" charset="0"/>
              </a:rPr>
              <a:t>yield</a:t>
            </a:r>
            <a:r>
              <a:rPr lang="en-US" sz="2000" dirty="0">
                <a:solidFill>
                  <a:schemeClr val="accent2">
                    <a:lumMod val="20000"/>
                    <a:lumOff val="80000"/>
                  </a:schemeClr>
                </a:solidFill>
                <a:latin typeface="Corbel" panose="020B0503020204020204" pitchFamily="34" charset="0"/>
              </a:rPr>
              <a:t>.</a:t>
            </a:r>
          </a:p>
        </p:txBody>
      </p:sp>
      <p:sp>
        <p:nvSpPr>
          <p:cNvPr id="76" name="TextBox 75">
            <a:extLst>
              <a:ext uri="{FF2B5EF4-FFF2-40B4-BE49-F238E27FC236}">
                <a16:creationId xmlns:a16="http://schemas.microsoft.com/office/drawing/2014/main" id="{A3B7A4E5-0ED6-46C7-8105-188D61E598DD}"/>
              </a:ext>
            </a:extLst>
          </p:cNvPr>
          <p:cNvSpPr txBox="1"/>
          <p:nvPr/>
        </p:nvSpPr>
        <p:spPr>
          <a:xfrm>
            <a:off x="443592" y="5864493"/>
            <a:ext cx="11173968" cy="830997"/>
          </a:xfrm>
          <a:prstGeom prst="rect">
            <a:avLst/>
          </a:prstGeom>
          <a:noFill/>
        </p:spPr>
        <p:txBody>
          <a:bodyPr wrap="square">
            <a:spAutoFit/>
          </a:bodyPr>
          <a:lstStyle/>
          <a:p>
            <a:pPr algn="ctr"/>
            <a:r>
              <a:rPr lang="en-US" sz="2400" dirty="0"/>
              <a:t>This is a more idiomatic use of a generator – they're used to  "generate" a sequence of values that can be retrieved one at a time – the sequence might be </a:t>
            </a:r>
            <a:r>
              <a:rPr lang="en-US" sz="2400" dirty="0">
                <a:solidFill>
                  <a:srgbClr val="FF0000"/>
                </a:solidFill>
              </a:rPr>
              <a:t>finite</a:t>
            </a:r>
            <a:r>
              <a:rPr lang="en-US" sz="2400" dirty="0"/>
              <a:t>, or </a:t>
            </a:r>
            <a:r>
              <a:rPr lang="en-US" sz="2400" dirty="0">
                <a:solidFill>
                  <a:srgbClr val="FF0000"/>
                </a:solidFill>
              </a:rPr>
              <a:t>infinite</a:t>
            </a:r>
            <a:r>
              <a:rPr lang="en-US" sz="2400" dirty="0"/>
              <a:t>!</a:t>
            </a:r>
          </a:p>
        </p:txBody>
      </p:sp>
      <p:sp>
        <p:nvSpPr>
          <p:cNvPr id="3" name="Arrow: Left 2">
            <a:extLst>
              <a:ext uri="{FF2B5EF4-FFF2-40B4-BE49-F238E27FC236}">
                <a16:creationId xmlns:a16="http://schemas.microsoft.com/office/drawing/2014/main" id="{552785A3-FD26-4AFA-A12C-FCE29F11CC95}"/>
              </a:ext>
            </a:extLst>
          </p:cNvPr>
          <p:cNvSpPr/>
          <p:nvPr/>
        </p:nvSpPr>
        <p:spPr>
          <a:xfrm rot="1041552">
            <a:off x="1986690" y="2030447"/>
            <a:ext cx="1068618" cy="798786"/>
          </a:xfrm>
          <a:prstGeom prst="lef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8B648B90-2E54-4C9C-B59D-2CA0E4E58FB8}"/>
              </a:ext>
            </a:extLst>
          </p:cNvPr>
          <p:cNvCxnSpPr/>
          <p:nvPr/>
        </p:nvCxnSpPr>
        <p:spPr>
          <a:xfrm flipH="1">
            <a:off x="572814" y="2364914"/>
            <a:ext cx="1303283" cy="13031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7" name="Speech Bubble: Rectangle with Corners Rounded 76">
            <a:extLst>
              <a:ext uri="{FF2B5EF4-FFF2-40B4-BE49-F238E27FC236}">
                <a16:creationId xmlns:a16="http://schemas.microsoft.com/office/drawing/2014/main" id="{FD3C1E19-5B8F-4AD6-83BE-99ED3A6C46BF}"/>
              </a:ext>
            </a:extLst>
          </p:cNvPr>
          <p:cNvSpPr/>
          <p:nvPr/>
        </p:nvSpPr>
        <p:spPr>
          <a:xfrm>
            <a:off x="3511186" y="1785842"/>
            <a:ext cx="3590142" cy="1066928"/>
          </a:xfrm>
          <a:prstGeom prst="wedgeRoundRectCallout">
            <a:avLst>
              <a:gd name="adj1" fmla="val -84572"/>
              <a:gd name="adj2" fmla="val 67984"/>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 initial call to the generator returns an </a:t>
            </a:r>
            <a:r>
              <a:rPr lang="en-US" sz="2000" dirty="0">
                <a:solidFill>
                  <a:schemeClr val="accent2">
                    <a:lumMod val="40000"/>
                    <a:lumOff val="60000"/>
                  </a:schemeClr>
                </a:solidFill>
                <a:latin typeface="Corbel" panose="020B0503020204020204" pitchFamily="34" charset="0"/>
              </a:rPr>
              <a:t>iterator</a:t>
            </a:r>
            <a:r>
              <a:rPr lang="en-US" sz="2000" dirty="0">
                <a:solidFill>
                  <a:schemeClr val="bg1"/>
                </a:solidFill>
                <a:latin typeface="Corbel" panose="020B0503020204020204" pitchFamily="34" charset="0"/>
              </a:rPr>
              <a:t>, implemented using a closure.</a:t>
            </a:r>
            <a:endParaRPr lang="en-US" sz="2000" dirty="0">
              <a:solidFill>
                <a:schemeClr val="accent2">
                  <a:lumMod val="20000"/>
                  <a:lumOff val="80000"/>
                </a:schemeClr>
              </a:solidFill>
              <a:latin typeface="Corbel" panose="020B0503020204020204" pitchFamily="34" charset="0"/>
            </a:endParaRPr>
          </a:p>
        </p:txBody>
      </p:sp>
      <p:sp>
        <p:nvSpPr>
          <p:cNvPr id="78" name="Speech Bubble: Rectangle with Corners Rounded 77">
            <a:extLst>
              <a:ext uri="{FF2B5EF4-FFF2-40B4-BE49-F238E27FC236}">
                <a16:creationId xmlns:a16="http://schemas.microsoft.com/office/drawing/2014/main" id="{A11790ED-322B-4C4E-982A-E2C20D0A3735}"/>
              </a:ext>
            </a:extLst>
          </p:cNvPr>
          <p:cNvSpPr/>
          <p:nvPr/>
        </p:nvSpPr>
        <p:spPr>
          <a:xfrm>
            <a:off x="3613620" y="3001769"/>
            <a:ext cx="3795892" cy="1166850"/>
          </a:xfrm>
          <a:prstGeom prst="wedgeRoundRectCallout">
            <a:avLst>
              <a:gd name="adj1" fmla="val -92072"/>
              <a:gd name="adj2" fmla="val 18380"/>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So every time we call </a:t>
            </a:r>
            <a:r>
              <a:rPr lang="en-US" sz="2000" dirty="0">
                <a:solidFill>
                  <a:schemeClr val="accent2">
                    <a:lumMod val="40000"/>
                    <a:lumOff val="60000"/>
                  </a:schemeClr>
                </a:solidFill>
                <a:latin typeface="Corbel" panose="020B0503020204020204" pitchFamily="34" charset="0"/>
              </a:rPr>
              <a:t>next(), </a:t>
            </a:r>
            <a:r>
              <a:rPr lang="en-US" sz="2000" dirty="0">
                <a:solidFill>
                  <a:schemeClr val="bg1"/>
                </a:solidFill>
                <a:latin typeface="Corbel" panose="020B0503020204020204" pitchFamily="34" charset="0"/>
              </a:rPr>
              <a:t>we're asking the iterator to generate the next value in the sequence. </a:t>
            </a:r>
            <a:endParaRPr lang="en-US" sz="2000" dirty="0">
              <a:solidFill>
                <a:schemeClr val="accent2">
                  <a:lumMod val="20000"/>
                  <a:lumOff val="80000"/>
                </a:schemeClr>
              </a:solidFill>
              <a:latin typeface="Corbel" panose="020B0503020204020204" pitchFamily="34" charset="0"/>
            </a:endParaRPr>
          </a:p>
        </p:txBody>
      </p:sp>
    </p:spTree>
    <p:extLst>
      <p:ext uri="{BB962C8B-B14F-4D97-AF65-F5344CB8AC3E}">
        <p14:creationId xmlns:p14="http://schemas.microsoft.com/office/powerpoint/2010/main" val="1184369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right)">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3"/>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4"/>
                                        </p:tgtEl>
                                        <p:attrNameLst>
                                          <p:attrName>style.visibility</p:attrName>
                                        </p:attrNameLst>
                                      </p:cBhvr>
                                      <p:to>
                                        <p:strVal val="visible"/>
                                      </p:to>
                                    </p:set>
                                  </p:childTnLst>
                                </p:cTn>
                              </p:par>
                              <p:par>
                                <p:cTn id="28" presetID="22" presetClass="entr" presetSubtype="8" fill="hold" grpId="0" nodeType="withEffect">
                                  <p:stCondLst>
                                    <p:cond delay="0"/>
                                  </p:stCondLst>
                                  <p:childTnLst>
                                    <p:set>
                                      <p:cBhvr>
                                        <p:cTn id="29" dur="1" fill="hold">
                                          <p:stCondLst>
                                            <p:cond delay="0"/>
                                          </p:stCondLst>
                                        </p:cTn>
                                        <p:tgtEl>
                                          <p:spTgt spid="65"/>
                                        </p:tgtEl>
                                        <p:attrNameLst>
                                          <p:attrName>style.visibility</p:attrName>
                                        </p:attrNameLst>
                                      </p:cBhvr>
                                      <p:to>
                                        <p:strVal val="visible"/>
                                      </p:to>
                                    </p:set>
                                    <p:animEffect transition="in" filter="wipe(left)">
                                      <p:cBhvr>
                                        <p:cTn id="30" dur="59000"/>
                                        <p:tgtEl>
                                          <p:spTgt spid="6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64"/>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6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68"/>
                                        </p:tgtEl>
                                        <p:attrNameLst>
                                          <p:attrName>style.visibility</p:attrName>
                                        </p:attrNameLst>
                                      </p:cBhvr>
                                      <p:to>
                                        <p:strVal val="visible"/>
                                      </p:to>
                                    </p:set>
                                    <p:animEffect transition="in" filter="wipe(down)">
                                      <p:cBhvr>
                                        <p:cTn id="45" dur="500"/>
                                        <p:tgtEl>
                                          <p:spTgt spid="6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62"/>
                                        </p:tgtEl>
                                        <p:attrNameLst>
                                          <p:attrName>style.visibility</p:attrName>
                                        </p:attrNameLst>
                                      </p:cBhvr>
                                      <p:to>
                                        <p:strVal val="visible"/>
                                      </p:to>
                                    </p:set>
                                    <p:animEffect transition="in" filter="wipe(down)">
                                      <p:cBhvr>
                                        <p:cTn id="50" dur="500"/>
                                        <p:tgtEl>
                                          <p:spTgt spid="6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wipe(up)">
                                      <p:cBhvr>
                                        <p:cTn id="55" dur="500"/>
                                        <p:tgtEl>
                                          <p:spTgt spid="5"/>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62"/>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68"/>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5"/>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71"/>
                                        </p:tgtEl>
                                        <p:attrNameLst>
                                          <p:attrName>style.visibility</p:attrName>
                                        </p:attrNameLst>
                                      </p:cBhvr>
                                      <p:to>
                                        <p:strVal val="visible"/>
                                      </p:to>
                                    </p:set>
                                    <p:animEffect transition="in" filter="wipe(down)">
                                      <p:cBhvr>
                                        <p:cTn id="68" dur="500"/>
                                        <p:tgtEl>
                                          <p:spTgt spid="71"/>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71"/>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77"/>
                                        </p:tgtEl>
                                        <p:attrNameLst>
                                          <p:attrName>style.visibility</p:attrName>
                                        </p:attrNameLst>
                                      </p:cBhvr>
                                      <p:to>
                                        <p:strVal val="visible"/>
                                      </p:to>
                                    </p:set>
                                    <p:animEffect transition="in" filter="wipe(down)">
                                      <p:cBhvr>
                                        <p:cTn id="77" dur="500"/>
                                        <p:tgtEl>
                                          <p:spTgt spid="7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78"/>
                                        </p:tgtEl>
                                        <p:attrNameLst>
                                          <p:attrName>style.visibility</p:attrName>
                                        </p:attrNameLst>
                                      </p:cBhvr>
                                      <p:to>
                                        <p:strVal val="visible"/>
                                      </p:to>
                                    </p:set>
                                    <p:animEffect transition="in" filter="wipe(down)">
                                      <p:cBhvr>
                                        <p:cTn id="82" dur="500"/>
                                        <p:tgtEl>
                                          <p:spTgt spid="78"/>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77"/>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78"/>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P spid="16" grpId="0" animBg="1"/>
      <p:bldP spid="64" grpId="0" animBg="1"/>
      <p:bldP spid="64" grpId="1" animBg="1"/>
      <p:bldP spid="65" grpId="0" animBg="1"/>
      <p:bldP spid="65" grpId="1" animBg="1"/>
      <p:bldP spid="68" grpId="0" animBg="1"/>
      <p:bldP spid="68" grpId="1" animBg="1"/>
      <p:bldP spid="62" grpId="0" animBg="1"/>
      <p:bldP spid="62" grpId="1" animBg="1"/>
      <p:bldP spid="71" grpId="0" animBg="1"/>
      <p:bldP spid="71" grpId="1" animBg="1"/>
      <p:bldP spid="76" grpId="0"/>
      <p:bldP spid="3" grpId="0" animBg="1"/>
      <p:bldP spid="3" grpId="1" animBg="1"/>
      <p:bldP spid="77" grpId="0" animBg="1"/>
      <p:bldP spid="77" grpId="1" animBg="1"/>
      <p:bldP spid="78" grpId="0" animBg="1"/>
      <p:bldP spid="78"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3C66BF4F-65F2-4596-A912-C06A606E5C99}"/>
              </a:ext>
            </a:extLst>
          </p:cNvPr>
          <p:cNvSpPr txBox="1"/>
          <p:nvPr/>
        </p:nvSpPr>
        <p:spPr>
          <a:xfrm>
            <a:off x="7245922" y="2382486"/>
            <a:ext cx="4436492" cy="830997"/>
          </a:xfrm>
          <a:prstGeom prst="rect">
            <a:avLst/>
          </a:prstGeom>
          <a:noFill/>
        </p:spPr>
        <p:txBody>
          <a:bodyPr wrap="square">
            <a:spAutoFit/>
          </a:bodyPr>
          <a:lstStyle/>
          <a:p>
            <a:pPr algn="ctr"/>
            <a:r>
              <a:rPr lang="en-US" sz="2400" dirty="0"/>
              <a:t>And when you call the generator, it produces an iterator!</a:t>
            </a:r>
          </a:p>
        </p:txBody>
      </p:sp>
      <p:sp>
        <p:nvSpPr>
          <p:cNvPr id="41" name="TextBox 40">
            <a:extLst>
              <a:ext uri="{FF2B5EF4-FFF2-40B4-BE49-F238E27FC236}">
                <a16:creationId xmlns:a16="http://schemas.microsoft.com/office/drawing/2014/main" id="{74F2C98A-C187-4279-A362-633AFFBF0FE7}"/>
              </a:ext>
            </a:extLst>
          </p:cNvPr>
          <p:cNvSpPr txBox="1"/>
          <p:nvPr/>
        </p:nvSpPr>
        <p:spPr>
          <a:xfrm>
            <a:off x="7140628" y="3446244"/>
            <a:ext cx="4647078" cy="830997"/>
          </a:xfrm>
          <a:prstGeom prst="rect">
            <a:avLst/>
          </a:prstGeom>
          <a:noFill/>
        </p:spPr>
        <p:txBody>
          <a:bodyPr wrap="square">
            <a:spAutoFit/>
          </a:bodyPr>
          <a:lstStyle/>
          <a:p>
            <a:pPr algn="ctr"/>
            <a:r>
              <a:rPr lang="en-US" sz="2400" dirty="0"/>
              <a:t>So you can use it like any other iterable object in loops!</a:t>
            </a:r>
          </a:p>
        </p:txBody>
      </p:sp>
      <p:sp>
        <p:nvSpPr>
          <p:cNvPr id="45" name="TextBox 44">
            <a:extLst>
              <a:ext uri="{FF2B5EF4-FFF2-40B4-BE49-F238E27FC236}">
                <a16:creationId xmlns:a16="http://schemas.microsoft.com/office/drawing/2014/main" id="{C10BD90D-8B2C-42AF-86D5-71310F114C40}"/>
              </a:ext>
            </a:extLst>
          </p:cNvPr>
          <p:cNvSpPr txBox="1"/>
          <p:nvPr/>
        </p:nvSpPr>
        <p:spPr>
          <a:xfrm>
            <a:off x="357126" y="1387330"/>
            <a:ext cx="6570878" cy="4401205"/>
          </a:xfrm>
          <a:prstGeom prst="rect">
            <a:avLst/>
          </a:prstGeom>
          <a:solidFill>
            <a:srgbClr val="002060"/>
          </a:solidFill>
        </p:spPr>
        <p:txBody>
          <a:bodyPr wrap="square">
            <a:spAutoFit/>
          </a:bodyPr>
          <a:lstStyle/>
          <a:p>
            <a:r>
              <a:rPr lang="en-US" sz="2000" dirty="0">
                <a:solidFill>
                  <a:srgbClr val="EBEF18"/>
                </a:solidFill>
                <a:latin typeface="Consolas" panose="020B0609020204030204" pitchFamily="49" charset="0"/>
              </a:rPr>
              <a:t>def</a:t>
            </a:r>
            <a:r>
              <a:rPr lang="en-US" sz="2000" dirty="0">
                <a:solidFill>
                  <a:srgbClr val="000000"/>
                </a:solidFill>
                <a:latin typeface="Consolas" panose="020B0609020204030204" pitchFamily="49" charset="0"/>
              </a:rPr>
              <a:t> </a:t>
            </a:r>
            <a:r>
              <a:rPr lang="en-US" sz="2000" b="1" dirty="0">
                <a:solidFill>
                  <a:srgbClr val="32F4F1"/>
                </a:solidFill>
                <a:latin typeface="Consolas" panose="020B0609020204030204" pitchFamily="49" charset="0"/>
              </a:rPr>
              <a:t>bar</a:t>
            </a:r>
            <a:r>
              <a:rPr lang="en-US" sz="2000" dirty="0">
                <a:solidFill>
                  <a:schemeClr val="bg1"/>
                </a:solidFill>
                <a:latin typeface="Consolas" panose="020B0609020204030204" pitchFamily="49" charset="0"/>
              </a:rPr>
              <a:t>(a, b):</a:t>
            </a:r>
          </a:p>
          <a:p>
            <a:r>
              <a:rPr lang="en-US" sz="2000" dirty="0">
                <a:solidFill>
                  <a:schemeClr val="bg1"/>
                </a:solidFill>
                <a:latin typeface="Consolas" panose="020B0609020204030204" pitchFamily="49" charset="0"/>
              </a:rPr>
              <a:t> </a:t>
            </a:r>
            <a:r>
              <a:rPr lang="en-US" sz="2000" dirty="0">
                <a:solidFill>
                  <a:srgbClr val="000000"/>
                </a:solidFill>
                <a:latin typeface="Consolas" panose="020B0609020204030204" pitchFamily="49" charset="0"/>
              </a:rPr>
              <a:t> </a:t>
            </a:r>
            <a:r>
              <a:rPr lang="en-US" sz="2000" dirty="0">
                <a:solidFill>
                  <a:srgbClr val="EBEF18"/>
                </a:solidFill>
                <a:latin typeface="Consolas" panose="020B0609020204030204" pitchFamily="49" charset="0"/>
              </a:rPr>
              <a:t>while</a:t>
            </a:r>
            <a:r>
              <a:rPr lang="en-US" sz="2000" dirty="0">
                <a:solidFill>
                  <a:schemeClr val="bg1"/>
                </a:solidFill>
                <a:latin typeface="Consolas" panose="020B0609020204030204" pitchFamily="49" charset="0"/>
              </a:rPr>
              <a:t> a &gt; b:</a:t>
            </a:r>
          </a:p>
          <a:p>
            <a:r>
              <a:rPr lang="en-US" sz="2000" dirty="0">
                <a:solidFill>
                  <a:schemeClr val="bg1"/>
                </a:solidFill>
                <a:latin typeface="Consolas" panose="020B0609020204030204" pitchFamily="49" charset="0"/>
              </a:rPr>
              <a:t>    </a:t>
            </a:r>
            <a:r>
              <a:rPr lang="en-US" sz="2000" dirty="0">
                <a:solidFill>
                  <a:srgbClr val="EBEF18"/>
                </a:solidFill>
                <a:latin typeface="Consolas" panose="020B0609020204030204" pitchFamily="49" charset="0"/>
              </a:rPr>
              <a:t>yield</a:t>
            </a:r>
            <a:r>
              <a:rPr lang="en-US" sz="2000" dirty="0">
                <a:solidFill>
                  <a:srgbClr val="000000"/>
                </a:solidFill>
                <a:latin typeface="Consolas" panose="020B0609020204030204" pitchFamily="49" charset="0"/>
              </a:rPr>
              <a:t> </a:t>
            </a:r>
            <a:r>
              <a:rPr lang="en-US" sz="2000" dirty="0">
                <a:solidFill>
                  <a:schemeClr val="bg1"/>
                </a:solidFill>
                <a:latin typeface="Consolas" panose="020B0609020204030204" pitchFamily="49" charset="0"/>
              </a:rPr>
              <a:t>a</a:t>
            </a:r>
          </a:p>
          <a:p>
            <a:r>
              <a:rPr lang="en-US" sz="2000" dirty="0">
                <a:solidFill>
                  <a:schemeClr val="bg1"/>
                </a:solidFill>
                <a:latin typeface="Consolas" panose="020B0609020204030204" pitchFamily="49" charset="0"/>
              </a:rPr>
              <a:t> </a:t>
            </a:r>
            <a:r>
              <a:rPr lang="en-US" sz="2000" dirty="0">
                <a:solidFill>
                  <a:srgbClr val="000000"/>
                </a:solidFill>
                <a:latin typeface="Consolas" panose="020B0609020204030204" pitchFamily="49" charset="0"/>
              </a:rPr>
              <a:t>   </a:t>
            </a:r>
            <a:r>
              <a:rPr lang="en-US" sz="2000" dirty="0">
                <a:solidFill>
                  <a:schemeClr val="bg1"/>
                </a:solidFill>
                <a:latin typeface="Consolas" panose="020B0609020204030204" pitchFamily="49" charset="0"/>
              </a:rPr>
              <a:t>a -= 1</a:t>
            </a:r>
          </a:p>
          <a:p>
            <a:endParaRPr lang="en-US" sz="2000" dirty="0">
              <a:solidFill>
                <a:schemeClr val="bg1"/>
              </a:solidFill>
              <a:latin typeface="Consolas" panose="020B0609020204030204" pitchFamily="49" charset="0"/>
            </a:endParaRPr>
          </a:p>
          <a:p>
            <a:r>
              <a:rPr lang="en-US" sz="2000" dirty="0">
                <a:solidFill>
                  <a:schemeClr val="bg1"/>
                </a:solidFill>
                <a:latin typeface="Consolas" panose="020B0609020204030204" pitchFamily="49" charset="0"/>
              </a:rPr>
              <a:t>f = bar(</a:t>
            </a:r>
            <a:r>
              <a:rPr lang="en-US" sz="2000" dirty="0">
                <a:solidFill>
                  <a:srgbClr val="FB1EFF"/>
                </a:solidFill>
                <a:latin typeface="Consolas" panose="020B0609020204030204" pitchFamily="49" charset="0"/>
              </a:rPr>
              <a:t>3</a:t>
            </a:r>
            <a:r>
              <a:rPr lang="en-US" sz="2000" dirty="0">
                <a:solidFill>
                  <a:schemeClr val="bg1"/>
                </a:solidFill>
                <a:latin typeface="Consolas" panose="020B0609020204030204" pitchFamily="49" charset="0"/>
              </a:rPr>
              <a:t>, </a:t>
            </a:r>
            <a:r>
              <a:rPr lang="en-US" sz="2000" dirty="0">
                <a:solidFill>
                  <a:srgbClr val="FB1EFF"/>
                </a:solidFill>
                <a:latin typeface="Consolas" panose="020B0609020204030204" pitchFamily="49" charset="0"/>
              </a:rPr>
              <a:t>0</a:t>
            </a:r>
            <a:r>
              <a:rPr lang="en-US" sz="2000" dirty="0">
                <a:solidFill>
                  <a:schemeClr val="bg1"/>
                </a:solidFill>
                <a:latin typeface="Consolas" panose="020B0609020204030204" pitchFamily="49" charset="0"/>
              </a:rPr>
              <a:t>)</a:t>
            </a:r>
          </a:p>
          <a:p>
            <a:r>
              <a:rPr lang="en-US" sz="2000" b="1" dirty="0">
                <a:solidFill>
                  <a:srgbClr val="32F4F1"/>
                </a:solidFill>
                <a:latin typeface="Consolas" panose="020B0609020204030204" pitchFamily="49" charset="0"/>
              </a:rPr>
              <a:t>print</a:t>
            </a:r>
            <a:r>
              <a:rPr lang="en-US" sz="2000" dirty="0">
                <a:solidFill>
                  <a:schemeClr val="bg1"/>
                </a:solidFill>
                <a:latin typeface="Consolas" panose="020B0609020204030204" pitchFamily="49" charset="0"/>
              </a:rPr>
              <a:t>(</a:t>
            </a:r>
            <a:r>
              <a:rPr lang="en-US" sz="2000" dirty="0">
                <a:solidFill>
                  <a:srgbClr val="FB1EFF"/>
                </a:solidFill>
                <a:latin typeface="Consolas" panose="020B0609020204030204" pitchFamily="49" charset="0"/>
              </a:rPr>
              <a:t>'Eat prunes!'</a:t>
            </a:r>
            <a:r>
              <a:rPr lang="en-US" sz="2000" dirty="0">
                <a:solidFill>
                  <a:schemeClr val="bg1"/>
                </a:solidFill>
                <a:latin typeface="Consolas" panose="020B0609020204030204" pitchFamily="49" charset="0"/>
              </a:rPr>
              <a:t>)</a:t>
            </a:r>
          </a:p>
          <a:p>
            <a:r>
              <a:rPr lang="en-US" sz="2000" dirty="0">
                <a:solidFill>
                  <a:schemeClr val="bg1"/>
                </a:solidFill>
                <a:latin typeface="Consolas" panose="020B0609020204030204" pitchFamily="49" charset="0"/>
              </a:rPr>
              <a:t>t = </a:t>
            </a:r>
            <a:r>
              <a:rPr lang="en-US" sz="2000" b="1" dirty="0">
                <a:solidFill>
                  <a:srgbClr val="32F4F1"/>
                </a:solidFill>
                <a:latin typeface="Consolas" panose="020B0609020204030204" pitchFamily="49" charset="0"/>
              </a:rPr>
              <a:t>next</a:t>
            </a:r>
            <a:r>
              <a:rPr lang="en-US" sz="2000" dirty="0">
                <a:solidFill>
                  <a:schemeClr val="bg1"/>
                </a:solidFill>
                <a:latin typeface="Consolas" panose="020B0609020204030204" pitchFamily="49" charset="0"/>
              </a:rPr>
              <a:t>(f)</a:t>
            </a:r>
          </a:p>
          <a:p>
            <a:r>
              <a:rPr lang="en-US" sz="2000" b="1" dirty="0">
                <a:solidFill>
                  <a:srgbClr val="32F4F1"/>
                </a:solidFill>
                <a:latin typeface="Consolas" panose="020B0609020204030204" pitchFamily="49" charset="0"/>
              </a:rPr>
              <a:t>print</a:t>
            </a:r>
            <a:r>
              <a:rPr lang="en-US" sz="2000" dirty="0">
                <a:solidFill>
                  <a:schemeClr val="bg1"/>
                </a:solidFill>
                <a:latin typeface="Consolas" panose="020B0609020204030204" pitchFamily="49" charset="0"/>
              </a:rPr>
              <a:t>(t)</a:t>
            </a:r>
          </a:p>
          <a:p>
            <a:r>
              <a:rPr lang="en-US" sz="2000" dirty="0">
                <a:solidFill>
                  <a:schemeClr val="bg1"/>
                </a:solidFill>
                <a:latin typeface="Consolas" panose="020B0609020204030204" pitchFamily="49" charset="0"/>
              </a:rPr>
              <a:t>t = </a:t>
            </a:r>
            <a:r>
              <a:rPr lang="en-US" sz="2000" b="1" dirty="0">
                <a:solidFill>
                  <a:srgbClr val="32F4F1"/>
                </a:solidFill>
                <a:latin typeface="Consolas" panose="020B0609020204030204" pitchFamily="49" charset="0"/>
              </a:rPr>
              <a:t>next</a:t>
            </a:r>
            <a:r>
              <a:rPr lang="en-US" sz="2000" dirty="0">
                <a:solidFill>
                  <a:schemeClr val="bg1"/>
                </a:solidFill>
                <a:latin typeface="Consolas" panose="020B0609020204030204" pitchFamily="49" charset="0"/>
              </a:rPr>
              <a:t>(f)</a:t>
            </a:r>
          </a:p>
          <a:p>
            <a:r>
              <a:rPr lang="en-US" sz="2000" b="1" dirty="0">
                <a:solidFill>
                  <a:srgbClr val="32F4F1"/>
                </a:solidFill>
                <a:latin typeface="Consolas" panose="020B0609020204030204" pitchFamily="49" charset="0"/>
              </a:rPr>
              <a:t>print</a:t>
            </a:r>
            <a:r>
              <a:rPr lang="en-US" sz="2000" dirty="0">
                <a:solidFill>
                  <a:schemeClr val="bg1"/>
                </a:solidFill>
                <a:latin typeface="Consolas" panose="020B0609020204030204" pitchFamily="49" charset="0"/>
              </a:rPr>
              <a:t>(t)</a:t>
            </a:r>
          </a:p>
          <a:p>
            <a:r>
              <a:rPr lang="en-US" sz="2000" dirty="0">
                <a:solidFill>
                  <a:schemeClr val="bg1"/>
                </a:solidFill>
                <a:latin typeface="Consolas" panose="020B0609020204030204" pitchFamily="49" charset="0"/>
              </a:rPr>
              <a:t>t</a:t>
            </a:r>
            <a:r>
              <a:rPr lang="en-US" sz="2000" dirty="0">
                <a:solidFill>
                  <a:srgbClr val="000000"/>
                </a:solidFill>
                <a:latin typeface="Consolas" panose="020B0609020204030204" pitchFamily="49" charset="0"/>
              </a:rPr>
              <a:t> </a:t>
            </a:r>
            <a:r>
              <a:rPr lang="en-US" sz="2000" dirty="0">
                <a:solidFill>
                  <a:schemeClr val="bg1"/>
                </a:solidFill>
                <a:latin typeface="Consolas" panose="020B0609020204030204" pitchFamily="49" charset="0"/>
              </a:rPr>
              <a:t>= </a:t>
            </a:r>
            <a:r>
              <a:rPr lang="en-US" sz="2000" b="1" dirty="0">
                <a:solidFill>
                  <a:srgbClr val="32F4F1"/>
                </a:solidFill>
                <a:latin typeface="Consolas" panose="020B0609020204030204" pitchFamily="49" charset="0"/>
              </a:rPr>
              <a:t>next</a:t>
            </a:r>
            <a:r>
              <a:rPr lang="en-US" sz="2000" dirty="0">
                <a:solidFill>
                  <a:schemeClr val="bg1"/>
                </a:solidFill>
                <a:latin typeface="Consolas" panose="020B0609020204030204" pitchFamily="49" charset="0"/>
              </a:rPr>
              <a:t>(f)</a:t>
            </a:r>
          </a:p>
          <a:p>
            <a:r>
              <a:rPr lang="en-US" sz="2000" b="1" dirty="0">
                <a:solidFill>
                  <a:srgbClr val="32F4F1"/>
                </a:solidFill>
                <a:latin typeface="Consolas" panose="020B0609020204030204" pitchFamily="49" charset="0"/>
              </a:rPr>
              <a:t>print</a:t>
            </a:r>
            <a:r>
              <a:rPr lang="en-US" sz="2000" dirty="0">
                <a:solidFill>
                  <a:schemeClr val="bg1"/>
                </a:solidFill>
                <a:latin typeface="Consolas" panose="020B0609020204030204" pitchFamily="49" charset="0"/>
              </a:rPr>
              <a:t>(t)</a:t>
            </a:r>
          </a:p>
          <a:p>
            <a:r>
              <a:rPr lang="en-US" sz="2000" b="1" dirty="0">
                <a:solidFill>
                  <a:srgbClr val="32F4F1"/>
                </a:solidFill>
                <a:latin typeface="Consolas" panose="020B0609020204030204" pitchFamily="49" charset="0"/>
              </a:rPr>
              <a:t>print</a:t>
            </a:r>
            <a:r>
              <a:rPr lang="en-US" sz="2000" dirty="0">
                <a:solidFill>
                  <a:schemeClr val="bg1"/>
                </a:solidFill>
                <a:latin typeface="Consolas" panose="020B0609020204030204" pitchFamily="49" charset="0"/>
              </a:rPr>
              <a:t>(</a:t>
            </a:r>
            <a:r>
              <a:rPr lang="en-US" sz="2000" dirty="0" err="1">
                <a:solidFill>
                  <a:schemeClr val="bg1"/>
                </a:solidFill>
                <a:latin typeface="Consolas" panose="020B0609020204030204" pitchFamily="49" charset="0"/>
              </a:rPr>
              <a:t>f</a:t>
            </a:r>
            <a:r>
              <a:rPr lang="en-US" sz="2000" dirty="0" err="1">
                <a:solidFill>
                  <a:srgbClr val="FB1EFF"/>
                </a:solidFill>
                <a:latin typeface="Consolas" panose="020B0609020204030204" pitchFamily="49" charset="0"/>
              </a:rPr>
              <a:t>'Explosive</a:t>
            </a:r>
            <a:r>
              <a:rPr lang="en-US" sz="2000" dirty="0">
                <a:solidFill>
                  <a:srgbClr val="FB1EFF"/>
                </a:solidFill>
                <a:latin typeface="Consolas" panose="020B0609020204030204" pitchFamily="49" charset="0"/>
              </a:rPr>
              <a:t> diarrhea!'</a:t>
            </a:r>
            <a:r>
              <a:rPr lang="en-US" sz="2000" dirty="0">
                <a:solidFill>
                  <a:schemeClr val="bg1"/>
                </a:solidFill>
                <a:latin typeface="Consolas" panose="020B0609020204030204" pitchFamily="49" charset="0"/>
              </a:rPr>
              <a:t>)</a:t>
            </a:r>
          </a:p>
        </p:txBody>
      </p:sp>
      <p:sp>
        <p:nvSpPr>
          <p:cNvPr id="2" name="Title 1">
            <a:extLst>
              <a:ext uri="{FF2B5EF4-FFF2-40B4-BE49-F238E27FC236}">
                <a16:creationId xmlns:a16="http://schemas.microsoft.com/office/drawing/2014/main" id="{B4B1A6B3-A65D-4519-A805-27F395F4EA62}"/>
              </a:ext>
            </a:extLst>
          </p:cNvPr>
          <p:cNvSpPr>
            <a:spLocks noGrp="1"/>
          </p:cNvSpPr>
          <p:nvPr>
            <p:ph type="title"/>
          </p:nvPr>
        </p:nvSpPr>
        <p:spPr/>
        <p:txBody>
          <a:bodyPr/>
          <a:lstStyle/>
          <a:p>
            <a:r>
              <a:rPr lang="en-US" dirty="0"/>
              <a:t>Looping Over Generators</a:t>
            </a:r>
          </a:p>
        </p:txBody>
      </p:sp>
      <p:sp>
        <p:nvSpPr>
          <p:cNvPr id="12" name="TextBox 11">
            <a:extLst>
              <a:ext uri="{FF2B5EF4-FFF2-40B4-BE49-F238E27FC236}">
                <a16:creationId xmlns:a16="http://schemas.microsoft.com/office/drawing/2014/main" id="{8B216EA6-564D-4868-AF2E-282E3E8FDF07}"/>
              </a:ext>
            </a:extLst>
          </p:cNvPr>
          <p:cNvSpPr txBox="1"/>
          <p:nvPr/>
        </p:nvSpPr>
        <p:spPr>
          <a:xfrm>
            <a:off x="357126" y="1387330"/>
            <a:ext cx="6570878" cy="4708981"/>
          </a:xfrm>
          <a:prstGeom prst="rect">
            <a:avLst/>
          </a:prstGeom>
          <a:solidFill>
            <a:srgbClr val="002060"/>
          </a:solidFill>
        </p:spPr>
        <p:txBody>
          <a:bodyPr wrap="square">
            <a:spAutoFit/>
          </a:bodyPr>
          <a:lstStyle/>
          <a:p>
            <a:r>
              <a:rPr lang="en-US" sz="2000" dirty="0">
                <a:solidFill>
                  <a:srgbClr val="EBEF18"/>
                </a:solidFill>
                <a:latin typeface="Consolas" panose="020B0609020204030204" pitchFamily="49" charset="0"/>
              </a:rPr>
              <a:t>def</a:t>
            </a:r>
            <a:r>
              <a:rPr lang="en-US" sz="2000" dirty="0">
                <a:solidFill>
                  <a:srgbClr val="000000"/>
                </a:solidFill>
                <a:latin typeface="Consolas" panose="020B0609020204030204" pitchFamily="49" charset="0"/>
              </a:rPr>
              <a:t> </a:t>
            </a:r>
            <a:r>
              <a:rPr lang="en-US" sz="2000" b="1" dirty="0" err="1">
                <a:solidFill>
                  <a:srgbClr val="32F4F1"/>
                </a:solidFill>
                <a:latin typeface="Consolas" panose="020B0609020204030204" pitchFamily="49" charset="0"/>
              </a:rPr>
              <a:t>our_range</a:t>
            </a:r>
            <a:r>
              <a:rPr lang="en-US" sz="2000" dirty="0">
                <a:solidFill>
                  <a:schemeClr val="bg1"/>
                </a:solidFill>
                <a:latin typeface="Consolas" panose="020B0609020204030204" pitchFamily="49" charset="0"/>
              </a:rPr>
              <a:t>(a, b):</a:t>
            </a:r>
          </a:p>
          <a:p>
            <a:r>
              <a:rPr lang="en-US" sz="2000" dirty="0">
                <a:solidFill>
                  <a:schemeClr val="bg1"/>
                </a:solidFill>
                <a:latin typeface="Consolas" panose="020B0609020204030204" pitchFamily="49" charset="0"/>
              </a:rPr>
              <a:t> </a:t>
            </a:r>
            <a:r>
              <a:rPr lang="en-US" sz="2000" dirty="0">
                <a:solidFill>
                  <a:srgbClr val="000000"/>
                </a:solidFill>
                <a:latin typeface="Consolas" panose="020B0609020204030204" pitchFamily="49" charset="0"/>
              </a:rPr>
              <a:t> </a:t>
            </a:r>
            <a:r>
              <a:rPr lang="en-US" sz="2000" dirty="0">
                <a:solidFill>
                  <a:srgbClr val="EBEF18"/>
                </a:solidFill>
                <a:latin typeface="Consolas" panose="020B0609020204030204" pitchFamily="49" charset="0"/>
              </a:rPr>
              <a:t>while</a:t>
            </a:r>
            <a:r>
              <a:rPr lang="en-US" sz="2000" dirty="0">
                <a:solidFill>
                  <a:schemeClr val="bg1"/>
                </a:solidFill>
                <a:latin typeface="Consolas" panose="020B0609020204030204" pitchFamily="49" charset="0"/>
              </a:rPr>
              <a:t> a &gt; b:</a:t>
            </a:r>
          </a:p>
          <a:p>
            <a:r>
              <a:rPr lang="en-US" sz="2000" dirty="0">
                <a:solidFill>
                  <a:schemeClr val="bg1"/>
                </a:solidFill>
                <a:latin typeface="Consolas" panose="020B0609020204030204" pitchFamily="49" charset="0"/>
              </a:rPr>
              <a:t>    </a:t>
            </a:r>
            <a:r>
              <a:rPr lang="en-US" sz="2000" dirty="0">
                <a:solidFill>
                  <a:srgbClr val="EBEF18"/>
                </a:solidFill>
                <a:latin typeface="Consolas" panose="020B0609020204030204" pitchFamily="49" charset="0"/>
              </a:rPr>
              <a:t>yield</a:t>
            </a:r>
            <a:r>
              <a:rPr lang="en-US" sz="2000" dirty="0">
                <a:solidFill>
                  <a:srgbClr val="000000"/>
                </a:solidFill>
                <a:latin typeface="Consolas" panose="020B0609020204030204" pitchFamily="49" charset="0"/>
              </a:rPr>
              <a:t> </a:t>
            </a:r>
            <a:r>
              <a:rPr lang="en-US" sz="2000" dirty="0">
                <a:solidFill>
                  <a:schemeClr val="bg1"/>
                </a:solidFill>
                <a:latin typeface="Consolas" panose="020B0609020204030204" pitchFamily="49" charset="0"/>
              </a:rPr>
              <a:t>a</a:t>
            </a:r>
          </a:p>
          <a:p>
            <a:r>
              <a:rPr lang="en-US" sz="2000" dirty="0">
                <a:solidFill>
                  <a:schemeClr val="bg1"/>
                </a:solidFill>
                <a:latin typeface="Consolas" panose="020B0609020204030204" pitchFamily="49" charset="0"/>
              </a:rPr>
              <a:t> </a:t>
            </a:r>
            <a:r>
              <a:rPr lang="en-US" sz="2000" dirty="0">
                <a:solidFill>
                  <a:srgbClr val="000000"/>
                </a:solidFill>
                <a:latin typeface="Consolas" panose="020B0609020204030204" pitchFamily="49" charset="0"/>
              </a:rPr>
              <a:t>   </a:t>
            </a:r>
            <a:r>
              <a:rPr lang="en-US" sz="2000" dirty="0">
                <a:solidFill>
                  <a:schemeClr val="bg1"/>
                </a:solidFill>
                <a:latin typeface="Consolas" panose="020B0609020204030204" pitchFamily="49" charset="0"/>
              </a:rPr>
              <a:t>a -= 1</a:t>
            </a:r>
          </a:p>
          <a:p>
            <a:endParaRPr lang="en-US" sz="2000" dirty="0">
              <a:solidFill>
                <a:schemeClr val="bg1"/>
              </a:solidFill>
              <a:latin typeface="Consolas" panose="020B0609020204030204" pitchFamily="49" charset="0"/>
            </a:endParaRPr>
          </a:p>
          <a:p>
            <a:endParaRPr lang="en-US" sz="2000" dirty="0">
              <a:solidFill>
                <a:schemeClr val="bg1"/>
              </a:solidFill>
              <a:latin typeface="Consolas" panose="020B0609020204030204" pitchFamily="49" charset="0"/>
            </a:endParaRPr>
          </a:p>
          <a:p>
            <a:r>
              <a:rPr lang="en-US" sz="2000" b="1" dirty="0">
                <a:solidFill>
                  <a:srgbClr val="32F4F1"/>
                </a:solidFill>
                <a:latin typeface="Consolas" panose="020B0609020204030204" pitchFamily="49" charset="0"/>
              </a:rPr>
              <a:t>print</a:t>
            </a:r>
            <a:r>
              <a:rPr lang="en-US" sz="2000" dirty="0">
                <a:solidFill>
                  <a:schemeClr val="bg1"/>
                </a:solidFill>
                <a:latin typeface="Consolas" panose="020B0609020204030204" pitchFamily="49" charset="0"/>
              </a:rPr>
              <a:t>(</a:t>
            </a:r>
            <a:r>
              <a:rPr lang="en-US" sz="2000" dirty="0">
                <a:solidFill>
                  <a:srgbClr val="FB1EFF"/>
                </a:solidFill>
                <a:latin typeface="Consolas" panose="020B0609020204030204" pitchFamily="49" charset="0"/>
              </a:rPr>
              <a:t>'Eat prunes!'</a:t>
            </a:r>
            <a:r>
              <a:rPr lang="en-US" sz="2000" dirty="0">
                <a:solidFill>
                  <a:schemeClr val="bg1"/>
                </a:solidFill>
                <a:latin typeface="Consolas" panose="020B0609020204030204" pitchFamily="49" charset="0"/>
              </a:rPr>
              <a:t>)</a:t>
            </a:r>
          </a:p>
          <a:p>
            <a:r>
              <a:rPr lang="en-US" sz="2000" dirty="0">
                <a:solidFill>
                  <a:srgbClr val="EBEF18"/>
                </a:solidFill>
                <a:latin typeface="Consolas" panose="020B0609020204030204" pitchFamily="49" charset="0"/>
              </a:rPr>
              <a:t>for</a:t>
            </a:r>
            <a:r>
              <a:rPr lang="en-US" sz="2000" dirty="0">
                <a:solidFill>
                  <a:srgbClr val="000000"/>
                </a:solidFill>
                <a:latin typeface="Consolas" panose="020B0609020204030204" pitchFamily="49" charset="0"/>
              </a:rPr>
              <a:t> </a:t>
            </a:r>
            <a:r>
              <a:rPr lang="en-US" sz="2000" dirty="0">
                <a:solidFill>
                  <a:schemeClr val="bg1"/>
                </a:solidFill>
                <a:latin typeface="Consolas" panose="020B0609020204030204" pitchFamily="49" charset="0"/>
              </a:rPr>
              <a:t>t </a:t>
            </a:r>
            <a:r>
              <a:rPr lang="en-US" sz="2000" dirty="0">
                <a:solidFill>
                  <a:srgbClr val="EBEF18"/>
                </a:solidFill>
                <a:latin typeface="Consolas" panose="020B0609020204030204" pitchFamily="49" charset="0"/>
              </a:rPr>
              <a:t>in</a:t>
            </a:r>
            <a:r>
              <a:rPr lang="en-US" sz="2000" dirty="0">
                <a:solidFill>
                  <a:schemeClr val="bg1"/>
                </a:solidFill>
                <a:latin typeface="Consolas" panose="020B0609020204030204" pitchFamily="49" charset="0"/>
              </a:rPr>
              <a:t> </a:t>
            </a:r>
            <a:r>
              <a:rPr lang="en-US" sz="2000" b="1" dirty="0" err="1">
                <a:solidFill>
                  <a:srgbClr val="32F4F1"/>
                </a:solidFill>
                <a:latin typeface="Consolas" panose="020B0609020204030204" pitchFamily="49" charset="0"/>
              </a:rPr>
              <a:t>our_range</a:t>
            </a:r>
            <a:r>
              <a:rPr lang="en-US" sz="2000" dirty="0">
                <a:solidFill>
                  <a:schemeClr val="bg1"/>
                </a:solidFill>
                <a:latin typeface="Consolas" panose="020B0609020204030204" pitchFamily="49" charset="0"/>
              </a:rPr>
              <a:t>(</a:t>
            </a:r>
            <a:r>
              <a:rPr lang="en-US" sz="2000" dirty="0">
                <a:solidFill>
                  <a:srgbClr val="FB1EFF"/>
                </a:solidFill>
                <a:latin typeface="Consolas" panose="020B0609020204030204" pitchFamily="49" charset="0"/>
              </a:rPr>
              <a:t>3</a:t>
            </a:r>
            <a:r>
              <a:rPr lang="en-US" sz="2000" dirty="0">
                <a:solidFill>
                  <a:schemeClr val="bg1"/>
                </a:solidFill>
                <a:latin typeface="Consolas" panose="020B0609020204030204" pitchFamily="49" charset="0"/>
              </a:rPr>
              <a:t>,</a:t>
            </a:r>
            <a:r>
              <a:rPr lang="en-US" sz="2000" dirty="0">
                <a:solidFill>
                  <a:srgbClr val="FB1EFF"/>
                </a:solidFill>
                <a:latin typeface="Consolas" panose="020B0609020204030204" pitchFamily="49" charset="0"/>
              </a:rPr>
              <a:t>0</a:t>
            </a:r>
            <a:r>
              <a:rPr lang="en-US" sz="2000" dirty="0">
                <a:solidFill>
                  <a:schemeClr val="bg1"/>
                </a:solidFill>
                <a:latin typeface="Consolas" panose="020B0609020204030204" pitchFamily="49" charset="0"/>
              </a:rPr>
              <a:t>):</a:t>
            </a:r>
          </a:p>
          <a:p>
            <a:r>
              <a:rPr lang="en-US" sz="2000" dirty="0">
                <a:solidFill>
                  <a:schemeClr val="bg1"/>
                </a:solidFill>
                <a:latin typeface="Consolas" panose="020B0609020204030204" pitchFamily="49" charset="0"/>
              </a:rPr>
              <a:t>  </a:t>
            </a:r>
            <a:r>
              <a:rPr lang="en-US" sz="2000" b="1" dirty="0">
                <a:solidFill>
                  <a:srgbClr val="32F4F1"/>
                </a:solidFill>
                <a:latin typeface="Consolas-Bold"/>
              </a:rPr>
              <a:t>print</a:t>
            </a:r>
            <a:r>
              <a:rPr lang="en-US" sz="2000" dirty="0">
                <a:solidFill>
                  <a:schemeClr val="bg1"/>
                </a:solidFill>
                <a:latin typeface="Consolas" panose="020B0609020204030204" pitchFamily="49" charset="0"/>
              </a:rPr>
              <a:t>(t)</a:t>
            </a:r>
            <a:endParaRPr lang="en-US" sz="2000" b="1" dirty="0">
              <a:solidFill>
                <a:schemeClr val="bg1"/>
              </a:solidFill>
              <a:latin typeface="Consolas" panose="020B0609020204030204" pitchFamily="49" charset="0"/>
            </a:endParaRPr>
          </a:p>
          <a:p>
            <a:r>
              <a:rPr lang="en-US" sz="2000" b="1" dirty="0">
                <a:solidFill>
                  <a:srgbClr val="32F4F1"/>
                </a:solidFill>
                <a:latin typeface="Consolas" panose="020B0609020204030204" pitchFamily="49" charset="0"/>
              </a:rPr>
              <a:t>print</a:t>
            </a:r>
            <a:r>
              <a:rPr lang="en-US" sz="2000" dirty="0">
                <a:solidFill>
                  <a:schemeClr val="bg1"/>
                </a:solidFill>
                <a:latin typeface="Consolas" panose="020B0609020204030204" pitchFamily="49" charset="0"/>
              </a:rPr>
              <a:t>(</a:t>
            </a:r>
            <a:r>
              <a:rPr lang="en-US" sz="2000" dirty="0" err="1">
                <a:solidFill>
                  <a:schemeClr val="bg1"/>
                </a:solidFill>
                <a:latin typeface="Consolas" panose="020B0609020204030204" pitchFamily="49" charset="0"/>
              </a:rPr>
              <a:t>f</a:t>
            </a:r>
            <a:r>
              <a:rPr lang="en-US" sz="2000" dirty="0" err="1">
                <a:solidFill>
                  <a:srgbClr val="FB1EFF"/>
                </a:solidFill>
                <a:latin typeface="Consolas" panose="020B0609020204030204" pitchFamily="49" charset="0"/>
              </a:rPr>
              <a:t>'Explosive</a:t>
            </a:r>
            <a:r>
              <a:rPr lang="en-US" sz="2000" dirty="0">
                <a:solidFill>
                  <a:srgbClr val="FB1EFF"/>
                </a:solidFill>
                <a:latin typeface="Consolas" panose="020B0609020204030204" pitchFamily="49" charset="0"/>
              </a:rPr>
              <a:t> diarrhea!'</a:t>
            </a:r>
            <a:r>
              <a:rPr lang="en-US" sz="2000" dirty="0">
                <a:solidFill>
                  <a:schemeClr val="bg1"/>
                </a:solidFill>
                <a:latin typeface="Consolas" panose="020B0609020204030204" pitchFamily="49" charset="0"/>
              </a:rPr>
              <a:t>)</a:t>
            </a:r>
          </a:p>
          <a:p>
            <a:endParaRPr lang="en-US" sz="2000" dirty="0">
              <a:solidFill>
                <a:schemeClr val="bg1"/>
              </a:solidFill>
              <a:latin typeface="Consolas" panose="020B0609020204030204" pitchFamily="49" charset="0"/>
            </a:endParaRPr>
          </a:p>
          <a:p>
            <a:endParaRPr lang="en-US" sz="2000" dirty="0">
              <a:solidFill>
                <a:schemeClr val="bg1"/>
              </a:solidFill>
              <a:latin typeface="Consolas" panose="020B0609020204030204" pitchFamily="49" charset="0"/>
            </a:endParaRPr>
          </a:p>
          <a:p>
            <a:endParaRPr lang="en-US" sz="2000" dirty="0">
              <a:solidFill>
                <a:schemeClr val="bg1"/>
              </a:solidFill>
              <a:latin typeface="Consolas" panose="020B0609020204030204" pitchFamily="49" charset="0"/>
            </a:endParaRPr>
          </a:p>
          <a:p>
            <a:endParaRPr lang="en-US" sz="2000" dirty="0">
              <a:solidFill>
                <a:schemeClr val="bg1"/>
              </a:solidFill>
              <a:latin typeface="Consolas" panose="020B0609020204030204" pitchFamily="49" charset="0"/>
            </a:endParaRPr>
          </a:p>
          <a:p>
            <a:endParaRPr lang="en-US" sz="2000" dirty="0">
              <a:solidFill>
                <a:schemeClr val="bg1"/>
              </a:solidFill>
              <a:latin typeface="Consolas" panose="020B0609020204030204" pitchFamily="49" charset="0"/>
            </a:endParaRPr>
          </a:p>
        </p:txBody>
      </p:sp>
      <p:sp>
        <p:nvSpPr>
          <p:cNvPr id="14" name="TextBox 13">
            <a:extLst>
              <a:ext uri="{FF2B5EF4-FFF2-40B4-BE49-F238E27FC236}">
                <a16:creationId xmlns:a16="http://schemas.microsoft.com/office/drawing/2014/main" id="{7D79E53A-8F2A-4E94-8E37-AABDA967D296}"/>
              </a:ext>
            </a:extLst>
          </p:cNvPr>
          <p:cNvSpPr txBox="1"/>
          <p:nvPr/>
        </p:nvSpPr>
        <p:spPr>
          <a:xfrm>
            <a:off x="6958966" y="1763771"/>
            <a:ext cx="5010403" cy="461665"/>
          </a:xfrm>
          <a:prstGeom prst="rect">
            <a:avLst/>
          </a:prstGeom>
          <a:noFill/>
        </p:spPr>
        <p:txBody>
          <a:bodyPr wrap="square">
            <a:spAutoFit/>
          </a:bodyPr>
          <a:lstStyle/>
          <a:p>
            <a:pPr algn="ctr"/>
            <a:r>
              <a:rPr lang="en-US" sz="2400" dirty="0"/>
              <a:t>A generator is an iterable object!</a:t>
            </a:r>
          </a:p>
        </p:txBody>
      </p:sp>
      <p:sp>
        <p:nvSpPr>
          <p:cNvPr id="40" name="Speech Bubble: Rectangle with Corners Rounded 39">
            <a:extLst>
              <a:ext uri="{FF2B5EF4-FFF2-40B4-BE49-F238E27FC236}">
                <a16:creationId xmlns:a16="http://schemas.microsoft.com/office/drawing/2014/main" id="{4C7AC355-C745-48D8-A57A-8C7858422C6C}"/>
              </a:ext>
            </a:extLst>
          </p:cNvPr>
          <p:cNvSpPr/>
          <p:nvPr/>
        </p:nvSpPr>
        <p:spPr>
          <a:xfrm>
            <a:off x="3475870" y="2655200"/>
            <a:ext cx="4096720" cy="1178897"/>
          </a:xfrm>
          <a:prstGeom prst="wedgeRoundRectCallout">
            <a:avLst>
              <a:gd name="adj1" fmla="val -109767"/>
              <a:gd name="adj2" fmla="val -41519"/>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Answer: When the generator finally exits without a yield, this signals that it's time to stop looping.</a:t>
            </a:r>
            <a:endParaRPr lang="en-US" sz="2000" dirty="0">
              <a:solidFill>
                <a:schemeClr val="accent2">
                  <a:lumMod val="20000"/>
                  <a:lumOff val="80000"/>
                </a:schemeClr>
              </a:solidFill>
              <a:latin typeface="Corbel" panose="020B0503020204020204" pitchFamily="34" charset="0"/>
            </a:endParaRPr>
          </a:p>
        </p:txBody>
      </p:sp>
      <p:sp>
        <p:nvSpPr>
          <p:cNvPr id="44" name="TextBox 43">
            <a:extLst>
              <a:ext uri="{FF2B5EF4-FFF2-40B4-BE49-F238E27FC236}">
                <a16:creationId xmlns:a16="http://schemas.microsoft.com/office/drawing/2014/main" id="{BC492EDB-49EB-469C-991E-8EEA805D2081}"/>
              </a:ext>
            </a:extLst>
          </p:cNvPr>
          <p:cNvSpPr txBox="1"/>
          <p:nvPr/>
        </p:nvSpPr>
        <p:spPr>
          <a:xfrm>
            <a:off x="7327832" y="4372493"/>
            <a:ext cx="4272671" cy="830997"/>
          </a:xfrm>
          <a:prstGeom prst="rect">
            <a:avLst/>
          </a:prstGeom>
          <a:noFill/>
        </p:spPr>
        <p:txBody>
          <a:bodyPr wrap="square">
            <a:spAutoFit/>
          </a:bodyPr>
          <a:lstStyle/>
          <a:p>
            <a:pPr algn="ctr"/>
            <a:r>
              <a:rPr lang="en-US" sz="2400" dirty="0"/>
              <a:t>Another name for a generator function is a </a:t>
            </a:r>
            <a:r>
              <a:rPr lang="en-US" sz="2400" dirty="0">
                <a:solidFill>
                  <a:srgbClr val="FF0000"/>
                </a:solidFill>
              </a:rPr>
              <a:t>"true iterator."</a:t>
            </a:r>
            <a:endParaRPr lang="en-US" sz="2400" dirty="0"/>
          </a:p>
        </p:txBody>
      </p:sp>
      <p:grpSp>
        <p:nvGrpSpPr>
          <p:cNvPr id="51" name="Group 50">
            <a:extLst>
              <a:ext uri="{FF2B5EF4-FFF2-40B4-BE49-F238E27FC236}">
                <a16:creationId xmlns:a16="http://schemas.microsoft.com/office/drawing/2014/main" id="{38E46F2B-7C81-4703-91B6-BA082D155371}"/>
              </a:ext>
            </a:extLst>
          </p:cNvPr>
          <p:cNvGrpSpPr/>
          <p:nvPr/>
        </p:nvGrpSpPr>
        <p:grpSpPr>
          <a:xfrm>
            <a:off x="6295434" y="22600"/>
            <a:ext cx="5896566" cy="1480649"/>
            <a:chOff x="5774943" y="1867121"/>
            <a:chExt cx="5896566" cy="1480649"/>
          </a:xfrm>
        </p:grpSpPr>
        <p:grpSp>
          <p:nvGrpSpPr>
            <p:cNvPr id="53" name="Group 52">
              <a:extLst>
                <a:ext uri="{FF2B5EF4-FFF2-40B4-BE49-F238E27FC236}">
                  <a16:creationId xmlns:a16="http://schemas.microsoft.com/office/drawing/2014/main" id="{BC444E87-3EB4-442B-9ECE-B6955563AC8B}"/>
                </a:ext>
              </a:extLst>
            </p:cNvPr>
            <p:cNvGrpSpPr/>
            <p:nvPr/>
          </p:nvGrpSpPr>
          <p:grpSpPr>
            <a:xfrm>
              <a:off x="5774943" y="1867121"/>
              <a:ext cx="5896566" cy="1480649"/>
              <a:chOff x="6845352" y="4803763"/>
              <a:chExt cx="5896566" cy="1480649"/>
            </a:xfrm>
          </p:grpSpPr>
          <p:grpSp>
            <p:nvGrpSpPr>
              <p:cNvPr id="55" name="Group 54">
                <a:extLst>
                  <a:ext uri="{FF2B5EF4-FFF2-40B4-BE49-F238E27FC236}">
                    <a16:creationId xmlns:a16="http://schemas.microsoft.com/office/drawing/2014/main" id="{0276795D-7DA1-462A-9F3B-7948DB4D52DE}"/>
                  </a:ext>
                </a:extLst>
              </p:cNvPr>
              <p:cNvGrpSpPr/>
              <p:nvPr/>
            </p:nvGrpSpPr>
            <p:grpSpPr>
              <a:xfrm>
                <a:off x="6845352" y="4803763"/>
                <a:ext cx="5896566" cy="1480649"/>
                <a:chOff x="7083893" y="4426225"/>
                <a:chExt cx="5896566" cy="1480649"/>
              </a:xfrm>
            </p:grpSpPr>
            <p:sp>
              <p:nvSpPr>
                <p:cNvPr id="61" name="Rectangle: Rounded Corners 60">
                  <a:extLst>
                    <a:ext uri="{FF2B5EF4-FFF2-40B4-BE49-F238E27FC236}">
                      <a16:creationId xmlns:a16="http://schemas.microsoft.com/office/drawing/2014/main" id="{9843F080-1977-4C77-91AF-4B0F18C3D016}"/>
                    </a:ext>
                  </a:extLst>
                </p:cNvPr>
                <p:cNvSpPr/>
                <p:nvPr/>
              </p:nvSpPr>
              <p:spPr>
                <a:xfrm>
                  <a:off x="7083893" y="4426225"/>
                  <a:ext cx="5896566" cy="148064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B94E776B-FA2F-4A8B-852C-A1D8B351C23C}"/>
                    </a:ext>
                  </a:extLst>
                </p:cNvPr>
                <p:cNvSpPr txBox="1"/>
                <p:nvPr/>
              </p:nvSpPr>
              <p:spPr>
                <a:xfrm>
                  <a:off x="7947950" y="4442989"/>
                  <a:ext cx="2831224" cy="400110"/>
                </a:xfrm>
                <a:prstGeom prst="rect">
                  <a:avLst/>
                </a:prstGeom>
                <a:noFill/>
              </p:spPr>
              <p:txBody>
                <a:bodyPr wrap="none" rtlCol="0">
                  <a:spAutoFit/>
                </a:bodyPr>
                <a:lstStyle/>
                <a:p>
                  <a:r>
                    <a:rPr lang="en-US" sz="2000" dirty="0">
                      <a:solidFill>
                        <a:schemeClr val="bg1">
                          <a:lumMod val="50000"/>
                        </a:schemeClr>
                      </a:solidFill>
                      <a:latin typeface="Comic Sans MS" panose="030F0702030302020204" pitchFamily="66" charset="0"/>
                    </a:rPr>
                    <a:t>Academic Robot Says:</a:t>
                  </a:r>
                </a:p>
              </p:txBody>
            </p:sp>
          </p:grpSp>
          <p:sp>
            <p:nvSpPr>
              <p:cNvPr id="57" name="TextBox 56">
                <a:extLst>
                  <a:ext uri="{FF2B5EF4-FFF2-40B4-BE49-F238E27FC236}">
                    <a16:creationId xmlns:a16="http://schemas.microsoft.com/office/drawing/2014/main" id="{AFB99D04-D6F9-4297-B953-0A27A213ABC1}"/>
                  </a:ext>
                </a:extLst>
              </p:cNvPr>
              <p:cNvSpPr txBox="1"/>
              <p:nvPr/>
            </p:nvSpPr>
            <p:spPr>
              <a:xfrm>
                <a:off x="7574459" y="5213533"/>
                <a:ext cx="4710259" cy="1015663"/>
              </a:xfrm>
              <a:prstGeom prst="rect">
                <a:avLst/>
              </a:prstGeom>
              <a:noFill/>
            </p:spPr>
            <p:txBody>
              <a:bodyPr wrap="square" rtlCol="0">
                <a:spAutoFit/>
              </a:bodyPr>
              <a:lstStyle/>
              <a:p>
                <a:pPr algn="ctr"/>
                <a:r>
                  <a:rPr lang="en-US" sz="2000" dirty="0">
                    <a:solidFill>
                      <a:schemeClr val="accent1">
                        <a:lumMod val="75000"/>
                      </a:schemeClr>
                    </a:solidFill>
                    <a:latin typeface="Comic Sans MS" panose="030F0702030302020204" pitchFamily="66" charset="0"/>
                  </a:rPr>
                  <a:t>      "A generator function may be called a true iterator, but it's really an iterable object!"</a:t>
                </a:r>
                <a:endParaRPr lang="en-US" sz="2000" dirty="0">
                  <a:solidFill>
                    <a:srgbClr val="C00000"/>
                  </a:solidFill>
                  <a:latin typeface="Comic Sans MS" panose="030F0702030302020204" pitchFamily="66" charset="0"/>
                </a:endParaRPr>
              </a:p>
            </p:txBody>
          </p:sp>
        </p:grpSp>
        <p:pic>
          <p:nvPicPr>
            <p:cNvPr id="54" name="Picture 53">
              <a:extLst>
                <a:ext uri="{FF2B5EF4-FFF2-40B4-BE49-F238E27FC236}">
                  <a16:creationId xmlns:a16="http://schemas.microsoft.com/office/drawing/2014/main" id="{05446493-81F9-4425-938A-0A2897C94719}"/>
                </a:ext>
              </a:extLst>
            </p:cNvPr>
            <p:cNvPicPr>
              <a:picLocks noChangeAspect="1"/>
            </p:cNvPicPr>
            <p:nvPr/>
          </p:nvPicPr>
          <p:blipFill rotWithShape="1">
            <a:blip r:embed="rId3"/>
            <a:srcRect l="23761" r="21167"/>
            <a:stretch/>
          </p:blipFill>
          <p:spPr>
            <a:xfrm>
              <a:off x="5963065" y="1932015"/>
              <a:ext cx="675935" cy="670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
        <p:nvSpPr>
          <p:cNvPr id="38" name="Speech Bubble: Rectangle with Corners Rounded 37">
            <a:extLst>
              <a:ext uri="{FF2B5EF4-FFF2-40B4-BE49-F238E27FC236}">
                <a16:creationId xmlns:a16="http://schemas.microsoft.com/office/drawing/2014/main" id="{8286DA20-2B93-4D71-9B47-9F0C854EE667}"/>
              </a:ext>
            </a:extLst>
          </p:cNvPr>
          <p:cNvSpPr/>
          <p:nvPr/>
        </p:nvSpPr>
        <p:spPr>
          <a:xfrm>
            <a:off x="4138321" y="3352171"/>
            <a:ext cx="3709752" cy="923516"/>
          </a:xfrm>
          <a:prstGeom prst="wedgeRoundRectCallout">
            <a:avLst>
              <a:gd name="adj1" fmla="val -81963"/>
              <a:gd name="adj2" fmla="val 40279"/>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How does Python know when the loop should end?</a:t>
            </a:r>
            <a:endParaRPr lang="en-US" sz="2000" dirty="0">
              <a:solidFill>
                <a:schemeClr val="accent2">
                  <a:lumMod val="20000"/>
                  <a:lumOff val="80000"/>
                </a:schemeClr>
              </a:solidFill>
              <a:latin typeface="Corbel" panose="020B0503020204020204" pitchFamily="34" charset="0"/>
            </a:endParaRPr>
          </a:p>
        </p:txBody>
      </p:sp>
      <p:sp>
        <p:nvSpPr>
          <p:cNvPr id="3" name="Arrow: Left 2">
            <a:extLst>
              <a:ext uri="{FF2B5EF4-FFF2-40B4-BE49-F238E27FC236}">
                <a16:creationId xmlns:a16="http://schemas.microsoft.com/office/drawing/2014/main" id="{27E292CA-A02E-4FDB-8E77-78AA9629D8A4}"/>
              </a:ext>
            </a:extLst>
          </p:cNvPr>
          <p:cNvSpPr/>
          <p:nvPr/>
        </p:nvSpPr>
        <p:spPr>
          <a:xfrm>
            <a:off x="2538247" y="1471093"/>
            <a:ext cx="2117835" cy="1100344"/>
          </a:xfrm>
          <a:prstGeom prst="left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Iterable object</a:t>
            </a:r>
          </a:p>
        </p:txBody>
      </p:sp>
      <p:sp>
        <p:nvSpPr>
          <p:cNvPr id="67" name="Arrow: Left 66">
            <a:extLst>
              <a:ext uri="{FF2B5EF4-FFF2-40B4-BE49-F238E27FC236}">
                <a16:creationId xmlns:a16="http://schemas.microsoft.com/office/drawing/2014/main" id="{60EC6FE9-5874-41F7-B644-D48C079F01C4}"/>
              </a:ext>
            </a:extLst>
          </p:cNvPr>
          <p:cNvSpPr/>
          <p:nvPr/>
        </p:nvSpPr>
        <p:spPr>
          <a:xfrm rot="3276050">
            <a:off x="50445" y="3526369"/>
            <a:ext cx="2117835" cy="1100344"/>
          </a:xfrm>
          <a:prstGeom prst="left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An iterator!</a:t>
            </a:r>
          </a:p>
        </p:txBody>
      </p:sp>
      <p:sp>
        <p:nvSpPr>
          <p:cNvPr id="4" name="Rectangle 3">
            <a:extLst>
              <a:ext uri="{FF2B5EF4-FFF2-40B4-BE49-F238E27FC236}">
                <a16:creationId xmlns:a16="http://schemas.microsoft.com/office/drawing/2014/main" id="{5D19F6F8-F72B-4C63-BA4C-72DE15F59CD8}"/>
              </a:ext>
            </a:extLst>
          </p:cNvPr>
          <p:cNvSpPr/>
          <p:nvPr/>
        </p:nvSpPr>
        <p:spPr>
          <a:xfrm>
            <a:off x="420415" y="1444818"/>
            <a:ext cx="2055910" cy="1389035"/>
          </a:xfrm>
          <a:prstGeom prst="rect">
            <a:avLst/>
          </a:prstGeom>
          <a:noFill/>
          <a:ln w="28575">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Speech Bubble: Rectangle with Corners Rounded 67">
            <a:extLst>
              <a:ext uri="{FF2B5EF4-FFF2-40B4-BE49-F238E27FC236}">
                <a16:creationId xmlns:a16="http://schemas.microsoft.com/office/drawing/2014/main" id="{18ACBED2-9FE2-41F9-9089-60E8E54E6E4F}"/>
              </a:ext>
            </a:extLst>
          </p:cNvPr>
          <p:cNvSpPr/>
          <p:nvPr/>
        </p:nvSpPr>
        <p:spPr>
          <a:xfrm>
            <a:off x="4356269" y="2004267"/>
            <a:ext cx="3709752" cy="1533082"/>
          </a:xfrm>
          <a:prstGeom prst="wedgeRoundRectCallout">
            <a:avLst>
              <a:gd name="adj1" fmla="val -92020"/>
              <a:gd name="adj2" fmla="val 56121"/>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That's LIT!</a:t>
            </a:r>
          </a:p>
          <a:p>
            <a:pPr algn="ctr"/>
            <a:endParaRPr lang="en-US" sz="105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Python can automatically use the generator in a loop!</a:t>
            </a:r>
            <a:endParaRPr lang="en-US" sz="2000" dirty="0">
              <a:solidFill>
                <a:schemeClr val="accent2">
                  <a:lumMod val="20000"/>
                  <a:lumOff val="80000"/>
                </a:schemeClr>
              </a:solidFill>
              <a:latin typeface="Corbel" panose="020B0503020204020204" pitchFamily="34" charset="0"/>
            </a:endParaRPr>
          </a:p>
        </p:txBody>
      </p:sp>
    </p:spTree>
    <p:extLst>
      <p:ext uri="{BB962C8B-B14F-4D97-AF65-F5344CB8AC3E}">
        <p14:creationId xmlns:p14="http://schemas.microsoft.com/office/powerpoint/2010/main" val="380593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right)">
                                      <p:cBhvr>
                                        <p:cTn id="11" dur="500"/>
                                        <p:tgtEl>
                                          <p:spTgt spid="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67"/>
                                        </p:tgtEl>
                                        <p:attrNameLst>
                                          <p:attrName>style.visibility</p:attrName>
                                        </p:attrNameLst>
                                      </p:cBhvr>
                                      <p:to>
                                        <p:strVal val="visible"/>
                                      </p:to>
                                    </p:set>
                                    <p:animEffect transition="in" filter="wipe(right)">
                                      <p:cBhvr>
                                        <p:cTn id="23" dur="500"/>
                                        <p:tgtEl>
                                          <p:spTgt spid="6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3"/>
                                        </p:tgtEl>
                                      </p:cBhvr>
                                    </p:animEffect>
                                    <p:set>
                                      <p:cBhvr>
                                        <p:cTn id="28" dur="1" fill="hold">
                                          <p:stCondLst>
                                            <p:cond delay="499"/>
                                          </p:stCondLst>
                                        </p:cTn>
                                        <p:tgtEl>
                                          <p:spTgt spid="3"/>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67"/>
                                        </p:tgtEl>
                                      </p:cBhvr>
                                    </p:animEffect>
                                    <p:set>
                                      <p:cBhvr>
                                        <p:cTn id="31" dur="1" fill="hold">
                                          <p:stCondLst>
                                            <p:cond delay="499"/>
                                          </p:stCondLst>
                                        </p:cTn>
                                        <p:tgtEl>
                                          <p:spTgt spid="67"/>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4"/>
                                        </p:tgtEl>
                                      </p:cBhvr>
                                    </p:animEffect>
                                    <p:set>
                                      <p:cBhvr>
                                        <p:cTn id="34" dur="1" fill="hold">
                                          <p:stCondLst>
                                            <p:cond delay="499"/>
                                          </p:stCondLst>
                                        </p:cTn>
                                        <p:tgtEl>
                                          <p:spTgt spid="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up)">
                                      <p:cBhvr>
                                        <p:cTn id="43" dur="40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68"/>
                                        </p:tgtEl>
                                        <p:attrNameLst>
                                          <p:attrName>style.visibility</p:attrName>
                                        </p:attrNameLst>
                                      </p:cBhvr>
                                      <p:to>
                                        <p:strVal val="visible"/>
                                      </p:to>
                                    </p:set>
                                    <p:animEffect transition="in" filter="wipe(down)">
                                      <p:cBhvr>
                                        <p:cTn id="48" dur="500"/>
                                        <p:tgtEl>
                                          <p:spTgt spid="68"/>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6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wipe(down)">
                                      <p:cBhvr>
                                        <p:cTn id="57" dur="500"/>
                                        <p:tgtEl>
                                          <p:spTgt spid="38"/>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grpId="1" nodeType="clickEffect">
                                  <p:stCondLst>
                                    <p:cond delay="0"/>
                                  </p:stCondLst>
                                  <p:childTnLst>
                                    <p:set>
                                      <p:cBhvr>
                                        <p:cTn id="61" dur="1" fill="hold">
                                          <p:stCondLst>
                                            <p:cond delay="0"/>
                                          </p:stCondLst>
                                        </p:cTn>
                                        <p:tgtEl>
                                          <p:spTgt spid="38"/>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wipe(down)">
                                      <p:cBhvr>
                                        <p:cTn id="66" dur="500"/>
                                        <p:tgtEl>
                                          <p:spTgt spid="40"/>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40"/>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2" presetClass="entr" presetSubtype="2" fill="hold" nodeType="clickEffect">
                                  <p:stCondLst>
                                    <p:cond delay="0"/>
                                  </p:stCondLst>
                                  <p:childTnLst>
                                    <p:set>
                                      <p:cBhvr>
                                        <p:cTn id="78" dur="1" fill="hold">
                                          <p:stCondLst>
                                            <p:cond delay="0"/>
                                          </p:stCondLst>
                                        </p:cTn>
                                        <p:tgtEl>
                                          <p:spTgt spid="51"/>
                                        </p:tgtEl>
                                        <p:attrNameLst>
                                          <p:attrName>style.visibility</p:attrName>
                                        </p:attrNameLst>
                                      </p:cBhvr>
                                      <p:to>
                                        <p:strVal val="visible"/>
                                      </p:to>
                                    </p:set>
                                    <p:anim calcmode="lin" valueType="num">
                                      <p:cBhvr additive="base">
                                        <p:cTn id="79" dur="500" fill="hold"/>
                                        <p:tgtEl>
                                          <p:spTgt spid="51"/>
                                        </p:tgtEl>
                                        <p:attrNameLst>
                                          <p:attrName>ppt_x</p:attrName>
                                        </p:attrNameLst>
                                      </p:cBhvr>
                                      <p:tavLst>
                                        <p:tav tm="0">
                                          <p:val>
                                            <p:strVal val="1+#ppt_w/2"/>
                                          </p:val>
                                        </p:tav>
                                        <p:tav tm="100000">
                                          <p:val>
                                            <p:strVal val="#ppt_x"/>
                                          </p:val>
                                        </p:tav>
                                      </p:tavLst>
                                    </p:anim>
                                    <p:anim calcmode="lin" valueType="num">
                                      <p:cBhvr additive="base">
                                        <p:cTn id="80"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xit" presetSubtype="2" fill="hold" nodeType="clickEffect">
                                  <p:stCondLst>
                                    <p:cond delay="0"/>
                                  </p:stCondLst>
                                  <p:childTnLst>
                                    <p:anim calcmode="lin" valueType="num">
                                      <p:cBhvr additive="base">
                                        <p:cTn id="84" dur="500"/>
                                        <p:tgtEl>
                                          <p:spTgt spid="51"/>
                                        </p:tgtEl>
                                        <p:attrNameLst>
                                          <p:attrName>ppt_x</p:attrName>
                                        </p:attrNameLst>
                                      </p:cBhvr>
                                      <p:tavLst>
                                        <p:tav tm="0">
                                          <p:val>
                                            <p:strVal val="ppt_x"/>
                                          </p:val>
                                        </p:tav>
                                        <p:tav tm="100000">
                                          <p:val>
                                            <p:strVal val="1+ppt_w/2"/>
                                          </p:val>
                                        </p:tav>
                                      </p:tavLst>
                                    </p:anim>
                                    <p:anim calcmode="lin" valueType="num">
                                      <p:cBhvr additive="base">
                                        <p:cTn id="85" dur="500"/>
                                        <p:tgtEl>
                                          <p:spTgt spid="51"/>
                                        </p:tgtEl>
                                        <p:attrNameLst>
                                          <p:attrName>ppt_y</p:attrName>
                                        </p:attrNameLst>
                                      </p:cBhvr>
                                      <p:tavLst>
                                        <p:tav tm="0">
                                          <p:val>
                                            <p:strVal val="ppt_y"/>
                                          </p:val>
                                        </p:tav>
                                        <p:tav tm="100000">
                                          <p:val>
                                            <p:strVal val="ppt_y"/>
                                          </p:val>
                                        </p:tav>
                                      </p:tavLst>
                                    </p:anim>
                                    <p:set>
                                      <p:cBhvr>
                                        <p:cTn id="86"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1" grpId="0"/>
      <p:bldP spid="12" grpId="0" animBg="1"/>
      <p:bldP spid="14" grpId="0"/>
      <p:bldP spid="40" grpId="0" animBg="1"/>
      <p:bldP spid="40" grpId="1" animBg="1"/>
      <p:bldP spid="44" grpId="0"/>
      <p:bldP spid="38" grpId="0" animBg="1"/>
      <p:bldP spid="38" grpId="1" animBg="1"/>
      <p:bldP spid="3" grpId="0" animBg="1"/>
      <p:bldP spid="3" grpId="1" animBg="1"/>
      <p:bldP spid="67" grpId="0" animBg="1"/>
      <p:bldP spid="67" grpId="1" animBg="1"/>
      <p:bldP spid="4" grpId="0" animBg="1"/>
      <p:bldP spid="4" grpId="1" animBg="1"/>
      <p:bldP spid="68" grpId="0" animBg="1"/>
      <p:bldP spid="68"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1D5E364-F9FD-462C-B865-8E33EE4DC509}"/>
              </a:ext>
            </a:extLst>
          </p:cNvPr>
          <p:cNvSpPr txBox="1"/>
          <p:nvPr/>
        </p:nvSpPr>
        <p:spPr>
          <a:xfrm>
            <a:off x="2850458" y="6371615"/>
            <a:ext cx="6401111" cy="461665"/>
          </a:xfrm>
          <a:prstGeom prst="rect">
            <a:avLst/>
          </a:prstGeom>
          <a:noFill/>
        </p:spPr>
        <p:txBody>
          <a:bodyPr wrap="none" rtlCol="0">
            <a:spAutoFit/>
          </a:bodyPr>
          <a:lstStyle/>
          <a:p>
            <a:r>
              <a:rPr lang="en-US" sz="2400" dirty="0"/>
              <a:t>Let's see some generators in different languages.</a:t>
            </a:r>
          </a:p>
        </p:txBody>
      </p:sp>
      <p:sp>
        <p:nvSpPr>
          <p:cNvPr id="2" name="Title 1">
            <a:extLst>
              <a:ext uri="{FF2B5EF4-FFF2-40B4-BE49-F238E27FC236}">
                <a16:creationId xmlns:a16="http://schemas.microsoft.com/office/drawing/2014/main" id="{D64A3627-A843-46E9-9357-E021F5E5E051}"/>
              </a:ext>
            </a:extLst>
          </p:cNvPr>
          <p:cNvSpPr>
            <a:spLocks noGrp="1"/>
          </p:cNvSpPr>
          <p:nvPr>
            <p:ph type="title"/>
          </p:nvPr>
        </p:nvSpPr>
        <p:spPr>
          <a:xfrm>
            <a:off x="1" y="-78077"/>
            <a:ext cx="12192000" cy="1143000"/>
          </a:xfrm>
        </p:spPr>
        <p:txBody>
          <a:bodyPr>
            <a:noAutofit/>
          </a:bodyPr>
          <a:lstStyle/>
          <a:p>
            <a:r>
              <a:rPr lang="en-US" sz="4400" dirty="0"/>
              <a:t>Generators in Different Languages</a:t>
            </a:r>
          </a:p>
        </p:txBody>
      </p:sp>
      <p:sp>
        <p:nvSpPr>
          <p:cNvPr id="8" name="TextBox 7">
            <a:extLst>
              <a:ext uri="{FF2B5EF4-FFF2-40B4-BE49-F238E27FC236}">
                <a16:creationId xmlns:a16="http://schemas.microsoft.com/office/drawing/2014/main" id="{A2AC0C62-6676-430C-AC04-92A0B504684C}"/>
              </a:ext>
            </a:extLst>
          </p:cNvPr>
          <p:cNvSpPr txBox="1"/>
          <p:nvPr/>
        </p:nvSpPr>
        <p:spPr>
          <a:xfrm>
            <a:off x="386712" y="1156989"/>
            <a:ext cx="3907310" cy="5078313"/>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 JavaScript</a:t>
            </a:r>
          </a:p>
          <a:p>
            <a:r>
              <a:rPr lang="en-US" dirty="0">
                <a:latin typeface="Consolas" panose="020B0609020204030204" pitchFamily="49" charset="0"/>
              </a:rPr>
              <a:t>gen = function</a:t>
            </a:r>
            <a:r>
              <a:rPr lang="en-US" dirty="0">
                <a:solidFill>
                  <a:srgbClr val="FF0000"/>
                </a:solidFill>
                <a:latin typeface="Consolas" panose="020B0609020204030204" pitchFamily="49" charset="0"/>
              </a:rPr>
              <a:t>*</a:t>
            </a:r>
            <a:r>
              <a:rPr lang="en-US" dirty="0">
                <a:latin typeface="Consolas" panose="020B0609020204030204" pitchFamily="49" charset="0"/>
              </a:rPr>
              <a:t>(n) {</a:t>
            </a:r>
          </a:p>
          <a:p>
            <a:r>
              <a:rPr lang="en-US" dirty="0">
                <a:latin typeface="Consolas" panose="020B0609020204030204" pitchFamily="49" charset="0"/>
              </a:rPr>
              <a:t>  yield 'I';</a:t>
            </a:r>
          </a:p>
          <a:p>
            <a:r>
              <a:rPr lang="en-US" dirty="0">
                <a:latin typeface="Consolas" panose="020B0609020204030204" pitchFamily="49" charset="0"/>
              </a:rPr>
              <a:t>  yield 'want';</a:t>
            </a:r>
          </a:p>
          <a:p>
            <a:r>
              <a:rPr lang="en-US" dirty="0">
                <a:latin typeface="Consolas" panose="020B0609020204030204" pitchFamily="49" charset="0"/>
              </a:rPr>
              <a:t>  yield n;</a:t>
            </a:r>
          </a:p>
          <a:p>
            <a:r>
              <a:rPr lang="en-US" dirty="0">
                <a:latin typeface="Consolas" panose="020B0609020204030204" pitchFamily="49" charset="0"/>
              </a:rPr>
              <a:t>  yield 'cookies';</a:t>
            </a:r>
          </a:p>
          <a:p>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g = gen(10);</a:t>
            </a:r>
          </a:p>
          <a:p>
            <a:r>
              <a:rPr lang="en-US" dirty="0">
                <a:latin typeface="Consolas" panose="020B0609020204030204" pitchFamily="49" charset="0"/>
              </a:rPr>
              <a:t>while (true) {</a:t>
            </a:r>
          </a:p>
          <a:p>
            <a:r>
              <a:rPr lang="en-US" dirty="0">
                <a:latin typeface="Consolas" panose="020B0609020204030204" pitchFamily="49" charset="0"/>
              </a:rPr>
              <a:t>  r = </a:t>
            </a:r>
            <a:r>
              <a:rPr lang="en-US" dirty="0" err="1">
                <a:latin typeface="Consolas" panose="020B0609020204030204" pitchFamily="49" charset="0"/>
              </a:rPr>
              <a:t>g.next</a:t>
            </a:r>
            <a:r>
              <a:rPr lang="en-US" dirty="0">
                <a:latin typeface="Consolas" panose="020B0609020204030204" pitchFamily="49" charset="0"/>
              </a:rPr>
              <a:t>();</a:t>
            </a:r>
          </a:p>
          <a:p>
            <a:r>
              <a:rPr lang="en-US" dirty="0">
                <a:latin typeface="Consolas" panose="020B0609020204030204" pitchFamily="49" charset="0"/>
              </a:rPr>
              <a:t>  if (</a:t>
            </a:r>
            <a:r>
              <a:rPr lang="en-US" dirty="0" err="1">
                <a:latin typeface="Consolas" panose="020B0609020204030204" pitchFamily="49" charset="0"/>
              </a:rPr>
              <a:t>r.done</a:t>
            </a:r>
            <a:r>
              <a:rPr lang="en-US" dirty="0">
                <a:latin typeface="Consolas" panose="020B0609020204030204" pitchFamily="49" charset="0"/>
              </a:rPr>
              <a:t>) break;</a:t>
            </a:r>
          </a:p>
          <a:p>
            <a:r>
              <a:rPr lang="en-US" dirty="0">
                <a:latin typeface="Consolas" panose="020B0609020204030204" pitchFamily="49" charset="0"/>
              </a:rPr>
              <a:t>  console.log(</a:t>
            </a:r>
            <a:r>
              <a:rPr lang="en-US" dirty="0" err="1">
                <a:latin typeface="Consolas" panose="020B0609020204030204" pitchFamily="49" charset="0"/>
              </a:rPr>
              <a:t>r.value</a:t>
            </a:r>
            <a:r>
              <a:rPr lang="en-US" dirty="0">
                <a:latin typeface="Consolas" panose="020B0609020204030204" pitchFamily="49" charset="0"/>
              </a:rPr>
              <a:t>);</a:t>
            </a:r>
          </a:p>
          <a:p>
            <a:r>
              <a:rPr lang="en-US" dirty="0">
                <a:latin typeface="Consolas" panose="020B0609020204030204" pitchFamily="49" charset="0"/>
              </a:rPr>
              <a:t>}</a:t>
            </a:r>
          </a:p>
          <a:p>
            <a:r>
              <a:rPr lang="en-US" dirty="0">
                <a:latin typeface="Consolas" panose="020B0609020204030204" pitchFamily="49" charset="0"/>
              </a:rPr>
              <a:t> </a:t>
            </a:r>
          </a:p>
          <a:p>
            <a:r>
              <a:rPr lang="en-US" dirty="0">
                <a:latin typeface="Consolas" panose="020B0609020204030204" pitchFamily="49" charset="0"/>
              </a:rPr>
              <a:t>for (word of gen(3)) {</a:t>
            </a:r>
          </a:p>
          <a:p>
            <a:r>
              <a:rPr lang="en-US" dirty="0">
                <a:latin typeface="Consolas" panose="020B0609020204030204" pitchFamily="49" charset="0"/>
              </a:rPr>
              <a:t>  console.log(word);</a:t>
            </a:r>
          </a:p>
          <a:p>
            <a:r>
              <a:rPr lang="en-US" dirty="0">
                <a:latin typeface="Consolas" panose="020B0609020204030204" pitchFamily="49" charset="0"/>
              </a:rPr>
              <a:t>}</a:t>
            </a:r>
          </a:p>
        </p:txBody>
      </p:sp>
      <p:sp>
        <p:nvSpPr>
          <p:cNvPr id="12" name="AutoShape 42">
            <a:extLst>
              <a:ext uri="{FF2B5EF4-FFF2-40B4-BE49-F238E27FC236}">
                <a16:creationId xmlns:a16="http://schemas.microsoft.com/office/drawing/2014/main" id="{FB6DD78B-9AFC-FE95-D7E7-CA7F2AB5E6A3}"/>
              </a:ext>
            </a:extLst>
          </p:cNvPr>
          <p:cNvSpPr>
            <a:spLocks noChangeArrowheads="1"/>
          </p:cNvSpPr>
          <p:nvPr/>
        </p:nvSpPr>
        <p:spPr bwMode="auto">
          <a:xfrm>
            <a:off x="4659999" y="1749956"/>
            <a:ext cx="4124827" cy="1178303"/>
          </a:xfrm>
          <a:prstGeom prst="wedgeRoundRectCallout">
            <a:avLst>
              <a:gd name="adj1" fmla="val -107632"/>
              <a:gd name="adj2" fmla="val -50809"/>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In JavaScript, we indicate a function is a </a:t>
            </a:r>
            <a:r>
              <a:rPr lang="en-US" sz="2000" dirty="0">
                <a:solidFill>
                  <a:schemeClr val="accent2">
                    <a:lumMod val="40000"/>
                    <a:lumOff val="60000"/>
                  </a:schemeClr>
                </a:solidFill>
              </a:rPr>
              <a:t>generator</a:t>
            </a:r>
            <a:r>
              <a:rPr lang="en-US" sz="2000" dirty="0">
                <a:solidFill>
                  <a:schemeClr val="bg1"/>
                </a:solidFill>
              </a:rPr>
              <a:t> by adding a </a:t>
            </a:r>
            <a:r>
              <a:rPr lang="en-US" sz="2000" dirty="0">
                <a:solidFill>
                  <a:schemeClr val="accent2">
                    <a:lumMod val="40000"/>
                    <a:lumOff val="60000"/>
                  </a:schemeClr>
                </a:solidFill>
              </a:rPr>
              <a:t>*</a:t>
            </a:r>
            <a:r>
              <a:rPr lang="en-US" sz="2000" dirty="0">
                <a:solidFill>
                  <a:schemeClr val="bg1"/>
                </a:solidFill>
              </a:rPr>
              <a:t> after the function name.</a:t>
            </a:r>
          </a:p>
        </p:txBody>
      </p:sp>
      <p:sp>
        <p:nvSpPr>
          <p:cNvPr id="25" name="AutoShape 42">
            <a:extLst>
              <a:ext uri="{FF2B5EF4-FFF2-40B4-BE49-F238E27FC236}">
                <a16:creationId xmlns:a16="http://schemas.microsoft.com/office/drawing/2014/main" id="{5434335F-E847-49E0-9120-4FC6375F47EE}"/>
              </a:ext>
            </a:extLst>
          </p:cNvPr>
          <p:cNvSpPr>
            <a:spLocks noChangeArrowheads="1"/>
          </p:cNvSpPr>
          <p:nvPr/>
        </p:nvSpPr>
        <p:spPr bwMode="auto">
          <a:xfrm>
            <a:off x="5057841" y="4876041"/>
            <a:ext cx="3328780" cy="872527"/>
          </a:xfrm>
          <a:prstGeom prst="wedgeRoundRectCallout">
            <a:avLst>
              <a:gd name="adj1" fmla="val -100513"/>
              <a:gd name="adj2" fmla="val -70930"/>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Here's how we get the yielded value explicitly.</a:t>
            </a:r>
          </a:p>
        </p:txBody>
      </p:sp>
      <p:sp>
        <p:nvSpPr>
          <p:cNvPr id="26" name="AutoShape 42">
            <a:extLst>
              <a:ext uri="{FF2B5EF4-FFF2-40B4-BE49-F238E27FC236}">
                <a16:creationId xmlns:a16="http://schemas.microsoft.com/office/drawing/2014/main" id="{CBDA5A6A-5662-4D9A-9B28-8E5EA71233F0}"/>
              </a:ext>
            </a:extLst>
          </p:cNvPr>
          <p:cNvSpPr>
            <a:spLocks noChangeArrowheads="1"/>
          </p:cNvSpPr>
          <p:nvPr/>
        </p:nvSpPr>
        <p:spPr bwMode="auto">
          <a:xfrm>
            <a:off x="4922901" y="5693319"/>
            <a:ext cx="3328780" cy="872527"/>
          </a:xfrm>
          <a:prstGeom prst="wedgeRoundRectCallout">
            <a:avLst>
              <a:gd name="adj1" fmla="val -100513"/>
              <a:gd name="adj2" fmla="val -70930"/>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Here's how we use the generator in a loop!</a:t>
            </a:r>
          </a:p>
        </p:txBody>
      </p:sp>
      <p:sp>
        <p:nvSpPr>
          <p:cNvPr id="27" name="TextBox 26">
            <a:extLst>
              <a:ext uri="{FF2B5EF4-FFF2-40B4-BE49-F238E27FC236}">
                <a16:creationId xmlns:a16="http://schemas.microsoft.com/office/drawing/2014/main" id="{A6A241A4-8C6B-4D57-B604-760DC83DA0DA}"/>
              </a:ext>
            </a:extLst>
          </p:cNvPr>
          <p:cNvSpPr txBox="1"/>
          <p:nvPr/>
        </p:nvSpPr>
        <p:spPr>
          <a:xfrm>
            <a:off x="6391866" y="819271"/>
            <a:ext cx="5254527" cy="5632311"/>
          </a:xfrm>
          <a:prstGeom prst="rect">
            <a:avLst/>
          </a:prstGeom>
          <a:solidFill>
            <a:schemeClr val="accent6">
              <a:lumMod val="20000"/>
              <a:lumOff val="80000"/>
            </a:schemeClr>
          </a:solidFill>
          <a:ln>
            <a:solidFill>
              <a:schemeClr val="tx1"/>
            </a:solidFill>
          </a:ln>
        </p:spPr>
        <p:txBody>
          <a:bodyPr wrap="square">
            <a:spAutoFit/>
          </a:bodyPr>
          <a:lstStyle/>
          <a:p>
            <a:r>
              <a:rPr lang="en-US" dirty="0">
                <a:latin typeface="Consolas" panose="020B0609020204030204" pitchFamily="49" charset="0"/>
                <a:cs typeface="Times New Roman" pitchFamily="18" charset="0"/>
              </a:rPr>
              <a:t>// Kotlin</a:t>
            </a:r>
          </a:p>
          <a:p>
            <a:r>
              <a:rPr lang="en-US" dirty="0">
                <a:latin typeface="Consolas" panose="020B0609020204030204" pitchFamily="49" charset="0"/>
                <a:cs typeface="Times New Roman" pitchFamily="18" charset="0"/>
              </a:rPr>
              <a:t>fun </a:t>
            </a:r>
            <a:r>
              <a:rPr lang="en-US" dirty="0" err="1">
                <a:latin typeface="Consolas" panose="020B0609020204030204" pitchFamily="49" charset="0"/>
                <a:cs typeface="Times New Roman" pitchFamily="18" charset="0"/>
              </a:rPr>
              <a:t>vals</a:t>
            </a:r>
            <a:r>
              <a:rPr lang="en-US" dirty="0">
                <a:latin typeface="Consolas" panose="020B0609020204030204" pitchFamily="49" charset="0"/>
                <a:cs typeface="Times New Roman" pitchFamily="18" charset="0"/>
              </a:rPr>
              <a:t>(start: Int) = sequence {</a:t>
            </a:r>
          </a:p>
          <a:p>
            <a:r>
              <a:rPr lang="en-US" dirty="0">
                <a:latin typeface="Consolas" panose="020B0609020204030204" pitchFamily="49" charset="0"/>
                <a:cs typeface="Times New Roman" pitchFamily="18" charset="0"/>
              </a:rPr>
              <a:t>  var </a:t>
            </a:r>
            <a:r>
              <a:rPr lang="en-US" dirty="0" err="1">
                <a:latin typeface="Consolas" panose="020B0609020204030204" pitchFamily="49" charset="0"/>
                <a:cs typeface="Times New Roman" pitchFamily="18" charset="0"/>
              </a:rPr>
              <a:t>i</a:t>
            </a:r>
            <a:r>
              <a:rPr lang="en-US" dirty="0">
                <a:latin typeface="Consolas" panose="020B0609020204030204" pitchFamily="49" charset="0"/>
                <a:cs typeface="Times New Roman" pitchFamily="18" charset="0"/>
              </a:rPr>
              <a:t> = start</a:t>
            </a:r>
          </a:p>
          <a:p>
            <a:r>
              <a:rPr lang="en-US" dirty="0">
                <a:latin typeface="Consolas" panose="020B0609020204030204" pitchFamily="49" charset="0"/>
                <a:cs typeface="Times New Roman" pitchFamily="18" charset="0"/>
              </a:rPr>
              <a:t>  while (true) {</a:t>
            </a:r>
          </a:p>
          <a:p>
            <a:r>
              <a:rPr lang="en-US" dirty="0">
                <a:latin typeface="Consolas" panose="020B0609020204030204" pitchFamily="49" charset="0"/>
                <a:cs typeface="Times New Roman" pitchFamily="18" charset="0"/>
              </a:rPr>
              <a:t>    yield(</a:t>
            </a:r>
            <a:r>
              <a:rPr lang="en-US" dirty="0" err="1">
                <a:latin typeface="Consolas" panose="020B0609020204030204" pitchFamily="49" charset="0"/>
                <a:cs typeface="Times New Roman" pitchFamily="18" charset="0"/>
              </a:rPr>
              <a:t>i</a:t>
            </a:r>
            <a:r>
              <a:rPr lang="en-US" dirty="0">
                <a:latin typeface="Consolas" panose="020B0609020204030204" pitchFamily="49" charset="0"/>
                <a:cs typeface="Times New Roman" pitchFamily="18" charset="0"/>
              </a:rPr>
              <a:t>)</a:t>
            </a:r>
          </a:p>
          <a:p>
            <a:r>
              <a:rPr lang="en-US" dirty="0">
                <a:latin typeface="Consolas" panose="020B0609020204030204" pitchFamily="49" charset="0"/>
                <a:cs typeface="Times New Roman" pitchFamily="18" charset="0"/>
              </a:rPr>
              <a:t>    ++</a:t>
            </a:r>
            <a:r>
              <a:rPr lang="en-US" dirty="0" err="1">
                <a:latin typeface="Consolas" panose="020B0609020204030204" pitchFamily="49" charset="0"/>
                <a:cs typeface="Times New Roman" pitchFamily="18" charset="0"/>
              </a:rPr>
              <a:t>i</a:t>
            </a:r>
            <a:endParaRPr lang="en-US" dirty="0">
              <a:latin typeface="Consolas" panose="020B0609020204030204" pitchFamily="49" charset="0"/>
              <a:cs typeface="Times New Roman" pitchFamily="18" charset="0"/>
            </a:endParaRPr>
          </a:p>
          <a:p>
            <a:r>
              <a:rPr lang="en-US" dirty="0">
                <a:latin typeface="Consolas" panose="020B0609020204030204" pitchFamily="49" charset="0"/>
                <a:cs typeface="Times New Roman" pitchFamily="18" charset="0"/>
              </a:rPr>
              <a:t>  }</a:t>
            </a:r>
          </a:p>
          <a:p>
            <a:r>
              <a:rPr lang="en-US" dirty="0">
                <a:latin typeface="Consolas" panose="020B0609020204030204" pitchFamily="49" charset="0"/>
                <a:cs typeface="Times New Roman" pitchFamily="18" charset="0"/>
              </a:rPr>
              <a:t>}</a:t>
            </a:r>
          </a:p>
          <a:p>
            <a:endParaRPr lang="en-US" dirty="0">
              <a:latin typeface="Consolas" panose="020B0609020204030204" pitchFamily="49" charset="0"/>
              <a:cs typeface="Times New Roman" pitchFamily="18" charset="0"/>
            </a:endParaRPr>
          </a:p>
          <a:p>
            <a:r>
              <a:rPr lang="en-US" dirty="0">
                <a:latin typeface="Consolas" panose="020B0609020204030204" pitchFamily="49" charset="0"/>
                <a:cs typeface="Times New Roman" pitchFamily="18" charset="0"/>
              </a:rPr>
              <a:t>fun main(</a:t>
            </a:r>
            <a:r>
              <a:rPr lang="en-US" dirty="0" err="1">
                <a:latin typeface="Consolas" panose="020B0609020204030204" pitchFamily="49" charset="0"/>
                <a:cs typeface="Times New Roman" pitchFamily="18" charset="0"/>
              </a:rPr>
              <a:t>args</a:t>
            </a:r>
            <a:r>
              <a:rPr lang="en-US" dirty="0">
                <a:latin typeface="Consolas" panose="020B0609020204030204" pitchFamily="49" charset="0"/>
                <a:cs typeface="Times New Roman" pitchFamily="18" charset="0"/>
              </a:rPr>
              <a:t>: Array&lt;String&gt;) {</a:t>
            </a:r>
          </a:p>
          <a:p>
            <a:r>
              <a:rPr lang="en-US" dirty="0">
                <a:latin typeface="Consolas" panose="020B0609020204030204" pitchFamily="49" charset="0"/>
                <a:cs typeface="Times New Roman" pitchFamily="18" charset="0"/>
              </a:rPr>
              <a:t>  </a:t>
            </a:r>
            <a:r>
              <a:rPr lang="en-US" dirty="0" err="1">
                <a:latin typeface="Consolas" panose="020B0609020204030204" pitchFamily="49" charset="0"/>
                <a:cs typeface="Times New Roman" pitchFamily="18" charset="0"/>
              </a:rPr>
              <a:t>val</a:t>
            </a:r>
            <a:r>
              <a:rPr lang="en-US" dirty="0">
                <a:latin typeface="Consolas" panose="020B0609020204030204" pitchFamily="49" charset="0"/>
                <a:cs typeface="Times New Roman" pitchFamily="18" charset="0"/>
              </a:rPr>
              <a:t> </a:t>
            </a:r>
            <a:r>
              <a:rPr lang="en-US" dirty="0" err="1">
                <a:latin typeface="Consolas" panose="020B0609020204030204" pitchFamily="49" charset="0"/>
                <a:cs typeface="Times New Roman" pitchFamily="18" charset="0"/>
              </a:rPr>
              <a:t>iter</a:t>
            </a:r>
            <a:r>
              <a:rPr lang="en-US" dirty="0">
                <a:latin typeface="Consolas" panose="020B0609020204030204" pitchFamily="49" charset="0"/>
                <a:cs typeface="Times New Roman" pitchFamily="18" charset="0"/>
              </a:rPr>
              <a:t> = </a:t>
            </a:r>
            <a:r>
              <a:rPr lang="en-US" dirty="0" err="1">
                <a:latin typeface="Consolas" panose="020B0609020204030204" pitchFamily="49" charset="0"/>
                <a:cs typeface="Times New Roman" pitchFamily="18" charset="0"/>
              </a:rPr>
              <a:t>vals</a:t>
            </a:r>
            <a:r>
              <a:rPr lang="en-US" dirty="0">
                <a:latin typeface="Consolas" panose="020B0609020204030204" pitchFamily="49" charset="0"/>
                <a:cs typeface="Times New Roman" pitchFamily="18" charset="0"/>
              </a:rPr>
              <a:t>(42).iterator()</a:t>
            </a:r>
          </a:p>
          <a:p>
            <a:r>
              <a:rPr lang="en-US" dirty="0">
                <a:latin typeface="Consolas" panose="020B0609020204030204" pitchFamily="49" charset="0"/>
                <a:cs typeface="Times New Roman" pitchFamily="18" charset="0"/>
              </a:rPr>
              <a:t>  var count = 3</a:t>
            </a:r>
          </a:p>
          <a:p>
            <a:r>
              <a:rPr lang="en-US" dirty="0">
                <a:latin typeface="Consolas" panose="020B0609020204030204" pitchFamily="49" charset="0"/>
                <a:cs typeface="Times New Roman" pitchFamily="18" charset="0"/>
              </a:rPr>
              <a:t>  while (count-- &gt; 0) {</a:t>
            </a:r>
          </a:p>
          <a:p>
            <a:r>
              <a:rPr lang="en-US" dirty="0">
                <a:latin typeface="Consolas" panose="020B0609020204030204" pitchFamily="49" charset="0"/>
                <a:cs typeface="Times New Roman" pitchFamily="18" charset="0"/>
              </a:rPr>
              <a:t>    var n = </a:t>
            </a:r>
            <a:r>
              <a:rPr lang="en-US" dirty="0" err="1">
                <a:latin typeface="Consolas" panose="020B0609020204030204" pitchFamily="49" charset="0"/>
                <a:cs typeface="Times New Roman" pitchFamily="18" charset="0"/>
              </a:rPr>
              <a:t>iter.next</a:t>
            </a:r>
            <a:r>
              <a:rPr lang="en-US" dirty="0">
                <a:latin typeface="Consolas" panose="020B0609020204030204" pitchFamily="49" charset="0"/>
                <a:cs typeface="Times New Roman" pitchFamily="18" charset="0"/>
              </a:rPr>
              <a:t>()</a:t>
            </a:r>
          </a:p>
          <a:p>
            <a:r>
              <a:rPr lang="en-US" dirty="0">
                <a:latin typeface="Consolas" panose="020B0609020204030204" pitchFamily="49" charset="0"/>
                <a:cs typeface="Times New Roman" pitchFamily="18" charset="0"/>
              </a:rPr>
              <a:t>    </a:t>
            </a:r>
            <a:r>
              <a:rPr lang="en-US" dirty="0" err="1">
                <a:latin typeface="Consolas" panose="020B0609020204030204" pitchFamily="49" charset="0"/>
                <a:cs typeface="Times New Roman" pitchFamily="18" charset="0"/>
              </a:rPr>
              <a:t>println</a:t>
            </a:r>
            <a:r>
              <a:rPr lang="en-US" dirty="0">
                <a:latin typeface="Consolas" panose="020B0609020204030204" pitchFamily="49" charset="0"/>
                <a:cs typeface="Times New Roman" pitchFamily="18" charset="0"/>
              </a:rPr>
              <a:t>(n)</a:t>
            </a:r>
          </a:p>
          <a:p>
            <a:r>
              <a:rPr lang="en-US" dirty="0">
                <a:latin typeface="Consolas" panose="020B0609020204030204" pitchFamily="49" charset="0"/>
                <a:cs typeface="Times New Roman" pitchFamily="18" charset="0"/>
              </a:rPr>
              <a:t>  } </a:t>
            </a:r>
          </a:p>
          <a:p>
            <a:r>
              <a:rPr lang="en-US" dirty="0">
                <a:latin typeface="Consolas" panose="020B0609020204030204" pitchFamily="49" charset="0"/>
                <a:cs typeface="Times New Roman" pitchFamily="18" charset="0"/>
              </a:rPr>
              <a:t>  </a:t>
            </a:r>
          </a:p>
          <a:p>
            <a:r>
              <a:rPr lang="en-US" dirty="0">
                <a:latin typeface="Consolas" panose="020B0609020204030204" pitchFamily="49" charset="0"/>
                <a:cs typeface="Times New Roman" pitchFamily="18" charset="0"/>
              </a:rPr>
              <a:t>  for (n in </a:t>
            </a:r>
            <a:r>
              <a:rPr lang="en-US" dirty="0" err="1">
                <a:latin typeface="Consolas" panose="020B0609020204030204" pitchFamily="49" charset="0"/>
                <a:cs typeface="Times New Roman" pitchFamily="18" charset="0"/>
              </a:rPr>
              <a:t>vals</a:t>
            </a:r>
            <a:r>
              <a:rPr lang="en-US" dirty="0">
                <a:latin typeface="Consolas" panose="020B0609020204030204" pitchFamily="49" charset="0"/>
                <a:cs typeface="Times New Roman" pitchFamily="18" charset="0"/>
              </a:rPr>
              <a:t>(7).take(5))  </a:t>
            </a:r>
          </a:p>
          <a:p>
            <a:r>
              <a:rPr lang="en-US" dirty="0">
                <a:latin typeface="Consolas" panose="020B0609020204030204" pitchFamily="49" charset="0"/>
                <a:cs typeface="Times New Roman" pitchFamily="18" charset="0"/>
              </a:rPr>
              <a:t>    </a:t>
            </a:r>
            <a:r>
              <a:rPr lang="en-US" dirty="0" err="1">
                <a:latin typeface="Consolas" panose="020B0609020204030204" pitchFamily="49" charset="0"/>
                <a:cs typeface="Times New Roman" pitchFamily="18" charset="0"/>
              </a:rPr>
              <a:t>println</a:t>
            </a:r>
            <a:r>
              <a:rPr lang="en-US" dirty="0">
                <a:latin typeface="Consolas" panose="020B0609020204030204" pitchFamily="49" charset="0"/>
                <a:cs typeface="Times New Roman" pitchFamily="18" charset="0"/>
              </a:rPr>
              <a:t>(n)     // 7, 8, 9, 10, 11</a:t>
            </a:r>
          </a:p>
          <a:p>
            <a:r>
              <a:rPr lang="en-US" dirty="0">
                <a:latin typeface="Consolas" panose="020B0609020204030204" pitchFamily="49" charset="0"/>
                <a:cs typeface="Times New Roman" pitchFamily="18" charset="0"/>
              </a:rPr>
              <a:t>}</a:t>
            </a:r>
          </a:p>
        </p:txBody>
      </p:sp>
      <p:sp>
        <p:nvSpPr>
          <p:cNvPr id="29" name="AutoShape 42">
            <a:extLst>
              <a:ext uri="{FF2B5EF4-FFF2-40B4-BE49-F238E27FC236}">
                <a16:creationId xmlns:a16="http://schemas.microsoft.com/office/drawing/2014/main" id="{720D5559-B061-468E-A570-1BAC1E4C04E8}"/>
              </a:ext>
            </a:extLst>
          </p:cNvPr>
          <p:cNvSpPr>
            <a:spLocks noChangeArrowheads="1"/>
          </p:cNvSpPr>
          <p:nvPr/>
        </p:nvSpPr>
        <p:spPr bwMode="auto">
          <a:xfrm>
            <a:off x="8710819" y="2300914"/>
            <a:ext cx="3328780" cy="872527"/>
          </a:xfrm>
          <a:prstGeom prst="wedgeRoundRectCallout">
            <a:avLst>
              <a:gd name="adj1" fmla="val -20083"/>
              <a:gd name="adj2" fmla="val -147224"/>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In Kotlin, a </a:t>
            </a:r>
            <a:r>
              <a:rPr lang="en-US" sz="2000" dirty="0">
                <a:solidFill>
                  <a:schemeClr val="accent2">
                    <a:lumMod val="40000"/>
                    <a:lumOff val="60000"/>
                  </a:schemeClr>
                </a:solidFill>
              </a:rPr>
              <a:t>generator</a:t>
            </a:r>
            <a:r>
              <a:rPr lang="en-US" sz="2000" dirty="0">
                <a:solidFill>
                  <a:schemeClr val="bg1"/>
                </a:solidFill>
              </a:rPr>
              <a:t> is called a </a:t>
            </a:r>
            <a:r>
              <a:rPr lang="en-US" sz="2000" dirty="0">
                <a:solidFill>
                  <a:schemeClr val="accent2">
                    <a:lumMod val="40000"/>
                    <a:lumOff val="60000"/>
                  </a:schemeClr>
                </a:solidFill>
              </a:rPr>
              <a:t>"sequence."</a:t>
            </a:r>
          </a:p>
        </p:txBody>
      </p:sp>
      <p:sp>
        <p:nvSpPr>
          <p:cNvPr id="30" name="AutoShape 42">
            <a:extLst>
              <a:ext uri="{FF2B5EF4-FFF2-40B4-BE49-F238E27FC236}">
                <a16:creationId xmlns:a16="http://schemas.microsoft.com/office/drawing/2014/main" id="{B1F808CF-4F0B-4796-AAD0-03BD0E59BA30}"/>
              </a:ext>
            </a:extLst>
          </p:cNvPr>
          <p:cNvSpPr>
            <a:spLocks noChangeArrowheads="1"/>
          </p:cNvSpPr>
          <p:nvPr/>
        </p:nvSpPr>
        <p:spPr bwMode="auto">
          <a:xfrm>
            <a:off x="1609344" y="692889"/>
            <a:ext cx="3989156" cy="863444"/>
          </a:xfrm>
          <a:prstGeom prst="wedgeRoundRectCallout">
            <a:avLst>
              <a:gd name="adj1" fmla="val 102243"/>
              <a:gd name="adj2" fmla="val 69762"/>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This is a generator that generates an infinite sequence! </a:t>
            </a:r>
            <a:endParaRPr lang="en-US" sz="2000" dirty="0">
              <a:solidFill>
                <a:schemeClr val="accent2">
                  <a:lumMod val="40000"/>
                  <a:lumOff val="60000"/>
                </a:schemeClr>
              </a:solidFill>
            </a:endParaRPr>
          </a:p>
        </p:txBody>
      </p:sp>
      <p:sp>
        <p:nvSpPr>
          <p:cNvPr id="31" name="AutoShape 42">
            <a:extLst>
              <a:ext uri="{FF2B5EF4-FFF2-40B4-BE49-F238E27FC236}">
                <a16:creationId xmlns:a16="http://schemas.microsoft.com/office/drawing/2014/main" id="{62C3CBAE-50A4-48DE-B9BD-5525F3BA2765}"/>
              </a:ext>
            </a:extLst>
          </p:cNvPr>
          <p:cNvSpPr>
            <a:spLocks noChangeArrowheads="1"/>
          </p:cNvSpPr>
          <p:nvPr/>
        </p:nvSpPr>
        <p:spPr bwMode="auto">
          <a:xfrm>
            <a:off x="2529139" y="2704048"/>
            <a:ext cx="2738996" cy="1064309"/>
          </a:xfrm>
          <a:prstGeom prst="wedgeRoundRectCallout">
            <a:avLst>
              <a:gd name="adj1" fmla="val 102243"/>
              <a:gd name="adj2" fmla="val 50505"/>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Here's how we create our iterator from the generator function.</a:t>
            </a:r>
            <a:endParaRPr lang="en-US" sz="2000" dirty="0">
              <a:solidFill>
                <a:schemeClr val="accent2">
                  <a:lumMod val="40000"/>
                  <a:lumOff val="60000"/>
                </a:schemeClr>
              </a:solidFill>
            </a:endParaRPr>
          </a:p>
        </p:txBody>
      </p:sp>
      <p:sp>
        <p:nvSpPr>
          <p:cNvPr id="33" name="AutoShape 42">
            <a:extLst>
              <a:ext uri="{FF2B5EF4-FFF2-40B4-BE49-F238E27FC236}">
                <a16:creationId xmlns:a16="http://schemas.microsoft.com/office/drawing/2014/main" id="{AD0B8C8B-B118-4B4F-ABB8-F424AB6A31E0}"/>
              </a:ext>
            </a:extLst>
          </p:cNvPr>
          <p:cNvSpPr>
            <a:spLocks noChangeArrowheads="1"/>
          </p:cNvSpPr>
          <p:nvPr/>
        </p:nvSpPr>
        <p:spPr bwMode="auto">
          <a:xfrm>
            <a:off x="9300603" y="5197147"/>
            <a:ext cx="2738996" cy="863444"/>
          </a:xfrm>
          <a:prstGeom prst="wedgeRoundRectCallout">
            <a:avLst>
              <a:gd name="adj1" fmla="val -66015"/>
              <a:gd name="adj2" fmla="val -104764"/>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Here's how we get the next value.</a:t>
            </a:r>
            <a:endParaRPr lang="en-US" sz="2000" dirty="0">
              <a:solidFill>
                <a:schemeClr val="accent2">
                  <a:lumMod val="40000"/>
                  <a:lumOff val="60000"/>
                </a:schemeClr>
              </a:solidFill>
            </a:endParaRPr>
          </a:p>
        </p:txBody>
      </p:sp>
      <p:sp>
        <p:nvSpPr>
          <p:cNvPr id="34" name="AutoShape 42">
            <a:extLst>
              <a:ext uri="{FF2B5EF4-FFF2-40B4-BE49-F238E27FC236}">
                <a16:creationId xmlns:a16="http://schemas.microsoft.com/office/drawing/2014/main" id="{01DBC8CB-663C-4149-8810-9E375F9E7503}"/>
              </a:ext>
            </a:extLst>
          </p:cNvPr>
          <p:cNvSpPr>
            <a:spLocks noChangeArrowheads="1"/>
          </p:cNvSpPr>
          <p:nvPr/>
        </p:nvSpPr>
        <p:spPr bwMode="auto">
          <a:xfrm>
            <a:off x="2859504" y="4668072"/>
            <a:ext cx="2738996" cy="863444"/>
          </a:xfrm>
          <a:prstGeom prst="wedgeRoundRectCallout">
            <a:avLst>
              <a:gd name="adj1" fmla="val 91827"/>
              <a:gd name="adj2" fmla="val 62984"/>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Here's how we use the generator in a loop.</a:t>
            </a:r>
            <a:endParaRPr lang="en-US" sz="2000" dirty="0">
              <a:solidFill>
                <a:schemeClr val="accent2">
                  <a:lumMod val="40000"/>
                  <a:lumOff val="60000"/>
                </a:schemeClr>
              </a:solidFill>
            </a:endParaRPr>
          </a:p>
        </p:txBody>
      </p:sp>
      <p:sp>
        <p:nvSpPr>
          <p:cNvPr id="35" name="AutoShape 42">
            <a:extLst>
              <a:ext uri="{FF2B5EF4-FFF2-40B4-BE49-F238E27FC236}">
                <a16:creationId xmlns:a16="http://schemas.microsoft.com/office/drawing/2014/main" id="{3BB18680-8D07-4DA0-AF77-3279D263107D}"/>
              </a:ext>
            </a:extLst>
          </p:cNvPr>
          <p:cNvSpPr>
            <a:spLocks noChangeArrowheads="1"/>
          </p:cNvSpPr>
          <p:nvPr/>
        </p:nvSpPr>
        <p:spPr bwMode="auto">
          <a:xfrm>
            <a:off x="4181868" y="3380467"/>
            <a:ext cx="3328780" cy="872527"/>
          </a:xfrm>
          <a:prstGeom prst="wedgeRoundRectCallout">
            <a:avLst>
              <a:gd name="adj1" fmla="val -98535"/>
              <a:gd name="adj2" fmla="val 50637"/>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Here's how we check if the sequence is over.</a:t>
            </a:r>
          </a:p>
        </p:txBody>
      </p:sp>
      <p:sp>
        <p:nvSpPr>
          <p:cNvPr id="23" name="AutoShape 42">
            <a:extLst>
              <a:ext uri="{FF2B5EF4-FFF2-40B4-BE49-F238E27FC236}">
                <a16:creationId xmlns:a16="http://schemas.microsoft.com/office/drawing/2014/main" id="{E4829CEA-E92A-4426-8BC5-A15919D08A9F}"/>
              </a:ext>
            </a:extLst>
          </p:cNvPr>
          <p:cNvSpPr>
            <a:spLocks noChangeArrowheads="1"/>
          </p:cNvSpPr>
          <p:nvPr/>
        </p:nvSpPr>
        <p:spPr bwMode="auto">
          <a:xfrm>
            <a:off x="4425695" y="2754348"/>
            <a:ext cx="2882189" cy="872527"/>
          </a:xfrm>
          <a:prstGeom prst="wedgeRoundRectCallout">
            <a:avLst>
              <a:gd name="adj1" fmla="val -107632"/>
              <a:gd name="adj2" fmla="val -50809"/>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Yield works the same exact way as in Python!</a:t>
            </a:r>
          </a:p>
        </p:txBody>
      </p:sp>
      <p:sp>
        <p:nvSpPr>
          <p:cNvPr id="36" name="AutoShape 42">
            <a:extLst>
              <a:ext uri="{FF2B5EF4-FFF2-40B4-BE49-F238E27FC236}">
                <a16:creationId xmlns:a16="http://schemas.microsoft.com/office/drawing/2014/main" id="{D2C084D3-B27D-4EC7-AB29-2B513A068FD2}"/>
              </a:ext>
            </a:extLst>
          </p:cNvPr>
          <p:cNvSpPr>
            <a:spLocks noChangeArrowheads="1"/>
          </p:cNvSpPr>
          <p:nvPr/>
        </p:nvSpPr>
        <p:spPr bwMode="auto">
          <a:xfrm>
            <a:off x="3788662" y="2636829"/>
            <a:ext cx="3721986" cy="1812425"/>
          </a:xfrm>
          <a:prstGeom prst="wedgeRoundRectCallout">
            <a:avLst>
              <a:gd name="adj1" fmla="val -88708"/>
              <a:gd name="adj2" fmla="val 28842"/>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This resumes the generator so it runs until it reaches a </a:t>
            </a:r>
            <a:r>
              <a:rPr lang="en-US" sz="2000" dirty="0">
                <a:solidFill>
                  <a:schemeClr val="accent2">
                    <a:lumMod val="40000"/>
                    <a:lumOff val="60000"/>
                  </a:schemeClr>
                </a:solidFill>
              </a:rPr>
              <a:t>yield</a:t>
            </a:r>
            <a:r>
              <a:rPr lang="en-US" sz="2000" dirty="0">
                <a:solidFill>
                  <a:schemeClr val="bg1"/>
                </a:solidFill>
              </a:rPr>
              <a:t>.</a:t>
            </a:r>
          </a:p>
          <a:p>
            <a:pPr algn="ctr"/>
            <a:endParaRPr lang="en-US" sz="1400" dirty="0">
              <a:solidFill>
                <a:schemeClr val="bg1"/>
              </a:solidFill>
            </a:endParaRPr>
          </a:p>
          <a:p>
            <a:pPr algn="ctr"/>
            <a:r>
              <a:rPr lang="en-US" sz="2000" dirty="0">
                <a:solidFill>
                  <a:schemeClr val="accent2">
                    <a:lumMod val="40000"/>
                    <a:lumOff val="60000"/>
                  </a:schemeClr>
                </a:solidFill>
              </a:rPr>
              <a:t>r</a:t>
            </a:r>
            <a:r>
              <a:rPr lang="en-US" sz="2000" dirty="0">
                <a:solidFill>
                  <a:schemeClr val="bg1"/>
                </a:solidFill>
              </a:rPr>
              <a:t> either holds a </a:t>
            </a:r>
            <a:r>
              <a:rPr lang="en-US" sz="2000" dirty="0">
                <a:solidFill>
                  <a:schemeClr val="accent2">
                    <a:lumMod val="40000"/>
                    <a:lumOff val="60000"/>
                  </a:schemeClr>
                </a:solidFill>
              </a:rPr>
              <a:t>value</a:t>
            </a:r>
            <a:r>
              <a:rPr lang="en-US" sz="2000" dirty="0">
                <a:solidFill>
                  <a:schemeClr val="bg1"/>
                </a:solidFill>
              </a:rPr>
              <a:t> or a </a:t>
            </a:r>
            <a:r>
              <a:rPr lang="en-US" sz="2000" dirty="0">
                <a:solidFill>
                  <a:schemeClr val="accent2">
                    <a:lumMod val="40000"/>
                    <a:lumOff val="60000"/>
                  </a:schemeClr>
                </a:solidFill>
              </a:rPr>
              <a:t>status</a:t>
            </a:r>
            <a:r>
              <a:rPr lang="en-US" sz="2000" dirty="0">
                <a:solidFill>
                  <a:schemeClr val="bg1"/>
                </a:solidFill>
              </a:rPr>
              <a:t> indicating the sequence is over.</a:t>
            </a:r>
          </a:p>
        </p:txBody>
      </p:sp>
      <p:sp>
        <p:nvSpPr>
          <p:cNvPr id="24" name="AutoShape 42">
            <a:extLst>
              <a:ext uri="{FF2B5EF4-FFF2-40B4-BE49-F238E27FC236}">
                <a16:creationId xmlns:a16="http://schemas.microsoft.com/office/drawing/2014/main" id="{9F0596A0-5968-40F4-B41A-8AD7F2231FD2}"/>
              </a:ext>
            </a:extLst>
          </p:cNvPr>
          <p:cNvSpPr>
            <a:spLocks noChangeArrowheads="1"/>
          </p:cNvSpPr>
          <p:nvPr/>
        </p:nvSpPr>
        <p:spPr bwMode="auto">
          <a:xfrm>
            <a:off x="3362481" y="2369394"/>
            <a:ext cx="4604360" cy="886325"/>
          </a:xfrm>
          <a:prstGeom prst="wedgeRoundRectCallout">
            <a:avLst>
              <a:gd name="adj1" fmla="val -98556"/>
              <a:gd name="adj2" fmla="val 71902"/>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bg1"/>
                </a:solidFill>
              </a:rPr>
              <a:t>This creates an iterator for your generator (the iterator uses a closure).</a:t>
            </a:r>
          </a:p>
        </p:txBody>
      </p:sp>
      <p:sp>
        <p:nvSpPr>
          <p:cNvPr id="18" name="AutoShape 42">
            <a:extLst>
              <a:ext uri="{FF2B5EF4-FFF2-40B4-BE49-F238E27FC236}">
                <a16:creationId xmlns:a16="http://schemas.microsoft.com/office/drawing/2014/main" id="{E62B6E47-2968-4796-A814-7D6840E6AD4B}"/>
              </a:ext>
            </a:extLst>
          </p:cNvPr>
          <p:cNvSpPr>
            <a:spLocks noChangeArrowheads="1"/>
          </p:cNvSpPr>
          <p:nvPr/>
        </p:nvSpPr>
        <p:spPr bwMode="auto">
          <a:xfrm>
            <a:off x="8304013" y="3409540"/>
            <a:ext cx="3051663" cy="1178303"/>
          </a:xfrm>
          <a:prstGeom prst="wedgeRoundRectCallout">
            <a:avLst>
              <a:gd name="adj1" fmla="val -18919"/>
              <a:gd name="adj2" fmla="val 131593"/>
              <a:gd name="adj3" fmla="val 16667"/>
            </a:avLst>
          </a:prstGeom>
          <a:solidFill>
            <a:srgbClr val="0070C0"/>
          </a:solidFill>
          <a:ln w="38100" algn="ctr">
            <a:solidFill>
              <a:schemeClr val="tx1"/>
            </a:solidFill>
            <a:miter lim="800000"/>
            <a:headEnd/>
            <a:tailEnd/>
          </a:ln>
          <a:effectLst/>
        </p:spPr>
        <p:txBody>
          <a:bodyPr/>
          <a:lstStyle/>
          <a:p>
            <a:pPr algn="ctr"/>
            <a:r>
              <a:rPr lang="en-US" sz="2000" dirty="0">
                <a:solidFill>
                  <a:schemeClr val="accent2">
                    <a:lumMod val="40000"/>
                    <a:lumOff val="60000"/>
                  </a:schemeClr>
                </a:solidFill>
              </a:rPr>
              <a:t>take(n)</a:t>
            </a:r>
            <a:r>
              <a:rPr lang="en-US" sz="2000" dirty="0">
                <a:solidFill>
                  <a:schemeClr val="bg1"/>
                </a:solidFill>
              </a:rPr>
              <a:t> allows us to get only the first </a:t>
            </a:r>
            <a:r>
              <a:rPr lang="en-US" sz="2000" dirty="0">
                <a:solidFill>
                  <a:schemeClr val="accent2">
                    <a:lumMod val="40000"/>
                    <a:lumOff val="60000"/>
                  </a:schemeClr>
                </a:solidFill>
              </a:rPr>
              <a:t>n</a:t>
            </a:r>
            <a:r>
              <a:rPr lang="en-US" sz="2000" dirty="0">
                <a:solidFill>
                  <a:schemeClr val="bg1"/>
                </a:solidFill>
              </a:rPr>
              <a:t> values of the infinite sequence!</a:t>
            </a:r>
            <a:endParaRPr lang="en-US" sz="2000" dirty="0">
              <a:solidFill>
                <a:schemeClr val="accent2">
                  <a:lumMod val="40000"/>
                  <a:lumOff val="60000"/>
                </a:schemeClr>
              </a:solidFill>
            </a:endParaRPr>
          </a:p>
        </p:txBody>
      </p:sp>
    </p:spTree>
    <p:extLst>
      <p:ext uri="{BB962C8B-B14F-4D97-AF65-F5344CB8AC3E}">
        <p14:creationId xmlns:p14="http://schemas.microsoft.com/office/powerpoint/2010/main" val="3686074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down)">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down)">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2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down)">
                                      <p:cBhvr>
                                        <p:cTn id="55" dur="500"/>
                                        <p:tgtEl>
                                          <p:spTgt spid="24"/>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24"/>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8">
                                            <p:txEl>
                                              <p:pRg st="9" end="9"/>
                                            </p:txEl>
                                          </p:spTgt>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8">
                                            <p:txEl>
                                              <p:pRg st="13" end="13"/>
                                            </p:txEl>
                                          </p:spTgt>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36">
                                            <p:bg/>
                                          </p:spTgt>
                                        </p:tgtEl>
                                        <p:attrNameLst>
                                          <p:attrName>style.visibility</p:attrName>
                                        </p:attrNameLst>
                                      </p:cBhvr>
                                      <p:to>
                                        <p:strVal val="visible"/>
                                      </p:to>
                                    </p:set>
                                    <p:animEffect transition="in" filter="wipe(down)">
                                      <p:cBhvr>
                                        <p:cTn id="74" dur="500"/>
                                        <p:tgtEl>
                                          <p:spTgt spid="36">
                                            <p:bg/>
                                          </p:spTgt>
                                        </p:tgtEl>
                                      </p:cBhvr>
                                    </p:animEffect>
                                  </p:childTnLst>
                                </p:cTn>
                              </p:par>
                            </p:childTnLst>
                          </p:cTn>
                        </p:par>
                        <p:par>
                          <p:cTn id="75" fill="hold">
                            <p:stCondLst>
                              <p:cond delay="500"/>
                            </p:stCondLst>
                            <p:childTnLst>
                              <p:par>
                                <p:cTn id="76" presetID="1" presetClass="entr" presetSubtype="0" fill="hold" grpId="0" nodeType="afterEffect">
                                  <p:stCondLst>
                                    <p:cond delay="0"/>
                                  </p:stCondLst>
                                  <p:childTnLst>
                                    <p:set>
                                      <p:cBhvr>
                                        <p:cTn id="77"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xit" presetSubtype="0" fill="hold" grpId="1" nodeType="clickEffect">
                                  <p:stCondLst>
                                    <p:cond delay="0"/>
                                  </p:stCondLst>
                                  <p:childTnLst>
                                    <p:set>
                                      <p:cBhvr>
                                        <p:cTn id="85" dur="1" fill="hold">
                                          <p:stCondLst>
                                            <p:cond delay="0"/>
                                          </p:stCondLst>
                                        </p:cTn>
                                        <p:tgtEl>
                                          <p:spTgt spid="36">
                                            <p:txEl>
                                              <p:pRg st="0" end="0"/>
                                            </p:txEl>
                                          </p:spTgt>
                                        </p:tgtEl>
                                        <p:attrNameLst>
                                          <p:attrName>style.visibility</p:attrName>
                                        </p:attrNameLst>
                                      </p:cBhvr>
                                      <p:to>
                                        <p:strVal val="hidden"/>
                                      </p:to>
                                    </p:set>
                                  </p:childTnLst>
                                </p:cTn>
                              </p:par>
                              <p:par>
                                <p:cTn id="86" presetID="1" presetClass="exit" presetSubtype="0" fill="hold" grpId="1" nodeType="withEffect">
                                  <p:stCondLst>
                                    <p:cond delay="0"/>
                                  </p:stCondLst>
                                  <p:childTnLst>
                                    <p:set>
                                      <p:cBhvr>
                                        <p:cTn id="87" dur="1" fill="hold">
                                          <p:stCondLst>
                                            <p:cond delay="0"/>
                                          </p:stCondLst>
                                        </p:cTn>
                                        <p:tgtEl>
                                          <p:spTgt spid="36">
                                            <p:txEl>
                                              <p:pRg st="2" end="2"/>
                                            </p:txEl>
                                          </p:spTgt>
                                        </p:tgtEl>
                                        <p:attrNameLst>
                                          <p:attrName>style.visibility</p:attrName>
                                        </p:attrNameLst>
                                      </p:cBhvr>
                                      <p:to>
                                        <p:strVal val="hidden"/>
                                      </p:to>
                                    </p:set>
                                  </p:childTnLst>
                                </p:cTn>
                              </p:par>
                              <p:par>
                                <p:cTn id="88" presetID="1" presetClass="exit" presetSubtype="0" fill="hold" grpId="1" nodeType="withEffect">
                                  <p:stCondLst>
                                    <p:cond delay="0"/>
                                  </p:stCondLst>
                                  <p:childTnLst>
                                    <p:set>
                                      <p:cBhvr>
                                        <p:cTn id="89" dur="1" fill="hold">
                                          <p:stCondLst>
                                            <p:cond delay="0"/>
                                          </p:stCondLst>
                                        </p:cTn>
                                        <p:tgtEl>
                                          <p:spTgt spid="36">
                                            <p:bg/>
                                          </p:spTgt>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grpId="0" nodeType="clickEffect">
                                  <p:stCondLst>
                                    <p:cond delay="0"/>
                                  </p:stCondLst>
                                  <p:childTnLst>
                                    <p:set>
                                      <p:cBhvr>
                                        <p:cTn id="97" dur="1" fill="hold">
                                          <p:stCondLst>
                                            <p:cond delay="0"/>
                                          </p:stCondLst>
                                        </p:cTn>
                                        <p:tgtEl>
                                          <p:spTgt spid="35"/>
                                        </p:tgtEl>
                                        <p:attrNameLst>
                                          <p:attrName>style.visibility</p:attrName>
                                        </p:attrNameLst>
                                      </p:cBhvr>
                                      <p:to>
                                        <p:strVal val="visible"/>
                                      </p:to>
                                    </p:set>
                                    <p:animEffect transition="in" filter="wipe(down)">
                                      <p:cBhvr>
                                        <p:cTn id="98" dur="500"/>
                                        <p:tgtEl>
                                          <p:spTgt spid="35"/>
                                        </p:tgtEl>
                                      </p:cBhvr>
                                    </p:animEffec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35"/>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grpId="0" nodeType="clickEffect">
                                  <p:stCondLst>
                                    <p:cond delay="0"/>
                                  </p:stCondLst>
                                  <p:childTnLst>
                                    <p:set>
                                      <p:cBhvr>
                                        <p:cTn id="110" dur="1" fill="hold">
                                          <p:stCondLst>
                                            <p:cond delay="0"/>
                                          </p:stCondLst>
                                        </p:cTn>
                                        <p:tgtEl>
                                          <p:spTgt spid="25"/>
                                        </p:tgtEl>
                                        <p:attrNameLst>
                                          <p:attrName>style.visibility</p:attrName>
                                        </p:attrNameLst>
                                      </p:cBhvr>
                                      <p:to>
                                        <p:strVal val="visible"/>
                                      </p:to>
                                    </p:set>
                                    <p:animEffect transition="in" filter="wipe(down)">
                                      <p:cBhvr>
                                        <p:cTn id="111" dur="500"/>
                                        <p:tgtEl>
                                          <p:spTgt spid="25"/>
                                        </p:tgtEl>
                                      </p:cBhvr>
                                    </p:animEffect>
                                  </p:childTnLst>
                                </p:cTn>
                              </p:par>
                            </p:childTnLst>
                          </p:cTn>
                        </p:par>
                      </p:childTnLst>
                    </p:cTn>
                  </p:par>
                  <p:par>
                    <p:cTn id="112" fill="hold">
                      <p:stCondLst>
                        <p:cond delay="indefinite"/>
                      </p:stCondLst>
                      <p:childTnLst>
                        <p:par>
                          <p:cTn id="113" fill="hold">
                            <p:stCondLst>
                              <p:cond delay="0"/>
                            </p:stCondLst>
                            <p:childTnLst>
                              <p:par>
                                <p:cTn id="114" presetID="1" presetClass="exit" presetSubtype="0" fill="hold" grpId="1" nodeType="clickEffect">
                                  <p:stCondLst>
                                    <p:cond delay="0"/>
                                  </p:stCondLst>
                                  <p:childTnLst>
                                    <p:set>
                                      <p:cBhvr>
                                        <p:cTn id="115" dur="1" fill="hold">
                                          <p:stCondLst>
                                            <p:cond delay="0"/>
                                          </p:stCondLst>
                                        </p:cTn>
                                        <p:tgtEl>
                                          <p:spTgt spid="25"/>
                                        </p:tgtEl>
                                        <p:attrNameLst>
                                          <p:attrName>style.visibility</p:attrName>
                                        </p:attrNameLst>
                                      </p:cBhvr>
                                      <p:to>
                                        <p:strVal val="hidden"/>
                                      </p:to>
                                    </p:se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grpId="0" nodeType="clickEffect">
                                  <p:stCondLst>
                                    <p:cond delay="0"/>
                                  </p:stCondLst>
                                  <p:childTnLst>
                                    <p:set>
                                      <p:cBhvr>
                                        <p:cTn id="119" dur="1" fill="hold">
                                          <p:stCondLst>
                                            <p:cond delay="0"/>
                                          </p:stCondLst>
                                        </p:cTn>
                                        <p:tgtEl>
                                          <p:spTgt spid="26"/>
                                        </p:tgtEl>
                                        <p:attrNameLst>
                                          <p:attrName>style.visibility</p:attrName>
                                        </p:attrNameLst>
                                      </p:cBhvr>
                                      <p:to>
                                        <p:strVal val="visible"/>
                                      </p:to>
                                    </p:set>
                                    <p:animEffect transition="in" filter="wipe(down)">
                                      <p:cBhvr>
                                        <p:cTn id="120" dur="500"/>
                                        <p:tgtEl>
                                          <p:spTgt spid="26"/>
                                        </p:tgtEl>
                                      </p:cBhvr>
                                    </p:animEffec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8">
                                            <p:txEl>
                                              <p:pRg st="14" end="14"/>
                                            </p:txEl>
                                          </p:spTgt>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8">
                                            <p:txEl>
                                              <p:pRg st="15" end="15"/>
                                            </p:txEl>
                                          </p:spTgt>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8">
                                            <p:txEl>
                                              <p:pRg st="16" end="16"/>
                                            </p:txEl>
                                          </p:spTgt>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8">
                                            <p:txEl>
                                              <p:pRg st="17" end="17"/>
                                            </p:txEl>
                                          </p:spTgt>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xit" presetSubtype="0" fill="hold" grpId="1" nodeType="clickEffect">
                                  <p:stCondLst>
                                    <p:cond delay="0"/>
                                  </p:stCondLst>
                                  <p:childTnLst>
                                    <p:set>
                                      <p:cBhvr>
                                        <p:cTn id="136" dur="1" fill="hold">
                                          <p:stCondLst>
                                            <p:cond delay="0"/>
                                          </p:stCondLst>
                                        </p:cTn>
                                        <p:tgtEl>
                                          <p:spTgt spid="26"/>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27">
                                            <p:bg/>
                                          </p:spTgt>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27">
                                            <p:txEl>
                                              <p:pRg st="1" end="1"/>
                                            </p:txEl>
                                          </p:spTgt>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27">
                                            <p:txEl>
                                              <p:pRg st="19" end="19"/>
                                            </p:txEl>
                                          </p:spTgt>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27">
                                            <p:txEl>
                                              <p:pRg st="2" end="2"/>
                                            </p:txEl>
                                          </p:spTgt>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27">
                                            <p:txEl>
                                              <p:pRg st="3" end="3"/>
                                            </p:txEl>
                                          </p:spTgt>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27">
                                            <p:txEl>
                                              <p:pRg st="4" end="4"/>
                                            </p:txEl>
                                          </p:spTgt>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27">
                                            <p:txEl>
                                              <p:pRg st="5" end="5"/>
                                            </p:txEl>
                                          </p:spTgt>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27">
                                            <p:txEl>
                                              <p:pRg st="6" end="6"/>
                                            </p:txEl>
                                          </p:spTgt>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22" presetClass="entr" presetSubtype="4" fill="hold" grpId="0" nodeType="clickEffect">
                                  <p:stCondLst>
                                    <p:cond delay="0"/>
                                  </p:stCondLst>
                                  <p:childTnLst>
                                    <p:set>
                                      <p:cBhvr>
                                        <p:cTn id="166" dur="1" fill="hold">
                                          <p:stCondLst>
                                            <p:cond delay="0"/>
                                          </p:stCondLst>
                                        </p:cTn>
                                        <p:tgtEl>
                                          <p:spTgt spid="29"/>
                                        </p:tgtEl>
                                        <p:attrNameLst>
                                          <p:attrName>style.visibility</p:attrName>
                                        </p:attrNameLst>
                                      </p:cBhvr>
                                      <p:to>
                                        <p:strVal val="visible"/>
                                      </p:to>
                                    </p:set>
                                    <p:animEffect transition="in" filter="wipe(down)">
                                      <p:cBhvr>
                                        <p:cTn id="167" dur="500"/>
                                        <p:tgtEl>
                                          <p:spTgt spid="29"/>
                                        </p:tgtEl>
                                      </p:cBhvr>
                                    </p:animEffect>
                                  </p:childTnLst>
                                </p:cTn>
                              </p:par>
                            </p:childTnLst>
                          </p:cTn>
                        </p:par>
                      </p:childTnLst>
                    </p:cTn>
                  </p:par>
                  <p:par>
                    <p:cTn id="168" fill="hold">
                      <p:stCondLst>
                        <p:cond delay="indefinite"/>
                      </p:stCondLst>
                      <p:childTnLst>
                        <p:par>
                          <p:cTn id="169" fill="hold">
                            <p:stCondLst>
                              <p:cond delay="0"/>
                            </p:stCondLst>
                            <p:childTnLst>
                              <p:par>
                                <p:cTn id="170" presetID="1" presetClass="exit" presetSubtype="0" fill="hold" grpId="1" nodeType="clickEffect">
                                  <p:stCondLst>
                                    <p:cond delay="0"/>
                                  </p:stCondLst>
                                  <p:childTnLst>
                                    <p:set>
                                      <p:cBhvr>
                                        <p:cTn id="171" dur="1" fill="hold">
                                          <p:stCondLst>
                                            <p:cond delay="0"/>
                                          </p:stCondLst>
                                        </p:cTn>
                                        <p:tgtEl>
                                          <p:spTgt spid="29"/>
                                        </p:tgtEl>
                                        <p:attrNameLst>
                                          <p:attrName>style.visibility</p:attrName>
                                        </p:attrNameLst>
                                      </p:cBhvr>
                                      <p:to>
                                        <p:strVal val="hidden"/>
                                      </p:to>
                                    </p:set>
                                  </p:childTnLst>
                                </p:cTn>
                              </p:par>
                            </p:childTnLst>
                          </p:cTn>
                        </p:par>
                      </p:childTnLst>
                    </p:cTn>
                  </p:par>
                  <p:par>
                    <p:cTn id="172" fill="hold">
                      <p:stCondLst>
                        <p:cond delay="indefinite"/>
                      </p:stCondLst>
                      <p:childTnLst>
                        <p:par>
                          <p:cTn id="173" fill="hold">
                            <p:stCondLst>
                              <p:cond delay="0"/>
                            </p:stCondLst>
                            <p:childTnLst>
                              <p:par>
                                <p:cTn id="174" presetID="22" presetClass="entr" presetSubtype="4" fill="hold" grpId="0" nodeType="clickEffect">
                                  <p:stCondLst>
                                    <p:cond delay="0"/>
                                  </p:stCondLst>
                                  <p:childTnLst>
                                    <p:set>
                                      <p:cBhvr>
                                        <p:cTn id="175" dur="1" fill="hold">
                                          <p:stCondLst>
                                            <p:cond delay="0"/>
                                          </p:stCondLst>
                                        </p:cTn>
                                        <p:tgtEl>
                                          <p:spTgt spid="30"/>
                                        </p:tgtEl>
                                        <p:attrNameLst>
                                          <p:attrName>style.visibility</p:attrName>
                                        </p:attrNameLst>
                                      </p:cBhvr>
                                      <p:to>
                                        <p:strVal val="visible"/>
                                      </p:to>
                                    </p:set>
                                    <p:animEffect transition="in" filter="wipe(down)">
                                      <p:cBhvr>
                                        <p:cTn id="176" dur="500"/>
                                        <p:tgtEl>
                                          <p:spTgt spid="30"/>
                                        </p:tgtEl>
                                      </p:cBhvr>
                                    </p:animEffect>
                                  </p:childTnLst>
                                </p:cTn>
                              </p:par>
                            </p:childTnLst>
                          </p:cTn>
                        </p:par>
                      </p:childTnLst>
                    </p:cTn>
                  </p:par>
                  <p:par>
                    <p:cTn id="177" fill="hold">
                      <p:stCondLst>
                        <p:cond delay="indefinite"/>
                      </p:stCondLst>
                      <p:childTnLst>
                        <p:par>
                          <p:cTn id="178" fill="hold">
                            <p:stCondLst>
                              <p:cond delay="0"/>
                            </p:stCondLst>
                            <p:childTnLst>
                              <p:par>
                                <p:cTn id="179" presetID="1" presetClass="exit" presetSubtype="0" fill="hold" grpId="1" nodeType="clickEffect">
                                  <p:stCondLst>
                                    <p:cond delay="0"/>
                                  </p:stCondLst>
                                  <p:childTnLst>
                                    <p:set>
                                      <p:cBhvr>
                                        <p:cTn id="180" dur="1" fill="hold">
                                          <p:stCondLst>
                                            <p:cond delay="0"/>
                                          </p:stCondLst>
                                        </p:cTn>
                                        <p:tgtEl>
                                          <p:spTgt spid="30"/>
                                        </p:tgtEl>
                                        <p:attrNameLst>
                                          <p:attrName>style.visibility</p:attrName>
                                        </p:attrNameLst>
                                      </p:cBhvr>
                                      <p:to>
                                        <p:strVal val="hidden"/>
                                      </p:to>
                                    </p:set>
                                  </p:childTnLst>
                                </p:cTn>
                              </p:par>
                            </p:childTnLst>
                          </p:cTn>
                        </p:par>
                      </p:childTnLst>
                    </p:cTn>
                  </p:par>
                  <p:par>
                    <p:cTn id="181" fill="hold">
                      <p:stCondLst>
                        <p:cond delay="indefinite"/>
                      </p:stCondLst>
                      <p:childTnLst>
                        <p:par>
                          <p:cTn id="182" fill="hold">
                            <p:stCondLst>
                              <p:cond delay="0"/>
                            </p:stCondLst>
                            <p:childTnLst>
                              <p:par>
                                <p:cTn id="183" presetID="1" presetClass="entr" presetSubtype="0" fill="hold" grpId="0" nodeType="clickEffect">
                                  <p:stCondLst>
                                    <p:cond delay="0"/>
                                  </p:stCondLst>
                                  <p:childTnLst>
                                    <p:set>
                                      <p:cBhvr>
                                        <p:cTn id="184" dur="1" fill="hold">
                                          <p:stCondLst>
                                            <p:cond delay="0"/>
                                          </p:stCondLst>
                                        </p:cTn>
                                        <p:tgtEl>
                                          <p:spTgt spid="27">
                                            <p:txEl>
                                              <p:pRg st="9" end="9"/>
                                            </p:txEl>
                                          </p:spTgt>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presetID="1" presetClass="entr" presetSubtype="0" fill="hold" grpId="0" nodeType="clickEffect">
                                  <p:stCondLst>
                                    <p:cond delay="0"/>
                                  </p:stCondLst>
                                  <p:childTnLst>
                                    <p:set>
                                      <p:cBhvr>
                                        <p:cTn id="188" dur="1" fill="hold">
                                          <p:stCondLst>
                                            <p:cond delay="0"/>
                                          </p:stCondLst>
                                        </p:cTn>
                                        <p:tgtEl>
                                          <p:spTgt spid="27">
                                            <p:txEl>
                                              <p:pRg st="10" end="10"/>
                                            </p:txEl>
                                          </p:spTgt>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1" presetClass="entr" presetSubtype="0" fill="hold" grpId="0" nodeType="clickEffect">
                                  <p:stCondLst>
                                    <p:cond delay="0"/>
                                  </p:stCondLst>
                                  <p:childTnLst>
                                    <p:set>
                                      <p:cBhvr>
                                        <p:cTn id="192" dur="1" fill="hold">
                                          <p:stCondLst>
                                            <p:cond delay="0"/>
                                          </p:stCondLst>
                                        </p:cTn>
                                        <p:tgtEl>
                                          <p:spTgt spid="27">
                                            <p:txEl>
                                              <p:pRg st="11" end="11"/>
                                            </p:txEl>
                                          </p:spTgt>
                                        </p:tgtEl>
                                        <p:attrNameLst>
                                          <p:attrName>style.visibility</p:attrName>
                                        </p:attrNameLst>
                                      </p:cBhvr>
                                      <p:to>
                                        <p:strVal val="visible"/>
                                      </p:to>
                                    </p:set>
                                  </p:childTnLst>
                                </p:cTn>
                              </p:par>
                            </p:childTnLst>
                          </p:cTn>
                        </p:par>
                      </p:childTnLst>
                    </p:cTn>
                  </p:par>
                  <p:par>
                    <p:cTn id="193" fill="hold">
                      <p:stCondLst>
                        <p:cond delay="indefinite"/>
                      </p:stCondLst>
                      <p:childTnLst>
                        <p:par>
                          <p:cTn id="194" fill="hold">
                            <p:stCondLst>
                              <p:cond delay="0"/>
                            </p:stCondLst>
                            <p:childTnLst>
                              <p:par>
                                <p:cTn id="195" presetID="22" presetClass="entr" presetSubtype="4" fill="hold" grpId="0" nodeType="clickEffect">
                                  <p:stCondLst>
                                    <p:cond delay="0"/>
                                  </p:stCondLst>
                                  <p:childTnLst>
                                    <p:set>
                                      <p:cBhvr>
                                        <p:cTn id="196" dur="1" fill="hold">
                                          <p:stCondLst>
                                            <p:cond delay="0"/>
                                          </p:stCondLst>
                                        </p:cTn>
                                        <p:tgtEl>
                                          <p:spTgt spid="31"/>
                                        </p:tgtEl>
                                        <p:attrNameLst>
                                          <p:attrName>style.visibility</p:attrName>
                                        </p:attrNameLst>
                                      </p:cBhvr>
                                      <p:to>
                                        <p:strVal val="visible"/>
                                      </p:to>
                                    </p:set>
                                    <p:animEffect transition="in" filter="wipe(down)">
                                      <p:cBhvr>
                                        <p:cTn id="197" dur="500"/>
                                        <p:tgtEl>
                                          <p:spTgt spid="31"/>
                                        </p:tgtEl>
                                      </p:cBhvr>
                                    </p:animEffect>
                                  </p:childTnLst>
                                </p:cTn>
                              </p:par>
                            </p:childTnLst>
                          </p:cTn>
                        </p:par>
                      </p:childTnLst>
                    </p:cTn>
                  </p:par>
                  <p:par>
                    <p:cTn id="198" fill="hold">
                      <p:stCondLst>
                        <p:cond delay="indefinite"/>
                      </p:stCondLst>
                      <p:childTnLst>
                        <p:par>
                          <p:cTn id="199" fill="hold">
                            <p:stCondLst>
                              <p:cond delay="0"/>
                            </p:stCondLst>
                            <p:childTnLst>
                              <p:par>
                                <p:cTn id="200" presetID="1" presetClass="exit" presetSubtype="0" fill="hold" grpId="1" nodeType="clickEffect">
                                  <p:stCondLst>
                                    <p:cond delay="0"/>
                                  </p:stCondLst>
                                  <p:childTnLst>
                                    <p:set>
                                      <p:cBhvr>
                                        <p:cTn id="201" dur="1" fill="hold">
                                          <p:stCondLst>
                                            <p:cond delay="0"/>
                                          </p:stCondLst>
                                        </p:cTn>
                                        <p:tgtEl>
                                          <p:spTgt spid="31"/>
                                        </p:tgtEl>
                                        <p:attrNameLst>
                                          <p:attrName>style.visibility</p:attrName>
                                        </p:attrNameLst>
                                      </p:cBhvr>
                                      <p:to>
                                        <p:strVal val="hidden"/>
                                      </p:to>
                                    </p:set>
                                  </p:childTnLst>
                                </p:cTn>
                              </p:par>
                            </p:childTnLst>
                          </p:cTn>
                        </p:par>
                      </p:childTnLst>
                    </p:cTn>
                  </p:par>
                  <p:par>
                    <p:cTn id="202" fill="hold">
                      <p:stCondLst>
                        <p:cond delay="indefinite"/>
                      </p:stCondLst>
                      <p:childTnLst>
                        <p:par>
                          <p:cTn id="203" fill="hold">
                            <p:stCondLst>
                              <p:cond delay="0"/>
                            </p:stCondLst>
                            <p:childTnLst>
                              <p:par>
                                <p:cTn id="204" presetID="1" presetClass="entr" presetSubtype="0" fill="hold" grpId="0" nodeType="clickEffect">
                                  <p:stCondLst>
                                    <p:cond delay="0"/>
                                  </p:stCondLst>
                                  <p:childTnLst>
                                    <p:set>
                                      <p:cBhvr>
                                        <p:cTn id="205" dur="1" fill="hold">
                                          <p:stCondLst>
                                            <p:cond delay="0"/>
                                          </p:stCondLst>
                                        </p:cTn>
                                        <p:tgtEl>
                                          <p:spTgt spid="27">
                                            <p:txEl>
                                              <p:pRg st="12" end="12"/>
                                            </p:txEl>
                                          </p:spTgt>
                                        </p:tgtEl>
                                        <p:attrNameLst>
                                          <p:attrName>style.visibility</p:attrName>
                                        </p:attrNameLst>
                                      </p:cBhvr>
                                      <p:to>
                                        <p:strVal val="visible"/>
                                      </p:to>
                                    </p:set>
                                  </p:childTnLst>
                                </p:cTn>
                              </p:par>
                              <p:par>
                                <p:cTn id="206" presetID="1" presetClass="entr" presetSubtype="0" fill="hold" grpId="0" nodeType="withEffect">
                                  <p:stCondLst>
                                    <p:cond delay="0"/>
                                  </p:stCondLst>
                                  <p:childTnLst>
                                    <p:set>
                                      <p:cBhvr>
                                        <p:cTn id="207" dur="1" fill="hold">
                                          <p:stCondLst>
                                            <p:cond delay="0"/>
                                          </p:stCondLst>
                                        </p:cTn>
                                        <p:tgtEl>
                                          <p:spTgt spid="27">
                                            <p:txEl>
                                              <p:pRg st="15" end="15"/>
                                            </p:txEl>
                                          </p:spTgt>
                                        </p:tgtEl>
                                        <p:attrNameLst>
                                          <p:attrName>style.visibility</p:attrName>
                                        </p:attrNameLst>
                                      </p:cBhvr>
                                      <p:to>
                                        <p:strVal val="visible"/>
                                      </p:to>
                                    </p:set>
                                  </p:childTnLst>
                                </p:cTn>
                              </p:par>
                            </p:childTnLst>
                          </p:cTn>
                        </p:par>
                      </p:childTnLst>
                    </p:cTn>
                  </p:par>
                  <p:par>
                    <p:cTn id="208" fill="hold">
                      <p:stCondLst>
                        <p:cond delay="indefinite"/>
                      </p:stCondLst>
                      <p:childTnLst>
                        <p:par>
                          <p:cTn id="209" fill="hold">
                            <p:stCondLst>
                              <p:cond delay="0"/>
                            </p:stCondLst>
                            <p:childTnLst>
                              <p:par>
                                <p:cTn id="210" presetID="1" presetClass="entr" presetSubtype="0" fill="hold" grpId="0" nodeType="clickEffect">
                                  <p:stCondLst>
                                    <p:cond delay="0"/>
                                  </p:stCondLst>
                                  <p:childTnLst>
                                    <p:set>
                                      <p:cBhvr>
                                        <p:cTn id="211" dur="1" fill="hold">
                                          <p:stCondLst>
                                            <p:cond delay="0"/>
                                          </p:stCondLst>
                                        </p:cTn>
                                        <p:tgtEl>
                                          <p:spTgt spid="27">
                                            <p:txEl>
                                              <p:pRg st="13" end="13"/>
                                            </p:txEl>
                                          </p:spTgt>
                                        </p:tgtEl>
                                        <p:attrNameLst>
                                          <p:attrName>style.visibility</p:attrName>
                                        </p:attrNameLst>
                                      </p:cBhvr>
                                      <p:to>
                                        <p:strVal val="visible"/>
                                      </p:to>
                                    </p:set>
                                  </p:childTnLst>
                                </p:cTn>
                              </p:par>
                            </p:childTnLst>
                          </p:cTn>
                        </p:par>
                      </p:childTnLst>
                    </p:cTn>
                  </p:par>
                  <p:par>
                    <p:cTn id="212" fill="hold">
                      <p:stCondLst>
                        <p:cond delay="indefinite"/>
                      </p:stCondLst>
                      <p:childTnLst>
                        <p:par>
                          <p:cTn id="213" fill="hold">
                            <p:stCondLst>
                              <p:cond delay="0"/>
                            </p:stCondLst>
                            <p:childTnLst>
                              <p:par>
                                <p:cTn id="214" presetID="1" presetClass="entr" presetSubtype="0" fill="hold" grpId="0" nodeType="clickEffect">
                                  <p:stCondLst>
                                    <p:cond delay="0"/>
                                  </p:stCondLst>
                                  <p:childTnLst>
                                    <p:set>
                                      <p:cBhvr>
                                        <p:cTn id="215" dur="1" fill="hold">
                                          <p:stCondLst>
                                            <p:cond delay="0"/>
                                          </p:stCondLst>
                                        </p:cTn>
                                        <p:tgtEl>
                                          <p:spTgt spid="27">
                                            <p:txEl>
                                              <p:pRg st="14" end="14"/>
                                            </p:txEl>
                                          </p:spTgt>
                                        </p:tgtEl>
                                        <p:attrNameLst>
                                          <p:attrName>style.visibility</p:attrName>
                                        </p:attrNameLst>
                                      </p:cBhvr>
                                      <p:to>
                                        <p:strVal val="visible"/>
                                      </p:to>
                                    </p:set>
                                  </p:childTnLst>
                                </p:cTn>
                              </p:par>
                            </p:childTnLst>
                          </p:cTn>
                        </p:par>
                      </p:childTnLst>
                    </p:cTn>
                  </p:par>
                  <p:par>
                    <p:cTn id="216" fill="hold">
                      <p:stCondLst>
                        <p:cond delay="indefinite"/>
                      </p:stCondLst>
                      <p:childTnLst>
                        <p:par>
                          <p:cTn id="217" fill="hold">
                            <p:stCondLst>
                              <p:cond delay="0"/>
                            </p:stCondLst>
                            <p:childTnLst>
                              <p:par>
                                <p:cTn id="218" presetID="22" presetClass="entr" presetSubtype="4" fill="hold" grpId="0" nodeType="clickEffect">
                                  <p:stCondLst>
                                    <p:cond delay="0"/>
                                  </p:stCondLst>
                                  <p:childTnLst>
                                    <p:set>
                                      <p:cBhvr>
                                        <p:cTn id="219" dur="1" fill="hold">
                                          <p:stCondLst>
                                            <p:cond delay="0"/>
                                          </p:stCondLst>
                                        </p:cTn>
                                        <p:tgtEl>
                                          <p:spTgt spid="33"/>
                                        </p:tgtEl>
                                        <p:attrNameLst>
                                          <p:attrName>style.visibility</p:attrName>
                                        </p:attrNameLst>
                                      </p:cBhvr>
                                      <p:to>
                                        <p:strVal val="visible"/>
                                      </p:to>
                                    </p:set>
                                    <p:animEffect transition="in" filter="wipe(down)">
                                      <p:cBhvr>
                                        <p:cTn id="220" dur="500"/>
                                        <p:tgtEl>
                                          <p:spTgt spid="33"/>
                                        </p:tgtEl>
                                      </p:cBhvr>
                                    </p:animEffect>
                                  </p:childTnLst>
                                </p:cTn>
                              </p:par>
                            </p:childTnLst>
                          </p:cTn>
                        </p:par>
                      </p:childTnLst>
                    </p:cTn>
                  </p:par>
                  <p:par>
                    <p:cTn id="221" fill="hold">
                      <p:stCondLst>
                        <p:cond delay="indefinite"/>
                      </p:stCondLst>
                      <p:childTnLst>
                        <p:par>
                          <p:cTn id="222" fill="hold">
                            <p:stCondLst>
                              <p:cond delay="0"/>
                            </p:stCondLst>
                            <p:childTnLst>
                              <p:par>
                                <p:cTn id="223" presetID="1" presetClass="exit" presetSubtype="0" fill="hold" grpId="1" nodeType="clickEffect">
                                  <p:stCondLst>
                                    <p:cond delay="0"/>
                                  </p:stCondLst>
                                  <p:childTnLst>
                                    <p:set>
                                      <p:cBhvr>
                                        <p:cTn id="224" dur="1" fill="hold">
                                          <p:stCondLst>
                                            <p:cond delay="0"/>
                                          </p:stCondLst>
                                        </p:cTn>
                                        <p:tgtEl>
                                          <p:spTgt spid="33"/>
                                        </p:tgtEl>
                                        <p:attrNameLst>
                                          <p:attrName>style.visibility</p:attrName>
                                        </p:attrNameLst>
                                      </p:cBhvr>
                                      <p:to>
                                        <p:strVal val="hidden"/>
                                      </p:to>
                                    </p:set>
                                  </p:childTnLst>
                                </p:cTn>
                              </p:par>
                              <p:par>
                                <p:cTn id="225" presetID="1" presetClass="entr" presetSubtype="0" fill="hold" grpId="0" nodeType="withEffect">
                                  <p:stCondLst>
                                    <p:cond delay="0"/>
                                  </p:stCondLst>
                                  <p:childTnLst>
                                    <p:set>
                                      <p:cBhvr>
                                        <p:cTn id="226" dur="1" fill="hold">
                                          <p:stCondLst>
                                            <p:cond delay="0"/>
                                          </p:stCondLst>
                                        </p:cTn>
                                        <p:tgtEl>
                                          <p:spTgt spid="27">
                                            <p:txEl>
                                              <p:pRg st="16" end="16"/>
                                            </p:txEl>
                                          </p:spTgt>
                                        </p:tgtEl>
                                        <p:attrNameLst>
                                          <p:attrName>style.visibility</p:attrName>
                                        </p:attrNameLst>
                                      </p:cBhvr>
                                      <p:to>
                                        <p:strVal val="visible"/>
                                      </p:to>
                                    </p:set>
                                  </p:childTnLst>
                                </p:cTn>
                              </p:par>
                            </p:childTnLst>
                          </p:cTn>
                        </p:par>
                      </p:childTnLst>
                    </p:cTn>
                  </p:par>
                  <p:par>
                    <p:cTn id="227" fill="hold">
                      <p:stCondLst>
                        <p:cond delay="indefinite"/>
                      </p:stCondLst>
                      <p:childTnLst>
                        <p:par>
                          <p:cTn id="228" fill="hold">
                            <p:stCondLst>
                              <p:cond delay="0"/>
                            </p:stCondLst>
                            <p:childTnLst>
                              <p:par>
                                <p:cTn id="229" presetID="1" presetClass="entr" presetSubtype="0" fill="hold" grpId="0" nodeType="clickEffect">
                                  <p:stCondLst>
                                    <p:cond delay="0"/>
                                  </p:stCondLst>
                                  <p:childTnLst>
                                    <p:set>
                                      <p:cBhvr>
                                        <p:cTn id="230" dur="1" fill="hold">
                                          <p:stCondLst>
                                            <p:cond delay="0"/>
                                          </p:stCondLst>
                                        </p:cTn>
                                        <p:tgtEl>
                                          <p:spTgt spid="27">
                                            <p:txEl>
                                              <p:pRg st="17" end="17"/>
                                            </p:txEl>
                                          </p:spTgt>
                                        </p:tgtEl>
                                        <p:attrNameLst>
                                          <p:attrName>style.visibility</p:attrName>
                                        </p:attrNameLst>
                                      </p:cBhvr>
                                      <p:to>
                                        <p:strVal val="visible"/>
                                      </p:to>
                                    </p:set>
                                  </p:childTnLst>
                                </p:cTn>
                              </p:par>
                              <p:par>
                                <p:cTn id="231" presetID="1" presetClass="entr" presetSubtype="0" fill="hold" grpId="0" nodeType="withEffect">
                                  <p:stCondLst>
                                    <p:cond delay="0"/>
                                  </p:stCondLst>
                                  <p:childTnLst>
                                    <p:set>
                                      <p:cBhvr>
                                        <p:cTn id="232" dur="1" fill="hold">
                                          <p:stCondLst>
                                            <p:cond delay="0"/>
                                          </p:stCondLst>
                                        </p:cTn>
                                        <p:tgtEl>
                                          <p:spTgt spid="27">
                                            <p:txEl>
                                              <p:pRg st="18" end="18"/>
                                            </p:txEl>
                                          </p:spTgt>
                                        </p:tgtEl>
                                        <p:attrNameLst>
                                          <p:attrName>style.visibility</p:attrName>
                                        </p:attrNameLst>
                                      </p:cBhvr>
                                      <p:to>
                                        <p:strVal val="visible"/>
                                      </p:to>
                                    </p:set>
                                  </p:childTnLst>
                                </p:cTn>
                              </p:par>
                            </p:childTnLst>
                          </p:cTn>
                        </p:par>
                      </p:childTnLst>
                    </p:cTn>
                  </p:par>
                  <p:par>
                    <p:cTn id="233" fill="hold">
                      <p:stCondLst>
                        <p:cond delay="indefinite"/>
                      </p:stCondLst>
                      <p:childTnLst>
                        <p:par>
                          <p:cTn id="234" fill="hold">
                            <p:stCondLst>
                              <p:cond delay="0"/>
                            </p:stCondLst>
                            <p:childTnLst>
                              <p:par>
                                <p:cTn id="235" presetID="22" presetClass="entr" presetSubtype="4" fill="hold" grpId="0" nodeType="clickEffect">
                                  <p:stCondLst>
                                    <p:cond delay="0"/>
                                  </p:stCondLst>
                                  <p:childTnLst>
                                    <p:set>
                                      <p:cBhvr>
                                        <p:cTn id="236" dur="1" fill="hold">
                                          <p:stCondLst>
                                            <p:cond delay="0"/>
                                          </p:stCondLst>
                                        </p:cTn>
                                        <p:tgtEl>
                                          <p:spTgt spid="34"/>
                                        </p:tgtEl>
                                        <p:attrNameLst>
                                          <p:attrName>style.visibility</p:attrName>
                                        </p:attrNameLst>
                                      </p:cBhvr>
                                      <p:to>
                                        <p:strVal val="visible"/>
                                      </p:to>
                                    </p:set>
                                    <p:animEffect transition="in" filter="wipe(down)">
                                      <p:cBhvr>
                                        <p:cTn id="237" dur="500"/>
                                        <p:tgtEl>
                                          <p:spTgt spid="34"/>
                                        </p:tgtEl>
                                      </p:cBhvr>
                                    </p:animEffect>
                                  </p:childTnLst>
                                </p:cTn>
                              </p:par>
                            </p:childTnLst>
                          </p:cTn>
                        </p:par>
                      </p:childTnLst>
                    </p:cTn>
                  </p:par>
                  <p:par>
                    <p:cTn id="238" fill="hold">
                      <p:stCondLst>
                        <p:cond delay="indefinite"/>
                      </p:stCondLst>
                      <p:childTnLst>
                        <p:par>
                          <p:cTn id="239" fill="hold">
                            <p:stCondLst>
                              <p:cond delay="0"/>
                            </p:stCondLst>
                            <p:childTnLst>
                              <p:par>
                                <p:cTn id="240" presetID="1" presetClass="exit" presetSubtype="0" fill="hold" grpId="1" nodeType="clickEffect">
                                  <p:stCondLst>
                                    <p:cond delay="0"/>
                                  </p:stCondLst>
                                  <p:childTnLst>
                                    <p:set>
                                      <p:cBhvr>
                                        <p:cTn id="241" dur="1" fill="hold">
                                          <p:stCondLst>
                                            <p:cond delay="0"/>
                                          </p:stCondLst>
                                        </p:cTn>
                                        <p:tgtEl>
                                          <p:spTgt spid="34"/>
                                        </p:tgtEl>
                                        <p:attrNameLst>
                                          <p:attrName>style.visibility</p:attrName>
                                        </p:attrNameLst>
                                      </p:cBhvr>
                                      <p:to>
                                        <p:strVal val="hidden"/>
                                      </p:to>
                                    </p:set>
                                  </p:childTnLst>
                                </p:cTn>
                              </p:par>
                            </p:childTnLst>
                          </p:cTn>
                        </p:par>
                      </p:childTnLst>
                    </p:cTn>
                  </p:par>
                  <p:par>
                    <p:cTn id="242" fill="hold">
                      <p:stCondLst>
                        <p:cond delay="indefinite"/>
                      </p:stCondLst>
                      <p:childTnLst>
                        <p:par>
                          <p:cTn id="243" fill="hold">
                            <p:stCondLst>
                              <p:cond delay="0"/>
                            </p:stCondLst>
                            <p:childTnLst>
                              <p:par>
                                <p:cTn id="244" presetID="22" presetClass="entr" presetSubtype="4" fill="hold" grpId="0" nodeType="clickEffect">
                                  <p:stCondLst>
                                    <p:cond delay="0"/>
                                  </p:stCondLst>
                                  <p:childTnLst>
                                    <p:set>
                                      <p:cBhvr>
                                        <p:cTn id="245" dur="1" fill="hold">
                                          <p:stCondLst>
                                            <p:cond delay="0"/>
                                          </p:stCondLst>
                                        </p:cTn>
                                        <p:tgtEl>
                                          <p:spTgt spid="18"/>
                                        </p:tgtEl>
                                        <p:attrNameLst>
                                          <p:attrName>style.visibility</p:attrName>
                                        </p:attrNameLst>
                                      </p:cBhvr>
                                      <p:to>
                                        <p:strVal val="visible"/>
                                      </p:to>
                                    </p:set>
                                    <p:animEffect transition="in" filter="wipe(down)">
                                      <p:cBhvr>
                                        <p:cTn id="246" dur="500"/>
                                        <p:tgtEl>
                                          <p:spTgt spid="18"/>
                                        </p:tgtEl>
                                      </p:cBhvr>
                                    </p:animEffect>
                                  </p:childTnLst>
                                </p:cTn>
                              </p:par>
                            </p:childTnLst>
                          </p:cTn>
                        </p:par>
                      </p:childTnLst>
                    </p:cTn>
                  </p:par>
                  <p:par>
                    <p:cTn id="247" fill="hold">
                      <p:stCondLst>
                        <p:cond delay="indefinite"/>
                      </p:stCondLst>
                      <p:childTnLst>
                        <p:par>
                          <p:cTn id="248" fill="hold">
                            <p:stCondLst>
                              <p:cond delay="0"/>
                            </p:stCondLst>
                            <p:childTnLst>
                              <p:par>
                                <p:cTn id="249" presetID="1" presetClass="exit" presetSubtype="0" fill="hold" grpId="1" nodeType="clickEffect">
                                  <p:stCondLst>
                                    <p:cond delay="0"/>
                                  </p:stCondLst>
                                  <p:childTnLst>
                                    <p:set>
                                      <p:cBhvr>
                                        <p:cTn id="250"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uiExpand="1" build="p" animBg="1"/>
      <p:bldP spid="12" grpId="0" uiExpand="1" animBg="1"/>
      <p:bldP spid="12" grpId="1" uiExpand="1" animBg="1"/>
      <p:bldP spid="25" grpId="0" uiExpand="1" animBg="1"/>
      <p:bldP spid="25" grpId="1" uiExpand="1" animBg="1"/>
      <p:bldP spid="26" grpId="0" uiExpand="1" animBg="1"/>
      <p:bldP spid="26" grpId="1" uiExpand="1" animBg="1"/>
      <p:bldP spid="27" grpId="0" uiExpand="1" build="p" animBg="1"/>
      <p:bldP spid="29" grpId="0" uiExpand="1" animBg="1"/>
      <p:bldP spid="29" grpId="1" uiExpand="1" animBg="1"/>
      <p:bldP spid="30" grpId="0" uiExpand="1" animBg="1"/>
      <p:bldP spid="30" grpId="1" uiExpand="1" animBg="1"/>
      <p:bldP spid="31" grpId="0" uiExpand="1" animBg="1"/>
      <p:bldP spid="31" grpId="1" uiExpand="1" animBg="1"/>
      <p:bldP spid="33" grpId="0" uiExpand="1" animBg="1"/>
      <p:bldP spid="33" grpId="1" uiExpand="1" animBg="1"/>
      <p:bldP spid="34" grpId="0" uiExpand="1" animBg="1"/>
      <p:bldP spid="34" grpId="1" uiExpand="1" animBg="1"/>
      <p:bldP spid="35" grpId="0" uiExpand="1" animBg="1"/>
      <p:bldP spid="35" grpId="1" uiExpand="1" animBg="1"/>
      <p:bldP spid="23" grpId="0" uiExpand="1" animBg="1"/>
      <p:bldP spid="23" grpId="1" uiExpand="1" animBg="1"/>
      <p:bldP spid="36" grpId="0" uiExpand="1" build="p" animBg="1"/>
      <p:bldP spid="36" grpId="1" uiExpand="1" build="allAtOnce" animBg="1"/>
      <p:bldP spid="24" grpId="0" uiExpand="1" animBg="1"/>
      <p:bldP spid="24" grpId="1" uiExpand="1" animBg="1"/>
      <p:bldP spid="18" grpId="0" uiExpand="1" animBg="1"/>
      <p:bldP spid="18" grpId="1" uiExpan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8A7A5-AA21-438A-8853-D9EFBE51D10C}"/>
              </a:ext>
            </a:extLst>
          </p:cNvPr>
          <p:cNvSpPr>
            <a:spLocks noGrp="1"/>
          </p:cNvSpPr>
          <p:nvPr>
            <p:ph type="title"/>
          </p:nvPr>
        </p:nvSpPr>
        <p:spPr/>
        <p:txBody>
          <a:bodyPr>
            <a:normAutofit/>
          </a:bodyPr>
          <a:lstStyle/>
          <a:p>
            <a:r>
              <a:rPr lang="en-US" sz="3600" dirty="0"/>
              <a:t>Iterator </a:t>
            </a:r>
            <a:r>
              <a:rPr lang="en-US" sz="3600"/>
              <a:t>Objects and </a:t>
            </a:r>
            <a:r>
              <a:rPr lang="en-US" sz="3600" dirty="0"/>
              <a:t>Generators</a:t>
            </a:r>
          </a:p>
        </p:txBody>
      </p:sp>
      <p:pic>
        <p:nvPicPr>
          <p:cNvPr id="6" name="Picture 5" descr="Shape&#10;&#10;Description automatically generated with low confidence">
            <a:extLst>
              <a:ext uri="{FF2B5EF4-FFF2-40B4-BE49-F238E27FC236}">
                <a16:creationId xmlns:a16="http://schemas.microsoft.com/office/drawing/2014/main" id="{2A4569B4-A8FD-43E2-96D5-23D1EBF69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6665" y="156684"/>
            <a:ext cx="662880" cy="662880"/>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ACE3D0E1-D3DD-402F-9CC2-48EB57C66C18}"/>
              </a:ext>
            </a:extLst>
          </p:cNvPr>
          <p:cNvSpPr txBox="1"/>
          <p:nvPr/>
        </p:nvSpPr>
        <p:spPr>
          <a:xfrm>
            <a:off x="246993" y="1367463"/>
            <a:ext cx="11698014" cy="461665"/>
          </a:xfrm>
          <a:prstGeom prst="rect">
            <a:avLst/>
          </a:prstGeom>
          <a:noFill/>
        </p:spPr>
        <p:txBody>
          <a:bodyPr wrap="square">
            <a:spAutoFit/>
          </a:bodyPr>
          <a:lstStyle/>
          <a:p>
            <a:pPr algn="ctr"/>
            <a:r>
              <a:rPr lang="en-US" sz="2400" dirty="0"/>
              <a:t>What can we do with an iterator object that you can't do with a generator, and visa-versa? </a:t>
            </a:r>
          </a:p>
        </p:txBody>
      </p:sp>
      <p:sp>
        <p:nvSpPr>
          <p:cNvPr id="8" name="Rectangle 7">
            <a:extLst>
              <a:ext uri="{FF2B5EF4-FFF2-40B4-BE49-F238E27FC236}">
                <a16:creationId xmlns:a16="http://schemas.microsoft.com/office/drawing/2014/main" id="{985DD6B8-F396-425F-B475-0C5738691A7C}"/>
              </a:ext>
            </a:extLst>
          </p:cNvPr>
          <p:cNvSpPr/>
          <p:nvPr/>
        </p:nvSpPr>
        <p:spPr>
          <a:xfrm>
            <a:off x="3229121" y="1997535"/>
            <a:ext cx="5556266"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9" name="Rectangle 8">
            <a:extLst>
              <a:ext uri="{FF2B5EF4-FFF2-40B4-BE49-F238E27FC236}">
                <a16:creationId xmlns:a16="http://schemas.microsoft.com/office/drawing/2014/main" id="{10B74F25-8CA2-4E0C-9052-FB53C2846B58}"/>
              </a:ext>
            </a:extLst>
          </p:cNvPr>
          <p:cNvSpPr/>
          <p:nvPr/>
        </p:nvSpPr>
        <p:spPr>
          <a:xfrm>
            <a:off x="3228310" y="1998721"/>
            <a:ext cx="5558337"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37E67499-40D2-4F27-A090-B0C618C392F1}"/>
              </a:ext>
            </a:extLst>
          </p:cNvPr>
          <p:cNvSpPr txBox="1"/>
          <p:nvPr/>
        </p:nvSpPr>
        <p:spPr>
          <a:xfrm>
            <a:off x="171017" y="3429000"/>
            <a:ext cx="12099809" cy="461665"/>
          </a:xfrm>
          <a:prstGeom prst="rect">
            <a:avLst/>
          </a:prstGeom>
          <a:noFill/>
        </p:spPr>
        <p:txBody>
          <a:bodyPr wrap="square">
            <a:spAutoFit/>
          </a:bodyPr>
          <a:lstStyle/>
          <a:p>
            <a:pPr algn="ctr"/>
            <a:r>
              <a:rPr lang="en-US" sz="2400" dirty="0"/>
              <a:t>Why would you prefer iterating using a generator vs. iterating over a list of the same size?</a:t>
            </a:r>
          </a:p>
        </p:txBody>
      </p:sp>
      <p:sp>
        <p:nvSpPr>
          <p:cNvPr id="11" name="TextBox 10">
            <a:extLst>
              <a:ext uri="{FF2B5EF4-FFF2-40B4-BE49-F238E27FC236}">
                <a16:creationId xmlns:a16="http://schemas.microsoft.com/office/drawing/2014/main" id="{85E2777F-A012-4E37-8C7C-68F38F4B4FE5}"/>
              </a:ext>
            </a:extLst>
          </p:cNvPr>
          <p:cNvSpPr txBox="1"/>
          <p:nvPr/>
        </p:nvSpPr>
        <p:spPr>
          <a:xfrm>
            <a:off x="1008293" y="4120316"/>
            <a:ext cx="4709335" cy="1477328"/>
          </a:xfrm>
          <a:prstGeom prst="rect">
            <a:avLst/>
          </a:prstGeom>
          <a:solidFill>
            <a:srgbClr val="EDF1F9"/>
          </a:solidFill>
          <a:ln>
            <a:solidFill>
              <a:schemeClr val="tx1"/>
            </a:solidFill>
          </a:ln>
        </p:spPr>
        <p:txBody>
          <a:bodyPr wrap="square">
            <a:spAutoFit/>
          </a:bodyPr>
          <a:lstStyle/>
          <a:p>
            <a:endParaRPr lang="en-US" b="1" dirty="0">
              <a:solidFill>
                <a:srgbClr val="9E4C04"/>
              </a:solidFill>
              <a:latin typeface="Consolas-Bold"/>
            </a:endParaRPr>
          </a:p>
          <a:p>
            <a:r>
              <a:rPr lang="en-US" b="1" dirty="0">
                <a:solidFill>
                  <a:srgbClr val="9E4C04"/>
                </a:solidFill>
                <a:latin typeface="Consolas-Bold"/>
              </a:rPr>
              <a:t>for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a:t>
            </a:r>
            <a:r>
              <a:rPr lang="en-US" dirty="0">
                <a:solidFill>
                  <a:srgbClr val="000000"/>
                </a:solidFill>
                <a:latin typeface="Consolas" panose="020B0609020204030204" pitchFamily="49" charset="0"/>
              </a:rPr>
              <a:t> </a:t>
            </a:r>
            <a:r>
              <a:rPr lang="en-US" b="1" dirty="0">
                <a:solidFill>
                  <a:srgbClr val="9E4C04"/>
                </a:solidFill>
                <a:latin typeface="Consolas-Bold"/>
              </a:rPr>
              <a:t>in</a:t>
            </a:r>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range</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1</a:t>
            </a:r>
            <a:r>
              <a:rPr lang="en-US" dirty="0">
                <a:solidFill>
                  <a:srgbClr val="000000"/>
                </a:solidFill>
                <a:latin typeface="Consolas" panose="020B0609020204030204" pitchFamily="49" charset="0"/>
              </a:rPr>
              <a:t>,</a:t>
            </a:r>
            <a:r>
              <a:rPr lang="en-US" dirty="0">
                <a:solidFill>
                  <a:srgbClr val="850002"/>
                </a:solidFill>
                <a:latin typeface="Consolas" panose="020B0609020204030204" pitchFamily="49" charset="0"/>
              </a:rPr>
              <a:t>10000000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i</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if </a:t>
            </a:r>
            <a:r>
              <a:rPr lang="en-US" dirty="0" err="1">
                <a:solidFill>
                  <a:srgbClr val="000000"/>
                </a:solidFill>
                <a:latin typeface="Consolas" panose="020B0609020204030204" pitchFamily="49" charset="0"/>
              </a:rPr>
              <a:t>some_condition</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i</a:t>
            </a:r>
            <a:r>
              <a:rPr lang="en-US" dirty="0">
                <a:solidFill>
                  <a:srgbClr val="000000"/>
                </a:solidFill>
                <a:latin typeface="Consolas" panose="020B0609020204030204" pitchFamily="49" charset="0"/>
              </a:rPr>
              <a:t>) == True:</a:t>
            </a:r>
          </a:p>
          <a:p>
            <a:r>
              <a:rPr lang="en-US" dirty="0">
                <a:solidFill>
                  <a:srgbClr val="000000"/>
                </a:solidFill>
                <a:latin typeface="Consolas" panose="020B0609020204030204" pitchFamily="49" charset="0"/>
              </a:rPr>
              <a:t>    break</a:t>
            </a:r>
          </a:p>
        </p:txBody>
      </p:sp>
      <p:sp>
        <p:nvSpPr>
          <p:cNvPr id="12" name="TextBox 11">
            <a:extLst>
              <a:ext uri="{FF2B5EF4-FFF2-40B4-BE49-F238E27FC236}">
                <a16:creationId xmlns:a16="http://schemas.microsoft.com/office/drawing/2014/main" id="{DE9E6F5E-40C2-4F70-9FCA-CB287E75A481}"/>
              </a:ext>
            </a:extLst>
          </p:cNvPr>
          <p:cNvSpPr txBox="1"/>
          <p:nvPr/>
        </p:nvSpPr>
        <p:spPr>
          <a:xfrm>
            <a:off x="6306206" y="4117730"/>
            <a:ext cx="4709335" cy="1477328"/>
          </a:xfrm>
          <a:prstGeom prst="rect">
            <a:avLst/>
          </a:prstGeom>
          <a:solidFill>
            <a:srgbClr val="EDF1F9"/>
          </a:solidFill>
          <a:ln>
            <a:solidFill>
              <a:schemeClr val="tx1"/>
            </a:solidFill>
          </a:ln>
        </p:spPr>
        <p:txBody>
          <a:bodyPr wrap="square">
            <a:spAutoFit/>
          </a:bodyPr>
          <a:lstStyle/>
          <a:p>
            <a:r>
              <a:rPr lang="en-US" dirty="0" err="1">
                <a:latin typeface="Consolas-Bold"/>
              </a:rPr>
              <a:t>lst</a:t>
            </a:r>
            <a:r>
              <a:rPr lang="en-US" b="1" dirty="0">
                <a:latin typeface="Consolas-Bold"/>
              </a:rPr>
              <a:t> = </a:t>
            </a:r>
            <a:r>
              <a:rPr lang="en-US" dirty="0">
                <a:latin typeface="Consolas-Bold"/>
              </a:rPr>
              <a:t>[</a:t>
            </a:r>
            <a:r>
              <a:rPr lang="en-US" b="1" dirty="0">
                <a:solidFill>
                  <a:srgbClr val="9E4C04"/>
                </a:solidFill>
                <a:latin typeface="Consolas-Bold"/>
              </a:rPr>
              <a:t>1, 2, 3,..., </a:t>
            </a:r>
            <a:r>
              <a:rPr lang="en-US" dirty="0">
                <a:solidFill>
                  <a:srgbClr val="850002"/>
                </a:solidFill>
                <a:latin typeface="Consolas" panose="020B0609020204030204" pitchFamily="49" charset="0"/>
              </a:rPr>
              <a:t>10000000</a:t>
            </a:r>
            <a:r>
              <a:rPr lang="en-US" dirty="0">
                <a:latin typeface="Consolas" panose="020B0609020204030204" pitchFamily="49" charset="0"/>
              </a:rPr>
              <a:t>]</a:t>
            </a:r>
            <a:endParaRPr lang="en-US" b="1" dirty="0">
              <a:latin typeface="Consolas-Bold"/>
            </a:endParaRPr>
          </a:p>
          <a:p>
            <a:r>
              <a:rPr lang="en-US" b="1" dirty="0">
                <a:solidFill>
                  <a:srgbClr val="9E4C04"/>
                </a:solidFill>
                <a:latin typeface="Consolas-Bold"/>
              </a:rPr>
              <a:t>for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a:t>
            </a:r>
            <a:r>
              <a:rPr lang="en-US" dirty="0">
                <a:solidFill>
                  <a:srgbClr val="000000"/>
                </a:solidFill>
                <a:latin typeface="Consolas" panose="020B0609020204030204" pitchFamily="49" charset="0"/>
              </a:rPr>
              <a:t> </a:t>
            </a:r>
            <a:r>
              <a:rPr lang="en-US" b="1" dirty="0">
                <a:solidFill>
                  <a:srgbClr val="9E4C04"/>
                </a:solidFill>
                <a:latin typeface="Consolas-Bold"/>
              </a:rPr>
              <a:t>in</a:t>
            </a:r>
            <a:r>
              <a:rPr lang="en-US" dirty="0">
                <a:solidFill>
                  <a:srgbClr val="000000"/>
                </a:solidFill>
                <a:latin typeface="Consolas" panose="020B0609020204030204" pitchFamily="49" charset="0"/>
              </a:rPr>
              <a:t> </a:t>
            </a:r>
            <a:r>
              <a:rPr lang="en-US" dirty="0" err="1">
                <a:latin typeface="Consolas" panose="020B0609020204030204" pitchFamily="49" charset="0"/>
              </a:rPr>
              <a:t>lst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1396A3"/>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i</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if </a:t>
            </a:r>
            <a:r>
              <a:rPr lang="en-US" dirty="0" err="1">
                <a:solidFill>
                  <a:srgbClr val="000000"/>
                </a:solidFill>
                <a:latin typeface="Consolas" panose="020B0609020204030204" pitchFamily="49" charset="0"/>
              </a:rPr>
              <a:t>some_condition</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i</a:t>
            </a:r>
            <a:r>
              <a:rPr lang="en-US" dirty="0">
                <a:solidFill>
                  <a:srgbClr val="000000"/>
                </a:solidFill>
                <a:latin typeface="Consolas" panose="020B0609020204030204" pitchFamily="49" charset="0"/>
              </a:rPr>
              <a:t>) == True:</a:t>
            </a:r>
          </a:p>
          <a:p>
            <a:r>
              <a:rPr lang="en-US" dirty="0">
                <a:solidFill>
                  <a:srgbClr val="000000"/>
                </a:solidFill>
                <a:latin typeface="Consolas" panose="020B0609020204030204" pitchFamily="49" charset="0"/>
              </a:rPr>
              <a:t>    break</a:t>
            </a:r>
          </a:p>
        </p:txBody>
      </p:sp>
      <p:sp>
        <p:nvSpPr>
          <p:cNvPr id="13" name="Rectangle 12">
            <a:extLst>
              <a:ext uri="{FF2B5EF4-FFF2-40B4-BE49-F238E27FC236}">
                <a16:creationId xmlns:a16="http://schemas.microsoft.com/office/drawing/2014/main" id="{5C6F69C5-3EA9-4CC6-A7D5-B8E794A63459}"/>
              </a:ext>
            </a:extLst>
          </p:cNvPr>
          <p:cNvSpPr/>
          <p:nvPr/>
        </p:nvSpPr>
        <p:spPr>
          <a:xfrm>
            <a:off x="3227861" y="5809250"/>
            <a:ext cx="5556266"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4" name="Rectangle 13">
            <a:extLst>
              <a:ext uri="{FF2B5EF4-FFF2-40B4-BE49-F238E27FC236}">
                <a16:creationId xmlns:a16="http://schemas.microsoft.com/office/drawing/2014/main" id="{627F4649-27C4-41C3-B69B-68C90D834A76}"/>
              </a:ext>
            </a:extLst>
          </p:cNvPr>
          <p:cNvSpPr/>
          <p:nvPr/>
        </p:nvSpPr>
        <p:spPr>
          <a:xfrm>
            <a:off x="3227050" y="5810436"/>
            <a:ext cx="5558337"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35C9CC54-0803-4BFA-84D0-82AA19CAABB3}"/>
              </a:ext>
            </a:extLst>
          </p:cNvPr>
          <p:cNvGrpSpPr/>
          <p:nvPr/>
        </p:nvGrpSpPr>
        <p:grpSpPr>
          <a:xfrm>
            <a:off x="310062" y="595305"/>
            <a:ext cx="5520626" cy="2278491"/>
            <a:chOff x="2650187" y="134041"/>
            <a:chExt cx="5520626" cy="2278491"/>
          </a:xfrm>
        </p:grpSpPr>
        <p:grpSp>
          <p:nvGrpSpPr>
            <p:cNvPr id="19" name="Group 18">
              <a:extLst>
                <a:ext uri="{FF2B5EF4-FFF2-40B4-BE49-F238E27FC236}">
                  <a16:creationId xmlns:a16="http://schemas.microsoft.com/office/drawing/2014/main" id="{5E980D53-A049-4A00-B55D-E09CD5B5834E}"/>
                </a:ext>
              </a:extLst>
            </p:cNvPr>
            <p:cNvGrpSpPr/>
            <p:nvPr/>
          </p:nvGrpSpPr>
          <p:grpSpPr>
            <a:xfrm>
              <a:off x="2650187" y="134041"/>
              <a:ext cx="5520625" cy="2278491"/>
              <a:chOff x="2650187" y="134041"/>
              <a:chExt cx="5520625" cy="2278491"/>
            </a:xfrm>
          </p:grpSpPr>
          <p:sp>
            <p:nvSpPr>
              <p:cNvPr id="21" name="Speech Bubble: Rectangle with Corners Rounded 20">
                <a:extLst>
                  <a:ext uri="{FF2B5EF4-FFF2-40B4-BE49-F238E27FC236}">
                    <a16:creationId xmlns:a16="http://schemas.microsoft.com/office/drawing/2014/main" id="{23B411EF-10E5-4F29-9905-CD1DF67A270F}"/>
                  </a:ext>
                </a:extLst>
              </p:cNvPr>
              <p:cNvSpPr/>
              <p:nvPr/>
            </p:nvSpPr>
            <p:spPr>
              <a:xfrm>
                <a:off x="2944765" y="288711"/>
                <a:ext cx="5226047" cy="2123821"/>
              </a:xfrm>
              <a:prstGeom prst="wedgeRoundRectCallout">
                <a:avLst>
                  <a:gd name="adj1" fmla="val 77844"/>
                  <a:gd name="adj2" fmla="val -52312"/>
                  <a:gd name="adj3" fmla="val 16667"/>
                </a:avLst>
              </a:prstGeom>
              <a:solidFill>
                <a:srgbClr val="0C3E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pic>
            <p:nvPicPr>
              <p:cNvPr id="22" name="Picture 21">
                <a:extLst>
                  <a:ext uri="{FF2B5EF4-FFF2-40B4-BE49-F238E27FC236}">
                    <a16:creationId xmlns:a16="http://schemas.microsoft.com/office/drawing/2014/main" id="{34873F81-B877-4B18-A3A8-FB84AD78704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2650187" y="134041"/>
                <a:ext cx="1493019" cy="1159285"/>
              </a:xfrm>
              <a:prstGeom prst="rect">
                <a:avLst/>
              </a:prstGeom>
            </p:spPr>
          </p:pic>
        </p:grpSp>
        <p:sp>
          <p:nvSpPr>
            <p:cNvPr id="20" name="TextBox 19">
              <a:extLst>
                <a:ext uri="{FF2B5EF4-FFF2-40B4-BE49-F238E27FC236}">
                  <a16:creationId xmlns:a16="http://schemas.microsoft.com/office/drawing/2014/main" id="{4942C508-C0BE-4320-AC70-B935C57625B6}"/>
                </a:ext>
              </a:extLst>
            </p:cNvPr>
            <p:cNvSpPr txBox="1"/>
            <p:nvPr/>
          </p:nvSpPr>
          <p:spPr>
            <a:xfrm>
              <a:off x="3079111" y="537288"/>
              <a:ext cx="5091702" cy="1384995"/>
            </a:xfrm>
            <a:prstGeom prst="rect">
              <a:avLst/>
            </a:prstGeom>
            <a:noFill/>
            <a:ln>
              <a:noFill/>
            </a:ln>
          </p:spPr>
          <p:txBody>
            <a:bodyPr wrap="square">
              <a:spAutoFit/>
            </a:bodyPr>
            <a:lstStyle/>
            <a:p>
              <a:pPr algn="ctr"/>
              <a:r>
                <a:rPr lang="en-US" sz="2400" dirty="0">
                  <a:solidFill>
                    <a:srgbClr val="FFE07D"/>
                  </a:solidFill>
                  <a:latin typeface="Caveat" pitchFamily="2" charset="0"/>
                </a:rPr>
                <a:t>       Python's comprehensions are implemented using generator functions!</a:t>
              </a:r>
            </a:p>
            <a:p>
              <a:pPr algn="ctr"/>
              <a:endParaRPr lang="en-US" sz="1200" dirty="0">
                <a:solidFill>
                  <a:srgbClr val="FFE07D"/>
                </a:solidFill>
                <a:latin typeface="Caveat" pitchFamily="2" charset="0"/>
              </a:endParaRPr>
            </a:p>
            <a:p>
              <a:r>
                <a:rPr lang="en-US" sz="2400" dirty="0">
                  <a:solidFill>
                    <a:srgbClr val="FFE07D"/>
                  </a:solidFill>
                  <a:latin typeface="Caveat" pitchFamily="2" charset="0"/>
                </a:rPr>
                <a:t>    </a:t>
              </a:r>
              <a:r>
                <a:rPr lang="en-US" sz="2000" dirty="0" err="1">
                  <a:solidFill>
                    <a:srgbClr val="FFE07D"/>
                  </a:solidFill>
                  <a:latin typeface="Consolas" panose="020B0609020204030204" pitchFamily="49" charset="0"/>
                </a:rPr>
                <a:t>iter</a:t>
              </a:r>
              <a:r>
                <a:rPr lang="en-US" sz="2000" dirty="0">
                  <a:solidFill>
                    <a:srgbClr val="FFE07D"/>
                  </a:solidFill>
                  <a:latin typeface="Consolas" panose="020B0609020204030204" pitchFamily="49" charset="0"/>
                </a:rPr>
                <a:t> = (y*y for y in range(3,10))</a:t>
              </a:r>
            </a:p>
          </p:txBody>
        </p:sp>
      </p:grpSp>
    </p:spTree>
    <p:extLst>
      <p:ext uri="{BB962C8B-B14F-4D97-AF65-F5344CB8AC3E}">
        <p14:creationId xmlns:p14="http://schemas.microsoft.com/office/powerpoint/2010/main" val="32005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22" presetClass="entr" presetSubtype="8"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90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8"/>
                                        </p:tgtEl>
                                        <p:attrNameLst>
                                          <p:attrName>style.visibility</p:attrName>
                                        </p:attrNameLst>
                                      </p:cBhvr>
                                      <p:to>
                                        <p:strVal val="hidden"/>
                                      </p:to>
                                    </p:set>
                                  </p:childTnLst>
                                </p:cTn>
                              </p:par>
                              <p:par>
                                <p:cTn id="18" presetID="1" presetClass="exit" presetSubtype="0" fill="hold" grpId="1" nodeType="withEffect">
                                  <p:stCondLst>
                                    <p:cond delay="0"/>
                                  </p:stCondLst>
                                  <p:childTnLst>
                                    <p:set>
                                      <p:cBhvr>
                                        <p:cTn id="19" dur="1" fill="hold">
                                          <p:stCondLst>
                                            <p:cond delay="0"/>
                                          </p:stCondLst>
                                        </p:cTn>
                                        <p:tgtEl>
                                          <p:spTgt spid="9"/>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childTnLst>
                                </p:cTn>
                              </p:par>
                              <p:par>
                                <p:cTn id="36" presetID="22" presetClass="entr" presetSubtype="8"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left)">
                                      <p:cBhvr>
                                        <p:cTn id="38" dur="590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3"/>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down)">
                                      <p:cBhvr>
                                        <p:cTn id="49" dur="500"/>
                                        <p:tgtEl>
                                          <p:spTgt spid="18"/>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8" grpId="1" animBg="1"/>
      <p:bldP spid="9" grpId="0" animBg="1"/>
      <p:bldP spid="9" grpId="1" animBg="1"/>
      <p:bldP spid="10" grpId="0"/>
      <p:bldP spid="11" grpId="0" animBg="1"/>
      <p:bldP spid="12" grpId="0" animBg="1"/>
      <p:bldP spid="13" grpId="0" animBg="1"/>
      <p:bldP spid="13" grpId="1" animBg="1"/>
      <p:bldP spid="14" grpId="0" animBg="1"/>
      <p:bldP spid="14"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7E4B49-267F-4122-8AD7-F600A6D34EFF}"/>
              </a:ext>
            </a:extLst>
          </p:cNvPr>
          <p:cNvSpPr>
            <a:spLocks noGrp="1"/>
          </p:cNvSpPr>
          <p:nvPr>
            <p:ph type="title"/>
          </p:nvPr>
        </p:nvSpPr>
        <p:spPr>
          <a:xfrm>
            <a:off x="467297" y="-142795"/>
            <a:ext cx="11229329" cy="1143000"/>
          </a:xfrm>
        </p:spPr>
        <p:txBody>
          <a:bodyPr/>
          <a:lstStyle/>
          <a:p>
            <a:r>
              <a:rPr lang="en-US" dirty="0"/>
              <a:t>How Does Iteration Actually Work?</a:t>
            </a:r>
          </a:p>
        </p:txBody>
      </p:sp>
      <p:sp>
        <p:nvSpPr>
          <p:cNvPr id="9" name="TextBox 8">
            <a:extLst>
              <a:ext uri="{FF2B5EF4-FFF2-40B4-BE49-F238E27FC236}">
                <a16:creationId xmlns:a16="http://schemas.microsoft.com/office/drawing/2014/main" id="{DAA2A26F-37EA-4F1A-855C-33C2789A509C}"/>
              </a:ext>
            </a:extLst>
          </p:cNvPr>
          <p:cNvSpPr txBox="1"/>
          <p:nvPr/>
        </p:nvSpPr>
        <p:spPr>
          <a:xfrm>
            <a:off x="1341565" y="905085"/>
            <a:ext cx="9508871" cy="461665"/>
          </a:xfrm>
          <a:prstGeom prst="rect">
            <a:avLst/>
          </a:prstGeom>
          <a:noFill/>
        </p:spPr>
        <p:txBody>
          <a:bodyPr wrap="square">
            <a:spAutoFit/>
          </a:bodyPr>
          <a:lstStyle/>
          <a:p>
            <a:pPr algn="ctr"/>
            <a:r>
              <a:rPr lang="en-US" sz="2400" dirty="0"/>
              <a:t>Alright, enough of iterators!</a:t>
            </a:r>
          </a:p>
        </p:txBody>
      </p:sp>
      <p:grpSp>
        <p:nvGrpSpPr>
          <p:cNvPr id="2" name="Group 1">
            <a:extLst>
              <a:ext uri="{FF2B5EF4-FFF2-40B4-BE49-F238E27FC236}">
                <a16:creationId xmlns:a16="http://schemas.microsoft.com/office/drawing/2014/main" id="{8DB226D2-4CA9-4E13-AC54-A724FCE3475B}"/>
              </a:ext>
            </a:extLst>
          </p:cNvPr>
          <p:cNvGrpSpPr/>
          <p:nvPr/>
        </p:nvGrpSpPr>
        <p:grpSpPr>
          <a:xfrm>
            <a:off x="2315729" y="2574559"/>
            <a:ext cx="7532464" cy="3724713"/>
            <a:chOff x="2315729" y="2574559"/>
            <a:chExt cx="7532464" cy="3724713"/>
          </a:xfrm>
        </p:grpSpPr>
        <p:sp>
          <p:nvSpPr>
            <p:cNvPr id="18" name="Rectangle 17">
              <a:extLst>
                <a:ext uri="{FF2B5EF4-FFF2-40B4-BE49-F238E27FC236}">
                  <a16:creationId xmlns:a16="http://schemas.microsoft.com/office/drawing/2014/main" id="{818D7153-FCF3-4C4D-938F-5D13BF34785B}"/>
                </a:ext>
              </a:extLst>
            </p:cNvPr>
            <p:cNvSpPr/>
            <p:nvPr/>
          </p:nvSpPr>
          <p:spPr>
            <a:xfrm>
              <a:off x="2315729" y="4903273"/>
              <a:ext cx="7532464" cy="1395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Loops like these are built using </a:t>
              </a:r>
              <a:r>
                <a:rPr lang="en-US" sz="2400" dirty="0">
                  <a:solidFill>
                    <a:schemeClr val="accent2">
                      <a:lumMod val="40000"/>
                      <a:lumOff val="60000"/>
                    </a:schemeClr>
                  </a:solidFill>
                </a:rPr>
                <a:t>first-class functions</a:t>
              </a:r>
            </a:p>
            <a:p>
              <a:pPr algn="ctr"/>
              <a:endParaRPr lang="en-US" sz="2400" dirty="0">
                <a:solidFill>
                  <a:schemeClr val="accent2">
                    <a:lumMod val="40000"/>
                    <a:lumOff val="60000"/>
                  </a:schemeClr>
                </a:solidFill>
              </a:endParaRPr>
            </a:p>
            <a:p>
              <a:pPr algn="ctr"/>
              <a:endParaRPr lang="en-US" sz="3200" dirty="0"/>
            </a:p>
          </p:txBody>
        </p:sp>
        <p:sp>
          <p:nvSpPr>
            <p:cNvPr id="16" name="Rectangle 15">
              <a:extLst>
                <a:ext uri="{FF2B5EF4-FFF2-40B4-BE49-F238E27FC236}">
                  <a16:creationId xmlns:a16="http://schemas.microsoft.com/office/drawing/2014/main" id="{8ED3C73B-CA88-476E-AFE4-742FDF9AC366}"/>
                </a:ext>
              </a:extLst>
            </p:cNvPr>
            <p:cNvSpPr/>
            <p:nvPr/>
          </p:nvSpPr>
          <p:spPr>
            <a:xfrm>
              <a:off x="2315729" y="2574559"/>
              <a:ext cx="7532464" cy="21978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These kinds of loops are implemented using </a:t>
              </a:r>
              <a:r>
                <a:rPr lang="en-US" sz="2400" dirty="0">
                  <a:solidFill>
                    <a:schemeClr val="accent2">
                      <a:lumMod val="40000"/>
                      <a:lumOff val="60000"/>
                    </a:schemeClr>
                  </a:solidFill>
                </a:rPr>
                <a:t>"iterators"</a:t>
              </a:r>
            </a:p>
            <a:p>
              <a:pPr algn="ctr"/>
              <a:endParaRPr lang="en-US" sz="2400" dirty="0">
                <a:solidFill>
                  <a:schemeClr val="accent2">
                    <a:lumMod val="40000"/>
                    <a:lumOff val="60000"/>
                  </a:schemeClr>
                </a:solidFill>
              </a:endParaRPr>
            </a:p>
            <a:p>
              <a:pPr algn="ctr"/>
              <a:endParaRPr lang="en-US" sz="2400" dirty="0">
                <a:solidFill>
                  <a:schemeClr val="accent2">
                    <a:lumMod val="40000"/>
                    <a:lumOff val="60000"/>
                  </a:schemeClr>
                </a:solidFill>
              </a:endParaRPr>
            </a:p>
            <a:p>
              <a:pPr algn="ctr"/>
              <a:endParaRPr lang="en-US" sz="2400" dirty="0">
                <a:solidFill>
                  <a:schemeClr val="accent2">
                    <a:lumMod val="40000"/>
                    <a:lumOff val="60000"/>
                  </a:schemeClr>
                </a:solidFill>
              </a:endParaRPr>
            </a:p>
            <a:p>
              <a:pPr algn="ctr"/>
              <a:endParaRPr lang="en-US" sz="3200" dirty="0"/>
            </a:p>
          </p:txBody>
        </p:sp>
        <p:sp>
          <p:nvSpPr>
            <p:cNvPr id="5" name="TextBox 4">
              <a:extLst>
                <a:ext uri="{FF2B5EF4-FFF2-40B4-BE49-F238E27FC236}">
                  <a16:creationId xmlns:a16="http://schemas.microsoft.com/office/drawing/2014/main" id="{C74E0DD9-70C2-4E78-ADBC-9AAA4ABEAA7F}"/>
                </a:ext>
              </a:extLst>
            </p:cNvPr>
            <p:cNvSpPr txBox="1"/>
            <p:nvPr/>
          </p:nvSpPr>
          <p:spPr>
            <a:xfrm>
              <a:off x="4275108" y="3192586"/>
              <a:ext cx="3613707" cy="646331"/>
            </a:xfrm>
            <a:prstGeom prst="rect">
              <a:avLst/>
            </a:prstGeom>
            <a:solidFill>
              <a:srgbClr val="EDF1F9"/>
            </a:solidFill>
            <a:ln>
              <a:solidFill>
                <a:schemeClr val="tx1"/>
              </a:solidFill>
            </a:ln>
          </p:spPr>
          <p:txBody>
            <a:bodyPr wrap="square">
              <a:spAutoFit/>
            </a:bodyPr>
            <a:lstStyle/>
            <a:p>
              <a:r>
                <a:rPr lang="en-US" dirty="0">
                  <a:solidFill>
                    <a:srgbClr val="000000"/>
                  </a:solidFill>
                  <a:latin typeface="Consolas" panose="020B0609020204030204" pitchFamily="49" charset="0"/>
                </a:rPr>
                <a:t>for </a:t>
              </a:r>
              <a:r>
                <a:rPr lang="en-US" dirty="0">
                  <a:solidFill>
                    <a:srgbClr val="C00000"/>
                  </a:solidFill>
                  <a:latin typeface="Consolas" panose="020B0609020204030204" pitchFamily="49" charset="0"/>
                </a:rPr>
                <a:t>n</a:t>
              </a:r>
              <a:r>
                <a:rPr lang="en-US" dirty="0">
                  <a:solidFill>
                    <a:srgbClr val="000000"/>
                  </a:solidFill>
                  <a:latin typeface="Consolas" panose="020B0609020204030204" pitchFamily="49" charset="0"/>
                </a:rPr>
                <a:t> in </a:t>
              </a:r>
              <a:r>
                <a:rPr lang="en-US" dirty="0" err="1">
                  <a:solidFill>
                    <a:srgbClr val="FF0000"/>
                  </a:solidFill>
                  <a:latin typeface="Consolas" panose="020B0609020204030204" pitchFamily="49" charset="0"/>
                </a:rPr>
                <a:t>student_names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latin typeface="Consolas" panose="020B0609020204030204" pitchFamily="49" charset="0"/>
                </a:rPr>
                <a:t>print(</a:t>
              </a:r>
              <a:r>
                <a:rPr lang="en-US" dirty="0">
                  <a:solidFill>
                    <a:srgbClr val="C00000"/>
                  </a:solidFill>
                  <a:latin typeface="Consolas" panose="020B0609020204030204" pitchFamily="49" charset="0"/>
                </a:rPr>
                <a:t>n</a:t>
              </a:r>
              <a:r>
                <a:rPr lang="en-US" dirty="0">
                  <a:latin typeface="Consolas" panose="020B0609020204030204" pitchFamily="49" charset="0"/>
                </a:rPr>
                <a:t>)</a:t>
              </a:r>
            </a:p>
          </p:txBody>
        </p:sp>
        <p:sp>
          <p:nvSpPr>
            <p:cNvPr id="13" name="TextBox 12">
              <a:extLst>
                <a:ext uri="{FF2B5EF4-FFF2-40B4-BE49-F238E27FC236}">
                  <a16:creationId xmlns:a16="http://schemas.microsoft.com/office/drawing/2014/main" id="{65A7DBFC-94F1-4150-A4D8-2DE40B797E8F}"/>
                </a:ext>
              </a:extLst>
            </p:cNvPr>
            <p:cNvSpPr txBox="1"/>
            <p:nvPr/>
          </p:nvSpPr>
          <p:spPr>
            <a:xfrm>
              <a:off x="4275108" y="3926391"/>
              <a:ext cx="3613707" cy="646331"/>
            </a:xfrm>
            <a:prstGeom prst="rect">
              <a:avLst/>
            </a:prstGeom>
            <a:solidFill>
              <a:srgbClr val="EDF1F9"/>
            </a:solidFill>
            <a:ln>
              <a:solidFill>
                <a:schemeClr val="tx1"/>
              </a:solidFill>
            </a:ln>
          </p:spPr>
          <p:txBody>
            <a:bodyPr wrap="square">
              <a:spAutoFit/>
            </a:bodyPr>
            <a:lstStyle/>
            <a:p>
              <a:r>
                <a:rPr lang="en-US" dirty="0">
                  <a:latin typeface="Consolas" panose="020B0609020204030204" pitchFamily="49" charset="0"/>
                </a:rPr>
                <a:t>for </a:t>
              </a:r>
              <a:r>
                <a:rPr lang="en-US" dirty="0" err="1">
                  <a:solidFill>
                    <a:srgbClr val="C00000"/>
                  </a:solidFill>
                  <a:latin typeface="Consolas" panose="020B0609020204030204" pitchFamily="49" charset="0"/>
                </a:rPr>
                <a:t>i</a:t>
              </a:r>
              <a:r>
                <a:rPr lang="en-US" dirty="0">
                  <a:latin typeface="Consolas" panose="020B0609020204030204" pitchFamily="49" charset="0"/>
                </a:rPr>
                <a:t> in </a:t>
              </a:r>
              <a:r>
                <a:rPr lang="en-US" dirty="0">
                  <a:solidFill>
                    <a:srgbClr val="FF0000"/>
                  </a:solidFill>
                  <a:latin typeface="Consolas" panose="020B0609020204030204" pitchFamily="49" charset="0"/>
                </a:rPr>
                <a:t>range(0,10)</a:t>
              </a:r>
              <a:r>
                <a:rPr lang="en-US" dirty="0">
                  <a:latin typeface="Consolas" panose="020B0609020204030204" pitchFamily="49" charset="0"/>
                </a:rPr>
                <a:t>:</a:t>
              </a:r>
            </a:p>
            <a:p>
              <a:r>
                <a:rPr lang="en-US" dirty="0">
                  <a:latin typeface="Consolas" panose="020B0609020204030204" pitchFamily="49" charset="0"/>
                </a:rPr>
                <a:t>  print(</a:t>
              </a:r>
              <a:r>
                <a:rPr lang="en-US" dirty="0" err="1">
                  <a:solidFill>
                    <a:srgbClr val="C00000"/>
                  </a:solidFill>
                  <a:latin typeface="Consolas" panose="020B0609020204030204" pitchFamily="49" charset="0"/>
                </a:rPr>
                <a:t>i</a:t>
              </a:r>
              <a:r>
                <a:rPr lang="en-US" dirty="0">
                  <a:latin typeface="Consolas" panose="020B0609020204030204" pitchFamily="49" charset="0"/>
                </a:rPr>
                <a:t>)</a:t>
              </a:r>
            </a:p>
          </p:txBody>
        </p:sp>
        <p:sp>
          <p:nvSpPr>
            <p:cNvPr id="14" name="TextBox 13">
              <a:extLst>
                <a:ext uri="{FF2B5EF4-FFF2-40B4-BE49-F238E27FC236}">
                  <a16:creationId xmlns:a16="http://schemas.microsoft.com/office/drawing/2014/main" id="{61D72B65-3F83-40D6-8EC9-90129F413C8D}"/>
                </a:ext>
              </a:extLst>
            </p:cNvPr>
            <p:cNvSpPr txBox="1"/>
            <p:nvPr/>
          </p:nvSpPr>
          <p:spPr>
            <a:xfrm>
              <a:off x="4275107" y="5522047"/>
              <a:ext cx="3613708" cy="646331"/>
            </a:xfrm>
            <a:prstGeom prst="rect">
              <a:avLst/>
            </a:prstGeom>
            <a:solidFill>
              <a:srgbClr val="EDF1F9"/>
            </a:solidFill>
            <a:ln>
              <a:solidFill>
                <a:schemeClr val="tx1"/>
              </a:solidFill>
            </a:ln>
          </p:spPr>
          <p:txBody>
            <a:bodyPr wrap="square">
              <a:spAutoFit/>
            </a:bodyPr>
            <a:lstStyle/>
            <a:p>
              <a:r>
                <a:rPr lang="en-US" dirty="0" err="1">
                  <a:solidFill>
                    <a:srgbClr val="FF0000"/>
                  </a:solidFill>
                  <a:latin typeface="Consolas" panose="020B0609020204030204" pitchFamily="49" charset="0"/>
                </a:rPr>
                <a:t>fruits</a:t>
              </a:r>
              <a:r>
                <a:rPr lang="en-US" dirty="0" err="1">
                  <a:latin typeface="Consolas" panose="020B0609020204030204" pitchFamily="49" charset="0"/>
                </a:rPr>
                <a:t>.forEach</a:t>
              </a:r>
              <a:r>
                <a:rPr lang="en-US" dirty="0">
                  <a:latin typeface="Consolas" panose="020B0609020204030204" pitchFamily="49" charset="0"/>
                </a:rPr>
                <a:t> </a:t>
              </a:r>
              <a:br>
                <a:rPr lang="en-US" dirty="0">
                  <a:latin typeface="Consolas" panose="020B0609020204030204" pitchFamily="49" charset="0"/>
                </a:rPr>
              </a:br>
              <a:r>
                <a:rPr lang="en-US" dirty="0">
                  <a:latin typeface="Consolas" panose="020B0609020204030204" pitchFamily="49" charset="0"/>
                </a:rPr>
                <a:t> { </a:t>
              </a:r>
              <a:r>
                <a:rPr lang="en-US" dirty="0">
                  <a:solidFill>
                    <a:srgbClr val="FF0000"/>
                  </a:solidFill>
                  <a:latin typeface="Consolas" panose="020B0609020204030204" pitchFamily="49" charset="0"/>
                </a:rPr>
                <a:t>f</a:t>
              </a:r>
              <a:r>
                <a:rPr lang="en-US" dirty="0">
                  <a:latin typeface="Consolas" panose="020B0609020204030204" pitchFamily="49" charset="0"/>
                </a:rPr>
                <a:t> -&gt; </a:t>
              </a:r>
              <a:r>
                <a:rPr lang="en-US" dirty="0" err="1">
                  <a:latin typeface="Consolas" panose="020B0609020204030204" pitchFamily="49" charset="0"/>
                </a:rPr>
                <a:t>println</a:t>
              </a:r>
              <a:r>
                <a:rPr lang="en-US" dirty="0">
                  <a:latin typeface="Consolas" panose="020B0609020204030204" pitchFamily="49" charset="0"/>
                </a:rPr>
                <a:t>("$</a:t>
              </a:r>
              <a:r>
                <a:rPr lang="en-US" dirty="0">
                  <a:solidFill>
                    <a:srgbClr val="FF0000"/>
                  </a:solidFill>
                  <a:latin typeface="Consolas" panose="020B0609020204030204" pitchFamily="49" charset="0"/>
                </a:rPr>
                <a:t>f</a:t>
              </a:r>
              <a:r>
                <a:rPr lang="en-US" dirty="0">
                  <a:latin typeface="Consolas" panose="020B0609020204030204" pitchFamily="49" charset="0"/>
                </a:rPr>
                <a:t>") }</a:t>
              </a:r>
            </a:p>
          </p:txBody>
        </p:sp>
      </p:grpSp>
      <p:sp>
        <p:nvSpPr>
          <p:cNvPr id="19" name="Rectangle 18">
            <a:extLst>
              <a:ext uri="{FF2B5EF4-FFF2-40B4-BE49-F238E27FC236}">
                <a16:creationId xmlns:a16="http://schemas.microsoft.com/office/drawing/2014/main" id="{8B855919-B85D-43BA-9191-5EBAF48F8405}"/>
              </a:ext>
            </a:extLst>
          </p:cNvPr>
          <p:cNvSpPr/>
          <p:nvPr/>
        </p:nvSpPr>
        <p:spPr>
          <a:xfrm>
            <a:off x="2329109" y="4892695"/>
            <a:ext cx="7519084" cy="1431773"/>
          </a:xfrm>
          <a:prstGeom prst="rect">
            <a:avLst/>
          </a:prstGeom>
          <a:noFill/>
          <a:ln w="38100">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094C2FB-6FC1-46C4-82CB-CB91E09425B1}"/>
              </a:ext>
            </a:extLst>
          </p:cNvPr>
          <p:cNvSpPr txBox="1"/>
          <p:nvPr/>
        </p:nvSpPr>
        <p:spPr>
          <a:xfrm>
            <a:off x="2686199" y="1618232"/>
            <a:ext cx="6791524" cy="461665"/>
          </a:xfrm>
          <a:prstGeom prst="rect">
            <a:avLst/>
          </a:prstGeom>
          <a:noFill/>
        </p:spPr>
        <p:txBody>
          <a:bodyPr wrap="square">
            <a:spAutoFit/>
          </a:bodyPr>
          <a:lstStyle/>
          <a:p>
            <a:pPr algn="ctr"/>
            <a:r>
              <a:rPr lang="en-US" sz="2400" dirty="0"/>
              <a:t>Let's see how to iterate with first-class functions.</a:t>
            </a:r>
          </a:p>
        </p:txBody>
      </p:sp>
    </p:spTree>
    <p:extLst>
      <p:ext uri="{BB962C8B-B14F-4D97-AF65-F5344CB8AC3E}">
        <p14:creationId xmlns:p14="http://schemas.microsoft.com/office/powerpoint/2010/main" val="83405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animBg="1"/>
      <p:bldP spid="1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7E4B49-267F-4122-8AD7-F600A6D34EFF}"/>
              </a:ext>
            </a:extLst>
          </p:cNvPr>
          <p:cNvSpPr>
            <a:spLocks noGrp="1"/>
          </p:cNvSpPr>
          <p:nvPr>
            <p:ph type="title"/>
          </p:nvPr>
        </p:nvSpPr>
        <p:spPr>
          <a:xfrm>
            <a:off x="467297" y="-142795"/>
            <a:ext cx="11229329" cy="1143000"/>
          </a:xfrm>
        </p:spPr>
        <p:txBody>
          <a:bodyPr/>
          <a:lstStyle/>
          <a:p>
            <a:r>
              <a:rPr lang="en-US" dirty="0"/>
              <a:t>Iteration with First Class Functions</a:t>
            </a:r>
          </a:p>
        </p:txBody>
      </p:sp>
      <p:sp>
        <p:nvSpPr>
          <p:cNvPr id="9" name="TextBox 8">
            <a:extLst>
              <a:ext uri="{FF2B5EF4-FFF2-40B4-BE49-F238E27FC236}">
                <a16:creationId xmlns:a16="http://schemas.microsoft.com/office/drawing/2014/main" id="{DAA2A26F-37EA-4F1A-855C-33C2789A509C}"/>
              </a:ext>
            </a:extLst>
          </p:cNvPr>
          <p:cNvSpPr txBox="1"/>
          <p:nvPr/>
        </p:nvSpPr>
        <p:spPr>
          <a:xfrm>
            <a:off x="1341564" y="820840"/>
            <a:ext cx="9508871" cy="461665"/>
          </a:xfrm>
          <a:prstGeom prst="rect">
            <a:avLst/>
          </a:prstGeom>
          <a:noFill/>
        </p:spPr>
        <p:txBody>
          <a:bodyPr wrap="square">
            <a:spAutoFit/>
          </a:bodyPr>
          <a:lstStyle/>
          <a:p>
            <a:pPr algn="ctr"/>
            <a:r>
              <a:rPr lang="en-US" sz="2400" dirty="0"/>
              <a:t>Earlier we saw the following type of looping syntax:</a:t>
            </a:r>
          </a:p>
        </p:txBody>
      </p:sp>
      <p:sp>
        <p:nvSpPr>
          <p:cNvPr id="22" name="TextBox 21">
            <a:extLst>
              <a:ext uri="{FF2B5EF4-FFF2-40B4-BE49-F238E27FC236}">
                <a16:creationId xmlns:a16="http://schemas.microsoft.com/office/drawing/2014/main" id="{6D765B11-1F96-4126-B6DA-09FB4BB3E693}"/>
              </a:ext>
            </a:extLst>
          </p:cNvPr>
          <p:cNvSpPr txBox="1"/>
          <p:nvPr/>
        </p:nvSpPr>
        <p:spPr>
          <a:xfrm>
            <a:off x="411392" y="1366750"/>
            <a:ext cx="6705959" cy="646331"/>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 Rust</a:t>
            </a:r>
          </a:p>
          <a:p>
            <a:r>
              <a:rPr lang="en-US" dirty="0">
                <a:latin typeface="Consolas" panose="020B0609020204030204" pitchFamily="49" charset="0"/>
              </a:rPr>
              <a:t>(0..10).</a:t>
            </a:r>
            <a:r>
              <a:rPr lang="en-US" dirty="0" err="1">
                <a:solidFill>
                  <a:srgbClr val="0070C0"/>
                </a:solidFill>
                <a:latin typeface="Consolas" panose="020B0609020204030204" pitchFamily="49" charset="0"/>
              </a:rPr>
              <a:t>for_each</a:t>
            </a:r>
            <a:r>
              <a:rPr lang="en-US" dirty="0">
                <a:latin typeface="Consolas" panose="020B0609020204030204" pitchFamily="49" charset="0"/>
              </a:rPr>
              <a:t>(</a:t>
            </a:r>
            <a:r>
              <a:rPr lang="en-US" dirty="0">
                <a:solidFill>
                  <a:srgbClr val="FF0000"/>
                </a:solidFill>
                <a:latin typeface="Consolas" panose="020B0609020204030204" pitchFamily="49" charset="0"/>
              </a:rPr>
              <a:t>|</a:t>
            </a:r>
            <a:r>
              <a:rPr lang="en-US" dirty="0" err="1">
                <a:solidFill>
                  <a:srgbClr val="FF0000"/>
                </a:solidFill>
                <a:latin typeface="Consolas" panose="020B0609020204030204" pitchFamily="49" charset="0"/>
              </a:rPr>
              <a:t>elem</a:t>
            </a:r>
            <a:r>
              <a:rPr lang="en-US" dirty="0">
                <a:solidFill>
                  <a:srgbClr val="FF0000"/>
                </a:solidFill>
                <a:latin typeface="Consolas" panose="020B0609020204030204" pitchFamily="49" charset="0"/>
              </a:rPr>
              <a:t>| </a:t>
            </a:r>
            <a:r>
              <a:rPr lang="en-US" dirty="0" err="1">
                <a:solidFill>
                  <a:srgbClr val="FF0000"/>
                </a:solidFill>
                <a:latin typeface="Consolas" panose="020B0609020204030204" pitchFamily="49" charset="0"/>
              </a:rPr>
              <a:t>println</a:t>
            </a:r>
            <a:r>
              <a:rPr lang="en-US" dirty="0">
                <a:solidFill>
                  <a:srgbClr val="FF0000"/>
                </a:solidFill>
                <a:latin typeface="Consolas" panose="020B0609020204030204" pitchFamily="49" charset="0"/>
              </a:rPr>
              <a:t>!("{}", </a:t>
            </a:r>
            <a:r>
              <a:rPr lang="en-US" dirty="0" err="1">
                <a:solidFill>
                  <a:srgbClr val="FF0000"/>
                </a:solidFill>
                <a:latin typeface="Consolas" panose="020B0609020204030204" pitchFamily="49" charset="0"/>
              </a:rPr>
              <a:t>elem</a:t>
            </a:r>
            <a:r>
              <a:rPr lang="en-US" dirty="0">
                <a:solidFill>
                  <a:srgbClr val="FF0000"/>
                </a:solidFill>
                <a:latin typeface="Consolas" panose="020B0609020204030204" pitchFamily="49" charset="0"/>
              </a:rPr>
              <a:t>)</a:t>
            </a:r>
            <a:r>
              <a:rPr lang="en-US" dirty="0">
                <a:latin typeface="Consolas" panose="020B0609020204030204" pitchFamily="49" charset="0"/>
              </a:rPr>
              <a:t>);</a:t>
            </a:r>
          </a:p>
        </p:txBody>
      </p:sp>
      <p:sp>
        <p:nvSpPr>
          <p:cNvPr id="23" name="TextBox 22">
            <a:extLst>
              <a:ext uri="{FF2B5EF4-FFF2-40B4-BE49-F238E27FC236}">
                <a16:creationId xmlns:a16="http://schemas.microsoft.com/office/drawing/2014/main" id="{70C40C36-0F32-4006-89EF-6057FAD135C2}"/>
              </a:ext>
            </a:extLst>
          </p:cNvPr>
          <p:cNvSpPr txBox="1"/>
          <p:nvPr/>
        </p:nvSpPr>
        <p:spPr>
          <a:xfrm>
            <a:off x="7636033" y="2014151"/>
            <a:ext cx="4144574" cy="1200329"/>
          </a:xfrm>
          <a:prstGeom prst="rect">
            <a:avLst/>
          </a:prstGeom>
          <a:solidFill>
            <a:schemeClr val="accent2">
              <a:lumMod val="40000"/>
              <a:lumOff val="60000"/>
            </a:schemeClr>
          </a:solidFill>
          <a:ln>
            <a:solidFill>
              <a:schemeClr val="tx1"/>
            </a:solidFill>
          </a:ln>
        </p:spPr>
        <p:txBody>
          <a:bodyPr wrap="square">
            <a:spAutoFit/>
          </a:bodyPr>
          <a:lstStyle/>
          <a:p>
            <a:r>
              <a:rPr lang="en-US" dirty="0">
                <a:latin typeface="Consolas" panose="020B0609020204030204" pitchFamily="49" charset="0"/>
              </a:rPr>
              <a:t># Ruby</a:t>
            </a:r>
          </a:p>
          <a:p>
            <a:r>
              <a:rPr lang="en-US" dirty="0">
                <a:latin typeface="Consolas" panose="020B0609020204030204" pitchFamily="49" charset="0"/>
              </a:rPr>
              <a:t>(0..9).</a:t>
            </a:r>
            <a:r>
              <a:rPr lang="en-US" dirty="0">
                <a:solidFill>
                  <a:srgbClr val="0070C0"/>
                </a:solidFill>
                <a:latin typeface="Consolas" panose="020B0609020204030204" pitchFamily="49" charset="0"/>
              </a:rPr>
              <a:t>each</a:t>
            </a:r>
            <a:r>
              <a:rPr lang="en-US" dirty="0">
                <a:latin typeface="Consolas" panose="020B0609020204030204" pitchFamily="49" charset="0"/>
              </a:rPr>
              <a:t> </a:t>
            </a:r>
            <a:r>
              <a:rPr lang="en-US" dirty="0">
                <a:solidFill>
                  <a:srgbClr val="FF0000"/>
                </a:solidFill>
                <a:latin typeface="Consolas" panose="020B0609020204030204" pitchFamily="49" charset="0"/>
              </a:rPr>
              <a:t>do</a:t>
            </a:r>
            <a:r>
              <a:rPr lang="en-US" dirty="0">
                <a:latin typeface="Consolas" panose="020B0609020204030204" pitchFamily="49" charset="0"/>
              </a:rPr>
              <a:t> </a:t>
            </a:r>
            <a:r>
              <a:rPr lang="en-US" dirty="0">
                <a:solidFill>
                  <a:srgbClr val="FF0000"/>
                </a:solidFill>
                <a:latin typeface="Consolas" panose="020B0609020204030204" pitchFamily="49" charset="0"/>
              </a:rPr>
              <a:t>|</a:t>
            </a:r>
            <a:r>
              <a:rPr lang="en-US" dirty="0" err="1">
                <a:solidFill>
                  <a:srgbClr val="FF0000"/>
                </a:solidFill>
                <a:latin typeface="Consolas" panose="020B0609020204030204" pitchFamily="49" charset="0"/>
              </a:rPr>
              <a:t>elem</a:t>
            </a:r>
            <a:r>
              <a:rPr lang="en-US" dirty="0">
                <a:solidFill>
                  <a:srgbClr val="FF0000"/>
                </a:solidFill>
                <a:latin typeface="Consolas" panose="020B0609020204030204" pitchFamily="49" charset="0"/>
              </a:rPr>
              <a:t>| </a:t>
            </a:r>
          </a:p>
          <a:p>
            <a:r>
              <a:rPr lang="en-US" dirty="0">
                <a:solidFill>
                  <a:srgbClr val="FF0000"/>
                </a:solidFill>
                <a:latin typeface="Consolas" panose="020B0609020204030204" pitchFamily="49" charset="0"/>
              </a:rPr>
              <a:t>  print </a:t>
            </a:r>
            <a:r>
              <a:rPr lang="en-US" dirty="0" err="1">
                <a:solidFill>
                  <a:srgbClr val="FF0000"/>
                </a:solidFill>
                <a:latin typeface="Consolas" panose="020B0609020204030204" pitchFamily="49" charset="0"/>
              </a:rPr>
              <a:t>elem</a:t>
            </a:r>
            <a:r>
              <a:rPr lang="en-US" dirty="0">
                <a:solidFill>
                  <a:srgbClr val="FF0000"/>
                </a:solidFill>
                <a:latin typeface="Consolas" panose="020B0609020204030204" pitchFamily="49" charset="0"/>
              </a:rPr>
              <a:t>, " " </a:t>
            </a:r>
          </a:p>
          <a:p>
            <a:r>
              <a:rPr lang="en-US" dirty="0">
                <a:solidFill>
                  <a:srgbClr val="FF0000"/>
                </a:solidFill>
                <a:latin typeface="Consolas" panose="020B0609020204030204" pitchFamily="49" charset="0"/>
              </a:rPr>
              <a:t>end</a:t>
            </a:r>
          </a:p>
        </p:txBody>
      </p:sp>
      <p:sp>
        <p:nvSpPr>
          <p:cNvPr id="24" name="TextBox 23">
            <a:extLst>
              <a:ext uri="{FF2B5EF4-FFF2-40B4-BE49-F238E27FC236}">
                <a16:creationId xmlns:a16="http://schemas.microsoft.com/office/drawing/2014/main" id="{C874EBF9-8327-413E-96B9-7B1B863FC923}"/>
              </a:ext>
            </a:extLst>
          </p:cNvPr>
          <p:cNvSpPr txBox="1"/>
          <p:nvPr/>
        </p:nvSpPr>
        <p:spPr>
          <a:xfrm>
            <a:off x="977181" y="3150670"/>
            <a:ext cx="6071782" cy="646331"/>
          </a:xfrm>
          <a:prstGeom prst="rect">
            <a:avLst/>
          </a:prstGeom>
          <a:solidFill>
            <a:schemeClr val="accent4">
              <a:lumMod val="40000"/>
              <a:lumOff val="60000"/>
            </a:schemeClr>
          </a:solidFill>
          <a:ln>
            <a:solidFill>
              <a:schemeClr val="tx1"/>
            </a:solidFill>
          </a:ln>
        </p:spPr>
        <p:txBody>
          <a:bodyPr wrap="square">
            <a:spAutoFit/>
          </a:bodyPr>
          <a:lstStyle/>
          <a:p>
            <a:r>
              <a:rPr lang="en-US" dirty="0">
                <a:latin typeface="Consolas" panose="020B0609020204030204" pitchFamily="49" charset="0"/>
              </a:rPr>
              <a:t>// Kotlin</a:t>
            </a:r>
          </a:p>
          <a:p>
            <a:r>
              <a:rPr lang="en-US" dirty="0">
                <a:latin typeface="Consolas" panose="020B0609020204030204" pitchFamily="49" charset="0"/>
              </a:rPr>
              <a:t>(0..9).</a:t>
            </a:r>
            <a:r>
              <a:rPr lang="en-US" dirty="0" err="1">
                <a:solidFill>
                  <a:srgbClr val="0070C0"/>
                </a:solidFill>
                <a:latin typeface="Consolas" panose="020B0609020204030204" pitchFamily="49" charset="0"/>
              </a:rPr>
              <a:t>forEach</a:t>
            </a:r>
            <a:r>
              <a:rPr lang="en-US" dirty="0">
                <a:latin typeface="Consolas" panose="020B0609020204030204" pitchFamily="49" charset="0"/>
              </a:rPr>
              <a:t>(</a:t>
            </a:r>
            <a:r>
              <a:rPr lang="en-US" dirty="0">
                <a:solidFill>
                  <a:srgbClr val="FF0000"/>
                </a:solidFill>
                <a:latin typeface="Consolas" panose="020B0609020204030204" pitchFamily="49" charset="0"/>
              </a:rPr>
              <a:t>{ </a:t>
            </a:r>
            <a:r>
              <a:rPr lang="en-US" dirty="0" err="1">
                <a:solidFill>
                  <a:srgbClr val="FF0000"/>
                </a:solidFill>
                <a:latin typeface="Consolas" panose="020B0609020204030204" pitchFamily="49" charset="0"/>
              </a:rPr>
              <a:t>elem</a:t>
            </a:r>
            <a:r>
              <a:rPr lang="en-US" dirty="0">
                <a:solidFill>
                  <a:srgbClr val="FF0000"/>
                </a:solidFill>
                <a:latin typeface="Consolas" panose="020B0609020204030204" pitchFamily="49" charset="0"/>
              </a:rPr>
              <a:t> -&gt; </a:t>
            </a:r>
            <a:r>
              <a:rPr lang="en-US" dirty="0" err="1">
                <a:solidFill>
                  <a:srgbClr val="FF0000"/>
                </a:solidFill>
                <a:latin typeface="Consolas" panose="020B0609020204030204" pitchFamily="49" charset="0"/>
              </a:rPr>
              <a:t>println</a:t>
            </a:r>
            <a:r>
              <a:rPr lang="en-US" dirty="0">
                <a:solidFill>
                  <a:srgbClr val="FF0000"/>
                </a:solidFill>
                <a:latin typeface="Consolas" panose="020B0609020204030204" pitchFamily="49" charset="0"/>
              </a:rPr>
              <a:t>("$</a:t>
            </a:r>
            <a:r>
              <a:rPr lang="en-US" dirty="0" err="1">
                <a:solidFill>
                  <a:srgbClr val="FF0000"/>
                </a:solidFill>
                <a:latin typeface="Consolas" panose="020B0609020204030204" pitchFamily="49" charset="0"/>
              </a:rPr>
              <a:t>elem</a:t>
            </a:r>
            <a:r>
              <a:rPr lang="en-US" dirty="0">
                <a:solidFill>
                  <a:srgbClr val="FF0000"/>
                </a:solidFill>
                <a:latin typeface="Consolas" panose="020B0609020204030204" pitchFamily="49" charset="0"/>
              </a:rPr>
              <a:t>") }</a:t>
            </a:r>
            <a:r>
              <a:rPr lang="en-US" dirty="0">
                <a:latin typeface="Consolas" panose="020B0609020204030204" pitchFamily="49" charset="0"/>
              </a:rPr>
              <a:t>)</a:t>
            </a:r>
          </a:p>
        </p:txBody>
      </p:sp>
      <p:sp>
        <p:nvSpPr>
          <p:cNvPr id="37" name="TextBox 36">
            <a:extLst>
              <a:ext uri="{FF2B5EF4-FFF2-40B4-BE49-F238E27FC236}">
                <a16:creationId xmlns:a16="http://schemas.microsoft.com/office/drawing/2014/main" id="{F28BEA71-2A7D-4752-BD34-DDC4DF32671B}"/>
              </a:ext>
            </a:extLst>
          </p:cNvPr>
          <p:cNvSpPr txBox="1"/>
          <p:nvPr/>
        </p:nvSpPr>
        <p:spPr>
          <a:xfrm>
            <a:off x="411393" y="2106484"/>
            <a:ext cx="6705960" cy="830997"/>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let items = </a:t>
            </a:r>
            <a:r>
              <a:rPr lang="en-US" dirty="0" err="1">
                <a:latin typeface="Consolas" panose="020B0609020204030204" pitchFamily="49" charset="0"/>
              </a:rPr>
              <a:t>vec</a:t>
            </a:r>
            <a:r>
              <a:rPr lang="en-US" dirty="0">
                <a:latin typeface="Consolas" panose="020B0609020204030204" pitchFamily="49" charset="0"/>
              </a:rPr>
              <a:t>!["fee","fi","</a:t>
            </a:r>
            <a:r>
              <a:rPr lang="en-US" dirty="0" err="1">
                <a:latin typeface="Consolas" panose="020B0609020204030204" pitchFamily="49" charset="0"/>
              </a:rPr>
              <a:t>fo</a:t>
            </a:r>
            <a:r>
              <a:rPr lang="en-US" dirty="0">
                <a:latin typeface="Consolas" panose="020B0609020204030204" pitchFamily="49" charset="0"/>
              </a:rPr>
              <a:t>","</a:t>
            </a:r>
            <a:r>
              <a:rPr lang="en-US" dirty="0" err="1">
                <a:latin typeface="Consolas" panose="020B0609020204030204" pitchFamily="49" charset="0"/>
              </a:rPr>
              <a:t>fum</a:t>
            </a:r>
            <a:r>
              <a:rPr lang="en-US" dirty="0">
                <a:latin typeface="Consolas" panose="020B0609020204030204" pitchFamily="49" charset="0"/>
              </a:rPr>
              <a:t>"];</a:t>
            </a:r>
          </a:p>
          <a:p>
            <a:endParaRPr lang="en-US" sz="1200" dirty="0">
              <a:latin typeface="Consolas" panose="020B0609020204030204" pitchFamily="49" charset="0"/>
            </a:endParaRPr>
          </a:p>
          <a:p>
            <a:r>
              <a:rPr lang="en-US" dirty="0" err="1">
                <a:latin typeface="Consolas" panose="020B0609020204030204" pitchFamily="49" charset="0"/>
              </a:rPr>
              <a:t>items.iter</a:t>
            </a:r>
            <a:r>
              <a:rPr lang="en-US" dirty="0">
                <a:latin typeface="Consolas" panose="020B0609020204030204" pitchFamily="49" charset="0"/>
              </a:rPr>
              <a:t>().</a:t>
            </a:r>
            <a:r>
              <a:rPr lang="en-US" dirty="0" err="1">
                <a:solidFill>
                  <a:srgbClr val="0070C0"/>
                </a:solidFill>
                <a:latin typeface="Consolas" panose="020B0609020204030204" pitchFamily="49" charset="0"/>
              </a:rPr>
              <a:t>for_each</a:t>
            </a:r>
            <a:r>
              <a:rPr lang="en-US" dirty="0">
                <a:latin typeface="Consolas" panose="020B0609020204030204" pitchFamily="49" charset="0"/>
              </a:rPr>
              <a:t>(</a:t>
            </a:r>
            <a:r>
              <a:rPr lang="en-US" dirty="0">
                <a:solidFill>
                  <a:srgbClr val="FF0000"/>
                </a:solidFill>
                <a:latin typeface="Consolas" panose="020B0609020204030204" pitchFamily="49" charset="0"/>
              </a:rPr>
              <a:t>|</a:t>
            </a:r>
            <a:r>
              <a:rPr lang="en-US" dirty="0" err="1">
                <a:solidFill>
                  <a:srgbClr val="FF0000"/>
                </a:solidFill>
                <a:latin typeface="Consolas" panose="020B0609020204030204" pitchFamily="49" charset="0"/>
              </a:rPr>
              <a:t>elem</a:t>
            </a:r>
            <a:r>
              <a:rPr lang="en-US" dirty="0">
                <a:solidFill>
                  <a:srgbClr val="FF0000"/>
                </a:solidFill>
                <a:latin typeface="Consolas" panose="020B0609020204030204" pitchFamily="49" charset="0"/>
              </a:rPr>
              <a:t>| </a:t>
            </a:r>
            <a:r>
              <a:rPr lang="en-US" dirty="0" err="1">
                <a:solidFill>
                  <a:srgbClr val="FF0000"/>
                </a:solidFill>
                <a:latin typeface="Consolas" panose="020B0609020204030204" pitchFamily="49" charset="0"/>
              </a:rPr>
              <a:t>println</a:t>
            </a:r>
            <a:r>
              <a:rPr lang="en-US" dirty="0">
                <a:solidFill>
                  <a:srgbClr val="FF0000"/>
                </a:solidFill>
                <a:latin typeface="Consolas" panose="020B0609020204030204" pitchFamily="49" charset="0"/>
              </a:rPr>
              <a:t>!("{}", </a:t>
            </a:r>
            <a:r>
              <a:rPr lang="en-US" dirty="0" err="1">
                <a:solidFill>
                  <a:srgbClr val="FF0000"/>
                </a:solidFill>
                <a:latin typeface="Consolas" panose="020B0609020204030204" pitchFamily="49" charset="0"/>
              </a:rPr>
              <a:t>elem</a:t>
            </a:r>
            <a:r>
              <a:rPr lang="en-US" dirty="0">
                <a:solidFill>
                  <a:srgbClr val="FF0000"/>
                </a:solidFill>
                <a:latin typeface="Consolas" panose="020B0609020204030204" pitchFamily="49" charset="0"/>
              </a:rPr>
              <a:t>)</a:t>
            </a:r>
            <a:r>
              <a:rPr lang="en-US" dirty="0">
                <a:latin typeface="Consolas" panose="020B0609020204030204" pitchFamily="49" charset="0"/>
              </a:rPr>
              <a:t>);</a:t>
            </a:r>
          </a:p>
        </p:txBody>
      </p:sp>
      <p:sp>
        <p:nvSpPr>
          <p:cNvPr id="38" name="TextBox 37">
            <a:extLst>
              <a:ext uri="{FF2B5EF4-FFF2-40B4-BE49-F238E27FC236}">
                <a16:creationId xmlns:a16="http://schemas.microsoft.com/office/drawing/2014/main" id="{B423135D-345B-48DB-AA9E-D818757952C1}"/>
              </a:ext>
            </a:extLst>
          </p:cNvPr>
          <p:cNvSpPr txBox="1"/>
          <p:nvPr/>
        </p:nvSpPr>
        <p:spPr>
          <a:xfrm>
            <a:off x="986811" y="3891464"/>
            <a:ext cx="6062152" cy="923330"/>
          </a:xfrm>
          <a:prstGeom prst="rect">
            <a:avLst/>
          </a:prstGeom>
          <a:solidFill>
            <a:schemeClr val="accent4">
              <a:lumMod val="40000"/>
              <a:lumOff val="60000"/>
            </a:schemeClr>
          </a:solidFill>
          <a:ln>
            <a:solidFill>
              <a:schemeClr val="tx1"/>
            </a:solidFill>
          </a:ln>
        </p:spPr>
        <p:txBody>
          <a:bodyPr wrap="square">
            <a:spAutoFit/>
          </a:bodyPr>
          <a:lstStyle/>
          <a:p>
            <a:r>
              <a:rPr lang="en-US" dirty="0">
                <a:latin typeface="Consolas" panose="020B0609020204030204" pitchFamily="49" charset="0"/>
              </a:rPr>
              <a:t>var items = </a:t>
            </a:r>
            <a:r>
              <a:rPr lang="en-US" dirty="0" err="1">
                <a:latin typeface="Consolas" panose="020B0609020204030204" pitchFamily="49" charset="0"/>
              </a:rPr>
              <a:t>arrayOf</a:t>
            </a:r>
            <a:r>
              <a:rPr lang="en-US" dirty="0">
                <a:latin typeface="Consolas" panose="020B0609020204030204" pitchFamily="49" charset="0"/>
              </a:rPr>
              <a:t>("fee","fi","</a:t>
            </a:r>
            <a:r>
              <a:rPr lang="en-US" dirty="0" err="1">
                <a:latin typeface="Consolas" panose="020B0609020204030204" pitchFamily="49" charset="0"/>
              </a:rPr>
              <a:t>fo</a:t>
            </a:r>
            <a:r>
              <a:rPr lang="en-US" dirty="0">
                <a:latin typeface="Consolas" panose="020B0609020204030204" pitchFamily="49" charset="0"/>
              </a:rPr>
              <a:t>","</a:t>
            </a:r>
            <a:r>
              <a:rPr lang="en-US" dirty="0" err="1">
                <a:latin typeface="Consolas" panose="020B0609020204030204" pitchFamily="49" charset="0"/>
              </a:rPr>
              <a:t>fum</a:t>
            </a:r>
            <a:r>
              <a:rPr lang="en-US" dirty="0">
                <a:latin typeface="Consolas" panose="020B0609020204030204" pitchFamily="49" charset="0"/>
              </a:rPr>
              <a:t>")</a:t>
            </a:r>
          </a:p>
          <a:p>
            <a:endParaRPr lang="en-US" dirty="0">
              <a:latin typeface="Consolas" panose="020B0609020204030204" pitchFamily="49" charset="0"/>
            </a:endParaRPr>
          </a:p>
          <a:p>
            <a:r>
              <a:rPr lang="en-US" dirty="0" err="1">
                <a:latin typeface="Consolas" panose="020B0609020204030204" pitchFamily="49" charset="0"/>
              </a:rPr>
              <a:t>items.</a:t>
            </a:r>
            <a:r>
              <a:rPr lang="en-US" dirty="0" err="1">
                <a:solidFill>
                  <a:srgbClr val="0070C0"/>
                </a:solidFill>
                <a:latin typeface="Consolas" panose="020B0609020204030204" pitchFamily="49" charset="0"/>
              </a:rPr>
              <a:t>forEach</a:t>
            </a:r>
            <a:r>
              <a:rPr lang="en-US" dirty="0">
                <a:latin typeface="Consolas" panose="020B0609020204030204" pitchFamily="49" charset="0"/>
              </a:rPr>
              <a:t>(</a:t>
            </a:r>
            <a:r>
              <a:rPr lang="en-US" dirty="0">
                <a:solidFill>
                  <a:srgbClr val="FF0000"/>
                </a:solidFill>
                <a:latin typeface="Consolas" panose="020B0609020204030204" pitchFamily="49" charset="0"/>
              </a:rPr>
              <a:t>{ </a:t>
            </a:r>
            <a:r>
              <a:rPr lang="en-US" dirty="0" err="1">
                <a:solidFill>
                  <a:srgbClr val="FF0000"/>
                </a:solidFill>
                <a:latin typeface="Consolas" panose="020B0609020204030204" pitchFamily="49" charset="0"/>
              </a:rPr>
              <a:t>elem</a:t>
            </a:r>
            <a:r>
              <a:rPr lang="en-US" dirty="0">
                <a:solidFill>
                  <a:srgbClr val="FF0000"/>
                </a:solidFill>
                <a:latin typeface="Consolas" panose="020B0609020204030204" pitchFamily="49" charset="0"/>
              </a:rPr>
              <a:t> -&gt; </a:t>
            </a:r>
            <a:r>
              <a:rPr lang="en-US" dirty="0" err="1">
                <a:solidFill>
                  <a:srgbClr val="FF0000"/>
                </a:solidFill>
                <a:latin typeface="Consolas" panose="020B0609020204030204" pitchFamily="49" charset="0"/>
              </a:rPr>
              <a:t>println</a:t>
            </a:r>
            <a:r>
              <a:rPr lang="en-US" dirty="0">
                <a:solidFill>
                  <a:srgbClr val="FF0000"/>
                </a:solidFill>
                <a:latin typeface="Consolas" panose="020B0609020204030204" pitchFamily="49" charset="0"/>
              </a:rPr>
              <a:t>("$</a:t>
            </a:r>
            <a:r>
              <a:rPr lang="en-US" dirty="0" err="1">
                <a:solidFill>
                  <a:srgbClr val="FF0000"/>
                </a:solidFill>
                <a:latin typeface="Consolas" panose="020B0609020204030204" pitchFamily="49" charset="0"/>
              </a:rPr>
              <a:t>elem</a:t>
            </a:r>
            <a:r>
              <a:rPr lang="en-US" dirty="0">
                <a:solidFill>
                  <a:srgbClr val="FF0000"/>
                </a:solidFill>
                <a:latin typeface="Consolas" panose="020B0609020204030204" pitchFamily="49" charset="0"/>
              </a:rPr>
              <a:t>") }</a:t>
            </a:r>
            <a:r>
              <a:rPr lang="en-US" dirty="0">
                <a:latin typeface="Consolas" panose="020B0609020204030204" pitchFamily="49" charset="0"/>
              </a:rPr>
              <a:t>)</a:t>
            </a:r>
          </a:p>
        </p:txBody>
      </p:sp>
      <p:sp>
        <p:nvSpPr>
          <p:cNvPr id="39" name="TextBox 38">
            <a:extLst>
              <a:ext uri="{FF2B5EF4-FFF2-40B4-BE49-F238E27FC236}">
                <a16:creationId xmlns:a16="http://schemas.microsoft.com/office/drawing/2014/main" id="{9F83C7B7-A4CF-4014-ADE7-85F613FE6FB3}"/>
              </a:ext>
            </a:extLst>
          </p:cNvPr>
          <p:cNvSpPr txBox="1"/>
          <p:nvPr/>
        </p:nvSpPr>
        <p:spPr>
          <a:xfrm>
            <a:off x="6421821" y="5944156"/>
            <a:ext cx="5017449" cy="830997"/>
          </a:xfrm>
          <a:prstGeom prst="rect">
            <a:avLst/>
          </a:prstGeom>
          <a:solidFill>
            <a:schemeClr val="accent2">
              <a:lumMod val="20000"/>
              <a:lumOff val="80000"/>
            </a:schemeClr>
          </a:solidFill>
          <a:ln>
            <a:solidFill>
              <a:schemeClr val="tx1"/>
            </a:solidFill>
          </a:ln>
        </p:spPr>
        <p:txBody>
          <a:bodyPr wrap="square">
            <a:spAutoFit/>
          </a:bodyPr>
          <a:lstStyle/>
          <a:p>
            <a:r>
              <a:rPr lang="en-US" dirty="0">
                <a:latin typeface="Consolas" panose="020B0609020204030204" pitchFamily="49" charset="0"/>
              </a:rPr>
              <a:t>let items = ["fee","fi","</a:t>
            </a:r>
            <a:r>
              <a:rPr lang="en-US" dirty="0" err="1">
                <a:latin typeface="Consolas" panose="020B0609020204030204" pitchFamily="49" charset="0"/>
              </a:rPr>
              <a:t>fo</a:t>
            </a:r>
            <a:r>
              <a:rPr lang="en-US" dirty="0">
                <a:latin typeface="Consolas" panose="020B0609020204030204" pitchFamily="49" charset="0"/>
              </a:rPr>
              <a:t>","</a:t>
            </a:r>
            <a:r>
              <a:rPr lang="en-US" dirty="0" err="1">
                <a:latin typeface="Consolas" panose="020B0609020204030204" pitchFamily="49" charset="0"/>
              </a:rPr>
              <a:t>fum</a:t>
            </a:r>
            <a:r>
              <a:rPr lang="en-US" dirty="0">
                <a:latin typeface="Consolas" panose="020B0609020204030204" pitchFamily="49" charset="0"/>
              </a:rPr>
              <a:t>"]</a:t>
            </a:r>
          </a:p>
          <a:p>
            <a:endParaRPr lang="en-US" sz="1200" dirty="0">
              <a:latin typeface="Consolas" panose="020B0609020204030204" pitchFamily="49" charset="0"/>
            </a:endParaRPr>
          </a:p>
          <a:p>
            <a:r>
              <a:rPr lang="en-US" dirty="0" err="1">
                <a:latin typeface="Consolas" panose="020B0609020204030204" pitchFamily="49" charset="0"/>
              </a:rPr>
              <a:t>items.</a:t>
            </a:r>
            <a:r>
              <a:rPr lang="en-US" dirty="0" err="1">
                <a:solidFill>
                  <a:srgbClr val="0070C0"/>
                </a:solidFill>
                <a:latin typeface="Consolas" panose="020B0609020204030204" pitchFamily="49" charset="0"/>
              </a:rPr>
              <a:t>forEach</a:t>
            </a:r>
            <a:r>
              <a:rPr lang="en-US" dirty="0">
                <a:latin typeface="Consolas" panose="020B0609020204030204" pitchFamily="49" charset="0"/>
              </a:rPr>
              <a:t> </a:t>
            </a:r>
            <a:r>
              <a:rPr lang="en-US" dirty="0">
                <a:solidFill>
                  <a:srgbClr val="FF0000"/>
                </a:solidFill>
                <a:latin typeface="Consolas" panose="020B0609020204030204" pitchFamily="49" charset="0"/>
              </a:rPr>
              <a:t>{ </a:t>
            </a:r>
            <a:r>
              <a:rPr lang="en-US" dirty="0" err="1">
                <a:solidFill>
                  <a:srgbClr val="FF0000"/>
                </a:solidFill>
                <a:latin typeface="Consolas" panose="020B0609020204030204" pitchFamily="49" charset="0"/>
              </a:rPr>
              <a:t>elem</a:t>
            </a:r>
            <a:r>
              <a:rPr lang="en-US" dirty="0">
                <a:solidFill>
                  <a:srgbClr val="FF0000"/>
                </a:solidFill>
                <a:latin typeface="Consolas" panose="020B0609020204030204" pitchFamily="49" charset="0"/>
              </a:rPr>
              <a:t> in print(</a:t>
            </a:r>
            <a:r>
              <a:rPr lang="en-US" dirty="0" err="1">
                <a:solidFill>
                  <a:srgbClr val="FF0000"/>
                </a:solidFill>
                <a:latin typeface="Consolas" panose="020B0609020204030204" pitchFamily="49" charset="0"/>
              </a:rPr>
              <a:t>elem</a:t>
            </a:r>
            <a:r>
              <a:rPr lang="en-US" dirty="0">
                <a:solidFill>
                  <a:srgbClr val="FF0000"/>
                </a:solidFill>
                <a:latin typeface="Consolas" panose="020B0609020204030204" pitchFamily="49" charset="0"/>
              </a:rPr>
              <a:t>) }</a:t>
            </a:r>
          </a:p>
        </p:txBody>
      </p:sp>
      <p:sp>
        <p:nvSpPr>
          <p:cNvPr id="40" name="TextBox 39">
            <a:extLst>
              <a:ext uri="{FF2B5EF4-FFF2-40B4-BE49-F238E27FC236}">
                <a16:creationId xmlns:a16="http://schemas.microsoft.com/office/drawing/2014/main" id="{FFBD7767-1D3A-4E31-8C4F-DB32D09B4624}"/>
              </a:ext>
            </a:extLst>
          </p:cNvPr>
          <p:cNvSpPr txBox="1"/>
          <p:nvPr/>
        </p:nvSpPr>
        <p:spPr>
          <a:xfrm>
            <a:off x="7636033" y="3313876"/>
            <a:ext cx="4144574" cy="1384995"/>
          </a:xfrm>
          <a:prstGeom prst="rect">
            <a:avLst/>
          </a:prstGeom>
          <a:solidFill>
            <a:schemeClr val="accent2">
              <a:lumMod val="40000"/>
              <a:lumOff val="60000"/>
            </a:schemeClr>
          </a:solidFill>
          <a:ln>
            <a:solidFill>
              <a:schemeClr val="tx1"/>
            </a:solidFill>
          </a:ln>
        </p:spPr>
        <p:txBody>
          <a:bodyPr wrap="square">
            <a:spAutoFit/>
          </a:bodyPr>
          <a:lstStyle/>
          <a:p>
            <a:r>
              <a:rPr lang="en-US" dirty="0">
                <a:latin typeface="Consolas" panose="020B0609020204030204" pitchFamily="49" charset="0"/>
              </a:rPr>
              <a:t>items = ["fee","fi","</a:t>
            </a:r>
            <a:r>
              <a:rPr lang="en-US" dirty="0" err="1">
                <a:latin typeface="Consolas" panose="020B0609020204030204" pitchFamily="49" charset="0"/>
              </a:rPr>
              <a:t>fo</a:t>
            </a:r>
            <a:r>
              <a:rPr lang="en-US" dirty="0">
                <a:latin typeface="Consolas" panose="020B0609020204030204" pitchFamily="49" charset="0"/>
              </a:rPr>
              <a:t>","</a:t>
            </a:r>
            <a:r>
              <a:rPr lang="en-US" dirty="0" err="1">
                <a:latin typeface="Consolas" panose="020B0609020204030204" pitchFamily="49" charset="0"/>
              </a:rPr>
              <a:t>fum</a:t>
            </a:r>
            <a:r>
              <a:rPr lang="en-US" dirty="0">
                <a:latin typeface="Consolas" panose="020B0609020204030204" pitchFamily="49" charset="0"/>
              </a:rPr>
              <a:t>"]</a:t>
            </a:r>
          </a:p>
          <a:p>
            <a:endParaRPr lang="en-US" sz="1200" dirty="0">
              <a:latin typeface="Consolas" panose="020B0609020204030204" pitchFamily="49" charset="0"/>
            </a:endParaRPr>
          </a:p>
          <a:p>
            <a:r>
              <a:rPr lang="en-US" dirty="0" err="1">
                <a:latin typeface="Consolas" panose="020B0609020204030204" pitchFamily="49" charset="0"/>
              </a:rPr>
              <a:t>items.</a:t>
            </a:r>
            <a:r>
              <a:rPr lang="en-US" dirty="0" err="1">
                <a:solidFill>
                  <a:srgbClr val="0070C0"/>
                </a:solidFill>
                <a:latin typeface="Consolas" panose="020B0609020204030204" pitchFamily="49" charset="0"/>
              </a:rPr>
              <a:t>each</a:t>
            </a:r>
            <a:r>
              <a:rPr lang="en-US" dirty="0">
                <a:latin typeface="Consolas" panose="020B0609020204030204" pitchFamily="49" charset="0"/>
              </a:rPr>
              <a:t> </a:t>
            </a:r>
            <a:r>
              <a:rPr lang="en-US" dirty="0">
                <a:solidFill>
                  <a:srgbClr val="FF0000"/>
                </a:solidFill>
                <a:latin typeface="Consolas" panose="020B0609020204030204" pitchFamily="49" charset="0"/>
              </a:rPr>
              <a:t>do</a:t>
            </a:r>
            <a:r>
              <a:rPr lang="en-US" dirty="0">
                <a:latin typeface="Consolas" panose="020B0609020204030204" pitchFamily="49" charset="0"/>
              </a:rPr>
              <a:t> </a:t>
            </a:r>
            <a:r>
              <a:rPr lang="en-US" dirty="0">
                <a:solidFill>
                  <a:srgbClr val="FF0000"/>
                </a:solidFill>
                <a:latin typeface="Consolas" panose="020B0609020204030204" pitchFamily="49" charset="0"/>
              </a:rPr>
              <a:t>|</a:t>
            </a:r>
            <a:r>
              <a:rPr lang="en-US" dirty="0" err="1">
                <a:solidFill>
                  <a:srgbClr val="FF0000"/>
                </a:solidFill>
                <a:latin typeface="Consolas" panose="020B0609020204030204" pitchFamily="49" charset="0"/>
              </a:rPr>
              <a:t>elem</a:t>
            </a:r>
            <a:r>
              <a:rPr lang="en-US" dirty="0">
                <a:solidFill>
                  <a:srgbClr val="FF0000"/>
                </a:solidFill>
                <a:latin typeface="Consolas" panose="020B0609020204030204" pitchFamily="49" charset="0"/>
              </a:rPr>
              <a:t>|</a:t>
            </a:r>
          </a:p>
          <a:p>
            <a:r>
              <a:rPr lang="en-US" dirty="0">
                <a:solidFill>
                  <a:srgbClr val="FF0000"/>
                </a:solidFill>
                <a:latin typeface="Consolas" panose="020B0609020204030204" pitchFamily="49" charset="0"/>
              </a:rPr>
              <a:t>    print(</a:t>
            </a:r>
            <a:r>
              <a:rPr lang="en-US" dirty="0" err="1">
                <a:solidFill>
                  <a:srgbClr val="FF0000"/>
                </a:solidFill>
                <a:latin typeface="Consolas" panose="020B0609020204030204" pitchFamily="49" charset="0"/>
              </a:rPr>
              <a:t>elem</a:t>
            </a:r>
            <a:r>
              <a:rPr lang="en-US" dirty="0">
                <a:solidFill>
                  <a:srgbClr val="FF0000"/>
                </a:solidFill>
                <a:latin typeface="Consolas" panose="020B0609020204030204" pitchFamily="49" charset="0"/>
              </a:rPr>
              <a:t>,"\n")</a:t>
            </a:r>
          </a:p>
          <a:p>
            <a:r>
              <a:rPr lang="en-US" dirty="0">
                <a:solidFill>
                  <a:srgbClr val="FF0000"/>
                </a:solidFill>
                <a:latin typeface="Consolas" panose="020B0609020204030204" pitchFamily="49" charset="0"/>
              </a:rPr>
              <a:t>end</a:t>
            </a:r>
          </a:p>
        </p:txBody>
      </p:sp>
      <p:sp>
        <p:nvSpPr>
          <p:cNvPr id="41" name="TextBox 40">
            <a:extLst>
              <a:ext uri="{FF2B5EF4-FFF2-40B4-BE49-F238E27FC236}">
                <a16:creationId xmlns:a16="http://schemas.microsoft.com/office/drawing/2014/main" id="{5C24A948-0732-4BAE-862B-24B86DD999B1}"/>
              </a:ext>
            </a:extLst>
          </p:cNvPr>
          <p:cNvSpPr txBox="1"/>
          <p:nvPr/>
        </p:nvSpPr>
        <p:spPr>
          <a:xfrm>
            <a:off x="325821" y="5920289"/>
            <a:ext cx="6096000" cy="369332"/>
          </a:xfrm>
          <a:prstGeom prst="rect">
            <a:avLst/>
          </a:prstGeom>
          <a:noFill/>
        </p:spPr>
        <p:txBody>
          <a:bodyPr wrap="square">
            <a:spAutoFit/>
          </a:bodyPr>
          <a:lstStyle/>
          <a:p>
            <a:endParaRPr lang="en-US" dirty="0"/>
          </a:p>
        </p:txBody>
      </p:sp>
      <p:sp>
        <p:nvSpPr>
          <p:cNvPr id="42" name="TextBox 41">
            <a:extLst>
              <a:ext uri="{FF2B5EF4-FFF2-40B4-BE49-F238E27FC236}">
                <a16:creationId xmlns:a16="http://schemas.microsoft.com/office/drawing/2014/main" id="{72201718-3361-47FB-BA8B-8BBC745245B0}"/>
              </a:ext>
            </a:extLst>
          </p:cNvPr>
          <p:cNvSpPr txBox="1"/>
          <p:nvPr/>
        </p:nvSpPr>
        <p:spPr>
          <a:xfrm>
            <a:off x="6421821" y="4943093"/>
            <a:ext cx="5017449" cy="923330"/>
          </a:xfrm>
          <a:prstGeom prst="rect">
            <a:avLst/>
          </a:prstGeom>
          <a:solidFill>
            <a:schemeClr val="accent2">
              <a:lumMod val="20000"/>
              <a:lumOff val="80000"/>
            </a:schemeClr>
          </a:solidFill>
          <a:ln>
            <a:solidFill>
              <a:schemeClr val="tx1"/>
            </a:solidFill>
          </a:ln>
        </p:spPr>
        <p:txBody>
          <a:bodyPr wrap="square">
            <a:spAutoFit/>
          </a:bodyPr>
          <a:lstStyle/>
          <a:p>
            <a:r>
              <a:rPr lang="en-US" dirty="0">
                <a:latin typeface="Consolas" panose="020B0609020204030204" pitchFamily="49" charset="0"/>
              </a:rPr>
              <a:t>// Swift</a:t>
            </a:r>
          </a:p>
          <a:p>
            <a:r>
              <a:rPr lang="en-US" dirty="0">
                <a:latin typeface="Consolas" panose="020B0609020204030204" pitchFamily="49" charset="0"/>
              </a:rPr>
              <a:t>(0...9).</a:t>
            </a:r>
            <a:r>
              <a:rPr lang="en-US" dirty="0" err="1">
                <a:solidFill>
                  <a:srgbClr val="0070C0"/>
                </a:solidFill>
                <a:latin typeface="Consolas" panose="020B0609020204030204" pitchFamily="49" charset="0"/>
              </a:rPr>
              <a:t>forEach</a:t>
            </a:r>
            <a:endParaRPr lang="en-US" dirty="0">
              <a:solidFill>
                <a:srgbClr val="0070C0"/>
              </a:solidFill>
              <a:latin typeface="Consolas" panose="020B0609020204030204" pitchFamily="49" charset="0"/>
            </a:endParaRPr>
          </a:p>
          <a:p>
            <a:r>
              <a:rPr lang="en-US" dirty="0">
                <a:latin typeface="Consolas" panose="020B0609020204030204" pitchFamily="49" charset="0"/>
              </a:rPr>
              <a:t>  </a:t>
            </a:r>
            <a:r>
              <a:rPr lang="en-US" dirty="0">
                <a:solidFill>
                  <a:srgbClr val="FF0000"/>
                </a:solidFill>
                <a:latin typeface="Consolas" panose="020B0609020204030204" pitchFamily="49" charset="0"/>
              </a:rPr>
              <a:t>{ </a:t>
            </a:r>
            <a:r>
              <a:rPr lang="en-US" dirty="0" err="1">
                <a:solidFill>
                  <a:srgbClr val="FF0000"/>
                </a:solidFill>
                <a:latin typeface="Consolas" panose="020B0609020204030204" pitchFamily="49" charset="0"/>
              </a:rPr>
              <a:t>elem</a:t>
            </a:r>
            <a:r>
              <a:rPr lang="en-US" dirty="0">
                <a:solidFill>
                  <a:srgbClr val="FF0000"/>
                </a:solidFill>
                <a:latin typeface="Consolas" panose="020B0609020204030204" pitchFamily="49" charset="0"/>
              </a:rPr>
              <a:t> in print(</a:t>
            </a:r>
            <a:r>
              <a:rPr lang="en-US" dirty="0" err="1">
                <a:solidFill>
                  <a:srgbClr val="FF0000"/>
                </a:solidFill>
                <a:latin typeface="Consolas" panose="020B0609020204030204" pitchFamily="49" charset="0"/>
              </a:rPr>
              <a:t>elem</a:t>
            </a:r>
            <a:r>
              <a:rPr lang="en-US" dirty="0">
                <a:solidFill>
                  <a:srgbClr val="FF0000"/>
                </a:solidFill>
                <a:latin typeface="Consolas" panose="020B0609020204030204" pitchFamily="49" charset="0"/>
              </a:rPr>
              <a:t>) }</a:t>
            </a:r>
          </a:p>
        </p:txBody>
      </p:sp>
      <p:sp>
        <p:nvSpPr>
          <p:cNvPr id="43" name="TextBox 42">
            <a:extLst>
              <a:ext uri="{FF2B5EF4-FFF2-40B4-BE49-F238E27FC236}">
                <a16:creationId xmlns:a16="http://schemas.microsoft.com/office/drawing/2014/main" id="{4D8E7BC6-4CF1-4697-9E39-2F1F1E763975}"/>
              </a:ext>
            </a:extLst>
          </p:cNvPr>
          <p:cNvSpPr txBox="1"/>
          <p:nvPr/>
        </p:nvSpPr>
        <p:spPr>
          <a:xfrm>
            <a:off x="411392" y="5504790"/>
            <a:ext cx="5563740" cy="1200329"/>
          </a:xfrm>
          <a:prstGeom prst="rect">
            <a:avLst/>
          </a:prstGeom>
          <a:noFill/>
        </p:spPr>
        <p:txBody>
          <a:bodyPr wrap="square">
            <a:spAutoFit/>
          </a:bodyPr>
          <a:lstStyle/>
          <a:p>
            <a:pPr algn="ctr"/>
            <a:r>
              <a:rPr lang="en-US" sz="2400" dirty="0"/>
              <a:t>Instead, we're passing a </a:t>
            </a:r>
            <a:r>
              <a:rPr lang="en-US" sz="2400" dirty="0">
                <a:solidFill>
                  <a:srgbClr val="FF0000"/>
                </a:solidFill>
              </a:rPr>
              <a:t>function</a:t>
            </a:r>
            <a:r>
              <a:rPr lang="en-US" sz="2400" dirty="0"/>
              <a:t> as an argument to a </a:t>
            </a:r>
            <a:r>
              <a:rPr lang="en-US" sz="2400" dirty="0" err="1">
                <a:solidFill>
                  <a:srgbClr val="0070C0"/>
                </a:solidFill>
              </a:rPr>
              <a:t>forEach</a:t>
            </a:r>
            <a:r>
              <a:rPr lang="en-US" sz="2400" dirty="0">
                <a:solidFill>
                  <a:srgbClr val="0070C0"/>
                </a:solidFill>
              </a:rPr>
              <a:t>()</a:t>
            </a:r>
            <a:r>
              <a:rPr lang="en-US" sz="2400" dirty="0"/>
              <a:t>/</a:t>
            </a:r>
            <a:r>
              <a:rPr lang="en-US" sz="2400" dirty="0">
                <a:solidFill>
                  <a:srgbClr val="0070C0"/>
                </a:solidFill>
              </a:rPr>
              <a:t>each()</a:t>
            </a:r>
            <a:r>
              <a:rPr lang="en-US" sz="2400" dirty="0"/>
              <a:t> method that loops over the </a:t>
            </a:r>
            <a:r>
              <a:rPr lang="en-US" sz="2400" dirty="0" err="1"/>
              <a:t>iterable's</a:t>
            </a:r>
            <a:r>
              <a:rPr lang="en-US" sz="2400" dirty="0"/>
              <a:t> items!</a:t>
            </a:r>
          </a:p>
        </p:txBody>
      </p:sp>
      <p:sp>
        <p:nvSpPr>
          <p:cNvPr id="45" name="TextBox 44">
            <a:extLst>
              <a:ext uri="{FF2B5EF4-FFF2-40B4-BE49-F238E27FC236}">
                <a16:creationId xmlns:a16="http://schemas.microsoft.com/office/drawing/2014/main" id="{25ED3BDE-1A70-4591-BF36-98537733CFEB}"/>
              </a:ext>
            </a:extLst>
          </p:cNvPr>
          <p:cNvSpPr txBox="1"/>
          <p:nvPr/>
        </p:nvSpPr>
        <p:spPr>
          <a:xfrm>
            <a:off x="244713" y="4928959"/>
            <a:ext cx="6019451" cy="461665"/>
          </a:xfrm>
          <a:prstGeom prst="rect">
            <a:avLst/>
          </a:prstGeom>
          <a:noFill/>
        </p:spPr>
        <p:txBody>
          <a:bodyPr wrap="square">
            <a:spAutoFit/>
          </a:bodyPr>
          <a:lstStyle/>
          <a:p>
            <a:pPr algn="ctr"/>
            <a:r>
              <a:rPr lang="en-US" sz="2400" dirty="0"/>
              <a:t>With this syntax, we're NOT using an iterator!</a:t>
            </a:r>
          </a:p>
        </p:txBody>
      </p:sp>
      <p:sp>
        <p:nvSpPr>
          <p:cNvPr id="46" name="Speech Bubble: Rectangle with Corners Rounded 45">
            <a:extLst>
              <a:ext uri="{FF2B5EF4-FFF2-40B4-BE49-F238E27FC236}">
                <a16:creationId xmlns:a16="http://schemas.microsoft.com/office/drawing/2014/main" id="{7186EF9A-8E21-415C-9D48-A79480FFA1F5}"/>
              </a:ext>
            </a:extLst>
          </p:cNvPr>
          <p:cNvSpPr/>
          <p:nvPr/>
        </p:nvSpPr>
        <p:spPr>
          <a:xfrm>
            <a:off x="5671526" y="2867100"/>
            <a:ext cx="3478724" cy="1180292"/>
          </a:xfrm>
          <a:prstGeom prst="wedgeRoundRectCallout">
            <a:avLst>
              <a:gd name="adj1" fmla="val -75101"/>
              <a:gd name="adj2" fmla="val 85507"/>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 method will apply the passed-in</a:t>
            </a:r>
            <a:r>
              <a:rPr lang="en-US" sz="2000" dirty="0">
                <a:solidFill>
                  <a:schemeClr val="accent2">
                    <a:lumMod val="40000"/>
                    <a:lumOff val="60000"/>
                  </a:schemeClr>
                </a:solidFill>
                <a:latin typeface="Corbel" panose="020B0503020204020204" pitchFamily="34" charset="0"/>
              </a:rPr>
              <a:t> function </a:t>
            </a:r>
            <a:r>
              <a:rPr lang="en-US" sz="2000" dirty="0">
                <a:solidFill>
                  <a:schemeClr val="bg1"/>
                </a:solidFill>
                <a:latin typeface="Corbel" panose="020B0503020204020204" pitchFamily="34" charset="0"/>
              </a:rPr>
              <a:t>to each of the </a:t>
            </a:r>
            <a:r>
              <a:rPr lang="en-US" sz="2000" dirty="0" err="1">
                <a:solidFill>
                  <a:schemeClr val="bg1"/>
                </a:solidFill>
                <a:latin typeface="Corbel" panose="020B0503020204020204" pitchFamily="34" charset="0"/>
              </a:rPr>
              <a:t>iterable's</a:t>
            </a:r>
            <a:r>
              <a:rPr lang="en-US" sz="2000" dirty="0">
                <a:solidFill>
                  <a:schemeClr val="bg1"/>
                </a:solidFill>
                <a:latin typeface="Corbel" panose="020B0503020204020204" pitchFamily="34" charset="0"/>
              </a:rPr>
              <a:t> values. </a:t>
            </a:r>
            <a:endParaRPr lang="en-US" sz="2000" dirty="0">
              <a:solidFill>
                <a:schemeClr val="accent2">
                  <a:lumMod val="20000"/>
                  <a:lumOff val="80000"/>
                </a:schemeClr>
              </a:solidFill>
              <a:latin typeface="Corbel" panose="020B0503020204020204" pitchFamily="34" charset="0"/>
            </a:endParaRPr>
          </a:p>
        </p:txBody>
      </p:sp>
      <p:sp>
        <p:nvSpPr>
          <p:cNvPr id="47" name="Speech Bubble: Rectangle with Corners Rounded 46">
            <a:extLst>
              <a:ext uri="{FF2B5EF4-FFF2-40B4-BE49-F238E27FC236}">
                <a16:creationId xmlns:a16="http://schemas.microsoft.com/office/drawing/2014/main" id="{EB0F984A-9D7A-4B86-887F-01E3D594E5D4}"/>
              </a:ext>
            </a:extLst>
          </p:cNvPr>
          <p:cNvSpPr/>
          <p:nvPr/>
        </p:nvSpPr>
        <p:spPr>
          <a:xfrm>
            <a:off x="8450318" y="82847"/>
            <a:ext cx="3610202" cy="1180292"/>
          </a:xfrm>
          <a:prstGeom prst="wedgeRoundRectCallout">
            <a:avLst>
              <a:gd name="adj1" fmla="val -24362"/>
              <a:gd name="adj2" fmla="val 141607"/>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Ruby's syntax is a bit weird... But while this looks like a </a:t>
            </a:r>
            <a:r>
              <a:rPr lang="en-US" sz="2000" dirty="0">
                <a:solidFill>
                  <a:schemeClr val="accent2">
                    <a:lumMod val="40000"/>
                    <a:lumOff val="60000"/>
                  </a:schemeClr>
                </a:solidFill>
                <a:latin typeface="Corbel" panose="020B0503020204020204" pitchFamily="34" charset="0"/>
              </a:rPr>
              <a:t>block</a:t>
            </a:r>
            <a:r>
              <a:rPr lang="en-US" sz="2000" dirty="0">
                <a:solidFill>
                  <a:schemeClr val="bg1"/>
                </a:solidFill>
                <a:latin typeface="Corbel" panose="020B0503020204020204" pitchFamily="34" charset="0"/>
              </a:rPr>
              <a:t>, it's the same as a </a:t>
            </a:r>
            <a:r>
              <a:rPr lang="en-US" sz="2000" dirty="0">
                <a:solidFill>
                  <a:schemeClr val="accent2">
                    <a:lumMod val="40000"/>
                    <a:lumOff val="60000"/>
                  </a:schemeClr>
                </a:solidFill>
                <a:latin typeface="Corbel" panose="020B0503020204020204" pitchFamily="34" charset="0"/>
              </a:rPr>
              <a:t>lambda</a:t>
            </a:r>
            <a:r>
              <a:rPr lang="en-US" sz="2000" dirty="0">
                <a:solidFill>
                  <a:schemeClr val="bg1"/>
                </a:solidFill>
                <a:latin typeface="Corbel" panose="020B0503020204020204" pitchFamily="34" charset="0"/>
              </a:rPr>
              <a:t>!</a:t>
            </a:r>
            <a:endParaRPr lang="en-US" sz="2000" dirty="0">
              <a:solidFill>
                <a:schemeClr val="accent2">
                  <a:lumMod val="20000"/>
                  <a:lumOff val="80000"/>
                </a:schemeClr>
              </a:solidFill>
              <a:latin typeface="Corbel" panose="020B0503020204020204" pitchFamily="34" charset="0"/>
            </a:endParaRPr>
          </a:p>
        </p:txBody>
      </p:sp>
      <p:sp>
        <p:nvSpPr>
          <p:cNvPr id="48" name="Speech Bubble: Rectangle with Corners Rounded 47">
            <a:extLst>
              <a:ext uri="{FF2B5EF4-FFF2-40B4-BE49-F238E27FC236}">
                <a16:creationId xmlns:a16="http://schemas.microsoft.com/office/drawing/2014/main" id="{25D060FB-A1A0-4DA0-B7B7-2F976BBEBCE2}"/>
              </a:ext>
            </a:extLst>
          </p:cNvPr>
          <p:cNvSpPr/>
          <p:nvPr/>
        </p:nvSpPr>
        <p:spPr>
          <a:xfrm>
            <a:off x="2090217" y="2900083"/>
            <a:ext cx="3478724" cy="1180292"/>
          </a:xfrm>
          <a:prstGeom prst="wedgeRoundRectCallout">
            <a:avLst>
              <a:gd name="adj1" fmla="val -75101"/>
              <a:gd name="adj2" fmla="val 85507"/>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In many languages, an iterable object will have a </a:t>
            </a:r>
            <a:r>
              <a:rPr lang="en-US" sz="2000" dirty="0" err="1">
                <a:solidFill>
                  <a:srgbClr val="32F4F1"/>
                </a:solidFill>
                <a:latin typeface="Corbel" panose="020B0503020204020204" pitchFamily="34" charset="0"/>
              </a:rPr>
              <a:t>forEach</a:t>
            </a:r>
            <a:r>
              <a:rPr lang="en-US" sz="2000" dirty="0">
                <a:solidFill>
                  <a:srgbClr val="32F4F1"/>
                </a:solidFill>
                <a:latin typeface="Corbel" panose="020B0503020204020204" pitchFamily="34" charset="0"/>
              </a:rPr>
              <a:t>() </a:t>
            </a:r>
            <a:r>
              <a:rPr lang="en-US" sz="2000" dirty="0">
                <a:solidFill>
                  <a:schemeClr val="bg1"/>
                </a:solidFill>
                <a:latin typeface="Corbel" panose="020B0503020204020204" pitchFamily="34" charset="0"/>
              </a:rPr>
              <a:t>or </a:t>
            </a:r>
            <a:r>
              <a:rPr lang="en-US" sz="2000" dirty="0">
                <a:solidFill>
                  <a:srgbClr val="32F4F1"/>
                </a:solidFill>
                <a:latin typeface="Corbel" panose="020B0503020204020204" pitchFamily="34" charset="0"/>
              </a:rPr>
              <a:t>each() </a:t>
            </a:r>
            <a:r>
              <a:rPr lang="en-US" sz="2000" dirty="0">
                <a:solidFill>
                  <a:schemeClr val="bg1"/>
                </a:solidFill>
                <a:latin typeface="Corbel" panose="020B0503020204020204" pitchFamily="34" charset="0"/>
              </a:rPr>
              <a:t>method.</a:t>
            </a:r>
            <a:endParaRPr lang="en-US" sz="2000" dirty="0">
              <a:solidFill>
                <a:schemeClr val="accent2">
                  <a:lumMod val="20000"/>
                  <a:lumOff val="80000"/>
                </a:schemeClr>
              </a:solidFill>
              <a:latin typeface="Corbel" panose="020B0503020204020204" pitchFamily="34" charset="0"/>
            </a:endParaRPr>
          </a:p>
        </p:txBody>
      </p:sp>
    </p:spTree>
    <p:extLst>
      <p:ext uri="{BB962C8B-B14F-4D97-AF65-F5344CB8AC3E}">
        <p14:creationId xmlns:p14="http://schemas.microsoft.com/office/powerpoint/2010/main" val="2254707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500"/>
                                  </p:stCondLst>
                                  <p:childTnLst>
                                    <p:set>
                                      <p:cBhvr>
                                        <p:cTn id="13" dur="1" fill="hold">
                                          <p:stCondLst>
                                            <p:cond delay="0"/>
                                          </p:stCondLst>
                                        </p:cTn>
                                        <p:tgtEl>
                                          <p:spTgt spid="37"/>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500"/>
                                  </p:stCondLst>
                                  <p:childTnLst>
                                    <p:set>
                                      <p:cBhvr>
                                        <p:cTn id="16" dur="1" fill="hold">
                                          <p:stCondLst>
                                            <p:cond delay="0"/>
                                          </p:stCondLst>
                                        </p:cTn>
                                        <p:tgtEl>
                                          <p:spTgt spid="23"/>
                                        </p:tgtEl>
                                        <p:attrNameLst>
                                          <p:attrName>style.visibility</p:attrName>
                                        </p:attrNameLst>
                                      </p:cBhvr>
                                      <p:to>
                                        <p:strVal val="visible"/>
                                      </p:to>
                                    </p:set>
                                  </p:childTnLst>
                                </p:cTn>
                              </p:par>
                            </p:childTnLst>
                          </p:cTn>
                        </p:par>
                        <p:par>
                          <p:cTn id="17" fill="hold">
                            <p:stCondLst>
                              <p:cond delay="1000"/>
                            </p:stCondLst>
                            <p:childTnLst>
                              <p:par>
                                <p:cTn id="18" presetID="1" presetClass="entr" presetSubtype="0" fill="hold" grpId="0" nodeType="afterEffect">
                                  <p:stCondLst>
                                    <p:cond delay="500"/>
                                  </p:stCondLst>
                                  <p:childTnLst>
                                    <p:set>
                                      <p:cBhvr>
                                        <p:cTn id="19" dur="1" fill="hold">
                                          <p:stCondLst>
                                            <p:cond delay="0"/>
                                          </p:stCondLst>
                                        </p:cTn>
                                        <p:tgtEl>
                                          <p:spTgt spid="40"/>
                                        </p:tgtEl>
                                        <p:attrNameLst>
                                          <p:attrName>style.visibility</p:attrName>
                                        </p:attrNameLst>
                                      </p:cBhvr>
                                      <p:to>
                                        <p:strVal val="visible"/>
                                      </p:to>
                                    </p:set>
                                  </p:childTnLst>
                                </p:cTn>
                              </p:par>
                            </p:childTnLst>
                          </p:cTn>
                        </p:par>
                        <p:par>
                          <p:cTn id="20" fill="hold">
                            <p:stCondLst>
                              <p:cond delay="1500"/>
                            </p:stCondLst>
                            <p:childTnLst>
                              <p:par>
                                <p:cTn id="21" presetID="1" presetClass="entr" presetSubtype="0" fill="hold" grpId="0" nodeType="afterEffect">
                                  <p:stCondLst>
                                    <p:cond delay="500"/>
                                  </p:stCondLst>
                                  <p:childTnLst>
                                    <p:set>
                                      <p:cBhvr>
                                        <p:cTn id="22" dur="1" fill="hold">
                                          <p:stCondLst>
                                            <p:cond delay="0"/>
                                          </p:stCondLst>
                                        </p:cTn>
                                        <p:tgtEl>
                                          <p:spTgt spid="24"/>
                                        </p:tgtEl>
                                        <p:attrNameLst>
                                          <p:attrName>style.visibility</p:attrName>
                                        </p:attrNameLst>
                                      </p:cBhvr>
                                      <p:to>
                                        <p:strVal val="visible"/>
                                      </p:to>
                                    </p:set>
                                  </p:childTnLst>
                                </p:cTn>
                              </p:par>
                            </p:childTnLst>
                          </p:cTn>
                        </p:par>
                        <p:par>
                          <p:cTn id="23" fill="hold">
                            <p:stCondLst>
                              <p:cond delay="2000"/>
                            </p:stCondLst>
                            <p:childTnLst>
                              <p:par>
                                <p:cTn id="24" presetID="1" presetClass="entr" presetSubtype="0" fill="hold" grpId="0" nodeType="afterEffect">
                                  <p:stCondLst>
                                    <p:cond delay="500"/>
                                  </p:stCondLst>
                                  <p:childTnLst>
                                    <p:set>
                                      <p:cBhvr>
                                        <p:cTn id="25" dur="1" fill="hold">
                                          <p:stCondLst>
                                            <p:cond delay="0"/>
                                          </p:stCondLst>
                                        </p:cTn>
                                        <p:tgtEl>
                                          <p:spTgt spid="38"/>
                                        </p:tgtEl>
                                        <p:attrNameLst>
                                          <p:attrName>style.visibility</p:attrName>
                                        </p:attrNameLst>
                                      </p:cBhvr>
                                      <p:to>
                                        <p:strVal val="visible"/>
                                      </p:to>
                                    </p:set>
                                  </p:childTnLst>
                                </p:cTn>
                              </p:par>
                            </p:childTnLst>
                          </p:cTn>
                        </p:par>
                        <p:par>
                          <p:cTn id="26" fill="hold">
                            <p:stCondLst>
                              <p:cond delay="2500"/>
                            </p:stCondLst>
                            <p:childTnLst>
                              <p:par>
                                <p:cTn id="27" presetID="1" presetClass="entr" presetSubtype="0" fill="hold" grpId="0" nodeType="afterEffect">
                                  <p:stCondLst>
                                    <p:cond delay="500"/>
                                  </p:stCondLst>
                                  <p:childTnLst>
                                    <p:set>
                                      <p:cBhvr>
                                        <p:cTn id="28" dur="1" fill="hold">
                                          <p:stCondLst>
                                            <p:cond delay="0"/>
                                          </p:stCondLst>
                                        </p:cTn>
                                        <p:tgtEl>
                                          <p:spTgt spid="42"/>
                                        </p:tgtEl>
                                        <p:attrNameLst>
                                          <p:attrName>style.visibility</p:attrName>
                                        </p:attrNameLst>
                                      </p:cBhvr>
                                      <p:to>
                                        <p:strVal val="visible"/>
                                      </p:to>
                                    </p:set>
                                  </p:childTnLst>
                                </p:cTn>
                              </p:par>
                            </p:childTnLst>
                          </p:cTn>
                        </p:par>
                        <p:par>
                          <p:cTn id="29" fill="hold">
                            <p:stCondLst>
                              <p:cond delay="3000"/>
                            </p:stCondLst>
                            <p:childTnLst>
                              <p:par>
                                <p:cTn id="30" presetID="1" presetClass="entr" presetSubtype="0" fill="hold" grpId="0" nodeType="afterEffect">
                                  <p:stCondLst>
                                    <p:cond delay="500"/>
                                  </p:stCondLst>
                                  <p:childTnLst>
                                    <p:set>
                                      <p:cBhvr>
                                        <p:cTn id="31" dur="1" fill="hold">
                                          <p:stCondLst>
                                            <p:cond delay="0"/>
                                          </p:stCondLst>
                                        </p:cTn>
                                        <p:tgtEl>
                                          <p:spTgt spid="3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4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4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wipe(down)">
                                      <p:cBhvr>
                                        <p:cTn id="44" dur="500"/>
                                        <p:tgtEl>
                                          <p:spTgt spid="4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wipe(down)">
                                      <p:cBhvr>
                                        <p:cTn id="49" dur="500"/>
                                        <p:tgtEl>
                                          <p:spTgt spid="46"/>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grpId="1" nodeType="clickEffect">
                                  <p:stCondLst>
                                    <p:cond delay="0"/>
                                  </p:stCondLst>
                                  <p:childTnLst>
                                    <p:set>
                                      <p:cBhvr>
                                        <p:cTn id="53" dur="1" fill="hold">
                                          <p:stCondLst>
                                            <p:cond delay="0"/>
                                          </p:stCondLst>
                                        </p:cTn>
                                        <p:tgtEl>
                                          <p:spTgt spid="46"/>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48"/>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47"/>
                                        </p:tgtEl>
                                        <p:attrNameLst>
                                          <p:attrName>style.visibility</p:attrName>
                                        </p:attrNameLst>
                                      </p:cBhvr>
                                      <p:to>
                                        <p:strVal val="visible"/>
                                      </p:to>
                                    </p:set>
                                    <p:animEffect transition="in" filter="wipe(down)">
                                      <p:cBhvr>
                                        <p:cTn id="60" dur="500"/>
                                        <p:tgtEl>
                                          <p:spTgt spid="47"/>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2" grpId="0" animBg="1"/>
      <p:bldP spid="23" grpId="0" animBg="1"/>
      <p:bldP spid="24" grpId="0" animBg="1"/>
      <p:bldP spid="37" grpId="0" animBg="1"/>
      <p:bldP spid="38" grpId="0" animBg="1"/>
      <p:bldP spid="39" grpId="0" animBg="1"/>
      <p:bldP spid="40" grpId="0" animBg="1"/>
      <p:bldP spid="42" grpId="0" animBg="1"/>
      <p:bldP spid="43" grpId="0"/>
      <p:bldP spid="45" grpId="0"/>
      <p:bldP spid="46" grpId="0" animBg="1"/>
      <p:bldP spid="46" grpId="1" animBg="1"/>
      <p:bldP spid="47" grpId="0" animBg="1"/>
      <p:bldP spid="47" grpId="1" animBg="1"/>
      <p:bldP spid="48" grpId="0" animBg="1"/>
      <p:bldP spid="48"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7E4B49-267F-4122-8AD7-F600A6D34EFF}"/>
              </a:ext>
            </a:extLst>
          </p:cNvPr>
          <p:cNvSpPr>
            <a:spLocks noGrp="1"/>
          </p:cNvSpPr>
          <p:nvPr>
            <p:ph type="title"/>
          </p:nvPr>
        </p:nvSpPr>
        <p:spPr>
          <a:xfrm>
            <a:off x="467297" y="-142795"/>
            <a:ext cx="11229329" cy="1143000"/>
          </a:xfrm>
        </p:spPr>
        <p:txBody>
          <a:bodyPr/>
          <a:lstStyle/>
          <a:p>
            <a:r>
              <a:rPr lang="en-US" dirty="0"/>
              <a:t>Iteration with First Class Functions</a:t>
            </a:r>
          </a:p>
        </p:txBody>
      </p:sp>
      <p:sp>
        <p:nvSpPr>
          <p:cNvPr id="9" name="TextBox 8">
            <a:extLst>
              <a:ext uri="{FF2B5EF4-FFF2-40B4-BE49-F238E27FC236}">
                <a16:creationId xmlns:a16="http://schemas.microsoft.com/office/drawing/2014/main" id="{DAA2A26F-37EA-4F1A-855C-33C2789A509C}"/>
              </a:ext>
            </a:extLst>
          </p:cNvPr>
          <p:cNvSpPr txBox="1"/>
          <p:nvPr/>
        </p:nvSpPr>
        <p:spPr>
          <a:xfrm>
            <a:off x="1341564" y="773545"/>
            <a:ext cx="9508871" cy="461665"/>
          </a:xfrm>
          <a:prstGeom prst="rect">
            <a:avLst/>
          </a:prstGeom>
          <a:noFill/>
        </p:spPr>
        <p:txBody>
          <a:bodyPr wrap="square">
            <a:spAutoFit/>
          </a:bodyPr>
          <a:lstStyle/>
          <a:p>
            <a:pPr algn="ctr"/>
            <a:r>
              <a:rPr lang="en-US" sz="2400" dirty="0"/>
              <a:t>Let's build a </a:t>
            </a:r>
            <a:r>
              <a:rPr lang="en-US" sz="2400" dirty="0" err="1">
                <a:solidFill>
                  <a:srgbClr val="FF0000"/>
                </a:solidFill>
              </a:rPr>
              <a:t>forEach</a:t>
            </a:r>
            <a:r>
              <a:rPr lang="en-US" sz="2400" dirty="0">
                <a:solidFill>
                  <a:srgbClr val="FF0000"/>
                </a:solidFill>
              </a:rPr>
              <a:t>()</a:t>
            </a:r>
            <a:r>
              <a:rPr lang="en-US" sz="2400" dirty="0"/>
              <a:t> method for our earlier Python container:</a:t>
            </a:r>
          </a:p>
        </p:txBody>
      </p:sp>
      <p:sp>
        <p:nvSpPr>
          <p:cNvPr id="41" name="TextBox 40">
            <a:extLst>
              <a:ext uri="{FF2B5EF4-FFF2-40B4-BE49-F238E27FC236}">
                <a16:creationId xmlns:a16="http://schemas.microsoft.com/office/drawing/2014/main" id="{5C24A948-0732-4BAE-862B-24B86DD999B1}"/>
              </a:ext>
            </a:extLst>
          </p:cNvPr>
          <p:cNvSpPr txBox="1"/>
          <p:nvPr/>
        </p:nvSpPr>
        <p:spPr>
          <a:xfrm>
            <a:off x="325821" y="5920289"/>
            <a:ext cx="6096000" cy="369332"/>
          </a:xfrm>
          <a:prstGeom prst="rect">
            <a:avLst/>
          </a:prstGeom>
          <a:noFill/>
        </p:spPr>
        <p:txBody>
          <a:bodyPr wrap="square">
            <a:spAutoFit/>
          </a:bodyPr>
          <a:lstStyle/>
          <a:p>
            <a:endParaRPr lang="en-US" dirty="0"/>
          </a:p>
        </p:txBody>
      </p:sp>
      <p:sp>
        <p:nvSpPr>
          <p:cNvPr id="15" name="Rectangle 14">
            <a:extLst>
              <a:ext uri="{FF2B5EF4-FFF2-40B4-BE49-F238E27FC236}">
                <a16:creationId xmlns:a16="http://schemas.microsoft.com/office/drawing/2014/main" id="{AFBEAAC3-70A8-4138-98C9-82524FF168AD}"/>
              </a:ext>
            </a:extLst>
          </p:cNvPr>
          <p:cNvSpPr/>
          <p:nvPr/>
        </p:nvSpPr>
        <p:spPr>
          <a:xfrm>
            <a:off x="278524" y="1488307"/>
            <a:ext cx="6621517" cy="4801314"/>
          </a:xfrm>
          <a:prstGeom prst="rect">
            <a:avLst/>
          </a:prstGeom>
          <a:solidFill>
            <a:srgbClr val="E2E9F6"/>
          </a:solidFill>
          <a:ln>
            <a:solidFill>
              <a:schemeClr val="tx1"/>
            </a:solidFill>
          </a:ln>
        </p:spPr>
        <p:txBody>
          <a:bodyPr wrap="square">
            <a:spAutoFit/>
          </a:bodyPr>
          <a:lstStyle/>
          <a:p>
            <a:r>
              <a:rPr lang="en-US" dirty="0">
                <a:solidFill>
                  <a:srgbClr val="9D0003"/>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err="1">
                <a:solidFill>
                  <a:srgbClr val="0F7574"/>
                </a:solidFill>
                <a:latin typeface="Consolas" panose="020B0609020204030204" pitchFamily="49" charset="0"/>
              </a:rPr>
              <a:t>ListOfStrings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9D0003"/>
                </a:solidFill>
                <a:latin typeface="Consolas" panose="020B0609020204030204" pitchFamily="49" charset="0"/>
              </a:rPr>
              <a:t>def</a:t>
            </a:r>
            <a:r>
              <a:rPr lang="en-US" dirty="0">
                <a:solidFill>
                  <a:srgbClr val="000000"/>
                </a:solidFill>
                <a:latin typeface="Consolas" panose="020B0609020204030204" pitchFamily="49" charset="0"/>
              </a:rPr>
              <a:t> </a:t>
            </a:r>
            <a:r>
              <a:rPr lang="en-US" dirty="0">
                <a:solidFill>
                  <a:srgbClr val="0F7574"/>
                </a:solidFill>
                <a:latin typeface="Consolas" panose="020B0609020204030204" pitchFamily="49" charset="0"/>
              </a:rPr>
              <a:t>__</a:t>
            </a:r>
            <a:r>
              <a:rPr lang="en-US" dirty="0" err="1">
                <a:solidFill>
                  <a:srgbClr val="0F7574"/>
                </a:solidFill>
                <a:latin typeface="Consolas" panose="020B0609020204030204" pitchFamily="49" charset="0"/>
              </a:rPr>
              <a:t>init</a:t>
            </a:r>
            <a:r>
              <a:rPr lang="en-US" dirty="0">
                <a:solidFill>
                  <a:srgbClr val="0F7574"/>
                </a:solidFill>
                <a:latin typeface="Consolas" panose="020B0609020204030204" pitchFamily="49" charset="0"/>
              </a:rPr>
              <a:t>__</a:t>
            </a:r>
            <a:r>
              <a:rPr lang="en-US" dirty="0">
                <a:solidFill>
                  <a:srgbClr val="000000"/>
                </a:solidFill>
                <a:latin typeface="Consolas" panose="020B0609020204030204" pitchFamily="49" charset="0"/>
              </a:rPr>
              <a:t>(self):</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self.array</a:t>
            </a:r>
            <a:r>
              <a:rPr lang="en-US" dirty="0">
                <a:solidFill>
                  <a:srgbClr val="000000"/>
                </a:solidFill>
                <a:latin typeface="Consolas" panose="020B0609020204030204" pitchFamily="49" charset="0"/>
              </a:rPr>
              <a:t> = []</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9D0003"/>
                </a:solidFill>
                <a:latin typeface="Consolas" panose="020B0609020204030204" pitchFamily="49" charset="0"/>
              </a:rPr>
              <a:t>def</a:t>
            </a:r>
            <a:r>
              <a:rPr lang="en-US" dirty="0">
                <a:solidFill>
                  <a:srgbClr val="000000"/>
                </a:solidFill>
                <a:latin typeface="Consolas" panose="020B0609020204030204" pitchFamily="49" charset="0"/>
              </a:rPr>
              <a:t> </a:t>
            </a:r>
            <a:r>
              <a:rPr lang="en-US" dirty="0">
                <a:solidFill>
                  <a:srgbClr val="0F7574"/>
                </a:solidFill>
                <a:latin typeface="Consolas" panose="020B0609020204030204" pitchFamily="49" charset="0"/>
              </a:rPr>
              <a:t>add</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self,val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self.array.append</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val</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9D0003"/>
                </a:solidFill>
                <a:latin typeface="Consolas" panose="020B0609020204030204" pitchFamily="49" charset="0"/>
              </a:rPr>
              <a:t>def</a:t>
            </a:r>
            <a:r>
              <a:rPr lang="en-US" dirty="0">
                <a:solidFill>
                  <a:srgbClr val="000000"/>
                </a:solidFill>
                <a:latin typeface="Consolas" panose="020B0609020204030204" pitchFamily="49" charset="0"/>
              </a:rPr>
              <a:t> </a:t>
            </a:r>
            <a:r>
              <a:rPr lang="en-US" dirty="0" err="1">
                <a:solidFill>
                  <a:srgbClr val="0F7574"/>
                </a:solidFill>
                <a:latin typeface="Consolas" panose="020B0609020204030204" pitchFamily="49" charset="0"/>
              </a:rPr>
              <a:t>forEach</a:t>
            </a:r>
            <a:r>
              <a:rPr lang="en-US" dirty="0">
                <a:solidFill>
                  <a:srgbClr val="000000"/>
                </a:solidFill>
                <a:latin typeface="Consolas" panose="020B0609020204030204" pitchFamily="49" charset="0"/>
              </a:rPr>
              <a:t>(self, f):</a:t>
            </a:r>
          </a:p>
          <a:p>
            <a:r>
              <a:rPr lang="en-US" dirty="0">
                <a:solidFill>
                  <a:srgbClr val="000000"/>
                </a:solidFill>
                <a:latin typeface="Consolas" panose="020B0609020204030204" pitchFamily="49" charset="0"/>
              </a:rPr>
              <a:t>    </a:t>
            </a:r>
            <a:r>
              <a:rPr lang="en-US" dirty="0">
                <a:solidFill>
                  <a:srgbClr val="9D0003"/>
                </a:solidFill>
                <a:latin typeface="Consolas" panose="020B0609020204030204" pitchFamily="49" charset="0"/>
              </a:rPr>
              <a:t>for</a:t>
            </a:r>
            <a:r>
              <a:rPr lang="en-US" dirty="0">
                <a:solidFill>
                  <a:srgbClr val="000000"/>
                </a:solidFill>
                <a:latin typeface="Consolas" panose="020B0609020204030204" pitchFamily="49" charset="0"/>
              </a:rPr>
              <a:t> x </a:t>
            </a:r>
            <a:r>
              <a:rPr lang="en-US" dirty="0">
                <a:solidFill>
                  <a:srgbClr val="9D0003"/>
                </a:solidFill>
                <a:latin typeface="Consolas" panose="020B0609020204030204" pitchFamily="49" charset="0"/>
              </a:rPr>
              <a:t>in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self.array</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f(x)</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yummy = </a:t>
            </a:r>
            <a:r>
              <a:rPr lang="en-US" dirty="0" err="1">
                <a:solidFill>
                  <a:srgbClr val="000000"/>
                </a:solidFill>
                <a:latin typeface="Consolas" panose="020B0609020204030204" pitchFamily="49" charset="0"/>
              </a:rPr>
              <a:t>ListOfStrings</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yummy.add</a:t>
            </a:r>
            <a:r>
              <a:rPr lang="en-US" dirty="0">
                <a:solidFill>
                  <a:srgbClr val="000000"/>
                </a:solidFill>
                <a:latin typeface="Consolas" panose="020B0609020204030204" pitchFamily="49" charset="0"/>
              </a:rPr>
              <a:t>(</a:t>
            </a:r>
            <a:r>
              <a:rPr lang="en-US" dirty="0">
                <a:solidFill>
                  <a:srgbClr val="FB00FF"/>
                </a:solidFill>
                <a:latin typeface="Consolas" panose="020B0609020204030204" pitchFamily="49" charset="0"/>
              </a:rPr>
              <a:t>'</a:t>
            </a:r>
            <a:r>
              <a:rPr lang="en-US" dirty="0" err="1">
                <a:solidFill>
                  <a:srgbClr val="FB00FF"/>
                </a:solidFill>
                <a:latin typeface="Consolas" panose="020B0609020204030204" pitchFamily="49" charset="0"/>
              </a:rPr>
              <a:t>bindi</a:t>
            </a:r>
            <a:r>
              <a:rPr lang="en-US" dirty="0">
                <a:solidFill>
                  <a:srgbClr val="FB00FF"/>
                </a:solidFill>
                <a:latin typeface="Consolas" panose="020B0609020204030204" pitchFamily="49" charset="0"/>
              </a:rPr>
              <a:t> masala'</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yummy.add</a:t>
            </a:r>
            <a:r>
              <a:rPr lang="en-US" dirty="0">
                <a:solidFill>
                  <a:srgbClr val="000000"/>
                </a:solidFill>
                <a:latin typeface="Consolas" panose="020B0609020204030204" pitchFamily="49" charset="0"/>
              </a:rPr>
              <a:t>(</a:t>
            </a:r>
            <a:r>
              <a:rPr lang="en-US" dirty="0">
                <a:solidFill>
                  <a:srgbClr val="FB00FF"/>
                </a:solidFill>
                <a:latin typeface="Consolas" panose="020B0609020204030204" pitchFamily="49" charset="0"/>
              </a:rPr>
              <a:t>'</a:t>
            </a:r>
            <a:r>
              <a:rPr lang="en-US" dirty="0" err="1">
                <a:solidFill>
                  <a:srgbClr val="FB00FF"/>
                </a:solidFill>
                <a:latin typeface="Consolas" panose="020B0609020204030204" pitchFamily="49" charset="0"/>
              </a:rPr>
              <a:t>koobideh</a:t>
            </a:r>
            <a:r>
              <a:rPr lang="en-US" dirty="0">
                <a:solidFill>
                  <a:srgbClr val="FB00FF"/>
                </a:solidFill>
                <a:latin typeface="Consolas" panose="020B0609020204030204" pitchFamily="49" charset="0"/>
              </a:rPr>
              <a:t>'</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yummy.add</a:t>
            </a:r>
            <a:r>
              <a:rPr lang="en-US" dirty="0">
                <a:solidFill>
                  <a:srgbClr val="000000"/>
                </a:solidFill>
                <a:latin typeface="Consolas" panose="020B0609020204030204" pitchFamily="49" charset="0"/>
              </a:rPr>
              <a:t>(</a:t>
            </a:r>
            <a:r>
              <a:rPr lang="en-US" dirty="0">
                <a:solidFill>
                  <a:srgbClr val="FB00FF"/>
                </a:solidFill>
                <a:latin typeface="Consolas" panose="020B0609020204030204" pitchFamily="49" charset="0"/>
              </a:rPr>
              <a:t>'gai </a:t>
            </a:r>
            <a:r>
              <a:rPr lang="en-US" dirty="0" err="1">
                <a:solidFill>
                  <a:srgbClr val="FB00FF"/>
                </a:solidFill>
                <a:latin typeface="Consolas" panose="020B0609020204030204" pitchFamily="49" charset="0"/>
              </a:rPr>
              <a:t>lan</a:t>
            </a:r>
            <a:r>
              <a:rPr lang="en-US" dirty="0">
                <a:solidFill>
                  <a:srgbClr val="FB00FF"/>
                </a:solidFill>
                <a:latin typeface="Consolas" panose="020B0609020204030204" pitchFamily="49" charset="0"/>
              </a:rPr>
              <a:t>'</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err="1">
                <a:solidFill>
                  <a:srgbClr val="000000"/>
                </a:solidFill>
                <a:latin typeface="Consolas" panose="020B0609020204030204" pitchFamily="49" charset="0"/>
              </a:rPr>
              <a:t>yummy.forEach</a:t>
            </a:r>
            <a:r>
              <a:rPr lang="en-US" dirty="0">
                <a:solidFill>
                  <a:srgbClr val="000000"/>
                </a:solidFill>
                <a:latin typeface="Consolas" panose="020B0609020204030204" pitchFamily="49" charset="0"/>
              </a:rPr>
              <a:t>(</a:t>
            </a:r>
            <a:r>
              <a:rPr lang="en-US" dirty="0">
                <a:solidFill>
                  <a:srgbClr val="9D0003"/>
                </a:solidFill>
                <a:latin typeface="Consolas" panose="020B0609020204030204" pitchFamily="49" charset="0"/>
              </a:rPr>
              <a:t>lambda</a:t>
            </a:r>
            <a:r>
              <a:rPr lang="en-US" dirty="0">
                <a:solidFill>
                  <a:srgbClr val="000000"/>
                </a:solidFill>
                <a:latin typeface="Consolas" panose="020B0609020204030204" pitchFamily="49" charset="0"/>
              </a:rPr>
              <a:t> food: </a:t>
            </a:r>
            <a:r>
              <a:rPr lang="en-US" dirty="0">
                <a:solidFill>
                  <a:srgbClr val="0F7574"/>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f</a:t>
            </a:r>
            <a:r>
              <a:rPr lang="en-US" dirty="0" err="1">
                <a:solidFill>
                  <a:srgbClr val="FB00FF"/>
                </a:solidFill>
                <a:latin typeface="Consolas" panose="020B0609020204030204" pitchFamily="49" charset="0"/>
              </a:rPr>
              <a:t>'I</a:t>
            </a:r>
            <a:r>
              <a:rPr lang="en-US" dirty="0">
                <a:solidFill>
                  <a:srgbClr val="FB00FF"/>
                </a:solidFill>
                <a:latin typeface="Consolas" panose="020B0609020204030204" pitchFamily="49" charset="0"/>
              </a:rPr>
              <a:t> like {food}'</a:t>
            </a:r>
            <a:r>
              <a:rPr lang="en-US" dirty="0">
                <a:solidFill>
                  <a:srgbClr val="000000"/>
                </a:solidFill>
                <a:latin typeface="Consolas" panose="020B0609020204030204" pitchFamily="49" charset="0"/>
              </a:rPr>
              <a:t>))</a:t>
            </a:r>
          </a:p>
        </p:txBody>
      </p:sp>
      <p:sp>
        <p:nvSpPr>
          <p:cNvPr id="16" name="Speech Bubble: Rectangle with Corners Rounded 15">
            <a:extLst>
              <a:ext uri="{FF2B5EF4-FFF2-40B4-BE49-F238E27FC236}">
                <a16:creationId xmlns:a16="http://schemas.microsoft.com/office/drawing/2014/main" id="{79FF757F-6DE5-4525-8E4C-4BB2E4EACB73}"/>
              </a:ext>
            </a:extLst>
          </p:cNvPr>
          <p:cNvSpPr/>
          <p:nvPr/>
        </p:nvSpPr>
        <p:spPr>
          <a:xfrm>
            <a:off x="4831705" y="2342340"/>
            <a:ext cx="4096720" cy="1178897"/>
          </a:xfrm>
          <a:prstGeom prst="wedgeRoundRectCallout">
            <a:avLst>
              <a:gd name="adj1" fmla="val -86677"/>
              <a:gd name="adj2" fmla="val 54767"/>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Basically, the </a:t>
            </a:r>
            <a:r>
              <a:rPr lang="en-US" sz="2000" dirty="0" err="1">
                <a:solidFill>
                  <a:schemeClr val="accent2">
                    <a:lumMod val="40000"/>
                    <a:lumOff val="60000"/>
                  </a:schemeClr>
                </a:solidFill>
                <a:latin typeface="Corbel" panose="020B0503020204020204" pitchFamily="34" charset="0"/>
              </a:rPr>
              <a:t>forEach</a:t>
            </a:r>
            <a:r>
              <a:rPr lang="en-US" sz="2000" dirty="0">
                <a:solidFill>
                  <a:schemeClr val="accent2">
                    <a:lumMod val="40000"/>
                    <a:lumOff val="60000"/>
                  </a:schemeClr>
                </a:solidFill>
                <a:latin typeface="Corbel" panose="020B0503020204020204" pitchFamily="34" charset="0"/>
              </a:rPr>
              <a:t>()</a:t>
            </a:r>
            <a:r>
              <a:rPr lang="en-US" sz="2000" dirty="0">
                <a:solidFill>
                  <a:schemeClr val="bg1"/>
                </a:solidFill>
                <a:latin typeface="Corbel" panose="020B0503020204020204" pitchFamily="34" charset="0"/>
              </a:rPr>
              <a:t> method enumerates all of the items itself...</a:t>
            </a:r>
            <a:endParaRPr lang="en-US" sz="2000" dirty="0">
              <a:solidFill>
                <a:schemeClr val="accent2">
                  <a:lumMod val="20000"/>
                  <a:lumOff val="80000"/>
                </a:schemeClr>
              </a:solidFill>
              <a:latin typeface="Corbel" panose="020B0503020204020204" pitchFamily="34" charset="0"/>
            </a:endParaRPr>
          </a:p>
        </p:txBody>
      </p:sp>
      <p:sp>
        <p:nvSpPr>
          <p:cNvPr id="17" name="Speech Bubble: Rectangle with Corners Rounded 16">
            <a:extLst>
              <a:ext uri="{FF2B5EF4-FFF2-40B4-BE49-F238E27FC236}">
                <a16:creationId xmlns:a16="http://schemas.microsoft.com/office/drawing/2014/main" id="{B770F563-3294-475F-B56F-20F9761782AD}"/>
              </a:ext>
            </a:extLst>
          </p:cNvPr>
          <p:cNvSpPr/>
          <p:nvPr/>
        </p:nvSpPr>
        <p:spPr>
          <a:xfrm>
            <a:off x="3791181" y="3726531"/>
            <a:ext cx="3313812" cy="854541"/>
          </a:xfrm>
          <a:prstGeom prst="wedgeRoundRectCallout">
            <a:avLst>
              <a:gd name="adj1" fmla="val -114905"/>
              <a:gd name="adj2" fmla="val 1880"/>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and passes each item to the provided function.</a:t>
            </a:r>
            <a:endParaRPr lang="en-US" sz="2000" dirty="0">
              <a:solidFill>
                <a:schemeClr val="accent2">
                  <a:lumMod val="20000"/>
                  <a:lumOff val="80000"/>
                </a:schemeClr>
              </a:solidFill>
              <a:latin typeface="Corbel" panose="020B0503020204020204" pitchFamily="34" charset="0"/>
            </a:endParaRPr>
          </a:p>
        </p:txBody>
      </p:sp>
      <p:sp>
        <p:nvSpPr>
          <p:cNvPr id="18" name="TextBox 17">
            <a:extLst>
              <a:ext uri="{FF2B5EF4-FFF2-40B4-BE49-F238E27FC236}">
                <a16:creationId xmlns:a16="http://schemas.microsoft.com/office/drawing/2014/main" id="{12B32AC4-2B56-4C54-8AC6-A2C80940B79A}"/>
              </a:ext>
            </a:extLst>
          </p:cNvPr>
          <p:cNvSpPr txBox="1"/>
          <p:nvPr/>
        </p:nvSpPr>
        <p:spPr>
          <a:xfrm>
            <a:off x="7087725" y="1721281"/>
            <a:ext cx="4614043" cy="830997"/>
          </a:xfrm>
          <a:prstGeom prst="rect">
            <a:avLst/>
          </a:prstGeom>
          <a:noFill/>
        </p:spPr>
        <p:txBody>
          <a:bodyPr wrap="square">
            <a:spAutoFit/>
          </a:bodyPr>
          <a:lstStyle/>
          <a:p>
            <a:pPr algn="ctr"/>
            <a:r>
              <a:rPr lang="en-US" sz="2400" dirty="0"/>
              <a:t>As you can see, an iterator is not used for this syntax!</a:t>
            </a:r>
          </a:p>
        </p:txBody>
      </p:sp>
      <p:sp>
        <p:nvSpPr>
          <p:cNvPr id="19" name="TextBox 18">
            <a:extLst>
              <a:ext uri="{FF2B5EF4-FFF2-40B4-BE49-F238E27FC236}">
                <a16:creationId xmlns:a16="http://schemas.microsoft.com/office/drawing/2014/main" id="{C2127971-155A-4877-B660-0E820FFB7909}"/>
              </a:ext>
            </a:extLst>
          </p:cNvPr>
          <p:cNvSpPr txBox="1"/>
          <p:nvPr/>
        </p:nvSpPr>
        <p:spPr>
          <a:xfrm>
            <a:off x="6747536" y="2822930"/>
            <a:ext cx="5444464" cy="830997"/>
          </a:xfrm>
          <a:prstGeom prst="rect">
            <a:avLst/>
          </a:prstGeom>
          <a:noFill/>
        </p:spPr>
        <p:txBody>
          <a:bodyPr wrap="square">
            <a:spAutoFit/>
          </a:bodyPr>
          <a:lstStyle/>
          <a:p>
            <a:pPr algn="ctr"/>
            <a:r>
              <a:rPr lang="en-US" sz="2400" dirty="0"/>
              <a:t>Instead, the iterable object iterates over its own items, and calls the provided </a:t>
            </a:r>
            <a:r>
              <a:rPr lang="en-US" sz="2400" dirty="0">
                <a:solidFill>
                  <a:srgbClr val="FF0000"/>
                </a:solidFill>
              </a:rPr>
              <a:t>f()</a:t>
            </a:r>
            <a:r>
              <a:rPr lang="en-US" sz="2400" dirty="0"/>
              <a:t>.</a:t>
            </a:r>
          </a:p>
        </p:txBody>
      </p:sp>
      <p:sp>
        <p:nvSpPr>
          <p:cNvPr id="20" name="TextBox 19">
            <a:extLst>
              <a:ext uri="{FF2B5EF4-FFF2-40B4-BE49-F238E27FC236}">
                <a16:creationId xmlns:a16="http://schemas.microsoft.com/office/drawing/2014/main" id="{BC76D10F-4413-4D60-87F2-E6806CB8DE85}"/>
              </a:ext>
            </a:extLst>
          </p:cNvPr>
          <p:cNvSpPr txBox="1"/>
          <p:nvPr/>
        </p:nvSpPr>
        <p:spPr>
          <a:xfrm>
            <a:off x="7238999" y="3939310"/>
            <a:ext cx="4614043" cy="1200329"/>
          </a:xfrm>
          <a:prstGeom prst="rect">
            <a:avLst/>
          </a:prstGeom>
          <a:noFill/>
        </p:spPr>
        <p:txBody>
          <a:bodyPr wrap="square">
            <a:spAutoFit/>
          </a:bodyPr>
          <a:lstStyle/>
          <a:p>
            <a:pPr algn="ctr"/>
            <a:r>
              <a:rPr lang="en-US" sz="2400" dirty="0"/>
              <a:t>This is essentially a </a:t>
            </a:r>
            <a:r>
              <a:rPr lang="en-US" sz="2400" dirty="0">
                <a:solidFill>
                  <a:srgbClr val="FF0000"/>
                </a:solidFill>
              </a:rPr>
              <a:t>map() </a:t>
            </a:r>
            <a:r>
              <a:rPr lang="en-US" sz="2400" dirty="0"/>
              <a:t>operation like we saw in functional programming!</a:t>
            </a:r>
          </a:p>
        </p:txBody>
      </p:sp>
      <p:sp>
        <p:nvSpPr>
          <p:cNvPr id="25" name="Line 21">
            <a:extLst>
              <a:ext uri="{FF2B5EF4-FFF2-40B4-BE49-F238E27FC236}">
                <a16:creationId xmlns:a16="http://schemas.microsoft.com/office/drawing/2014/main" id="{71777049-0945-42B6-9883-0F294CA0F8E4}"/>
              </a:ext>
            </a:extLst>
          </p:cNvPr>
          <p:cNvSpPr>
            <a:spLocks noChangeShapeType="1"/>
          </p:cNvSpPr>
          <p:nvPr/>
        </p:nvSpPr>
        <p:spPr bwMode="auto">
          <a:xfrm>
            <a:off x="1439917" y="4282966"/>
            <a:ext cx="1792014" cy="168691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26" name="Rectangle 25">
            <a:extLst>
              <a:ext uri="{FF2B5EF4-FFF2-40B4-BE49-F238E27FC236}">
                <a16:creationId xmlns:a16="http://schemas.microsoft.com/office/drawing/2014/main" id="{C593C16D-1E01-43F9-AED8-790EA65508CD}"/>
              </a:ext>
            </a:extLst>
          </p:cNvPr>
          <p:cNvSpPr/>
          <p:nvPr/>
        </p:nvSpPr>
        <p:spPr>
          <a:xfrm>
            <a:off x="258548" y="1278721"/>
            <a:ext cx="6621517" cy="5078313"/>
          </a:xfrm>
          <a:prstGeom prst="rect">
            <a:avLst/>
          </a:prstGeom>
          <a:solidFill>
            <a:srgbClr val="E2E9F6"/>
          </a:solidFill>
          <a:ln>
            <a:solidFill>
              <a:schemeClr val="tx1"/>
            </a:solidFill>
          </a:ln>
        </p:spPr>
        <p:txBody>
          <a:bodyPr wrap="square">
            <a:spAutoFit/>
          </a:bodyPr>
          <a:lstStyle/>
          <a:p>
            <a:r>
              <a:rPr lang="en-US" dirty="0">
                <a:solidFill>
                  <a:srgbClr val="9D0003"/>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err="1">
                <a:solidFill>
                  <a:srgbClr val="0F7574"/>
                </a:solidFill>
                <a:latin typeface="Consolas" panose="020B0609020204030204" pitchFamily="49" charset="0"/>
              </a:rPr>
              <a:t>ListOfStrings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9D0003"/>
                </a:solidFill>
                <a:latin typeface="Consolas" panose="020B0609020204030204" pitchFamily="49" charset="0"/>
              </a:rPr>
              <a:t>def</a:t>
            </a:r>
            <a:r>
              <a:rPr lang="en-US" dirty="0">
                <a:solidFill>
                  <a:srgbClr val="000000"/>
                </a:solidFill>
                <a:latin typeface="Consolas" panose="020B0609020204030204" pitchFamily="49" charset="0"/>
              </a:rPr>
              <a:t> </a:t>
            </a:r>
            <a:r>
              <a:rPr lang="en-US" dirty="0">
                <a:solidFill>
                  <a:srgbClr val="0F7574"/>
                </a:solidFill>
                <a:latin typeface="Consolas" panose="020B0609020204030204" pitchFamily="49" charset="0"/>
              </a:rPr>
              <a:t>__</a:t>
            </a:r>
            <a:r>
              <a:rPr lang="en-US" dirty="0" err="1">
                <a:solidFill>
                  <a:srgbClr val="0F7574"/>
                </a:solidFill>
                <a:latin typeface="Consolas" panose="020B0609020204030204" pitchFamily="49" charset="0"/>
              </a:rPr>
              <a:t>init</a:t>
            </a:r>
            <a:r>
              <a:rPr lang="en-US" dirty="0">
                <a:solidFill>
                  <a:srgbClr val="0F7574"/>
                </a:solidFill>
                <a:latin typeface="Consolas" panose="020B0609020204030204" pitchFamily="49" charset="0"/>
              </a:rPr>
              <a:t>__</a:t>
            </a:r>
            <a:r>
              <a:rPr lang="en-US" dirty="0">
                <a:solidFill>
                  <a:srgbClr val="000000"/>
                </a:solidFill>
                <a:latin typeface="Consolas" panose="020B0609020204030204" pitchFamily="49" charset="0"/>
              </a:rPr>
              <a:t>(self):</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self.array</a:t>
            </a:r>
            <a:r>
              <a:rPr lang="en-US" dirty="0">
                <a:solidFill>
                  <a:srgbClr val="000000"/>
                </a:solidFill>
                <a:latin typeface="Consolas" panose="020B0609020204030204" pitchFamily="49" charset="0"/>
              </a:rPr>
              <a:t> = []</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9D0003"/>
                </a:solidFill>
                <a:latin typeface="Consolas" panose="020B0609020204030204" pitchFamily="49" charset="0"/>
              </a:rPr>
              <a:t>def</a:t>
            </a:r>
            <a:r>
              <a:rPr lang="en-US" dirty="0">
                <a:solidFill>
                  <a:srgbClr val="000000"/>
                </a:solidFill>
                <a:latin typeface="Consolas" panose="020B0609020204030204" pitchFamily="49" charset="0"/>
              </a:rPr>
              <a:t> </a:t>
            </a:r>
            <a:r>
              <a:rPr lang="en-US" dirty="0">
                <a:solidFill>
                  <a:srgbClr val="0F7574"/>
                </a:solidFill>
                <a:latin typeface="Consolas" panose="020B0609020204030204" pitchFamily="49" charset="0"/>
              </a:rPr>
              <a:t>add</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self,val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self.array.append</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val</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9D0003"/>
                </a:solidFill>
                <a:latin typeface="Consolas" panose="020B0609020204030204" pitchFamily="49" charset="0"/>
              </a:rPr>
              <a:t>def</a:t>
            </a:r>
            <a:r>
              <a:rPr lang="en-US" dirty="0">
                <a:solidFill>
                  <a:srgbClr val="000000"/>
                </a:solidFill>
                <a:latin typeface="Consolas" panose="020B0609020204030204" pitchFamily="49" charset="0"/>
              </a:rPr>
              <a:t> </a:t>
            </a:r>
            <a:r>
              <a:rPr lang="en-US" dirty="0" err="1">
                <a:solidFill>
                  <a:srgbClr val="0F7574"/>
                </a:solidFill>
                <a:latin typeface="Consolas" panose="020B0609020204030204" pitchFamily="49" charset="0"/>
              </a:rPr>
              <a:t>forEach</a:t>
            </a:r>
            <a:r>
              <a:rPr lang="en-US" dirty="0">
                <a:solidFill>
                  <a:srgbClr val="000000"/>
                </a:solidFill>
                <a:latin typeface="Consolas" panose="020B0609020204030204" pitchFamily="49" charset="0"/>
              </a:rPr>
              <a:t>(self, f):</a:t>
            </a:r>
          </a:p>
          <a:p>
            <a:r>
              <a:rPr lang="en-US" dirty="0">
                <a:solidFill>
                  <a:srgbClr val="000000"/>
                </a:solidFill>
                <a:latin typeface="Consolas" panose="020B0609020204030204" pitchFamily="49" charset="0"/>
              </a:rPr>
              <a:t>    </a:t>
            </a:r>
            <a:r>
              <a:rPr lang="en-US" dirty="0">
                <a:solidFill>
                  <a:srgbClr val="9D0003"/>
                </a:solidFill>
                <a:latin typeface="Consolas" panose="020B0609020204030204" pitchFamily="49" charset="0"/>
              </a:rPr>
              <a:t>for</a:t>
            </a:r>
            <a:r>
              <a:rPr lang="en-US" dirty="0">
                <a:solidFill>
                  <a:srgbClr val="000000"/>
                </a:solidFill>
                <a:latin typeface="Consolas" panose="020B0609020204030204" pitchFamily="49" charset="0"/>
              </a:rPr>
              <a:t> x </a:t>
            </a:r>
            <a:r>
              <a:rPr lang="en-US" dirty="0">
                <a:solidFill>
                  <a:srgbClr val="9D0003"/>
                </a:solidFill>
                <a:latin typeface="Consolas" panose="020B0609020204030204" pitchFamily="49" charset="0"/>
              </a:rPr>
              <a:t>in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self.array</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f(x)</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yummy = </a:t>
            </a:r>
            <a:r>
              <a:rPr lang="en-US" dirty="0" err="1">
                <a:solidFill>
                  <a:srgbClr val="000000"/>
                </a:solidFill>
                <a:latin typeface="Consolas" panose="020B0609020204030204" pitchFamily="49" charset="0"/>
              </a:rPr>
              <a:t>ListOfStrings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 add items to yummy</a:t>
            </a:r>
          </a:p>
          <a:p>
            <a:endParaRPr lang="en-US" dirty="0">
              <a:solidFill>
                <a:srgbClr val="000000"/>
              </a:solidFill>
              <a:latin typeface="Consolas" panose="020B0609020204030204" pitchFamily="49" charset="0"/>
            </a:endParaRPr>
          </a:p>
          <a:p>
            <a:r>
              <a:rPr lang="en-US" dirty="0">
                <a:solidFill>
                  <a:srgbClr val="9D0003"/>
                </a:solidFill>
                <a:latin typeface="Consolas" panose="020B0609020204030204" pitchFamily="49" charset="0"/>
              </a:rPr>
              <a:t>def</a:t>
            </a:r>
            <a:r>
              <a:rPr lang="en-US" dirty="0">
                <a:solidFill>
                  <a:srgbClr val="000000"/>
                </a:solidFill>
                <a:latin typeface="Consolas" panose="020B0609020204030204" pitchFamily="49" charset="0"/>
              </a:rPr>
              <a:t> </a:t>
            </a:r>
            <a:r>
              <a:rPr lang="en-US" dirty="0">
                <a:solidFill>
                  <a:srgbClr val="0F7574"/>
                </a:solidFill>
                <a:latin typeface="Consolas" panose="020B0609020204030204" pitchFamily="49" charset="0"/>
              </a:rPr>
              <a:t>like</a:t>
            </a:r>
            <a:r>
              <a:rPr lang="en-US" dirty="0">
                <a:solidFill>
                  <a:srgbClr val="000000"/>
                </a:solidFill>
                <a:latin typeface="Consolas" panose="020B0609020204030204" pitchFamily="49" charset="0"/>
              </a:rPr>
              <a:t>(x):</a:t>
            </a:r>
          </a:p>
          <a:p>
            <a:r>
              <a:rPr lang="en-US" dirty="0">
                <a:solidFill>
                  <a:srgbClr val="000000"/>
                </a:solidFill>
                <a:latin typeface="Consolas" panose="020B0609020204030204" pitchFamily="49" charset="0"/>
              </a:rPr>
              <a:t> </a:t>
            </a:r>
            <a:r>
              <a:rPr lang="en-US" dirty="0">
                <a:solidFill>
                  <a:srgbClr val="0F7574"/>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f</a:t>
            </a:r>
            <a:r>
              <a:rPr lang="en-US" dirty="0" err="1">
                <a:solidFill>
                  <a:srgbClr val="FB00FF"/>
                </a:solidFill>
                <a:latin typeface="Consolas" panose="020B0609020204030204" pitchFamily="49" charset="0"/>
              </a:rPr>
              <a:t>'I</a:t>
            </a:r>
            <a:r>
              <a:rPr lang="en-US" dirty="0">
                <a:solidFill>
                  <a:srgbClr val="FB00FF"/>
                </a:solidFill>
                <a:latin typeface="Consolas" panose="020B0609020204030204" pitchFamily="49" charset="0"/>
              </a:rPr>
              <a:t> like {x}'</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err="1">
                <a:solidFill>
                  <a:srgbClr val="000000"/>
                </a:solidFill>
                <a:latin typeface="Consolas" panose="020B0609020204030204" pitchFamily="49" charset="0"/>
              </a:rPr>
              <a:t>yummy.forEach</a:t>
            </a:r>
            <a:r>
              <a:rPr lang="en-US" dirty="0">
                <a:solidFill>
                  <a:srgbClr val="000000"/>
                </a:solidFill>
                <a:latin typeface="Consolas" panose="020B0609020204030204" pitchFamily="49" charset="0"/>
              </a:rPr>
              <a:t>(</a:t>
            </a:r>
            <a:r>
              <a:rPr lang="en-US" dirty="0">
                <a:solidFill>
                  <a:srgbClr val="9D0003"/>
                </a:solidFill>
                <a:latin typeface="Consolas" panose="020B0609020204030204" pitchFamily="49" charset="0"/>
              </a:rPr>
              <a:t>like</a:t>
            </a:r>
            <a:r>
              <a:rPr lang="en-US" dirty="0">
                <a:solidFill>
                  <a:srgbClr val="000000"/>
                </a:solidFill>
                <a:latin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27" name="Speech Bubble: Rectangle with Corners Rounded 26">
            <a:extLst>
              <a:ext uri="{FF2B5EF4-FFF2-40B4-BE49-F238E27FC236}">
                <a16:creationId xmlns:a16="http://schemas.microsoft.com/office/drawing/2014/main" id="{AE5E9B99-728B-4035-818B-64F994D802EE}"/>
              </a:ext>
            </a:extLst>
          </p:cNvPr>
          <p:cNvSpPr/>
          <p:nvPr/>
        </p:nvSpPr>
        <p:spPr>
          <a:xfrm>
            <a:off x="4103048" y="4290859"/>
            <a:ext cx="3313812" cy="1133414"/>
          </a:xfrm>
          <a:prstGeom prst="wedgeRoundRectCallout">
            <a:avLst>
              <a:gd name="adj1" fmla="val -99205"/>
              <a:gd name="adj2" fmla="val 96771"/>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Of course, we don't need to pass a </a:t>
            </a:r>
            <a:r>
              <a:rPr lang="en-US" sz="2000" dirty="0">
                <a:solidFill>
                  <a:schemeClr val="accent2">
                    <a:lumMod val="40000"/>
                    <a:lumOff val="60000"/>
                  </a:schemeClr>
                </a:solidFill>
                <a:latin typeface="Corbel" panose="020B0503020204020204" pitchFamily="34" charset="0"/>
              </a:rPr>
              <a:t>lambda</a:t>
            </a:r>
            <a:r>
              <a:rPr lang="en-US" sz="2000" dirty="0">
                <a:solidFill>
                  <a:schemeClr val="bg1"/>
                </a:solidFill>
                <a:latin typeface="Corbel" panose="020B0503020204020204" pitchFamily="34" charset="0"/>
              </a:rPr>
              <a:t> – we can also pass a regular function.</a:t>
            </a:r>
            <a:endParaRPr lang="en-US" sz="2000" dirty="0">
              <a:solidFill>
                <a:schemeClr val="accent2">
                  <a:lumMod val="20000"/>
                  <a:lumOff val="80000"/>
                </a:schemeClr>
              </a:solidFill>
              <a:latin typeface="Corbel" panose="020B0503020204020204" pitchFamily="34" charset="0"/>
            </a:endParaRPr>
          </a:p>
        </p:txBody>
      </p:sp>
    </p:spTree>
    <p:extLst>
      <p:ext uri="{BB962C8B-B14F-4D97-AF65-F5344CB8AC3E}">
        <p14:creationId xmlns:p14="http://schemas.microsoft.com/office/powerpoint/2010/main" val="2805060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
                                            <p:txEl>
                                              <p:pRg st="16" end="1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wipe(down)">
                                      <p:cBhvr>
                                        <p:cTn id="59" dur="500"/>
                                        <p:tgtEl>
                                          <p:spTgt spid="16"/>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wipe(down)">
                                      <p:cBhvr>
                                        <p:cTn id="64" dur="500"/>
                                        <p:tgtEl>
                                          <p:spTgt spid="17"/>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wipe(up)">
                                      <p:cBhvr>
                                        <p:cTn id="69" dur="500"/>
                                        <p:tgtEl>
                                          <p:spTgt spid="25"/>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grpId="1" nodeType="clickEffect">
                                  <p:stCondLst>
                                    <p:cond delay="0"/>
                                  </p:stCondLst>
                                  <p:childTnLst>
                                    <p:set>
                                      <p:cBhvr>
                                        <p:cTn id="73" dur="1" fill="hold">
                                          <p:stCondLst>
                                            <p:cond delay="0"/>
                                          </p:stCondLst>
                                        </p:cTn>
                                        <p:tgtEl>
                                          <p:spTgt spid="17"/>
                                        </p:tgtEl>
                                        <p:attrNameLst>
                                          <p:attrName>style.visibility</p:attrName>
                                        </p:attrNameLst>
                                      </p:cBhvr>
                                      <p:to>
                                        <p:strVal val="hidden"/>
                                      </p:to>
                                    </p:set>
                                  </p:childTnLst>
                                </p:cTn>
                              </p:par>
                              <p:par>
                                <p:cTn id="74" presetID="1" presetClass="exit" presetSubtype="0" fill="hold" grpId="1" nodeType="withEffect">
                                  <p:stCondLst>
                                    <p:cond delay="0"/>
                                  </p:stCondLst>
                                  <p:childTnLst>
                                    <p:set>
                                      <p:cBhvr>
                                        <p:cTn id="75" dur="1" fill="hold">
                                          <p:stCondLst>
                                            <p:cond delay="0"/>
                                          </p:stCondLst>
                                        </p:cTn>
                                        <p:tgtEl>
                                          <p:spTgt spid="16"/>
                                        </p:tgtEl>
                                        <p:attrNameLst>
                                          <p:attrName>style.visibility</p:attrName>
                                        </p:attrNameLst>
                                      </p:cBhvr>
                                      <p:to>
                                        <p:strVal val="hidden"/>
                                      </p:to>
                                    </p:set>
                                  </p:childTnLst>
                                </p:cTn>
                              </p:par>
                              <p:par>
                                <p:cTn id="76" presetID="1" presetClass="exit" presetSubtype="0" fill="hold" grpId="0" nodeType="withEffect">
                                  <p:stCondLst>
                                    <p:cond delay="0"/>
                                  </p:stCondLst>
                                  <p:childTnLst>
                                    <p:set>
                                      <p:cBhvr>
                                        <p:cTn id="77" dur="1" fill="hold">
                                          <p:stCondLst>
                                            <p:cond delay="0"/>
                                          </p:stCondLst>
                                        </p:cTn>
                                        <p:tgtEl>
                                          <p:spTgt spid="25"/>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18"/>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19"/>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20"/>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27"/>
                                        </p:tgtEl>
                                        <p:attrNameLst>
                                          <p:attrName>style.visibility</p:attrName>
                                        </p:attrNameLst>
                                      </p:cBhvr>
                                      <p:to>
                                        <p:strVal val="visible"/>
                                      </p:to>
                                    </p:set>
                                    <p:animEffect transition="in" filter="wipe(down)">
                                      <p:cBhvr>
                                        <p:cTn id="94" dur="500"/>
                                        <p:tgtEl>
                                          <p:spTgt spid="27"/>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1" fill="hold" grpId="0" nodeType="clickEffect">
                                  <p:stCondLst>
                                    <p:cond delay="0"/>
                                  </p:stCondLst>
                                  <p:childTnLst>
                                    <p:set>
                                      <p:cBhvr>
                                        <p:cTn id="98" dur="1" fill="hold">
                                          <p:stCondLst>
                                            <p:cond delay="0"/>
                                          </p:stCondLst>
                                        </p:cTn>
                                        <p:tgtEl>
                                          <p:spTgt spid="26"/>
                                        </p:tgtEl>
                                        <p:attrNameLst>
                                          <p:attrName>style.visibility</p:attrName>
                                        </p:attrNameLst>
                                      </p:cBhvr>
                                      <p:to>
                                        <p:strVal val="visible"/>
                                      </p:to>
                                    </p:set>
                                    <p:animEffect transition="in" filter="wipe(up)">
                                      <p:cBhvr>
                                        <p:cTn id="99" dur="500"/>
                                        <p:tgtEl>
                                          <p:spTgt spid="26"/>
                                        </p:tgtEl>
                                      </p:cBhvr>
                                    </p:animEffect>
                                  </p:childTnLst>
                                </p:cTn>
                              </p:par>
                            </p:childTnLst>
                          </p:cTn>
                        </p:par>
                      </p:childTnLst>
                    </p:cTn>
                  </p:par>
                  <p:par>
                    <p:cTn id="100" fill="hold">
                      <p:stCondLst>
                        <p:cond delay="indefinite"/>
                      </p:stCondLst>
                      <p:childTnLst>
                        <p:par>
                          <p:cTn id="101" fill="hold">
                            <p:stCondLst>
                              <p:cond delay="0"/>
                            </p:stCondLst>
                            <p:childTnLst>
                              <p:par>
                                <p:cTn id="102" presetID="42" presetClass="path" presetSubtype="0" accel="50000" decel="50000" fill="hold" grpId="2" nodeType="clickEffect">
                                  <p:stCondLst>
                                    <p:cond delay="0"/>
                                  </p:stCondLst>
                                  <p:childTnLst>
                                    <p:animMotion origin="layout" path="M 4.16667E-6 -3.33333E-6 L -0.12982 -0.1125 " pathEditMode="relative" rAng="0" ptsTypes="AA">
                                      <p:cBhvr>
                                        <p:cTn id="103" dur="2000" fill="hold"/>
                                        <p:tgtEl>
                                          <p:spTgt spid="27"/>
                                        </p:tgtEl>
                                        <p:attrNameLst>
                                          <p:attrName>ppt_x</p:attrName>
                                          <p:attrName>ppt_y</p:attrName>
                                        </p:attrNameLst>
                                      </p:cBhvr>
                                      <p:rCtr x="-6497" y="-5625"/>
                                    </p:animMotion>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grpId="1" nodeType="clickEffect">
                                  <p:stCondLst>
                                    <p:cond delay="0"/>
                                  </p:stCondLst>
                                  <p:childTnLst>
                                    <p:set>
                                      <p:cBhvr>
                                        <p:cTn id="107"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uiExpand="1" build="p" animBg="1"/>
      <p:bldP spid="16" grpId="0" animBg="1"/>
      <p:bldP spid="16" grpId="1" animBg="1"/>
      <p:bldP spid="17" grpId="0" animBg="1"/>
      <p:bldP spid="17" grpId="1" animBg="1"/>
      <p:bldP spid="18" grpId="0"/>
      <p:bldP spid="19" grpId="0"/>
      <p:bldP spid="20" grpId="0"/>
      <p:bldP spid="25" grpId="0" animBg="1"/>
      <p:bldP spid="26" grpId="0" animBg="1"/>
      <p:bldP spid="27" grpId="0" animBg="1"/>
      <p:bldP spid="27" grpId="1" animBg="1"/>
      <p:bldP spid="27" grpId="2"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8A7A5-AA21-438A-8853-D9EFBE51D10C}"/>
              </a:ext>
            </a:extLst>
          </p:cNvPr>
          <p:cNvSpPr>
            <a:spLocks noGrp="1"/>
          </p:cNvSpPr>
          <p:nvPr>
            <p:ph type="title"/>
          </p:nvPr>
        </p:nvSpPr>
        <p:spPr>
          <a:xfrm>
            <a:off x="956440" y="-76200"/>
            <a:ext cx="10363200" cy="1143000"/>
          </a:xfrm>
        </p:spPr>
        <p:txBody>
          <a:bodyPr>
            <a:normAutofit/>
          </a:bodyPr>
          <a:lstStyle/>
          <a:p>
            <a:r>
              <a:rPr lang="en-US" sz="3600" dirty="0"/>
              <a:t>Iterating With First-class Functions</a:t>
            </a:r>
          </a:p>
        </p:txBody>
      </p:sp>
      <p:pic>
        <p:nvPicPr>
          <p:cNvPr id="6" name="Picture 5" descr="Shape&#10;&#10;Description automatically generated with low confidence">
            <a:extLst>
              <a:ext uri="{FF2B5EF4-FFF2-40B4-BE49-F238E27FC236}">
                <a16:creationId xmlns:a16="http://schemas.microsoft.com/office/drawing/2014/main" id="{2A4569B4-A8FD-43E2-96D5-23D1EBF69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7326" y="91440"/>
            <a:ext cx="662880" cy="662880"/>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ACE3D0E1-D3DD-402F-9CC2-48EB57C66C18}"/>
              </a:ext>
            </a:extLst>
          </p:cNvPr>
          <p:cNvSpPr txBox="1"/>
          <p:nvPr/>
        </p:nvSpPr>
        <p:spPr>
          <a:xfrm>
            <a:off x="363056" y="1756533"/>
            <a:ext cx="11255680" cy="461665"/>
          </a:xfrm>
          <a:prstGeom prst="rect">
            <a:avLst/>
          </a:prstGeom>
          <a:noFill/>
        </p:spPr>
        <p:txBody>
          <a:bodyPr wrap="square">
            <a:spAutoFit/>
          </a:bodyPr>
          <a:lstStyle/>
          <a:p>
            <a:pPr algn="ctr"/>
            <a:r>
              <a:rPr lang="en-US" sz="2400" dirty="0"/>
              <a:t>What are the pros/cons of using </a:t>
            </a:r>
            <a:r>
              <a:rPr lang="en-US" sz="2400" dirty="0" err="1">
                <a:solidFill>
                  <a:srgbClr val="FF0000"/>
                </a:solidFill>
              </a:rPr>
              <a:t>forEach</a:t>
            </a:r>
            <a:r>
              <a:rPr lang="en-US" sz="2400" dirty="0">
                <a:solidFill>
                  <a:srgbClr val="FF0000"/>
                </a:solidFill>
              </a:rPr>
              <a:t>() + a first-class function </a:t>
            </a:r>
            <a:r>
              <a:rPr lang="en-US" sz="2400" dirty="0"/>
              <a:t>vs. an </a:t>
            </a:r>
            <a:r>
              <a:rPr lang="en-US" sz="2400" dirty="0">
                <a:solidFill>
                  <a:srgbClr val="FF0000"/>
                </a:solidFill>
              </a:rPr>
              <a:t>iterator</a:t>
            </a:r>
            <a:r>
              <a:rPr lang="en-US" sz="2400" dirty="0"/>
              <a:t>? </a:t>
            </a:r>
          </a:p>
        </p:txBody>
      </p:sp>
      <p:sp>
        <p:nvSpPr>
          <p:cNvPr id="15" name="TextBox 14">
            <a:extLst>
              <a:ext uri="{FF2B5EF4-FFF2-40B4-BE49-F238E27FC236}">
                <a16:creationId xmlns:a16="http://schemas.microsoft.com/office/drawing/2014/main" id="{2DCA5A47-A83A-4397-9896-2850F8B17A8F}"/>
              </a:ext>
            </a:extLst>
          </p:cNvPr>
          <p:cNvSpPr txBox="1"/>
          <p:nvPr/>
        </p:nvSpPr>
        <p:spPr>
          <a:xfrm>
            <a:off x="1327155" y="2907931"/>
            <a:ext cx="9327483" cy="830997"/>
          </a:xfrm>
          <a:prstGeom prst="rect">
            <a:avLst/>
          </a:prstGeom>
          <a:noFill/>
        </p:spPr>
        <p:txBody>
          <a:bodyPr wrap="square">
            <a:spAutoFit/>
          </a:bodyPr>
          <a:lstStyle/>
          <a:p>
            <a:pPr algn="ctr"/>
            <a:r>
              <a:rPr lang="en-US" sz="2400" dirty="0"/>
              <a:t>What happens if you delete an item from a container while you're iterating over its items using any of the approaches?</a:t>
            </a:r>
          </a:p>
        </p:txBody>
      </p:sp>
      <p:sp>
        <p:nvSpPr>
          <p:cNvPr id="16" name="Rectangle 15">
            <a:extLst>
              <a:ext uri="{FF2B5EF4-FFF2-40B4-BE49-F238E27FC236}">
                <a16:creationId xmlns:a16="http://schemas.microsoft.com/office/drawing/2014/main" id="{D8F5F2F4-C897-46C4-8F88-176DAA0F67C6}"/>
              </a:ext>
            </a:extLst>
          </p:cNvPr>
          <p:cNvSpPr/>
          <p:nvPr/>
        </p:nvSpPr>
        <p:spPr>
          <a:xfrm>
            <a:off x="2996857" y="5086401"/>
            <a:ext cx="5556266"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7" name="Rectangle 16">
            <a:extLst>
              <a:ext uri="{FF2B5EF4-FFF2-40B4-BE49-F238E27FC236}">
                <a16:creationId xmlns:a16="http://schemas.microsoft.com/office/drawing/2014/main" id="{72D7F775-2FDA-45B7-9DEB-82EE183875BD}"/>
              </a:ext>
            </a:extLst>
          </p:cNvPr>
          <p:cNvSpPr/>
          <p:nvPr/>
        </p:nvSpPr>
        <p:spPr>
          <a:xfrm>
            <a:off x="2995822" y="5087587"/>
            <a:ext cx="5558337"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08784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22" presetClass="entr" presetSubtype="8"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90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16"/>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P spid="16" grpId="0" animBg="1"/>
      <p:bldP spid="16" grpId="1" animBg="1"/>
      <p:bldP spid="17" grpId="0" animBg="1"/>
      <p:bldP spid="17"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25A84-4AE9-497A-9918-91B711BD49E8}"/>
              </a:ext>
            </a:extLst>
          </p:cNvPr>
          <p:cNvSpPr>
            <a:spLocks noGrp="1"/>
          </p:cNvSpPr>
          <p:nvPr>
            <p:ph type="title"/>
          </p:nvPr>
        </p:nvSpPr>
        <p:spPr/>
        <p:txBody>
          <a:bodyPr/>
          <a:lstStyle/>
          <a:p>
            <a:r>
              <a:rPr lang="en-US" dirty="0"/>
              <a:t>Expressions, Associativity and Order of Evaluation</a:t>
            </a:r>
          </a:p>
        </p:txBody>
      </p:sp>
      <p:sp>
        <p:nvSpPr>
          <p:cNvPr id="23" name="TextBox 22">
            <a:extLst>
              <a:ext uri="{FF2B5EF4-FFF2-40B4-BE49-F238E27FC236}">
                <a16:creationId xmlns:a16="http://schemas.microsoft.com/office/drawing/2014/main" id="{DD86E62B-B687-4AE9-AC83-EC63464440B8}"/>
              </a:ext>
            </a:extLst>
          </p:cNvPr>
          <p:cNvSpPr txBox="1"/>
          <p:nvPr/>
        </p:nvSpPr>
        <p:spPr>
          <a:xfrm>
            <a:off x="7791497" y="2288817"/>
            <a:ext cx="3611685" cy="3693319"/>
          </a:xfrm>
          <a:prstGeom prst="rect">
            <a:avLst/>
          </a:prstGeom>
          <a:solidFill>
            <a:schemeClr val="accent4">
              <a:lumMod val="20000"/>
              <a:lumOff val="80000"/>
            </a:schemeClr>
          </a:solidFill>
          <a:ln>
            <a:solidFill>
              <a:schemeClr val="tx1"/>
            </a:solidFill>
          </a:ln>
        </p:spPr>
        <p:txBody>
          <a:bodyPr wrap="square">
            <a:noAutofit/>
          </a:bodyPr>
          <a:lstStyle/>
          <a:p>
            <a:r>
              <a:rPr lang="en-US" sz="1800" dirty="0">
                <a:solidFill>
                  <a:srgbClr val="149902"/>
                </a:solidFill>
                <a:latin typeface="Consolas" panose="020B0609020204030204" pitchFamily="49" charset="0"/>
              </a:rPr>
              <a:t>int</a:t>
            </a:r>
            <a:r>
              <a:rPr lang="en-US" sz="1800" dirty="0">
                <a:solidFill>
                  <a:srgbClr val="000000"/>
                </a:solidFill>
                <a:latin typeface="Consolas" panose="020B0609020204030204" pitchFamily="49" charset="0"/>
              </a:rPr>
              <a:t> c </a:t>
            </a:r>
            <a:r>
              <a:rPr lang="en-US" sz="1800" b="0" dirty="0">
                <a:solidFill>
                  <a:srgbClr val="000000"/>
                </a:solidFill>
                <a:latin typeface="Consolas" panose="020B0609020204030204" pitchFamily="49" charset="0"/>
              </a:rPr>
              <a:t>= </a:t>
            </a:r>
            <a:r>
              <a:rPr lang="en-US" sz="1800" b="0" dirty="0">
                <a:solidFill>
                  <a:srgbClr val="850002"/>
                </a:solidFill>
                <a:latin typeface="Consolas" panose="020B0609020204030204" pitchFamily="49" charset="0"/>
              </a:rPr>
              <a:t>0</a:t>
            </a:r>
            <a:r>
              <a:rPr lang="en-US" sz="1800" b="0" dirty="0">
                <a:solidFill>
                  <a:srgbClr val="000000"/>
                </a:solidFill>
                <a:latin typeface="Consolas" panose="020B0609020204030204" pitchFamily="49" charset="0"/>
              </a:rPr>
              <a:t>; </a:t>
            </a:r>
            <a:endParaRPr lang="en-US" sz="1800" dirty="0">
              <a:solidFill>
                <a:srgbClr val="000000"/>
              </a:solidFill>
              <a:latin typeface="Consolas" panose="020B0609020204030204" pitchFamily="49" charset="0"/>
            </a:endParaRPr>
          </a:p>
          <a:p>
            <a:endParaRPr lang="en-US" dirty="0">
              <a:solidFill>
                <a:srgbClr val="000000"/>
              </a:solidFill>
              <a:latin typeface="Consolas" panose="020B0609020204030204" pitchFamily="49" charset="0"/>
            </a:endParaRPr>
          </a:p>
          <a:p>
            <a:r>
              <a:rPr lang="en-US" sz="1800" dirty="0">
                <a:solidFill>
                  <a:srgbClr val="149902"/>
                </a:solidFill>
                <a:latin typeface="Consolas" panose="020B0609020204030204" pitchFamily="49" charset="0"/>
              </a:rPr>
              <a:t>int</a:t>
            </a:r>
            <a:r>
              <a:rPr lang="en-US" sz="1800" dirty="0">
                <a:solidFill>
                  <a:srgbClr val="000000"/>
                </a:solidFill>
                <a:latin typeface="Consolas" panose="020B0609020204030204" pitchFamily="49" charset="0"/>
              </a:rPr>
              <a:t> f() {</a:t>
            </a:r>
          </a:p>
          <a:p>
            <a:r>
              <a:rPr lang="en-US" sz="1800" dirty="0">
                <a:solidFill>
                  <a:srgbClr val="000000"/>
                </a:solidFill>
                <a:latin typeface="Consolas" panose="020B0609020204030204" pitchFamily="49" charset="0"/>
              </a:rPr>
              <a:t>  ++c;</a:t>
            </a:r>
          </a:p>
          <a:p>
            <a:r>
              <a:rPr lang="en-US" b="0" dirty="0">
                <a:solidFill>
                  <a:srgbClr val="000000"/>
                </a:solidFill>
                <a:latin typeface="Consolas" panose="020B0609020204030204" pitchFamily="49" charset="0"/>
              </a:rPr>
              <a:t>  </a:t>
            </a:r>
            <a:r>
              <a:rPr lang="en-US" dirty="0">
                <a:solidFill>
                  <a:srgbClr val="000000"/>
                </a:solidFill>
                <a:latin typeface="Consolas" panose="020B0609020204030204" pitchFamily="49" charset="0"/>
              </a:rPr>
              <a:t>return c;</a:t>
            </a:r>
            <a:endParaRPr lang="en-US" sz="1800" b="0" dirty="0">
              <a:solidFill>
                <a:srgbClr val="000000"/>
              </a:solidFill>
              <a:latin typeface="Consolas" panose="020B0609020204030204" pitchFamily="49" charset="0"/>
            </a:endParaRPr>
          </a:p>
          <a:p>
            <a:r>
              <a:rPr lang="en-US" sz="1800" b="0"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void h(int a, int b)</a:t>
            </a:r>
          </a:p>
          <a:p>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a:t>
            </a:r>
            <a:r>
              <a:rPr lang="en-US" dirty="0">
                <a:latin typeface="Consolas" panose="020B0609020204030204" pitchFamily="49" charset="0"/>
              </a:rPr>
              <a:t>&lt;&lt; a &lt;&lt; " "&lt;&lt; b; }</a:t>
            </a:r>
          </a:p>
          <a:p>
            <a:endParaRPr lang="en-US" dirty="0">
              <a:latin typeface="Consolas" panose="020B0609020204030204" pitchFamily="49" charset="0"/>
            </a:endParaRPr>
          </a:p>
          <a:p>
            <a:r>
              <a:rPr lang="en-US" sz="1800" b="0" dirty="0">
                <a:solidFill>
                  <a:srgbClr val="149902"/>
                </a:solidFill>
                <a:latin typeface="Consolas" panose="020B0609020204030204" pitchFamily="49" charset="0"/>
              </a:rPr>
              <a:t>int</a:t>
            </a:r>
            <a:r>
              <a:rPr lang="en-US" sz="1800" b="0" dirty="0">
                <a:solidFill>
                  <a:srgbClr val="000000"/>
                </a:solidFill>
                <a:latin typeface="Consolas" panose="020B0609020204030204" pitchFamily="49" charset="0"/>
              </a:rPr>
              <a:t> main() {</a:t>
            </a:r>
          </a:p>
          <a:p>
            <a:r>
              <a:rPr lang="en-US" sz="1800" b="0" dirty="0">
                <a:solidFill>
                  <a:srgbClr val="000000"/>
                </a:solidFill>
                <a:latin typeface="Consolas" panose="020B0609020204030204" pitchFamily="49" charset="0"/>
              </a:rPr>
              <a:t>  h(c, f());</a:t>
            </a:r>
          </a:p>
          <a:p>
            <a:r>
              <a:rPr lang="en-US" sz="1800" b="0" dirty="0">
                <a:solidFill>
                  <a:srgbClr val="000000"/>
                </a:solidFill>
                <a:latin typeface="Consolas" panose="020B0609020204030204" pitchFamily="49" charset="0"/>
              </a:rPr>
              <a:t>}</a:t>
            </a:r>
            <a:endParaRPr lang="en-US" sz="2000" dirty="0">
              <a:latin typeface="Consolas" panose="020B0609020204030204" pitchFamily="49" charset="0"/>
            </a:endParaRPr>
          </a:p>
        </p:txBody>
      </p:sp>
      <p:sp>
        <p:nvSpPr>
          <p:cNvPr id="20" name="TextBox 19">
            <a:extLst>
              <a:ext uri="{FF2B5EF4-FFF2-40B4-BE49-F238E27FC236}">
                <a16:creationId xmlns:a16="http://schemas.microsoft.com/office/drawing/2014/main" id="{96B7D4C5-1C66-4715-AB0C-11FEA704047B}"/>
              </a:ext>
            </a:extLst>
          </p:cNvPr>
          <p:cNvSpPr txBox="1"/>
          <p:nvPr/>
        </p:nvSpPr>
        <p:spPr>
          <a:xfrm>
            <a:off x="619298" y="2311302"/>
            <a:ext cx="3611684" cy="3690252"/>
          </a:xfrm>
          <a:prstGeom prst="rect">
            <a:avLst/>
          </a:prstGeom>
          <a:solidFill>
            <a:schemeClr val="accent4">
              <a:lumMod val="20000"/>
              <a:lumOff val="80000"/>
            </a:schemeClr>
          </a:solidFill>
          <a:ln>
            <a:solidFill>
              <a:schemeClr val="tx1"/>
            </a:solidFill>
          </a:ln>
        </p:spPr>
        <p:txBody>
          <a:bodyPr wrap="square">
            <a:noAutofit/>
          </a:bodyPr>
          <a:lstStyle/>
          <a:p>
            <a:r>
              <a:rPr lang="en-US" sz="1800" dirty="0">
                <a:solidFill>
                  <a:srgbClr val="149902"/>
                </a:solidFill>
                <a:latin typeface="Consolas" panose="020B0609020204030204" pitchFamily="49" charset="0"/>
              </a:rPr>
              <a:t>int</a:t>
            </a:r>
            <a:r>
              <a:rPr lang="en-US" sz="1800" dirty="0">
                <a:solidFill>
                  <a:srgbClr val="000000"/>
                </a:solidFill>
                <a:latin typeface="Consolas" panose="020B0609020204030204" pitchFamily="49" charset="0"/>
              </a:rPr>
              <a:t> c = </a:t>
            </a:r>
            <a:r>
              <a:rPr lang="en-US" sz="1800" b="0" dirty="0">
                <a:solidFill>
                  <a:srgbClr val="850002"/>
                </a:solidFill>
                <a:latin typeface="Consolas" panose="020B0609020204030204" pitchFamily="49" charset="0"/>
              </a:rPr>
              <a:t>1</a:t>
            </a:r>
            <a:r>
              <a:rPr lang="en-US" sz="1800" dirty="0">
                <a:solidFill>
                  <a:srgbClr val="000000"/>
                </a:solidFill>
                <a:latin typeface="Consolas" panose="020B0609020204030204" pitchFamily="49" charset="0"/>
              </a:rPr>
              <a:t>, d = </a:t>
            </a:r>
            <a:r>
              <a:rPr lang="en-US" sz="1800" b="0" dirty="0">
                <a:solidFill>
                  <a:srgbClr val="850002"/>
                </a:solidFill>
                <a:latin typeface="Consolas" panose="020B0609020204030204" pitchFamily="49" charset="0"/>
              </a:rPr>
              <a:t>2</a:t>
            </a:r>
            <a:r>
              <a:rPr lang="en-US" sz="1800"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sz="1800" dirty="0">
                <a:solidFill>
                  <a:srgbClr val="149902"/>
                </a:solidFill>
                <a:latin typeface="Consolas" panose="020B0609020204030204" pitchFamily="49" charset="0"/>
              </a:rPr>
              <a:t>int</a:t>
            </a:r>
            <a:r>
              <a:rPr lang="en-US" sz="1800" dirty="0">
                <a:solidFill>
                  <a:srgbClr val="000000"/>
                </a:solidFill>
                <a:latin typeface="Consolas" panose="020B0609020204030204" pitchFamily="49" charset="0"/>
              </a:rPr>
              <a:t> f() {</a:t>
            </a:r>
          </a:p>
          <a:p>
            <a:r>
              <a:rPr lang="en-US" sz="1800" dirty="0">
                <a:solidFill>
                  <a:srgbClr val="000000"/>
                </a:solidFill>
                <a:latin typeface="Consolas" panose="020B0609020204030204" pitchFamily="49" charset="0"/>
              </a:rPr>
              <a:t>  ++c;</a:t>
            </a:r>
          </a:p>
          <a:p>
            <a:r>
              <a:rPr lang="en-US" sz="1800" dirty="0">
                <a:solidFill>
                  <a:srgbClr val="000000"/>
                </a:solidFill>
                <a:latin typeface="Consolas" panose="020B0609020204030204" pitchFamily="49" charset="0"/>
              </a:rPr>
              <a:t>  </a:t>
            </a:r>
            <a:r>
              <a:rPr lang="en-US" sz="1800" b="1" dirty="0">
                <a:solidFill>
                  <a:srgbClr val="9E4C04"/>
                </a:solidFill>
                <a:latin typeface="Consolas-Bold"/>
              </a:rPr>
              <a:t>return</a:t>
            </a:r>
            <a:r>
              <a:rPr lang="en-US" sz="1800" b="0" dirty="0">
                <a:solidFill>
                  <a:srgbClr val="000000"/>
                </a:solidFill>
                <a:latin typeface="Consolas" panose="020B0609020204030204" pitchFamily="49" charset="0"/>
              </a:rPr>
              <a:t> </a:t>
            </a:r>
            <a:r>
              <a:rPr lang="en-US" sz="1800" b="0" dirty="0">
                <a:solidFill>
                  <a:srgbClr val="850002"/>
                </a:solidFill>
                <a:latin typeface="Consolas" panose="020B0609020204030204" pitchFamily="49" charset="0"/>
              </a:rPr>
              <a:t>0</a:t>
            </a:r>
            <a:r>
              <a:rPr lang="en-US" sz="1800" b="0" dirty="0">
                <a:solidFill>
                  <a:srgbClr val="000000"/>
                </a:solidFill>
                <a:latin typeface="Consolas" panose="020B0609020204030204" pitchFamily="49" charset="0"/>
              </a:rPr>
              <a:t>;</a:t>
            </a:r>
          </a:p>
          <a:p>
            <a:r>
              <a:rPr lang="en-US" sz="1800" b="0"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sz="1800" b="0" dirty="0">
                <a:solidFill>
                  <a:srgbClr val="149902"/>
                </a:solidFill>
                <a:latin typeface="Consolas" panose="020B0609020204030204" pitchFamily="49" charset="0"/>
              </a:rPr>
              <a:t>int</a:t>
            </a:r>
            <a:r>
              <a:rPr lang="en-US" sz="1800" b="0" dirty="0">
                <a:solidFill>
                  <a:srgbClr val="000000"/>
                </a:solidFill>
                <a:latin typeface="Consolas" panose="020B0609020204030204" pitchFamily="49" charset="0"/>
              </a:rPr>
              <a:t> main() {</a:t>
            </a:r>
          </a:p>
          <a:p>
            <a:r>
              <a:rPr lang="en-US" sz="1800" b="0" dirty="0">
                <a:solidFill>
                  <a:srgbClr val="000000"/>
                </a:solidFill>
                <a:latin typeface="Consolas" panose="020B0609020204030204" pitchFamily="49" charset="0"/>
              </a:rPr>
              <a:t>  </a:t>
            </a:r>
            <a:r>
              <a:rPr lang="en-US" sz="1800" b="0" dirty="0" err="1">
                <a:solidFill>
                  <a:srgbClr val="000000"/>
                </a:solidFill>
                <a:latin typeface="Consolas" panose="020B0609020204030204" pitchFamily="49" charset="0"/>
              </a:rPr>
              <a:t>cout</a:t>
            </a:r>
            <a:r>
              <a:rPr lang="en-US" sz="1800" b="0" dirty="0">
                <a:solidFill>
                  <a:srgbClr val="000000"/>
                </a:solidFill>
                <a:latin typeface="Consolas" panose="020B0609020204030204" pitchFamily="49" charset="0"/>
              </a:rPr>
              <a:t> </a:t>
            </a:r>
            <a:r>
              <a:rPr lang="en-US" sz="1800" b="0" dirty="0">
                <a:latin typeface="Consolas" panose="020B0609020204030204" pitchFamily="49" charset="0"/>
              </a:rPr>
              <a:t>&lt;&lt; c - d + f() ;</a:t>
            </a:r>
          </a:p>
          <a:p>
            <a:r>
              <a:rPr lang="en-US" sz="1800" b="0"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endParaRPr lang="en-US" sz="2000" dirty="0">
              <a:solidFill>
                <a:srgbClr val="000000"/>
              </a:solidFill>
              <a:latin typeface="Consolas" panose="020B0609020204030204" pitchFamily="49" charset="0"/>
            </a:endParaRPr>
          </a:p>
          <a:p>
            <a:endParaRPr lang="en-US" sz="2000" dirty="0">
              <a:solidFill>
                <a:srgbClr val="000000"/>
              </a:solidFill>
              <a:latin typeface="Consolas" panose="020B0609020204030204" pitchFamily="49" charset="0"/>
            </a:endParaRPr>
          </a:p>
        </p:txBody>
      </p:sp>
      <p:sp>
        <p:nvSpPr>
          <p:cNvPr id="36" name="TextBox 35">
            <a:extLst>
              <a:ext uri="{FF2B5EF4-FFF2-40B4-BE49-F238E27FC236}">
                <a16:creationId xmlns:a16="http://schemas.microsoft.com/office/drawing/2014/main" id="{EDE143CC-EF17-4E82-B431-12C34F2F85D5}"/>
              </a:ext>
            </a:extLst>
          </p:cNvPr>
          <p:cNvSpPr txBox="1"/>
          <p:nvPr/>
        </p:nvSpPr>
        <p:spPr>
          <a:xfrm>
            <a:off x="1757846" y="4498868"/>
            <a:ext cx="1211801" cy="369332"/>
          </a:xfrm>
          <a:prstGeom prst="rect">
            <a:avLst/>
          </a:prstGeom>
          <a:noFill/>
        </p:spPr>
        <p:txBody>
          <a:bodyPr wrap="square">
            <a:spAutoFit/>
          </a:bodyPr>
          <a:lstStyle/>
          <a:p>
            <a:r>
              <a:rPr lang="en-US" sz="1800" b="0" dirty="0">
                <a:solidFill>
                  <a:srgbClr val="FF0000"/>
                </a:solidFill>
                <a:latin typeface="Consolas" panose="020B0609020204030204" pitchFamily="49" charset="0"/>
              </a:rPr>
              <a:t>(     )</a:t>
            </a:r>
            <a:endParaRPr lang="en-US" dirty="0">
              <a:solidFill>
                <a:srgbClr val="FF0000"/>
              </a:solidFill>
            </a:endParaRPr>
          </a:p>
        </p:txBody>
      </p:sp>
      <p:sp>
        <p:nvSpPr>
          <p:cNvPr id="22" name="TextBox 21">
            <a:extLst>
              <a:ext uri="{FF2B5EF4-FFF2-40B4-BE49-F238E27FC236}">
                <a16:creationId xmlns:a16="http://schemas.microsoft.com/office/drawing/2014/main" id="{E22A40E2-4EB9-4DE5-A9AB-ECE9E1E88645}"/>
              </a:ext>
            </a:extLst>
          </p:cNvPr>
          <p:cNvSpPr txBox="1"/>
          <p:nvPr/>
        </p:nvSpPr>
        <p:spPr>
          <a:xfrm>
            <a:off x="4234691" y="2311302"/>
            <a:ext cx="3553096" cy="707886"/>
          </a:xfrm>
          <a:prstGeom prst="rect">
            <a:avLst/>
          </a:prstGeom>
          <a:noFill/>
        </p:spPr>
        <p:txBody>
          <a:bodyPr wrap="square" rtlCol="0">
            <a:spAutoFit/>
          </a:bodyPr>
          <a:lstStyle/>
          <a:p>
            <a:pPr algn="ctr"/>
            <a:r>
              <a:rPr lang="en-US" sz="2000" dirty="0"/>
              <a:t>Regardless what order each of the terms are evaluated...</a:t>
            </a:r>
          </a:p>
        </p:txBody>
      </p:sp>
      <p:sp>
        <p:nvSpPr>
          <p:cNvPr id="32" name="Speech Bubble: Rectangle with Corners Rounded 31">
            <a:extLst>
              <a:ext uri="{FF2B5EF4-FFF2-40B4-BE49-F238E27FC236}">
                <a16:creationId xmlns:a16="http://schemas.microsoft.com/office/drawing/2014/main" id="{2770B18E-3BE0-4D6F-92B7-F6950E01CA3C}"/>
              </a:ext>
            </a:extLst>
          </p:cNvPr>
          <p:cNvSpPr/>
          <p:nvPr/>
        </p:nvSpPr>
        <p:spPr>
          <a:xfrm>
            <a:off x="2425140" y="5752877"/>
            <a:ext cx="2720344" cy="1014060"/>
          </a:xfrm>
          <a:prstGeom prst="wedgeRoundRectCallout">
            <a:avLst>
              <a:gd name="adj1" fmla="val -55324"/>
              <a:gd name="adj2" fmla="val -145294"/>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So expressions like this will be evaluated implicitly like this...</a:t>
            </a:r>
          </a:p>
        </p:txBody>
      </p:sp>
      <p:sp>
        <p:nvSpPr>
          <p:cNvPr id="38" name="TextBox 37">
            <a:extLst>
              <a:ext uri="{FF2B5EF4-FFF2-40B4-BE49-F238E27FC236}">
                <a16:creationId xmlns:a16="http://schemas.microsoft.com/office/drawing/2014/main" id="{76F27A52-371C-49E2-9066-0B31ADEA240F}"/>
              </a:ext>
            </a:extLst>
          </p:cNvPr>
          <p:cNvSpPr txBox="1"/>
          <p:nvPr/>
        </p:nvSpPr>
        <p:spPr>
          <a:xfrm>
            <a:off x="4207873" y="3177093"/>
            <a:ext cx="3606732" cy="1015663"/>
          </a:xfrm>
          <a:prstGeom prst="rect">
            <a:avLst/>
          </a:prstGeom>
          <a:noFill/>
        </p:spPr>
        <p:txBody>
          <a:bodyPr wrap="square">
            <a:spAutoFit/>
          </a:bodyPr>
          <a:lstStyle/>
          <a:p>
            <a:pPr algn="ctr"/>
            <a:r>
              <a:rPr lang="en-US" sz="2000" dirty="0"/>
              <a:t>Most languages use left-to-right associativity when evaluating mathematical expressions.</a:t>
            </a:r>
          </a:p>
        </p:txBody>
      </p:sp>
      <p:sp>
        <p:nvSpPr>
          <p:cNvPr id="39" name="Speech Bubble: Rectangle with Corners Rounded 38">
            <a:extLst>
              <a:ext uri="{FF2B5EF4-FFF2-40B4-BE49-F238E27FC236}">
                <a16:creationId xmlns:a16="http://schemas.microsoft.com/office/drawing/2014/main" id="{03E7064F-8F42-49B7-8445-DF3E35F214A3}"/>
              </a:ext>
            </a:extLst>
          </p:cNvPr>
          <p:cNvSpPr/>
          <p:nvPr/>
        </p:nvSpPr>
        <p:spPr>
          <a:xfrm>
            <a:off x="2222433" y="2510990"/>
            <a:ext cx="2720344" cy="1014060"/>
          </a:xfrm>
          <a:prstGeom prst="wedgeRoundRectCallout">
            <a:avLst>
              <a:gd name="adj1" fmla="val -44228"/>
              <a:gd name="adj2" fmla="val 149735"/>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And not this...</a:t>
            </a:r>
          </a:p>
        </p:txBody>
      </p:sp>
      <p:sp>
        <p:nvSpPr>
          <p:cNvPr id="40" name="TextBox 39">
            <a:extLst>
              <a:ext uri="{FF2B5EF4-FFF2-40B4-BE49-F238E27FC236}">
                <a16:creationId xmlns:a16="http://schemas.microsoft.com/office/drawing/2014/main" id="{A82DFB25-6FDF-4E18-AC62-73D47BCB678D}"/>
              </a:ext>
            </a:extLst>
          </p:cNvPr>
          <p:cNvSpPr txBox="1"/>
          <p:nvPr/>
        </p:nvSpPr>
        <p:spPr>
          <a:xfrm>
            <a:off x="2238720" y="4500348"/>
            <a:ext cx="1543167" cy="369332"/>
          </a:xfrm>
          <a:prstGeom prst="rect">
            <a:avLst/>
          </a:prstGeom>
          <a:noFill/>
        </p:spPr>
        <p:txBody>
          <a:bodyPr wrap="square">
            <a:spAutoFit/>
          </a:bodyPr>
          <a:lstStyle/>
          <a:p>
            <a:r>
              <a:rPr lang="en-US" sz="1800" b="0" dirty="0">
                <a:solidFill>
                  <a:srgbClr val="FF0000"/>
                </a:solidFill>
                <a:latin typeface="Consolas" panose="020B0609020204030204" pitchFamily="49" charset="0"/>
              </a:rPr>
              <a:t>(       )</a:t>
            </a:r>
            <a:endParaRPr lang="en-US" dirty="0">
              <a:solidFill>
                <a:srgbClr val="FF0000"/>
              </a:solidFill>
            </a:endParaRPr>
          </a:p>
        </p:txBody>
      </p:sp>
      <p:sp>
        <p:nvSpPr>
          <p:cNvPr id="42" name="TextBox 41">
            <a:extLst>
              <a:ext uri="{FF2B5EF4-FFF2-40B4-BE49-F238E27FC236}">
                <a16:creationId xmlns:a16="http://schemas.microsoft.com/office/drawing/2014/main" id="{50B404C8-5788-4F81-A1F6-8260819843DC}"/>
              </a:ext>
            </a:extLst>
          </p:cNvPr>
          <p:cNvSpPr txBox="1"/>
          <p:nvPr/>
        </p:nvSpPr>
        <p:spPr>
          <a:xfrm>
            <a:off x="4220186" y="4329591"/>
            <a:ext cx="3606732" cy="707886"/>
          </a:xfrm>
          <a:prstGeom prst="rect">
            <a:avLst/>
          </a:prstGeom>
          <a:noFill/>
        </p:spPr>
        <p:txBody>
          <a:bodyPr wrap="square">
            <a:spAutoFit/>
          </a:bodyPr>
          <a:lstStyle/>
          <a:p>
            <a:pPr algn="ctr"/>
            <a:r>
              <a:rPr lang="en-US" sz="2000" dirty="0"/>
              <a:t>Which is the way we all learned to do it in school.</a:t>
            </a:r>
          </a:p>
        </p:txBody>
      </p:sp>
      <p:grpSp>
        <p:nvGrpSpPr>
          <p:cNvPr id="43" name="Group 42">
            <a:extLst>
              <a:ext uri="{FF2B5EF4-FFF2-40B4-BE49-F238E27FC236}">
                <a16:creationId xmlns:a16="http://schemas.microsoft.com/office/drawing/2014/main" id="{827068C9-F264-4222-ACF0-99B480092CE0}"/>
              </a:ext>
            </a:extLst>
          </p:cNvPr>
          <p:cNvGrpSpPr/>
          <p:nvPr/>
        </p:nvGrpSpPr>
        <p:grpSpPr>
          <a:xfrm>
            <a:off x="6295434" y="22600"/>
            <a:ext cx="6153057" cy="2847855"/>
            <a:chOff x="5774943" y="1867121"/>
            <a:chExt cx="6153057" cy="2847855"/>
          </a:xfrm>
        </p:grpSpPr>
        <p:grpSp>
          <p:nvGrpSpPr>
            <p:cNvPr id="44" name="Group 43">
              <a:extLst>
                <a:ext uri="{FF2B5EF4-FFF2-40B4-BE49-F238E27FC236}">
                  <a16:creationId xmlns:a16="http://schemas.microsoft.com/office/drawing/2014/main" id="{B581B30E-B0C6-40F4-A89A-711155A3C402}"/>
                </a:ext>
              </a:extLst>
            </p:cNvPr>
            <p:cNvGrpSpPr/>
            <p:nvPr/>
          </p:nvGrpSpPr>
          <p:grpSpPr>
            <a:xfrm>
              <a:off x="5774943" y="1867121"/>
              <a:ext cx="6153057" cy="2847855"/>
              <a:chOff x="6845352" y="4803763"/>
              <a:chExt cx="6153057" cy="2847855"/>
            </a:xfrm>
          </p:grpSpPr>
          <p:grpSp>
            <p:nvGrpSpPr>
              <p:cNvPr id="46" name="Group 45">
                <a:extLst>
                  <a:ext uri="{FF2B5EF4-FFF2-40B4-BE49-F238E27FC236}">
                    <a16:creationId xmlns:a16="http://schemas.microsoft.com/office/drawing/2014/main" id="{87ED7DFF-AB24-4F13-8F82-0C2A65B1CCE0}"/>
                  </a:ext>
                </a:extLst>
              </p:cNvPr>
              <p:cNvGrpSpPr/>
              <p:nvPr/>
            </p:nvGrpSpPr>
            <p:grpSpPr>
              <a:xfrm>
                <a:off x="6845352" y="4803763"/>
                <a:ext cx="5896566" cy="2847855"/>
                <a:chOff x="7083893" y="4426225"/>
                <a:chExt cx="5896566" cy="2847855"/>
              </a:xfrm>
            </p:grpSpPr>
            <p:sp>
              <p:nvSpPr>
                <p:cNvPr id="48" name="Rectangle: Rounded Corners 47">
                  <a:extLst>
                    <a:ext uri="{FF2B5EF4-FFF2-40B4-BE49-F238E27FC236}">
                      <a16:creationId xmlns:a16="http://schemas.microsoft.com/office/drawing/2014/main" id="{292B4D9E-DDC4-4789-997F-1EB5C0D8EA89}"/>
                    </a:ext>
                  </a:extLst>
                </p:cNvPr>
                <p:cNvSpPr/>
                <p:nvPr/>
              </p:nvSpPr>
              <p:spPr>
                <a:xfrm>
                  <a:off x="7083893" y="4426225"/>
                  <a:ext cx="5896566" cy="284785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0A1255EE-929A-44C1-910D-B3BD6995B19F}"/>
                    </a:ext>
                  </a:extLst>
                </p:cNvPr>
                <p:cNvSpPr txBox="1"/>
                <p:nvPr/>
              </p:nvSpPr>
              <p:spPr>
                <a:xfrm>
                  <a:off x="7947950" y="4442989"/>
                  <a:ext cx="2831224" cy="400110"/>
                </a:xfrm>
                <a:prstGeom prst="rect">
                  <a:avLst/>
                </a:prstGeom>
                <a:noFill/>
              </p:spPr>
              <p:txBody>
                <a:bodyPr wrap="none" rtlCol="0">
                  <a:spAutoFit/>
                </a:bodyPr>
                <a:lstStyle/>
                <a:p>
                  <a:r>
                    <a:rPr lang="en-US" sz="2000" dirty="0">
                      <a:solidFill>
                        <a:schemeClr val="bg1">
                          <a:lumMod val="50000"/>
                        </a:schemeClr>
                      </a:solidFill>
                      <a:latin typeface="Comic Sans MS" panose="030F0702030302020204" pitchFamily="66" charset="0"/>
                    </a:rPr>
                    <a:t>Academic Robot Says:</a:t>
                  </a:r>
                </a:p>
              </p:txBody>
            </p:sp>
          </p:grpSp>
          <p:sp>
            <p:nvSpPr>
              <p:cNvPr id="47" name="TextBox 46">
                <a:extLst>
                  <a:ext uri="{FF2B5EF4-FFF2-40B4-BE49-F238E27FC236}">
                    <a16:creationId xmlns:a16="http://schemas.microsoft.com/office/drawing/2014/main" id="{378A0914-CB31-44C4-A419-69B2BC61CEAA}"/>
                  </a:ext>
                </a:extLst>
              </p:cNvPr>
              <p:cNvSpPr txBox="1"/>
              <p:nvPr/>
            </p:nvSpPr>
            <p:spPr>
              <a:xfrm>
                <a:off x="7553438" y="5203757"/>
                <a:ext cx="5444971" cy="2431435"/>
              </a:xfrm>
              <a:prstGeom prst="rect">
                <a:avLst/>
              </a:prstGeom>
              <a:noFill/>
            </p:spPr>
            <p:txBody>
              <a:bodyPr wrap="square" rtlCol="0">
                <a:spAutoFit/>
              </a:bodyPr>
              <a:lstStyle/>
              <a:p>
                <a:r>
                  <a:rPr lang="en-US" sz="2000" dirty="0">
                    <a:solidFill>
                      <a:schemeClr val="accent1">
                        <a:lumMod val="75000"/>
                      </a:schemeClr>
                    </a:solidFill>
                    <a:latin typeface="Comic Sans MS" panose="030F0702030302020204" pitchFamily="66" charset="0"/>
                  </a:rPr>
                  <a:t>      "There are a few exceptions, Carey:</a:t>
                </a:r>
              </a:p>
              <a:p>
                <a:endParaRPr lang="en-US" sz="1000" dirty="0">
                  <a:solidFill>
                    <a:schemeClr val="accent1">
                      <a:lumMod val="75000"/>
                    </a:schemeClr>
                  </a:solidFill>
                  <a:latin typeface="Comic Sans MS" panose="030F0702030302020204" pitchFamily="66" charset="0"/>
                </a:endParaRPr>
              </a:p>
              <a:p>
                <a:pPr marL="457200" indent="-457200">
                  <a:buAutoNum type="arabicPeriod"/>
                </a:pPr>
                <a:r>
                  <a:rPr lang="en-US" sz="2000" dirty="0">
                    <a:solidFill>
                      <a:schemeClr val="accent1">
                        <a:lumMod val="75000"/>
                      </a:schemeClr>
                    </a:solidFill>
                    <a:latin typeface="Comic Sans MS" panose="030F0702030302020204" pitchFamily="66" charset="0"/>
                  </a:rPr>
                  <a:t>Exponentiation is often right- associative: </a:t>
                </a:r>
                <a:r>
                  <a:rPr lang="en-US" sz="2000" dirty="0">
                    <a:solidFill>
                      <a:srgbClr val="C00000"/>
                    </a:solidFill>
                    <a:latin typeface="Comic Sans MS" panose="030F0702030302020204" pitchFamily="66" charset="0"/>
                  </a:rPr>
                  <a:t>2^3^2 </a:t>
                </a:r>
                <a:r>
                  <a:rPr lang="en-US" sz="2000" dirty="0">
                    <a:solidFill>
                      <a:srgbClr val="C00000"/>
                    </a:solidFill>
                    <a:latin typeface="Comic Sans MS" panose="030F0702030302020204" pitchFamily="66" charset="0"/>
                    <a:sym typeface="Wingdings" panose="05000000000000000000" pitchFamily="2" charset="2"/>
                  </a:rPr>
                  <a:t> 512</a:t>
                </a:r>
              </a:p>
              <a:p>
                <a:pPr marL="457200" indent="-457200">
                  <a:buAutoNum type="arabicPeriod"/>
                </a:pPr>
                <a:r>
                  <a:rPr lang="en-US" sz="2000" dirty="0">
                    <a:solidFill>
                      <a:schemeClr val="accent1">
                        <a:lumMod val="75000"/>
                      </a:schemeClr>
                    </a:solidFill>
                    <a:latin typeface="Comic Sans MS" panose="030F0702030302020204" pitchFamily="66" charset="0"/>
                    <a:sym typeface="Wingdings" panose="05000000000000000000" pitchFamily="2" charset="2"/>
                  </a:rPr>
                  <a:t>Assignment is right associative: </a:t>
                </a:r>
                <a:br>
                  <a:rPr lang="en-US" sz="2000" dirty="0">
                    <a:solidFill>
                      <a:schemeClr val="accent1">
                        <a:lumMod val="75000"/>
                      </a:schemeClr>
                    </a:solidFill>
                    <a:latin typeface="Comic Sans MS" panose="030F0702030302020204" pitchFamily="66" charset="0"/>
                    <a:sym typeface="Wingdings" panose="05000000000000000000" pitchFamily="2" charset="2"/>
                  </a:rPr>
                </a:br>
                <a:r>
                  <a:rPr lang="en-US" sz="2000" dirty="0">
                    <a:solidFill>
                      <a:srgbClr val="C00000"/>
                    </a:solidFill>
                    <a:latin typeface="Comic Sans MS" panose="030F0702030302020204" pitchFamily="66" charset="0"/>
                    <a:sym typeface="Wingdings" panose="05000000000000000000" pitchFamily="2" charset="2"/>
                  </a:rPr>
                  <a:t>a = b = c = 5   c=5; b=c; a=b;</a:t>
                </a:r>
              </a:p>
              <a:p>
                <a:pPr marL="457200" indent="-457200">
                  <a:buAutoNum type="arabicPeriod"/>
                </a:pPr>
                <a:r>
                  <a:rPr lang="en-US" sz="2000" dirty="0">
                    <a:solidFill>
                      <a:schemeClr val="accent1">
                        <a:lumMod val="75000"/>
                      </a:schemeClr>
                    </a:solidFill>
                    <a:latin typeface="Comic Sans MS" panose="030F0702030302020204" pitchFamily="66" charset="0"/>
                    <a:sym typeface="Wingdings" panose="05000000000000000000" pitchFamily="2" charset="2"/>
                  </a:rPr>
                  <a:t>Unary operators are right associative:</a:t>
                </a:r>
              </a:p>
              <a:p>
                <a:r>
                  <a:rPr lang="en-US" sz="2000" dirty="0">
                    <a:solidFill>
                      <a:schemeClr val="accent1">
                        <a:lumMod val="75000"/>
                      </a:schemeClr>
                    </a:solidFill>
                    <a:latin typeface="Comic Sans MS" panose="030F0702030302020204" pitchFamily="66" charset="0"/>
                    <a:sym typeface="Wingdings" panose="05000000000000000000" pitchFamily="2" charset="2"/>
                  </a:rPr>
                  <a:t>     </a:t>
                </a:r>
                <a:r>
                  <a:rPr lang="en-US" sz="2000" dirty="0">
                    <a:solidFill>
                      <a:srgbClr val="C00000"/>
                    </a:solidFill>
                    <a:latin typeface="Comic Sans MS" panose="030F0702030302020204" pitchFamily="66" charset="0"/>
                    <a:sym typeface="Wingdings" panose="05000000000000000000" pitchFamily="2" charset="2"/>
                  </a:rPr>
                  <a:t>~!a  ~ (!a)</a:t>
                </a:r>
                <a:r>
                  <a:rPr lang="en-US" sz="2000" dirty="0">
                    <a:solidFill>
                      <a:srgbClr val="C00000"/>
                    </a:solidFill>
                    <a:latin typeface="Comic Sans MS" panose="030F0702030302020204" pitchFamily="66" charset="0"/>
                  </a:rPr>
                  <a:t>"</a:t>
                </a:r>
              </a:p>
            </p:txBody>
          </p:sp>
        </p:grpSp>
        <p:pic>
          <p:nvPicPr>
            <p:cNvPr id="45" name="Picture 44">
              <a:extLst>
                <a:ext uri="{FF2B5EF4-FFF2-40B4-BE49-F238E27FC236}">
                  <a16:creationId xmlns:a16="http://schemas.microsoft.com/office/drawing/2014/main" id="{E2CDFDCF-629B-40FA-8743-EE6867B18557}"/>
                </a:ext>
              </a:extLst>
            </p:cNvPr>
            <p:cNvPicPr>
              <a:picLocks noChangeAspect="1"/>
            </p:cNvPicPr>
            <p:nvPr/>
          </p:nvPicPr>
          <p:blipFill rotWithShape="1">
            <a:blip r:embed="rId3"/>
            <a:srcRect l="23761" r="21167"/>
            <a:stretch/>
          </p:blipFill>
          <p:spPr>
            <a:xfrm>
              <a:off x="5963065" y="1932015"/>
              <a:ext cx="675935" cy="670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Tree>
    <p:extLst>
      <p:ext uri="{BB962C8B-B14F-4D97-AF65-F5344CB8AC3E}">
        <p14:creationId xmlns:p14="http://schemas.microsoft.com/office/powerpoint/2010/main" val="1768356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down)">
                                      <p:cBhvr>
                                        <p:cTn id="15" dur="500"/>
                                        <p:tgtEl>
                                          <p:spTgt spid="3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wipe(left)">
                                      <p:cBhvr>
                                        <p:cTn id="20" dur="500"/>
                                        <p:tgtEl>
                                          <p:spTgt spid="3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3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36"/>
                                        </p:tgtEl>
                                      </p:cBhvr>
                                    </p:animEffect>
                                    <p:set>
                                      <p:cBhvr>
                                        <p:cTn id="29" dur="1" fill="hold">
                                          <p:stCondLst>
                                            <p:cond delay="499"/>
                                          </p:stCondLst>
                                        </p:cTn>
                                        <p:tgtEl>
                                          <p:spTgt spid="3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wipe(down)">
                                      <p:cBhvr>
                                        <p:cTn id="34" dur="500"/>
                                        <p:tgtEl>
                                          <p:spTgt spid="3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wipe(left)">
                                      <p:cBhvr>
                                        <p:cTn id="39" dur="500"/>
                                        <p:tgtEl>
                                          <p:spTgt spid="4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40"/>
                                        </p:tgtEl>
                                      </p:cBhvr>
                                    </p:animEffect>
                                    <p:set>
                                      <p:cBhvr>
                                        <p:cTn id="44" dur="1" fill="hold">
                                          <p:stCondLst>
                                            <p:cond delay="499"/>
                                          </p:stCondLst>
                                        </p:cTn>
                                        <p:tgtEl>
                                          <p:spTgt spid="40"/>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3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nodeType="clickEffect">
                                  <p:stCondLst>
                                    <p:cond delay="0"/>
                                  </p:stCondLst>
                                  <p:childTnLst>
                                    <p:set>
                                      <p:cBhvr>
                                        <p:cTn id="56" dur="1" fill="hold">
                                          <p:stCondLst>
                                            <p:cond delay="0"/>
                                          </p:stCondLst>
                                        </p:cTn>
                                        <p:tgtEl>
                                          <p:spTgt spid="43"/>
                                        </p:tgtEl>
                                        <p:attrNameLst>
                                          <p:attrName>style.visibility</p:attrName>
                                        </p:attrNameLst>
                                      </p:cBhvr>
                                      <p:to>
                                        <p:strVal val="visible"/>
                                      </p:to>
                                    </p:set>
                                    <p:anim calcmode="lin" valueType="num">
                                      <p:cBhvr additive="base">
                                        <p:cTn id="57" dur="500" fill="hold"/>
                                        <p:tgtEl>
                                          <p:spTgt spid="43"/>
                                        </p:tgtEl>
                                        <p:attrNameLst>
                                          <p:attrName>ppt_x</p:attrName>
                                        </p:attrNameLst>
                                      </p:cBhvr>
                                      <p:tavLst>
                                        <p:tav tm="0">
                                          <p:val>
                                            <p:strVal val="1+#ppt_w/2"/>
                                          </p:val>
                                        </p:tav>
                                        <p:tav tm="100000">
                                          <p:val>
                                            <p:strVal val="#ppt_x"/>
                                          </p:val>
                                        </p:tav>
                                      </p:tavLst>
                                    </p:anim>
                                    <p:anim calcmode="lin" valueType="num">
                                      <p:cBhvr additive="base">
                                        <p:cTn id="58"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xit" presetSubtype="2" fill="hold" nodeType="clickEffect">
                                  <p:stCondLst>
                                    <p:cond delay="0"/>
                                  </p:stCondLst>
                                  <p:childTnLst>
                                    <p:anim calcmode="lin" valueType="num">
                                      <p:cBhvr additive="base">
                                        <p:cTn id="62" dur="500"/>
                                        <p:tgtEl>
                                          <p:spTgt spid="43"/>
                                        </p:tgtEl>
                                        <p:attrNameLst>
                                          <p:attrName>ppt_x</p:attrName>
                                        </p:attrNameLst>
                                      </p:cBhvr>
                                      <p:tavLst>
                                        <p:tav tm="0">
                                          <p:val>
                                            <p:strVal val="ppt_x"/>
                                          </p:val>
                                        </p:tav>
                                        <p:tav tm="100000">
                                          <p:val>
                                            <p:strVal val="1+ppt_w/2"/>
                                          </p:val>
                                        </p:tav>
                                      </p:tavLst>
                                    </p:anim>
                                    <p:anim calcmode="lin" valueType="num">
                                      <p:cBhvr additive="base">
                                        <p:cTn id="63" dur="500"/>
                                        <p:tgtEl>
                                          <p:spTgt spid="43"/>
                                        </p:tgtEl>
                                        <p:attrNameLst>
                                          <p:attrName>ppt_y</p:attrName>
                                        </p:attrNameLst>
                                      </p:cBhvr>
                                      <p:tavLst>
                                        <p:tav tm="0">
                                          <p:val>
                                            <p:strVal val="ppt_y"/>
                                          </p:val>
                                        </p:tav>
                                        <p:tav tm="100000">
                                          <p:val>
                                            <p:strVal val="ppt_y"/>
                                          </p:val>
                                        </p:tav>
                                      </p:tavLst>
                                    </p:anim>
                                    <p:set>
                                      <p:cBhvr>
                                        <p:cTn id="64" dur="1" fill="hold">
                                          <p:stCondLst>
                                            <p:cond delay="4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P spid="22" grpId="0"/>
      <p:bldP spid="32" grpId="0" animBg="1"/>
      <p:bldP spid="32" grpId="1" animBg="1"/>
      <p:bldP spid="38" grpId="0"/>
      <p:bldP spid="39" grpId="0" animBg="1"/>
      <p:bldP spid="39" grpId="1" animBg="1"/>
      <p:bldP spid="40" grpId="0"/>
      <p:bldP spid="40" grpId="1"/>
      <p:bldP spid="4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63327" y="8371454"/>
            <a:ext cx="7105336" cy="369332"/>
          </a:xfrm>
          <a:prstGeom prst="rect">
            <a:avLst/>
          </a:prstGeom>
          <a:noFill/>
        </p:spPr>
        <p:txBody>
          <a:bodyPr wrap="square">
            <a:spAutoFit/>
          </a:bodyPr>
          <a:lstStyle/>
          <a:p>
            <a:endParaRPr lang="en-US" dirty="0">
              <a:latin typeface="Corbel" panose="020B0503020204020204" pitchFamily="34" charset="0"/>
            </a:endParaRPr>
          </a:p>
        </p:txBody>
      </p:sp>
      <p:grpSp>
        <p:nvGrpSpPr>
          <p:cNvPr id="20" name="Group 19">
            <a:extLst>
              <a:ext uri="{FF2B5EF4-FFF2-40B4-BE49-F238E27FC236}">
                <a16:creationId xmlns:a16="http://schemas.microsoft.com/office/drawing/2014/main" id="{94FA2066-066C-49D8-B5D5-A600E1625DF8}"/>
              </a:ext>
            </a:extLst>
          </p:cNvPr>
          <p:cNvGrpSpPr/>
          <p:nvPr/>
        </p:nvGrpSpPr>
        <p:grpSpPr>
          <a:xfrm>
            <a:off x="879254" y="-125445"/>
            <a:ext cx="11484833" cy="1143000"/>
            <a:chOff x="1545366" y="-4627"/>
            <a:chExt cx="11484833" cy="1143000"/>
          </a:xfrm>
        </p:grpSpPr>
        <p:sp>
          <p:nvSpPr>
            <p:cNvPr id="21" name="Rectangle 11">
              <a:extLst>
                <a:ext uri="{FF2B5EF4-FFF2-40B4-BE49-F238E27FC236}">
                  <a16:creationId xmlns:a16="http://schemas.microsoft.com/office/drawing/2014/main" id="{714E4077-93E2-4283-9ABD-C301ACDBBC1B}"/>
                </a:ext>
              </a:extLst>
            </p:cNvPr>
            <p:cNvSpPr>
              <a:spLocks noChangeArrowheads="1"/>
            </p:cNvSpPr>
            <p:nvPr/>
          </p:nvSpPr>
          <p:spPr bwMode="auto">
            <a:xfrm>
              <a:off x="1545366" y="-4627"/>
              <a:ext cx="11484833"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latin typeface="Corbel" panose="020B0503020204020204" pitchFamily="34" charset="0"/>
                </a:rPr>
                <a:t>Classify That Language: Iterators</a:t>
              </a:r>
            </a:p>
          </p:txBody>
        </p:sp>
        <p:pic>
          <p:nvPicPr>
            <p:cNvPr id="22" name="Picture 21" descr="Shape&#10;&#10;Description automatically generated with low confidence">
              <a:extLst>
                <a:ext uri="{FF2B5EF4-FFF2-40B4-BE49-F238E27FC236}">
                  <a16:creationId xmlns:a16="http://schemas.microsoft.com/office/drawing/2014/main" id="{08F06237-C13C-4673-8076-3DEAA3CE6B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4003" y="195651"/>
              <a:ext cx="645420" cy="742444"/>
            </a:xfrm>
            <a:prstGeom prst="rect">
              <a:avLst/>
            </a:prstGeom>
            <a:ln>
              <a:noFill/>
            </a:ln>
            <a:effectLst>
              <a:outerShdw blurRad="292100" dist="139700" dir="2700000" algn="tl" rotWithShape="0">
                <a:srgbClr val="333333">
                  <a:alpha val="65000"/>
                </a:srgbClr>
              </a:outerShdw>
            </a:effectLst>
          </p:spPr>
        </p:pic>
      </p:grpSp>
      <p:sp>
        <p:nvSpPr>
          <p:cNvPr id="17" name="Rectangle 16">
            <a:extLst>
              <a:ext uri="{FF2B5EF4-FFF2-40B4-BE49-F238E27FC236}">
                <a16:creationId xmlns:a16="http://schemas.microsoft.com/office/drawing/2014/main" id="{34EBD95C-46E2-4BA3-AE24-D794FC5CF0F7}"/>
              </a:ext>
            </a:extLst>
          </p:cNvPr>
          <p:cNvSpPr/>
          <p:nvPr/>
        </p:nvSpPr>
        <p:spPr>
          <a:xfrm>
            <a:off x="7197439" y="6183988"/>
            <a:ext cx="4431600"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8" name="Rectangle 17">
            <a:extLst>
              <a:ext uri="{FF2B5EF4-FFF2-40B4-BE49-F238E27FC236}">
                <a16:creationId xmlns:a16="http://schemas.microsoft.com/office/drawing/2014/main" id="{5FFF5E25-0B79-4993-8F28-981904FB8AB9}"/>
              </a:ext>
            </a:extLst>
          </p:cNvPr>
          <p:cNvSpPr/>
          <p:nvPr/>
        </p:nvSpPr>
        <p:spPr>
          <a:xfrm>
            <a:off x="7196613" y="6185174"/>
            <a:ext cx="4433252"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FEFBF4D6-604B-4FEA-A639-4EE5C6810100}"/>
              </a:ext>
            </a:extLst>
          </p:cNvPr>
          <p:cNvSpPr txBox="1"/>
          <p:nvPr/>
        </p:nvSpPr>
        <p:spPr>
          <a:xfrm>
            <a:off x="6787368" y="846166"/>
            <a:ext cx="5251743" cy="830997"/>
          </a:xfrm>
          <a:prstGeom prst="rect">
            <a:avLst/>
          </a:prstGeom>
          <a:noFill/>
        </p:spPr>
        <p:txBody>
          <a:bodyPr wrap="square">
            <a:spAutoFit/>
          </a:bodyPr>
          <a:lstStyle/>
          <a:p>
            <a:pPr algn="ctr"/>
            <a:r>
              <a:rPr lang="en-US" sz="2400" dirty="0"/>
              <a:t>In the class to the left, we have created a container class that supports </a:t>
            </a:r>
            <a:r>
              <a:rPr lang="en-US" sz="2400" dirty="0">
                <a:solidFill>
                  <a:srgbClr val="FF0000"/>
                </a:solidFill>
              </a:rPr>
              <a:t>iteration</a:t>
            </a:r>
            <a:r>
              <a:rPr lang="en-US" sz="2400" dirty="0"/>
              <a:t>.</a:t>
            </a:r>
          </a:p>
        </p:txBody>
      </p:sp>
      <p:sp>
        <p:nvSpPr>
          <p:cNvPr id="28" name="TextBox 27">
            <a:extLst>
              <a:ext uri="{FF2B5EF4-FFF2-40B4-BE49-F238E27FC236}">
                <a16:creationId xmlns:a16="http://schemas.microsoft.com/office/drawing/2014/main" id="{4F480DB0-E591-4234-89A2-4DEA71AE104E}"/>
              </a:ext>
            </a:extLst>
          </p:cNvPr>
          <p:cNvSpPr txBox="1"/>
          <p:nvPr/>
        </p:nvSpPr>
        <p:spPr>
          <a:xfrm>
            <a:off x="6972013" y="6110039"/>
            <a:ext cx="4882452" cy="769441"/>
          </a:xfrm>
          <a:prstGeom prst="rect">
            <a:avLst/>
          </a:prstGeom>
          <a:noFill/>
        </p:spPr>
        <p:txBody>
          <a:bodyPr wrap="square">
            <a:spAutoFit/>
          </a:bodyPr>
          <a:lstStyle/>
          <a:p>
            <a:pPr algn="ctr"/>
            <a:r>
              <a:rPr lang="en-US" sz="4400" dirty="0">
                <a:latin typeface="Corbel" panose="020B0503020204020204" pitchFamily="34" charset="0"/>
              </a:rPr>
              <a:t>This is PHP!</a:t>
            </a:r>
            <a:endParaRPr lang="en-US" sz="4400" dirty="0"/>
          </a:p>
        </p:txBody>
      </p:sp>
      <p:sp>
        <p:nvSpPr>
          <p:cNvPr id="24" name="TextBox 23">
            <a:extLst>
              <a:ext uri="{FF2B5EF4-FFF2-40B4-BE49-F238E27FC236}">
                <a16:creationId xmlns:a16="http://schemas.microsoft.com/office/drawing/2014/main" id="{4D9825D4-52FC-A414-B5B9-61FA0C163CA0}"/>
              </a:ext>
            </a:extLst>
          </p:cNvPr>
          <p:cNvSpPr txBox="1"/>
          <p:nvPr/>
        </p:nvSpPr>
        <p:spPr>
          <a:xfrm>
            <a:off x="6787367" y="1812091"/>
            <a:ext cx="5251744" cy="830997"/>
          </a:xfrm>
          <a:prstGeom prst="rect">
            <a:avLst/>
          </a:prstGeom>
          <a:noFill/>
        </p:spPr>
        <p:txBody>
          <a:bodyPr wrap="square">
            <a:spAutoFit/>
          </a:bodyPr>
          <a:lstStyle/>
          <a:p>
            <a:pPr algn="ctr"/>
            <a:r>
              <a:rPr lang="en-US" sz="2400" dirty="0"/>
              <a:t>Will this class support </a:t>
            </a:r>
            <a:r>
              <a:rPr lang="en-US" sz="2400" dirty="0">
                <a:solidFill>
                  <a:srgbClr val="FF0000"/>
                </a:solidFill>
              </a:rPr>
              <a:t>nested loops</a:t>
            </a:r>
            <a:r>
              <a:rPr lang="en-US" sz="2400" dirty="0"/>
              <a:t>? </a:t>
            </a:r>
          </a:p>
          <a:p>
            <a:pPr algn="ctr"/>
            <a:r>
              <a:rPr lang="en-US" sz="2400" dirty="0"/>
              <a:t>If so, why? If not, why not?</a:t>
            </a:r>
          </a:p>
        </p:txBody>
      </p:sp>
      <p:sp>
        <p:nvSpPr>
          <p:cNvPr id="32" name="Rectangle 31">
            <a:extLst>
              <a:ext uri="{FF2B5EF4-FFF2-40B4-BE49-F238E27FC236}">
                <a16:creationId xmlns:a16="http://schemas.microsoft.com/office/drawing/2014/main" id="{BF1A1AFD-B1C5-5A5C-04DE-BBC29A7A6445}"/>
              </a:ext>
            </a:extLst>
          </p:cNvPr>
          <p:cNvSpPr/>
          <p:nvPr/>
        </p:nvSpPr>
        <p:spPr>
          <a:xfrm>
            <a:off x="152889" y="1072424"/>
            <a:ext cx="6306470" cy="523542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Consolas" panose="020B0609020204030204" pitchFamily="49" charset="0"/>
              </a:rPr>
              <a:t>class </a:t>
            </a:r>
            <a:r>
              <a:rPr lang="en-US" dirty="0" err="1">
                <a:latin typeface="Consolas" panose="020B0609020204030204" pitchFamily="49" charset="0"/>
              </a:rPr>
              <a:t>Kontainer</a:t>
            </a:r>
            <a:r>
              <a:rPr lang="en-US" dirty="0">
                <a:latin typeface="Consolas" panose="020B0609020204030204" pitchFamily="49" charset="0"/>
              </a:rPr>
              <a:t> implements Iterator {</a:t>
            </a:r>
          </a:p>
          <a:p>
            <a:r>
              <a:rPr lang="en-US" dirty="0">
                <a:latin typeface="Consolas" panose="020B0609020204030204" pitchFamily="49" charset="0"/>
              </a:rPr>
              <a:t>  private $array = array();  </a:t>
            </a:r>
          </a:p>
          <a:p>
            <a:endParaRPr lang="en-US" sz="1100" dirty="0">
              <a:latin typeface="Consolas" panose="020B0609020204030204" pitchFamily="49" charset="0"/>
            </a:endParaRPr>
          </a:p>
          <a:p>
            <a:r>
              <a:rPr lang="en-US" dirty="0">
                <a:latin typeface="Consolas" panose="020B0609020204030204" pitchFamily="49" charset="0"/>
              </a:rPr>
              <a:t>  public function add($</a:t>
            </a:r>
            <a:r>
              <a:rPr lang="en-US" dirty="0" err="1">
                <a:latin typeface="Consolas" panose="020B0609020204030204" pitchFamily="49" charset="0"/>
              </a:rPr>
              <a:t>val</a:t>
            </a:r>
            <a:r>
              <a:rPr lang="en-US" dirty="0">
                <a:latin typeface="Consolas" panose="020B0609020204030204" pitchFamily="49" charset="0"/>
              </a:rPr>
              <a:t>) </a:t>
            </a:r>
          </a:p>
          <a:p>
            <a:r>
              <a:rPr lang="en-US" dirty="0">
                <a:latin typeface="Consolas" panose="020B0609020204030204" pitchFamily="49" charset="0"/>
              </a:rPr>
              <a:t>    { </a:t>
            </a:r>
            <a:r>
              <a:rPr lang="en-US" dirty="0" err="1">
                <a:latin typeface="Consolas" panose="020B0609020204030204" pitchFamily="49" charset="0"/>
              </a:rPr>
              <a:t>array_push</a:t>
            </a:r>
            <a:r>
              <a:rPr lang="en-US" dirty="0">
                <a:latin typeface="Consolas" panose="020B0609020204030204" pitchFamily="49" charset="0"/>
              </a:rPr>
              <a:t>($this-&gt;array,$</a:t>
            </a:r>
            <a:r>
              <a:rPr lang="en-US" dirty="0" err="1">
                <a:latin typeface="Consolas" panose="020B0609020204030204" pitchFamily="49" charset="0"/>
              </a:rPr>
              <a:t>val</a:t>
            </a:r>
            <a:r>
              <a:rPr lang="en-US" dirty="0">
                <a:latin typeface="Consolas" panose="020B0609020204030204" pitchFamily="49" charset="0"/>
              </a:rPr>
              <a:t>); }</a:t>
            </a:r>
          </a:p>
          <a:p>
            <a:endParaRPr lang="en-US" dirty="0">
              <a:latin typeface="Consolas" panose="020B0609020204030204" pitchFamily="49" charset="0"/>
            </a:endParaRPr>
          </a:p>
          <a:p>
            <a:r>
              <a:rPr lang="en-US" dirty="0">
                <a:solidFill>
                  <a:schemeClr val="accent2">
                    <a:lumMod val="40000"/>
                    <a:lumOff val="60000"/>
                  </a:schemeClr>
                </a:solidFill>
                <a:latin typeface="Consolas" panose="020B0609020204030204" pitchFamily="49" charset="0"/>
              </a:rPr>
              <a:t>  private $pos = 0;</a:t>
            </a:r>
          </a:p>
          <a:p>
            <a:endParaRPr lang="en-US" sz="1100" dirty="0">
              <a:latin typeface="Consolas" panose="020B0609020204030204" pitchFamily="49" charset="0"/>
            </a:endParaRPr>
          </a:p>
          <a:p>
            <a:r>
              <a:rPr lang="en-US" dirty="0">
                <a:solidFill>
                  <a:schemeClr val="accent2">
                    <a:lumMod val="40000"/>
                    <a:lumOff val="60000"/>
                  </a:schemeClr>
                </a:solidFill>
                <a:latin typeface="Consolas" panose="020B0609020204030204" pitchFamily="49" charset="0"/>
              </a:rPr>
              <a:t>  public function rewind() { $this-&gt;pos = 0; }</a:t>
            </a:r>
          </a:p>
          <a:p>
            <a:endParaRPr lang="en-US" sz="1050" dirty="0">
              <a:solidFill>
                <a:schemeClr val="accent2">
                  <a:lumMod val="40000"/>
                  <a:lumOff val="60000"/>
                </a:schemeClr>
              </a:solidFill>
              <a:latin typeface="Consolas" panose="020B0609020204030204" pitchFamily="49" charset="0"/>
            </a:endParaRPr>
          </a:p>
          <a:p>
            <a:r>
              <a:rPr lang="en-US" dirty="0">
                <a:solidFill>
                  <a:schemeClr val="accent2">
                    <a:lumMod val="40000"/>
                    <a:lumOff val="60000"/>
                  </a:schemeClr>
                </a:solidFill>
                <a:latin typeface="Consolas" panose="020B0609020204030204" pitchFamily="49" charset="0"/>
              </a:rPr>
              <a:t>  public function current() </a:t>
            </a:r>
          </a:p>
          <a:p>
            <a:r>
              <a:rPr lang="en-US" dirty="0">
                <a:solidFill>
                  <a:schemeClr val="accent2">
                    <a:lumMod val="40000"/>
                    <a:lumOff val="60000"/>
                  </a:schemeClr>
                </a:solidFill>
                <a:latin typeface="Consolas" panose="020B0609020204030204" pitchFamily="49" charset="0"/>
              </a:rPr>
              <a:t>    { return $this-&gt;array[$this-&gt;pos]; }</a:t>
            </a:r>
          </a:p>
          <a:p>
            <a:endParaRPr lang="en-US" sz="1050" dirty="0">
              <a:solidFill>
                <a:schemeClr val="accent2">
                  <a:lumMod val="40000"/>
                  <a:lumOff val="60000"/>
                </a:schemeClr>
              </a:solidFill>
              <a:latin typeface="Consolas" panose="020B0609020204030204" pitchFamily="49" charset="0"/>
            </a:endParaRPr>
          </a:p>
          <a:p>
            <a:r>
              <a:rPr lang="en-US" dirty="0">
                <a:solidFill>
                  <a:schemeClr val="accent2">
                    <a:lumMod val="40000"/>
                    <a:lumOff val="60000"/>
                  </a:schemeClr>
                </a:solidFill>
                <a:latin typeface="Consolas" panose="020B0609020204030204" pitchFamily="49" charset="0"/>
              </a:rPr>
              <a:t>  public function key()   { return $this-&gt;pos; }</a:t>
            </a:r>
          </a:p>
          <a:p>
            <a:endParaRPr lang="en-US" sz="1050" dirty="0">
              <a:solidFill>
                <a:schemeClr val="accent2">
                  <a:lumMod val="40000"/>
                  <a:lumOff val="60000"/>
                </a:schemeClr>
              </a:solidFill>
              <a:latin typeface="Consolas" panose="020B0609020204030204" pitchFamily="49" charset="0"/>
            </a:endParaRPr>
          </a:p>
          <a:p>
            <a:r>
              <a:rPr lang="en-US" dirty="0">
                <a:solidFill>
                  <a:schemeClr val="accent2">
                    <a:lumMod val="40000"/>
                    <a:lumOff val="60000"/>
                  </a:schemeClr>
                </a:solidFill>
                <a:latin typeface="Consolas" panose="020B0609020204030204" pitchFamily="49" charset="0"/>
              </a:rPr>
              <a:t>  public function next()  { ++$this-&gt;pos; }</a:t>
            </a:r>
          </a:p>
          <a:p>
            <a:endParaRPr lang="en-US" sz="1050" dirty="0">
              <a:solidFill>
                <a:schemeClr val="accent2">
                  <a:lumMod val="40000"/>
                  <a:lumOff val="60000"/>
                </a:schemeClr>
              </a:solidFill>
              <a:latin typeface="Consolas" panose="020B0609020204030204" pitchFamily="49" charset="0"/>
            </a:endParaRPr>
          </a:p>
          <a:p>
            <a:r>
              <a:rPr lang="en-US" dirty="0">
                <a:solidFill>
                  <a:schemeClr val="accent2">
                    <a:lumMod val="40000"/>
                    <a:lumOff val="60000"/>
                  </a:schemeClr>
                </a:solidFill>
                <a:latin typeface="Consolas" panose="020B0609020204030204" pitchFamily="49" charset="0"/>
              </a:rPr>
              <a:t>   public function valid() </a:t>
            </a:r>
          </a:p>
          <a:p>
            <a:r>
              <a:rPr lang="en-US" dirty="0">
                <a:solidFill>
                  <a:schemeClr val="accent2">
                    <a:lumMod val="40000"/>
                    <a:lumOff val="60000"/>
                  </a:schemeClr>
                </a:solidFill>
                <a:latin typeface="Consolas" panose="020B0609020204030204" pitchFamily="49" charset="0"/>
              </a:rPr>
              <a:t>    { return $this-&gt;pos &lt; count($this-&gt;array); }</a:t>
            </a:r>
          </a:p>
          <a:p>
            <a:r>
              <a:rPr lang="en-US" dirty="0">
                <a:latin typeface="Consolas" panose="020B0609020204030204" pitchFamily="49" charset="0"/>
              </a:rPr>
              <a:t>}</a:t>
            </a:r>
          </a:p>
        </p:txBody>
      </p:sp>
      <p:sp>
        <p:nvSpPr>
          <p:cNvPr id="33" name="Rectangle 32">
            <a:extLst>
              <a:ext uri="{FF2B5EF4-FFF2-40B4-BE49-F238E27FC236}">
                <a16:creationId xmlns:a16="http://schemas.microsoft.com/office/drawing/2014/main" id="{E15F5E68-8463-4752-8FCC-6973E8D8C417}"/>
              </a:ext>
            </a:extLst>
          </p:cNvPr>
          <p:cNvSpPr/>
          <p:nvPr/>
        </p:nvSpPr>
        <p:spPr>
          <a:xfrm>
            <a:off x="7178394" y="2780647"/>
            <a:ext cx="4469690" cy="299098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5">
                    <a:lumMod val="40000"/>
                    <a:lumOff val="60000"/>
                  </a:schemeClr>
                </a:solidFill>
                <a:latin typeface="Consolas" panose="020B0609020204030204" pitchFamily="49" charset="0"/>
              </a:rPr>
              <a:t>$letters = new </a:t>
            </a:r>
            <a:r>
              <a:rPr lang="en-US" dirty="0" err="1">
                <a:solidFill>
                  <a:schemeClr val="accent5">
                    <a:lumMod val="40000"/>
                    <a:lumOff val="60000"/>
                  </a:schemeClr>
                </a:solidFill>
                <a:latin typeface="Consolas" panose="020B0609020204030204" pitchFamily="49" charset="0"/>
              </a:rPr>
              <a:t>Kontainer</a:t>
            </a:r>
            <a:r>
              <a:rPr lang="en-US" dirty="0">
                <a:solidFill>
                  <a:schemeClr val="accent5">
                    <a:lumMod val="40000"/>
                    <a:lumOff val="60000"/>
                  </a:schemeClr>
                </a:solidFill>
                <a:latin typeface="Consolas" panose="020B0609020204030204" pitchFamily="49" charset="0"/>
              </a:rPr>
              <a:t>;</a:t>
            </a:r>
          </a:p>
          <a:p>
            <a:r>
              <a:rPr lang="en-US" dirty="0">
                <a:solidFill>
                  <a:schemeClr val="accent5">
                    <a:lumMod val="40000"/>
                    <a:lumOff val="60000"/>
                  </a:schemeClr>
                </a:solidFill>
                <a:latin typeface="Consolas" panose="020B0609020204030204" pitchFamily="49" charset="0"/>
              </a:rPr>
              <a:t>$letters-&gt;add("a");</a:t>
            </a:r>
          </a:p>
          <a:p>
            <a:r>
              <a:rPr lang="en-US" dirty="0">
                <a:solidFill>
                  <a:schemeClr val="accent5">
                    <a:lumMod val="40000"/>
                    <a:lumOff val="60000"/>
                  </a:schemeClr>
                </a:solidFill>
                <a:latin typeface="Consolas" panose="020B0609020204030204" pitchFamily="49" charset="0"/>
              </a:rPr>
              <a:t>$letters-&gt;add("b");</a:t>
            </a:r>
          </a:p>
          <a:p>
            <a:r>
              <a:rPr lang="en-US" dirty="0">
                <a:solidFill>
                  <a:schemeClr val="accent5">
                    <a:lumMod val="40000"/>
                    <a:lumOff val="60000"/>
                  </a:schemeClr>
                </a:solidFill>
                <a:latin typeface="Consolas" panose="020B0609020204030204" pitchFamily="49" charset="0"/>
              </a:rPr>
              <a:t>$letters-&gt;add("c");</a:t>
            </a:r>
          </a:p>
          <a:p>
            <a:endParaRPr lang="en-US" dirty="0">
              <a:solidFill>
                <a:schemeClr val="accent5">
                  <a:lumMod val="40000"/>
                  <a:lumOff val="60000"/>
                </a:schemeClr>
              </a:solidFill>
              <a:latin typeface="Consolas" panose="020B0609020204030204" pitchFamily="49" charset="0"/>
            </a:endParaRPr>
          </a:p>
          <a:p>
            <a:r>
              <a:rPr lang="en-US" dirty="0">
                <a:solidFill>
                  <a:schemeClr val="accent2">
                    <a:lumMod val="60000"/>
                    <a:lumOff val="40000"/>
                  </a:schemeClr>
                </a:solidFill>
                <a:latin typeface="Consolas" panose="020B0609020204030204" pitchFamily="49" charset="0"/>
              </a:rPr>
              <a:t>foreach($items as $</a:t>
            </a:r>
            <a:r>
              <a:rPr lang="en-US" dirty="0" err="1">
                <a:solidFill>
                  <a:schemeClr val="accent2">
                    <a:lumMod val="60000"/>
                    <a:lumOff val="40000"/>
                  </a:schemeClr>
                </a:solidFill>
                <a:latin typeface="Consolas" panose="020B0609020204030204" pitchFamily="49" charset="0"/>
              </a:rPr>
              <a:t>i</a:t>
            </a:r>
            <a:r>
              <a:rPr lang="en-US" dirty="0">
                <a:solidFill>
                  <a:schemeClr val="accent2">
                    <a:lumMod val="60000"/>
                    <a:lumOff val="40000"/>
                  </a:schemeClr>
                </a:solidFill>
                <a:latin typeface="Consolas" panose="020B0609020204030204" pitchFamily="49" charset="0"/>
              </a:rPr>
              <a:t>) {</a:t>
            </a:r>
          </a:p>
          <a:p>
            <a:r>
              <a:rPr lang="en-US" dirty="0">
                <a:solidFill>
                  <a:schemeClr val="accent2">
                    <a:lumMod val="60000"/>
                    <a:lumOff val="40000"/>
                  </a:schemeClr>
                </a:solidFill>
                <a:latin typeface="Consolas" panose="020B0609020204030204" pitchFamily="49" charset="0"/>
              </a:rPr>
              <a:t>  foreach($items as $j) {</a:t>
            </a:r>
          </a:p>
          <a:p>
            <a:r>
              <a:rPr lang="en-US" dirty="0">
                <a:solidFill>
                  <a:schemeClr val="accent2">
                    <a:lumMod val="60000"/>
                    <a:lumOff val="40000"/>
                  </a:schemeClr>
                </a:solidFill>
                <a:latin typeface="Consolas" panose="020B0609020204030204" pitchFamily="49" charset="0"/>
              </a:rPr>
              <a:t>    print( $</a:t>
            </a:r>
            <a:r>
              <a:rPr lang="en-US" dirty="0" err="1">
                <a:solidFill>
                  <a:schemeClr val="accent2">
                    <a:lumMod val="60000"/>
                    <a:lumOff val="40000"/>
                  </a:schemeClr>
                </a:solidFill>
                <a:latin typeface="Consolas" panose="020B0609020204030204" pitchFamily="49" charset="0"/>
              </a:rPr>
              <a:t>i</a:t>
            </a:r>
            <a:r>
              <a:rPr lang="en-US" dirty="0">
                <a:solidFill>
                  <a:schemeClr val="accent2">
                    <a:lumMod val="60000"/>
                    <a:lumOff val="40000"/>
                  </a:schemeClr>
                </a:solidFill>
                <a:latin typeface="Consolas" panose="020B0609020204030204" pitchFamily="49" charset="0"/>
              </a:rPr>
              <a:t> . " " . $j . ", ");</a:t>
            </a:r>
          </a:p>
          <a:p>
            <a:r>
              <a:rPr lang="en-US" dirty="0">
                <a:solidFill>
                  <a:schemeClr val="accent2">
                    <a:lumMod val="60000"/>
                    <a:lumOff val="40000"/>
                  </a:schemeClr>
                </a:solidFill>
                <a:latin typeface="Consolas" panose="020B0609020204030204" pitchFamily="49" charset="0"/>
              </a:rPr>
              <a:t>  }</a:t>
            </a:r>
          </a:p>
          <a:p>
            <a:r>
              <a:rPr lang="en-US" dirty="0">
                <a:solidFill>
                  <a:schemeClr val="accent2">
                    <a:lumMod val="60000"/>
                    <a:lumOff val="40000"/>
                  </a:schemeClr>
                </a:solidFill>
                <a:latin typeface="Consolas" panose="020B0609020204030204" pitchFamily="49" charset="0"/>
              </a:rPr>
              <a:t>}</a:t>
            </a:r>
          </a:p>
        </p:txBody>
      </p:sp>
    </p:spTree>
    <p:extLst>
      <p:ext uri="{BB962C8B-B14F-4D97-AF65-F5344CB8AC3E}">
        <p14:creationId xmlns:p14="http://schemas.microsoft.com/office/powerpoint/2010/main" val="308937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up)">
                                      <p:cBhvr>
                                        <p:cTn id="11" dur="500"/>
                                        <p:tgtEl>
                                          <p:spTgt spid="3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par>
                                <p:cTn id="24" presetID="22" presetClass="entr" presetSubtype="8"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590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P spid="25" grpId="0"/>
      <p:bldP spid="28" grpId="0"/>
      <p:bldP spid="24" grpId="0"/>
      <p:bldP spid="32" grpId="0" animBg="1"/>
      <p:bldP spid="3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p:txBody>
          <a:bodyPr>
            <a:normAutofit/>
          </a:bodyPr>
          <a:lstStyle/>
          <a:p>
            <a:r>
              <a:rPr lang="en-US" sz="4800" dirty="0"/>
              <a:t>That's It!</a:t>
            </a:r>
          </a:p>
        </p:txBody>
      </p:sp>
      <p:sp>
        <p:nvSpPr>
          <p:cNvPr id="8" name="TextBox 7">
            <a:extLst>
              <a:ext uri="{FF2B5EF4-FFF2-40B4-BE49-F238E27FC236}">
                <a16:creationId xmlns:a16="http://schemas.microsoft.com/office/drawing/2014/main" id="{799EDE28-F3F0-4CAC-A4F3-A8919D8C8AA9}"/>
              </a:ext>
            </a:extLst>
          </p:cNvPr>
          <p:cNvSpPr txBox="1"/>
          <p:nvPr/>
        </p:nvSpPr>
        <p:spPr>
          <a:xfrm>
            <a:off x="1182280" y="1559648"/>
            <a:ext cx="9997428" cy="954107"/>
          </a:xfrm>
          <a:prstGeom prst="rect">
            <a:avLst/>
          </a:prstGeom>
          <a:noFill/>
        </p:spPr>
        <p:txBody>
          <a:bodyPr wrap="square" rtlCol="0">
            <a:spAutoFit/>
          </a:bodyPr>
          <a:lstStyle/>
          <a:p>
            <a:pPr algn="ctr"/>
            <a:r>
              <a:rPr lang="en-US" sz="2800" dirty="0"/>
              <a:t>Hopefully, you now have a good overview of how </a:t>
            </a:r>
            <a:r>
              <a:rPr lang="en-US" sz="2800" dirty="0">
                <a:solidFill>
                  <a:srgbClr val="FF0000"/>
                </a:solidFill>
              </a:rPr>
              <a:t>expression evaluation</a:t>
            </a:r>
            <a:r>
              <a:rPr lang="en-US" sz="2800" dirty="0"/>
              <a:t> and </a:t>
            </a:r>
            <a:r>
              <a:rPr lang="en-US" sz="2800" dirty="0">
                <a:solidFill>
                  <a:srgbClr val="00B0F0"/>
                </a:solidFill>
              </a:rPr>
              <a:t>flow control </a:t>
            </a:r>
            <a:r>
              <a:rPr lang="en-US" sz="2800" dirty="0"/>
              <a:t>work across programming languages!</a:t>
            </a:r>
          </a:p>
        </p:txBody>
      </p:sp>
      <p:sp>
        <p:nvSpPr>
          <p:cNvPr id="9" name="TextBox 8">
            <a:extLst>
              <a:ext uri="{FF2B5EF4-FFF2-40B4-BE49-F238E27FC236}">
                <a16:creationId xmlns:a16="http://schemas.microsoft.com/office/drawing/2014/main" id="{B0DE63B5-F53C-425D-956B-6BD1D2BD2D94}"/>
              </a:ext>
            </a:extLst>
          </p:cNvPr>
          <p:cNvSpPr txBox="1"/>
          <p:nvPr/>
        </p:nvSpPr>
        <p:spPr>
          <a:xfrm>
            <a:off x="1280172" y="3674337"/>
            <a:ext cx="9997428" cy="523220"/>
          </a:xfrm>
          <a:prstGeom prst="rect">
            <a:avLst/>
          </a:prstGeom>
          <a:noFill/>
        </p:spPr>
        <p:txBody>
          <a:bodyPr wrap="square" rtlCol="0">
            <a:spAutoFit/>
          </a:bodyPr>
          <a:lstStyle/>
          <a:p>
            <a:pPr algn="ctr"/>
            <a:r>
              <a:rPr lang="en-US" sz="2800" dirty="0"/>
              <a:t>And now... onto </a:t>
            </a:r>
            <a:r>
              <a:rPr lang="en-US" sz="2800" dirty="0">
                <a:solidFill>
                  <a:srgbClr val="7030A0"/>
                </a:solidFill>
              </a:rPr>
              <a:t>Prolog</a:t>
            </a:r>
            <a:r>
              <a:rPr lang="en-US" sz="2800" dirty="0"/>
              <a:t>!</a:t>
            </a:r>
          </a:p>
        </p:txBody>
      </p:sp>
    </p:spTree>
    <p:extLst>
      <p:ext uri="{BB962C8B-B14F-4D97-AF65-F5344CB8AC3E}">
        <p14:creationId xmlns:p14="http://schemas.microsoft.com/office/powerpoint/2010/main" val="87530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p:txBody>
          <a:bodyPr/>
          <a:lstStyle/>
          <a:p>
            <a:r>
              <a:rPr lang="en-US" dirty="0"/>
              <a:t>Slide Graveyard/Appendix</a:t>
            </a:r>
          </a:p>
        </p:txBody>
      </p:sp>
    </p:spTree>
    <p:extLst>
      <p:ext uri="{BB962C8B-B14F-4D97-AF65-F5344CB8AC3E}">
        <p14:creationId xmlns:p14="http://schemas.microsoft.com/office/powerpoint/2010/main" val="37946315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4EB9052-B85D-433C-AF58-0C99FE9313CA}"/>
              </a:ext>
            </a:extLst>
          </p:cNvPr>
          <p:cNvPicPr>
            <a:picLocks noChangeAspect="1"/>
          </p:cNvPicPr>
          <p:nvPr/>
        </p:nvPicPr>
        <p:blipFill>
          <a:blip r:embed="rId2"/>
          <a:stretch>
            <a:fillRect/>
          </a:stretch>
        </p:blipFill>
        <p:spPr>
          <a:xfrm>
            <a:off x="4448460" y="1290442"/>
            <a:ext cx="3295080" cy="27129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a:extLst>
              <a:ext uri="{FF2B5EF4-FFF2-40B4-BE49-F238E27FC236}">
                <a16:creationId xmlns:a16="http://schemas.microsoft.com/office/drawing/2014/main" id="{7F2BEF6A-713D-4632-9A0C-83452DEE3DBC}"/>
              </a:ext>
            </a:extLst>
          </p:cNvPr>
          <p:cNvSpPr>
            <a:spLocks noGrp="1"/>
          </p:cNvSpPr>
          <p:nvPr>
            <p:ph type="title"/>
          </p:nvPr>
        </p:nvSpPr>
        <p:spPr/>
        <p:txBody>
          <a:bodyPr/>
          <a:lstStyle/>
          <a:p>
            <a:r>
              <a:rPr lang="en-US" dirty="0"/>
              <a:t>Concurrency</a:t>
            </a:r>
          </a:p>
        </p:txBody>
      </p:sp>
      <p:sp>
        <p:nvSpPr>
          <p:cNvPr id="16" name="TextBox 15">
            <a:extLst>
              <a:ext uri="{FF2B5EF4-FFF2-40B4-BE49-F238E27FC236}">
                <a16:creationId xmlns:a16="http://schemas.microsoft.com/office/drawing/2014/main" id="{3C20F732-D190-461E-AD31-F2264E6A4008}"/>
              </a:ext>
            </a:extLst>
          </p:cNvPr>
          <p:cNvSpPr txBox="1"/>
          <p:nvPr/>
        </p:nvSpPr>
        <p:spPr>
          <a:xfrm>
            <a:off x="906401" y="5161076"/>
            <a:ext cx="10379220" cy="830997"/>
          </a:xfrm>
          <a:prstGeom prst="rect">
            <a:avLst/>
          </a:prstGeom>
          <a:noFill/>
        </p:spPr>
        <p:txBody>
          <a:bodyPr wrap="square" rtlCol="0">
            <a:spAutoFit/>
          </a:bodyPr>
          <a:lstStyle/>
          <a:p>
            <a:pPr algn="ctr"/>
            <a:r>
              <a:rPr lang="en-US" sz="2400" dirty="0"/>
              <a:t>Many modern programming languages have explicit support for concurrent execution (running multiple things at once).</a:t>
            </a:r>
          </a:p>
        </p:txBody>
      </p:sp>
      <p:sp>
        <p:nvSpPr>
          <p:cNvPr id="17" name="TextBox 16">
            <a:extLst>
              <a:ext uri="{FF2B5EF4-FFF2-40B4-BE49-F238E27FC236}">
                <a16:creationId xmlns:a16="http://schemas.microsoft.com/office/drawing/2014/main" id="{B8006AB3-8E56-4B25-9BC4-2CEAC6F7362F}"/>
              </a:ext>
            </a:extLst>
          </p:cNvPr>
          <p:cNvSpPr txBox="1"/>
          <p:nvPr/>
        </p:nvSpPr>
        <p:spPr>
          <a:xfrm>
            <a:off x="1257848" y="6169126"/>
            <a:ext cx="9676303" cy="461665"/>
          </a:xfrm>
          <a:prstGeom prst="rect">
            <a:avLst/>
          </a:prstGeom>
          <a:noFill/>
        </p:spPr>
        <p:txBody>
          <a:bodyPr wrap="none" rtlCol="0">
            <a:spAutoFit/>
          </a:bodyPr>
          <a:lstStyle/>
          <a:p>
            <a:pPr algn="ctr"/>
            <a:r>
              <a:rPr lang="en-US" sz="2400" dirty="0"/>
              <a:t>This is a huge domain, so we'll just do a quick survey of a few relevant areas.</a:t>
            </a:r>
          </a:p>
        </p:txBody>
      </p:sp>
    </p:spTree>
    <p:extLst>
      <p:ext uri="{BB962C8B-B14F-4D97-AF65-F5344CB8AC3E}">
        <p14:creationId xmlns:p14="http://schemas.microsoft.com/office/powerpoint/2010/main" val="3035872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ectangle 119">
            <a:extLst>
              <a:ext uri="{FF2B5EF4-FFF2-40B4-BE49-F238E27FC236}">
                <a16:creationId xmlns:a16="http://schemas.microsoft.com/office/drawing/2014/main" id="{0FFAA727-8D06-4411-843E-F25F33BF322F}"/>
              </a:ext>
            </a:extLst>
          </p:cNvPr>
          <p:cNvSpPr/>
          <p:nvPr/>
        </p:nvSpPr>
        <p:spPr>
          <a:xfrm>
            <a:off x="575284" y="4731925"/>
            <a:ext cx="11155732" cy="2098243"/>
          </a:xfrm>
          <a:prstGeom prst="rect">
            <a:avLst/>
          </a:prstGeom>
          <a:solidFill>
            <a:srgbClr val="FEF8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40D87098-5E2D-4ECA-A6E5-033197A5B7E4}"/>
              </a:ext>
            </a:extLst>
          </p:cNvPr>
          <p:cNvSpPr/>
          <p:nvPr/>
        </p:nvSpPr>
        <p:spPr>
          <a:xfrm>
            <a:off x="575284" y="3299874"/>
            <a:ext cx="11155732" cy="1392779"/>
          </a:xfrm>
          <a:prstGeom prst="rect">
            <a:avLst/>
          </a:prstGeom>
          <a:solidFill>
            <a:srgbClr val="FEF8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1AF96651-2BB3-430C-B0E8-F5681DFBC2CD}"/>
              </a:ext>
            </a:extLst>
          </p:cNvPr>
          <p:cNvSpPr/>
          <p:nvPr/>
        </p:nvSpPr>
        <p:spPr>
          <a:xfrm>
            <a:off x="575284" y="1724025"/>
            <a:ext cx="11155732" cy="1533830"/>
          </a:xfrm>
          <a:prstGeom prst="rect">
            <a:avLst/>
          </a:prstGeom>
          <a:solidFill>
            <a:srgbClr val="FEF8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9567A4-C398-4D84-AB21-14B1F6E5D635}"/>
              </a:ext>
            </a:extLst>
          </p:cNvPr>
          <p:cNvSpPr>
            <a:spLocks noGrp="1"/>
          </p:cNvSpPr>
          <p:nvPr>
            <p:ph type="title"/>
          </p:nvPr>
        </p:nvSpPr>
        <p:spPr>
          <a:xfrm>
            <a:off x="907493" y="-219977"/>
            <a:ext cx="10363200" cy="1143000"/>
          </a:xfrm>
        </p:spPr>
        <p:txBody>
          <a:bodyPr>
            <a:normAutofit/>
          </a:bodyPr>
          <a:lstStyle/>
          <a:p>
            <a:r>
              <a:rPr lang="en-US" sz="4400" dirty="0"/>
              <a:t>Concurrency</a:t>
            </a:r>
          </a:p>
        </p:txBody>
      </p:sp>
      <p:sp>
        <p:nvSpPr>
          <p:cNvPr id="5" name="TextBox 4">
            <a:extLst>
              <a:ext uri="{FF2B5EF4-FFF2-40B4-BE49-F238E27FC236}">
                <a16:creationId xmlns:a16="http://schemas.microsoft.com/office/drawing/2014/main" id="{12AB70F9-0B42-4B78-A64D-04A2D3FE481D}"/>
              </a:ext>
            </a:extLst>
          </p:cNvPr>
          <p:cNvSpPr txBox="1"/>
          <p:nvPr/>
        </p:nvSpPr>
        <p:spPr>
          <a:xfrm>
            <a:off x="-142638" y="759529"/>
            <a:ext cx="12463462" cy="430887"/>
          </a:xfrm>
          <a:prstGeom prst="rect">
            <a:avLst/>
          </a:prstGeom>
          <a:noFill/>
        </p:spPr>
        <p:txBody>
          <a:bodyPr wrap="square">
            <a:spAutoFit/>
          </a:bodyPr>
          <a:lstStyle/>
          <a:p>
            <a:pPr algn="ctr"/>
            <a:r>
              <a:rPr lang="en-US" sz="2200" dirty="0"/>
              <a:t>Concurrency is a paradigm in which a program is decomposed into simultaneously executing tasks.</a:t>
            </a:r>
          </a:p>
        </p:txBody>
      </p:sp>
      <p:grpSp>
        <p:nvGrpSpPr>
          <p:cNvPr id="63" name="Group 62">
            <a:extLst>
              <a:ext uri="{FF2B5EF4-FFF2-40B4-BE49-F238E27FC236}">
                <a16:creationId xmlns:a16="http://schemas.microsoft.com/office/drawing/2014/main" id="{5826BC82-3F8C-498F-8995-FB7464A0BE29}"/>
              </a:ext>
            </a:extLst>
          </p:cNvPr>
          <p:cNvGrpSpPr/>
          <p:nvPr/>
        </p:nvGrpSpPr>
        <p:grpSpPr>
          <a:xfrm>
            <a:off x="1227363" y="2364814"/>
            <a:ext cx="3828918" cy="802692"/>
            <a:chOff x="6172879" y="5246917"/>
            <a:chExt cx="5840089" cy="1465731"/>
          </a:xfrm>
        </p:grpSpPr>
        <p:grpSp>
          <p:nvGrpSpPr>
            <p:cNvPr id="22" name="Group 21">
              <a:extLst>
                <a:ext uri="{FF2B5EF4-FFF2-40B4-BE49-F238E27FC236}">
                  <a16:creationId xmlns:a16="http://schemas.microsoft.com/office/drawing/2014/main" id="{680B04C3-FF59-42D0-A575-82DA1487EFCD}"/>
                </a:ext>
              </a:extLst>
            </p:cNvPr>
            <p:cNvGrpSpPr/>
            <p:nvPr/>
          </p:nvGrpSpPr>
          <p:grpSpPr>
            <a:xfrm>
              <a:off x="6172879" y="5246917"/>
              <a:ext cx="5840089" cy="1465731"/>
              <a:chOff x="6190984" y="5164868"/>
              <a:chExt cx="5840089" cy="1465731"/>
            </a:xfrm>
          </p:grpSpPr>
          <p:sp>
            <p:nvSpPr>
              <p:cNvPr id="23" name="Rectangle 22">
                <a:extLst>
                  <a:ext uri="{FF2B5EF4-FFF2-40B4-BE49-F238E27FC236}">
                    <a16:creationId xmlns:a16="http://schemas.microsoft.com/office/drawing/2014/main" id="{530A8D51-423C-49B6-B6AD-35B2DBDCD0CC}"/>
                  </a:ext>
                </a:extLst>
              </p:cNvPr>
              <p:cNvSpPr/>
              <p:nvPr/>
            </p:nvSpPr>
            <p:spPr>
              <a:xfrm>
                <a:off x="6227123" y="5164868"/>
                <a:ext cx="5803950" cy="14274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791B2E14-81CB-4F3C-96E8-CEA1749D3716}"/>
                  </a:ext>
                </a:extLst>
              </p:cNvPr>
              <p:cNvGrpSpPr/>
              <p:nvPr/>
            </p:nvGrpSpPr>
            <p:grpSpPr>
              <a:xfrm>
                <a:off x="6190984" y="5907513"/>
                <a:ext cx="5632605" cy="723086"/>
                <a:chOff x="6190984" y="5907513"/>
                <a:chExt cx="5632605" cy="723086"/>
              </a:xfrm>
            </p:grpSpPr>
            <p:pic>
              <p:nvPicPr>
                <p:cNvPr id="31" name="Picture 30">
                  <a:extLst>
                    <a:ext uri="{FF2B5EF4-FFF2-40B4-BE49-F238E27FC236}">
                      <a16:creationId xmlns:a16="http://schemas.microsoft.com/office/drawing/2014/main" id="{2AA09CE4-31E5-4B52-83FD-24A6865470E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6190984" y="5907513"/>
                  <a:ext cx="568256" cy="723086"/>
                </a:xfrm>
                <a:prstGeom prst="rect">
                  <a:avLst/>
                </a:prstGeom>
              </p:spPr>
            </p:pic>
            <p:cxnSp>
              <p:nvCxnSpPr>
                <p:cNvPr id="32" name="Straight Arrow Connector 31">
                  <a:extLst>
                    <a:ext uri="{FF2B5EF4-FFF2-40B4-BE49-F238E27FC236}">
                      <a16:creationId xmlns:a16="http://schemas.microsoft.com/office/drawing/2014/main" id="{DCB73883-FD11-4F6F-AB82-64ED08B6E8A3}"/>
                    </a:ext>
                  </a:extLst>
                </p:cNvPr>
                <p:cNvCxnSpPr>
                  <a:cxnSpLocks/>
                </p:cNvCxnSpPr>
                <p:nvPr/>
              </p:nvCxnSpPr>
              <p:spPr>
                <a:xfrm flipV="1">
                  <a:off x="6533278" y="6363254"/>
                  <a:ext cx="5290311" cy="5434"/>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6129A8AE-3417-415F-A333-EB7E8A70F950}"/>
                  </a:ext>
                </a:extLst>
              </p:cNvPr>
              <p:cNvGrpSpPr/>
              <p:nvPr/>
            </p:nvGrpSpPr>
            <p:grpSpPr>
              <a:xfrm>
                <a:off x="6190984" y="5234278"/>
                <a:ext cx="5632605" cy="723086"/>
                <a:chOff x="6190984" y="5907513"/>
                <a:chExt cx="5632605" cy="723086"/>
              </a:xfrm>
            </p:grpSpPr>
            <p:pic>
              <p:nvPicPr>
                <p:cNvPr id="29" name="Picture 28">
                  <a:extLst>
                    <a:ext uri="{FF2B5EF4-FFF2-40B4-BE49-F238E27FC236}">
                      <a16:creationId xmlns:a16="http://schemas.microsoft.com/office/drawing/2014/main" id="{96A5C1F1-6B17-46FD-8D1B-AEBBC998276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6190984" y="5907513"/>
                  <a:ext cx="568256" cy="723086"/>
                </a:xfrm>
                <a:prstGeom prst="rect">
                  <a:avLst/>
                </a:prstGeom>
              </p:spPr>
            </p:pic>
            <p:cxnSp>
              <p:nvCxnSpPr>
                <p:cNvPr id="30" name="Straight Arrow Connector 29">
                  <a:extLst>
                    <a:ext uri="{FF2B5EF4-FFF2-40B4-BE49-F238E27FC236}">
                      <a16:creationId xmlns:a16="http://schemas.microsoft.com/office/drawing/2014/main" id="{24D1ED2D-4C81-4179-865A-B5F60F7819F2}"/>
                    </a:ext>
                  </a:extLst>
                </p:cNvPr>
                <p:cNvCxnSpPr>
                  <a:cxnSpLocks/>
                </p:cNvCxnSpPr>
                <p:nvPr/>
              </p:nvCxnSpPr>
              <p:spPr>
                <a:xfrm flipV="1">
                  <a:off x="6533278" y="6363254"/>
                  <a:ext cx="5290311" cy="5434"/>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3" name="Group 32">
              <a:extLst>
                <a:ext uri="{FF2B5EF4-FFF2-40B4-BE49-F238E27FC236}">
                  <a16:creationId xmlns:a16="http://schemas.microsoft.com/office/drawing/2014/main" id="{CBE93A28-AD53-4E80-858A-2B0E452D81E1}"/>
                </a:ext>
              </a:extLst>
            </p:cNvPr>
            <p:cNvGrpSpPr/>
            <p:nvPr/>
          </p:nvGrpSpPr>
          <p:grpSpPr>
            <a:xfrm>
              <a:off x="6848669" y="5667033"/>
              <a:ext cx="3058572" cy="866214"/>
              <a:chOff x="6848669" y="5667033"/>
              <a:chExt cx="3058572" cy="866214"/>
            </a:xfrm>
          </p:grpSpPr>
          <p:sp>
            <p:nvSpPr>
              <p:cNvPr id="83" name="Rectangle 82">
                <a:extLst>
                  <a:ext uri="{FF2B5EF4-FFF2-40B4-BE49-F238E27FC236}">
                    <a16:creationId xmlns:a16="http://schemas.microsoft.com/office/drawing/2014/main" id="{752EEF41-5288-4A49-B3EF-97BD1941489A}"/>
                  </a:ext>
                </a:extLst>
              </p:cNvPr>
              <p:cNvSpPr/>
              <p:nvPr/>
            </p:nvSpPr>
            <p:spPr>
              <a:xfrm>
                <a:off x="7041208" y="5667033"/>
                <a:ext cx="2866033" cy="200230"/>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 </a:t>
                </a:r>
              </a:p>
            </p:txBody>
          </p:sp>
          <p:sp>
            <p:nvSpPr>
              <p:cNvPr id="35" name="Rectangle 34">
                <a:extLst>
                  <a:ext uri="{FF2B5EF4-FFF2-40B4-BE49-F238E27FC236}">
                    <a16:creationId xmlns:a16="http://schemas.microsoft.com/office/drawing/2014/main" id="{87AFE649-64FC-4E84-8E2B-C3F036FD3133}"/>
                  </a:ext>
                </a:extLst>
              </p:cNvPr>
              <p:cNvSpPr/>
              <p:nvPr/>
            </p:nvSpPr>
            <p:spPr>
              <a:xfrm>
                <a:off x="6848669" y="6327975"/>
                <a:ext cx="2761862" cy="20527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 </a:t>
                </a:r>
              </a:p>
            </p:txBody>
          </p:sp>
        </p:grpSp>
      </p:grpSp>
      <p:grpSp>
        <p:nvGrpSpPr>
          <p:cNvPr id="62" name="Group 61">
            <a:extLst>
              <a:ext uri="{FF2B5EF4-FFF2-40B4-BE49-F238E27FC236}">
                <a16:creationId xmlns:a16="http://schemas.microsoft.com/office/drawing/2014/main" id="{CB2F57AF-12B3-48E5-A0A4-10B6AE4F0DCE}"/>
              </a:ext>
            </a:extLst>
          </p:cNvPr>
          <p:cNvGrpSpPr/>
          <p:nvPr/>
        </p:nvGrpSpPr>
        <p:grpSpPr>
          <a:xfrm>
            <a:off x="6936865" y="2459392"/>
            <a:ext cx="3960018" cy="490296"/>
            <a:chOff x="6172879" y="5154363"/>
            <a:chExt cx="5840089" cy="747956"/>
          </a:xfrm>
        </p:grpSpPr>
        <p:grpSp>
          <p:nvGrpSpPr>
            <p:cNvPr id="40" name="Group 39">
              <a:extLst>
                <a:ext uri="{FF2B5EF4-FFF2-40B4-BE49-F238E27FC236}">
                  <a16:creationId xmlns:a16="http://schemas.microsoft.com/office/drawing/2014/main" id="{02FE2C42-9E6C-46F7-B964-217B08484F50}"/>
                </a:ext>
              </a:extLst>
            </p:cNvPr>
            <p:cNvGrpSpPr/>
            <p:nvPr/>
          </p:nvGrpSpPr>
          <p:grpSpPr>
            <a:xfrm>
              <a:off x="6172879" y="5154363"/>
              <a:ext cx="5840089" cy="747956"/>
              <a:chOff x="6172879" y="5291457"/>
              <a:chExt cx="5840089" cy="747956"/>
            </a:xfrm>
          </p:grpSpPr>
          <p:sp>
            <p:nvSpPr>
              <p:cNvPr id="41" name="Rectangle 40">
                <a:extLst>
                  <a:ext uri="{FF2B5EF4-FFF2-40B4-BE49-F238E27FC236}">
                    <a16:creationId xmlns:a16="http://schemas.microsoft.com/office/drawing/2014/main" id="{F161D3BD-749D-4739-BB39-C1AA426CC1A4}"/>
                  </a:ext>
                </a:extLst>
              </p:cNvPr>
              <p:cNvSpPr/>
              <p:nvPr/>
            </p:nvSpPr>
            <p:spPr>
              <a:xfrm>
                <a:off x="6209018" y="5291457"/>
                <a:ext cx="5803950" cy="74544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283CEA79-51CA-4C9F-8BAB-A7E5F8F883FA}"/>
                  </a:ext>
                </a:extLst>
              </p:cNvPr>
              <p:cNvGrpSpPr/>
              <p:nvPr/>
            </p:nvGrpSpPr>
            <p:grpSpPr>
              <a:xfrm>
                <a:off x="6172879" y="5316327"/>
                <a:ext cx="5632605" cy="723086"/>
                <a:chOff x="6190984" y="5907513"/>
                <a:chExt cx="5632605" cy="723086"/>
              </a:xfrm>
            </p:grpSpPr>
            <p:pic>
              <p:nvPicPr>
                <p:cNvPr id="43" name="Picture 42">
                  <a:extLst>
                    <a:ext uri="{FF2B5EF4-FFF2-40B4-BE49-F238E27FC236}">
                      <a16:creationId xmlns:a16="http://schemas.microsoft.com/office/drawing/2014/main" id="{F7EFF1D6-59ED-4DED-BDD7-F6F3683E1A0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6190984" y="5907513"/>
                  <a:ext cx="568256" cy="723086"/>
                </a:xfrm>
                <a:prstGeom prst="rect">
                  <a:avLst/>
                </a:prstGeom>
              </p:spPr>
            </p:pic>
            <p:cxnSp>
              <p:nvCxnSpPr>
                <p:cNvPr id="44" name="Straight Arrow Connector 43">
                  <a:extLst>
                    <a:ext uri="{FF2B5EF4-FFF2-40B4-BE49-F238E27FC236}">
                      <a16:creationId xmlns:a16="http://schemas.microsoft.com/office/drawing/2014/main" id="{243C9CF4-9161-479E-A837-97AA10E0060C}"/>
                    </a:ext>
                  </a:extLst>
                </p:cNvPr>
                <p:cNvCxnSpPr>
                  <a:cxnSpLocks/>
                </p:cNvCxnSpPr>
                <p:nvPr/>
              </p:nvCxnSpPr>
              <p:spPr>
                <a:xfrm flipV="1">
                  <a:off x="6533278" y="6363254"/>
                  <a:ext cx="5290311" cy="5434"/>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5" name="Group 44">
              <a:extLst>
                <a:ext uri="{FF2B5EF4-FFF2-40B4-BE49-F238E27FC236}">
                  <a16:creationId xmlns:a16="http://schemas.microsoft.com/office/drawing/2014/main" id="{F206EC0F-6719-4300-B80F-60D228F659DC}"/>
                </a:ext>
              </a:extLst>
            </p:cNvPr>
            <p:cNvGrpSpPr/>
            <p:nvPr/>
          </p:nvGrpSpPr>
          <p:grpSpPr>
            <a:xfrm>
              <a:off x="6858000" y="5532338"/>
              <a:ext cx="2792661" cy="213710"/>
              <a:chOff x="6858000" y="5532338"/>
              <a:chExt cx="2792661" cy="213710"/>
            </a:xfrm>
          </p:grpSpPr>
          <p:sp>
            <p:nvSpPr>
              <p:cNvPr id="46" name="Rectangle 45">
                <a:extLst>
                  <a:ext uri="{FF2B5EF4-FFF2-40B4-BE49-F238E27FC236}">
                    <a16:creationId xmlns:a16="http://schemas.microsoft.com/office/drawing/2014/main" id="{4B848680-6CA5-45BB-9681-59244C0368F5}"/>
                  </a:ext>
                </a:extLst>
              </p:cNvPr>
              <p:cNvSpPr/>
              <p:nvPr/>
            </p:nvSpPr>
            <p:spPr>
              <a:xfrm>
                <a:off x="6992110" y="5532338"/>
                <a:ext cx="205041" cy="20527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7" name="Rectangle 46">
                <a:extLst>
                  <a:ext uri="{FF2B5EF4-FFF2-40B4-BE49-F238E27FC236}">
                    <a16:creationId xmlns:a16="http://schemas.microsoft.com/office/drawing/2014/main" id="{60FD6564-D63D-46FF-A8C3-388F570F79CE}"/>
                  </a:ext>
                </a:extLst>
              </p:cNvPr>
              <p:cNvSpPr/>
              <p:nvPr/>
            </p:nvSpPr>
            <p:spPr>
              <a:xfrm>
                <a:off x="7756583" y="5532338"/>
                <a:ext cx="179103" cy="20527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8" name="Rectangle 47">
                <a:extLst>
                  <a:ext uri="{FF2B5EF4-FFF2-40B4-BE49-F238E27FC236}">
                    <a16:creationId xmlns:a16="http://schemas.microsoft.com/office/drawing/2014/main" id="{90304A92-3761-42C0-911A-503C3FA719F9}"/>
                  </a:ext>
                </a:extLst>
              </p:cNvPr>
              <p:cNvSpPr/>
              <p:nvPr/>
            </p:nvSpPr>
            <p:spPr>
              <a:xfrm>
                <a:off x="7228747" y="5532338"/>
                <a:ext cx="178332" cy="20527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9" name="Rectangle 48">
                <a:extLst>
                  <a:ext uri="{FF2B5EF4-FFF2-40B4-BE49-F238E27FC236}">
                    <a16:creationId xmlns:a16="http://schemas.microsoft.com/office/drawing/2014/main" id="{33991235-FF8C-40ED-93FD-ECB3AEB8F4BA}"/>
                  </a:ext>
                </a:extLst>
              </p:cNvPr>
              <p:cNvSpPr/>
              <p:nvPr/>
            </p:nvSpPr>
            <p:spPr>
              <a:xfrm>
                <a:off x="7445902" y="5532338"/>
                <a:ext cx="267332" cy="20527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FF0000"/>
                  </a:solidFill>
                </a:endParaRPr>
              </a:p>
            </p:txBody>
          </p:sp>
          <p:sp>
            <p:nvSpPr>
              <p:cNvPr id="51" name="Rectangle 50">
                <a:extLst>
                  <a:ext uri="{FF2B5EF4-FFF2-40B4-BE49-F238E27FC236}">
                    <a16:creationId xmlns:a16="http://schemas.microsoft.com/office/drawing/2014/main" id="{2984DC97-176D-4EE0-800F-5BA3B9073743}"/>
                  </a:ext>
                </a:extLst>
              </p:cNvPr>
              <p:cNvSpPr/>
              <p:nvPr/>
            </p:nvSpPr>
            <p:spPr>
              <a:xfrm>
                <a:off x="6858000" y="5532338"/>
                <a:ext cx="97971" cy="20527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52" name="Rectangle 51">
                <a:extLst>
                  <a:ext uri="{FF2B5EF4-FFF2-40B4-BE49-F238E27FC236}">
                    <a16:creationId xmlns:a16="http://schemas.microsoft.com/office/drawing/2014/main" id="{9B92DF8B-31A2-4FEE-A299-33B46E33614E}"/>
                  </a:ext>
                </a:extLst>
              </p:cNvPr>
              <p:cNvSpPr/>
              <p:nvPr/>
            </p:nvSpPr>
            <p:spPr>
              <a:xfrm>
                <a:off x="7990442" y="5532338"/>
                <a:ext cx="97971" cy="20527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53" name="Rectangle 52">
                <a:extLst>
                  <a:ext uri="{FF2B5EF4-FFF2-40B4-BE49-F238E27FC236}">
                    <a16:creationId xmlns:a16="http://schemas.microsoft.com/office/drawing/2014/main" id="{58172484-2A4F-4E57-8157-365FAB25280E}"/>
                  </a:ext>
                </a:extLst>
              </p:cNvPr>
              <p:cNvSpPr/>
              <p:nvPr/>
            </p:nvSpPr>
            <p:spPr>
              <a:xfrm>
                <a:off x="8131228" y="5534120"/>
                <a:ext cx="178332" cy="20527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54" name="Rectangle 53">
                <a:extLst>
                  <a:ext uri="{FF2B5EF4-FFF2-40B4-BE49-F238E27FC236}">
                    <a16:creationId xmlns:a16="http://schemas.microsoft.com/office/drawing/2014/main" id="{FC7D461E-5C6C-406E-B998-E9EF318F090F}"/>
                  </a:ext>
                </a:extLst>
              </p:cNvPr>
              <p:cNvSpPr/>
              <p:nvPr/>
            </p:nvSpPr>
            <p:spPr>
              <a:xfrm>
                <a:off x="8587244" y="5537195"/>
                <a:ext cx="205041" cy="20527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55" name="Rectangle 54">
                <a:extLst>
                  <a:ext uri="{FF2B5EF4-FFF2-40B4-BE49-F238E27FC236}">
                    <a16:creationId xmlns:a16="http://schemas.microsoft.com/office/drawing/2014/main" id="{F35EE38C-5632-4E17-B588-B844B3BD3A44}"/>
                  </a:ext>
                </a:extLst>
              </p:cNvPr>
              <p:cNvSpPr/>
              <p:nvPr/>
            </p:nvSpPr>
            <p:spPr>
              <a:xfrm>
                <a:off x="8361517" y="5532338"/>
                <a:ext cx="179103" cy="20527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56" name="Rectangle 55">
                <a:extLst>
                  <a:ext uri="{FF2B5EF4-FFF2-40B4-BE49-F238E27FC236}">
                    <a16:creationId xmlns:a16="http://schemas.microsoft.com/office/drawing/2014/main" id="{21F4D07C-E973-426E-8288-F02514A681A6}"/>
                  </a:ext>
                </a:extLst>
              </p:cNvPr>
              <p:cNvSpPr/>
              <p:nvPr/>
            </p:nvSpPr>
            <p:spPr>
              <a:xfrm>
                <a:off x="8842183" y="5540776"/>
                <a:ext cx="97971" cy="20527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57" name="Rectangle 56">
                <a:extLst>
                  <a:ext uri="{FF2B5EF4-FFF2-40B4-BE49-F238E27FC236}">
                    <a16:creationId xmlns:a16="http://schemas.microsoft.com/office/drawing/2014/main" id="{E954893F-AD76-49DA-B55D-BCB9645873F0}"/>
                  </a:ext>
                </a:extLst>
              </p:cNvPr>
              <p:cNvSpPr/>
              <p:nvPr/>
            </p:nvSpPr>
            <p:spPr>
              <a:xfrm>
                <a:off x="8980417" y="5540776"/>
                <a:ext cx="364090" cy="20527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58" name="Rectangle 57">
                <a:extLst>
                  <a:ext uri="{FF2B5EF4-FFF2-40B4-BE49-F238E27FC236}">
                    <a16:creationId xmlns:a16="http://schemas.microsoft.com/office/drawing/2014/main" id="{32DCC0D5-1173-4DF8-A283-C2D5B37F7D56}"/>
                  </a:ext>
                </a:extLst>
              </p:cNvPr>
              <p:cNvSpPr/>
              <p:nvPr/>
            </p:nvSpPr>
            <p:spPr>
              <a:xfrm>
                <a:off x="9395650" y="5540776"/>
                <a:ext cx="255011" cy="20527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grpSp>
      </p:grpSp>
      <p:sp>
        <p:nvSpPr>
          <p:cNvPr id="65" name="TextBox 64">
            <a:extLst>
              <a:ext uri="{FF2B5EF4-FFF2-40B4-BE49-F238E27FC236}">
                <a16:creationId xmlns:a16="http://schemas.microsoft.com/office/drawing/2014/main" id="{C5265BAD-BF88-48B1-8605-322CD7F39077}"/>
              </a:ext>
            </a:extLst>
          </p:cNvPr>
          <p:cNvSpPr txBox="1"/>
          <p:nvPr/>
        </p:nvSpPr>
        <p:spPr>
          <a:xfrm>
            <a:off x="460984" y="1905922"/>
            <a:ext cx="5001604" cy="400110"/>
          </a:xfrm>
          <a:prstGeom prst="rect">
            <a:avLst/>
          </a:prstGeom>
          <a:noFill/>
        </p:spPr>
        <p:txBody>
          <a:bodyPr wrap="square">
            <a:spAutoFit/>
          </a:bodyPr>
          <a:lstStyle/>
          <a:p>
            <a:pPr lvl="1" algn="ctr"/>
            <a:r>
              <a:rPr lang="en-US" sz="2000" dirty="0"/>
              <a:t>Run in parallel on multiple cores</a:t>
            </a:r>
          </a:p>
        </p:txBody>
      </p:sp>
      <p:sp>
        <p:nvSpPr>
          <p:cNvPr id="67" name="TextBox 66">
            <a:extLst>
              <a:ext uri="{FF2B5EF4-FFF2-40B4-BE49-F238E27FC236}">
                <a16:creationId xmlns:a16="http://schemas.microsoft.com/office/drawing/2014/main" id="{16E63A35-8BC9-4BE6-9D80-E10315286154}"/>
              </a:ext>
            </a:extLst>
          </p:cNvPr>
          <p:cNvSpPr txBox="1"/>
          <p:nvPr/>
        </p:nvSpPr>
        <p:spPr>
          <a:xfrm>
            <a:off x="6544786" y="1905922"/>
            <a:ext cx="4242190" cy="400110"/>
          </a:xfrm>
          <a:prstGeom prst="rect">
            <a:avLst/>
          </a:prstGeom>
          <a:noFill/>
        </p:spPr>
        <p:txBody>
          <a:bodyPr wrap="square">
            <a:spAutoFit/>
          </a:bodyPr>
          <a:lstStyle/>
          <a:p>
            <a:pPr lvl="1" algn="ctr"/>
            <a:r>
              <a:rPr lang="en-US" sz="2000" dirty="0"/>
              <a:t>Run multiplexed on a single core</a:t>
            </a:r>
          </a:p>
        </p:txBody>
      </p:sp>
      <p:sp>
        <p:nvSpPr>
          <p:cNvPr id="69" name="TextBox 68">
            <a:extLst>
              <a:ext uri="{FF2B5EF4-FFF2-40B4-BE49-F238E27FC236}">
                <a16:creationId xmlns:a16="http://schemas.microsoft.com/office/drawing/2014/main" id="{C98CC470-AD0B-44A0-B5FA-BEE5E3BE873D}"/>
              </a:ext>
            </a:extLst>
          </p:cNvPr>
          <p:cNvSpPr txBox="1"/>
          <p:nvPr/>
        </p:nvSpPr>
        <p:spPr>
          <a:xfrm>
            <a:off x="1496609" y="1280670"/>
            <a:ext cx="9039226" cy="400110"/>
          </a:xfrm>
          <a:prstGeom prst="rect">
            <a:avLst/>
          </a:prstGeom>
          <a:noFill/>
        </p:spPr>
        <p:txBody>
          <a:bodyPr wrap="square">
            <a:spAutoFit/>
          </a:bodyPr>
          <a:lstStyle/>
          <a:p>
            <a:pPr algn="ctr"/>
            <a:r>
              <a:rPr lang="en-US" sz="2000" dirty="0"/>
              <a:t>Those tasks might...</a:t>
            </a:r>
          </a:p>
        </p:txBody>
      </p:sp>
      <p:sp>
        <p:nvSpPr>
          <p:cNvPr id="73" name="TextBox 72">
            <a:extLst>
              <a:ext uri="{FF2B5EF4-FFF2-40B4-BE49-F238E27FC236}">
                <a16:creationId xmlns:a16="http://schemas.microsoft.com/office/drawing/2014/main" id="{B474F570-3A9A-46A5-B7BF-F520F1EA5049}"/>
              </a:ext>
            </a:extLst>
          </p:cNvPr>
          <p:cNvSpPr txBox="1"/>
          <p:nvPr/>
        </p:nvSpPr>
        <p:spPr>
          <a:xfrm>
            <a:off x="5957688" y="3339146"/>
            <a:ext cx="5644760" cy="707886"/>
          </a:xfrm>
          <a:prstGeom prst="rect">
            <a:avLst/>
          </a:prstGeom>
          <a:noFill/>
        </p:spPr>
        <p:txBody>
          <a:bodyPr wrap="square">
            <a:spAutoFit/>
          </a:bodyPr>
          <a:lstStyle/>
          <a:p>
            <a:pPr lvl="1" algn="ctr"/>
            <a:r>
              <a:rPr lang="en-US" sz="2000" dirty="0"/>
              <a:t>Operate on shared </a:t>
            </a:r>
            <a:r>
              <a:rPr lang="en-US" sz="2000" i="1" dirty="0"/>
              <a:t>mutable</a:t>
            </a:r>
            <a:r>
              <a:rPr lang="en-US" sz="2000" dirty="0"/>
              <a:t> data or systems</a:t>
            </a:r>
          </a:p>
          <a:p>
            <a:pPr lvl="1" algn="ctr"/>
            <a:r>
              <a:rPr lang="en-US" sz="2000" dirty="0"/>
              <a:t>e.g., two tasks modifying a shared queue </a:t>
            </a:r>
          </a:p>
        </p:txBody>
      </p:sp>
      <p:graphicFrame>
        <p:nvGraphicFramePr>
          <p:cNvPr id="74" name="Table 74">
            <a:extLst>
              <a:ext uri="{FF2B5EF4-FFF2-40B4-BE49-F238E27FC236}">
                <a16:creationId xmlns:a16="http://schemas.microsoft.com/office/drawing/2014/main" id="{CDF02566-A5D1-4335-A438-5D9FEDB6D634}"/>
              </a:ext>
            </a:extLst>
          </p:cNvPr>
          <p:cNvGraphicFramePr>
            <a:graphicFrameLocks noGrp="1"/>
          </p:cNvGraphicFramePr>
          <p:nvPr/>
        </p:nvGraphicFramePr>
        <p:xfrm>
          <a:off x="3255005" y="4169200"/>
          <a:ext cx="1851000" cy="337304"/>
        </p:xfrm>
        <a:graphic>
          <a:graphicData uri="http://schemas.openxmlformats.org/drawingml/2006/table">
            <a:tbl>
              <a:tblPr firstRow="1" bandRow="1">
                <a:tableStyleId>{5C22544A-7EE6-4342-B048-85BDC9FD1C3A}</a:tableStyleId>
              </a:tblPr>
              <a:tblGrid>
                <a:gridCol w="370200">
                  <a:extLst>
                    <a:ext uri="{9D8B030D-6E8A-4147-A177-3AD203B41FA5}">
                      <a16:colId xmlns:a16="http://schemas.microsoft.com/office/drawing/2014/main" val="3354465881"/>
                    </a:ext>
                  </a:extLst>
                </a:gridCol>
                <a:gridCol w="370200">
                  <a:extLst>
                    <a:ext uri="{9D8B030D-6E8A-4147-A177-3AD203B41FA5}">
                      <a16:colId xmlns:a16="http://schemas.microsoft.com/office/drawing/2014/main" val="3815290375"/>
                    </a:ext>
                  </a:extLst>
                </a:gridCol>
                <a:gridCol w="370200">
                  <a:extLst>
                    <a:ext uri="{9D8B030D-6E8A-4147-A177-3AD203B41FA5}">
                      <a16:colId xmlns:a16="http://schemas.microsoft.com/office/drawing/2014/main" val="1722320573"/>
                    </a:ext>
                  </a:extLst>
                </a:gridCol>
                <a:gridCol w="370200">
                  <a:extLst>
                    <a:ext uri="{9D8B030D-6E8A-4147-A177-3AD203B41FA5}">
                      <a16:colId xmlns:a16="http://schemas.microsoft.com/office/drawing/2014/main" val="1608602389"/>
                    </a:ext>
                  </a:extLst>
                </a:gridCol>
                <a:gridCol w="370200">
                  <a:extLst>
                    <a:ext uri="{9D8B030D-6E8A-4147-A177-3AD203B41FA5}">
                      <a16:colId xmlns:a16="http://schemas.microsoft.com/office/drawing/2014/main" val="2345785755"/>
                    </a:ext>
                  </a:extLst>
                </a:gridCol>
              </a:tblGrid>
              <a:tr h="337304">
                <a:tc>
                  <a:txBody>
                    <a:bodyPr/>
                    <a:lstStyle/>
                    <a:p>
                      <a:r>
                        <a:rPr lang="en-US" sz="1400" dirty="0">
                          <a:solidFill>
                            <a:srgbClr val="FF0000"/>
                          </a:solidFill>
                        </a:rPr>
                        <a:t>1</a:t>
                      </a:r>
                    </a:p>
                  </a:txBody>
                  <a:tcPr>
                    <a:solidFill>
                      <a:schemeClr val="bg1">
                        <a:lumMod val="85000"/>
                      </a:schemeClr>
                    </a:solidFill>
                  </a:tcPr>
                </a:tc>
                <a:tc>
                  <a:txBody>
                    <a:bodyPr/>
                    <a:lstStyle/>
                    <a:p>
                      <a:r>
                        <a:rPr lang="en-US" sz="1400" dirty="0">
                          <a:solidFill>
                            <a:srgbClr val="FF0000"/>
                          </a:solidFill>
                        </a:rPr>
                        <a:t>0</a:t>
                      </a:r>
                    </a:p>
                  </a:txBody>
                  <a:tcPr>
                    <a:solidFill>
                      <a:schemeClr val="bg1">
                        <a:lumMod val="85000"/>
                      </a:schemeClr>
                    </a:solidFill>
                  </a:tcPr>
                </a:tc>
                <a:tc>
                  <a:txBody>
                    <a:bodyPr/>
                    <a:lstStyle/>
                    <a:p>
                      <a:r>
                        <a:rPr lang="en-US" sz="1400" dirty="0">
                          <a:solidFill>
                            <a:srgbClr val="FF0000"/>
                          </a:solidFill>
                        </a:rPr>
                        <a:t>7</a:t>
                      </a:r>
                    </a:p>
                  </a:txBody>
                  <a:tcPr>
                    <a:solidFill>
                      <a:schemeClr val="bg1">
                        <a:lumMod val="85000"/>
                      </a:schemeClr>
                    </a:solidFill>
                  </a:tcPr>
                </a:tc>
                <a:tc>
                  <a:txBody>
                    <a:bodyPr/>
                    <a:lstStyle/>
                    <a:p>
                      <a:r>
                        <a:rPr lang="en-US" sz="1400" dirty="0">
                          <a:solidFill>
                            <a:srgbClr val="FF0000"/>
                          </a:solidFill>
                        </a:rPr>
                        <a:t>19</a:t>
                      </a:r>
                    </a:p>
                  </a:txBody>
                  <a:tcPr>
                    <a:solidFill>
                      <a:schemeClr val="bg1">
                        <a:lumMod val="85000"/>
                      </a:schemeClr>
                    </a:solidFill>
                  </a:tcPr>
                </a:tc>
                <a:tc>
                  <a:txBody>
                    <a:bodyPr/>
                    <a:lstStyle/>
                    <a:p>
                      <a:r>
                        <a:rPr lang="en-US" sz="1400" dirty="0">
                          <a:solidFill>
                            <a:srgbClr val="FF0000"/>
                          </a:solidFill>
                        </a:rPr>
                        <a:t>-5</a:t>
                      </a:r>
                    </a:p>
                  </a:txBody>
                  <a:tcPr>
                    <a:solidFill>
                      <a:schemeClr val="bg1">
                        <a:lumMod val="85000"/>
                      </a:schemeClr>
                    </a:solidFill>
                  </a:tcPr>
                </a:tc>
                <a:extLst>
                  <a:ext uri="{0D108BD9-81ED-4DB2-BD59-A6C34878D82A}">
                    <a16:rowId xmlns:a16="http://schemas.microsoft.com/office/drawing/2014/main" val="3324616510"/>
                  </a:ext>
                </a:extLst>
              </a:tr>
            </a:tbl>
          </a:graphicData>
        </a:graphic>
      </p:graphicFrame>
      <p:sp>
        <p:nvSpPr>
          <p:cNvPr id="80" name="TextBox 79">
            <a:extLst>
              <a:ext uri="{FF2B5EF4-FFF2-40B4-BE49-F238E27FC236}">
                <a16:creationId xmlns:a16="http://schemas.microsoft.com/office/drawing/2014/main" id="{613A3625-B0AF-49F0-ABCC-7CF6E4AC4E1F}"/>
              </a:ext>
            </a:extLst>
          </p:cNvPr>
          <p:cNvSpPr txBox="1"/>
          <p:nvPr/>
        </p:nvSpPr>
        <p:spPr>
          <a:xfrm>
            <a:off x="508609" y="3339146"/>
            <a:ext cx="4833938" cy="707886"/>
          </a:xfrm>
          <a:prstGeom prst="rect">
            <a:avLst/>
          </a:prstGeom>
          <a:noFill/>
        </p:spPr>
        <p:txBody>
          <a:bodyPr wrap="square">
            <a:spAutoFit/>
          </a:bodyPr>
          <a:lstStyle/>
          <a:p>
            <a:pPr lvl="1" algn="ctr"/>
            <a:r>
              <a:rPr lang="en-US" sz="2000" dirty="0"/>
              <a:t>Operate on totally independent data</a:t>
            </a:r>
          </a:p>
          <a:p>
            <a:pPr lvl="1" algn="ctr"/>
            <a:r>
              <a:rPr lang="en-US" sz="2000" dirty="0"/>
              <a:t>e.g., each sorting a different array</a:t>
            </a:r>
          </a:p>
        </p:txBody>
      </p:sp>
      <p:sp>
        <p:nvSpPr>
          <p:cNvPr id="95" name="TextBox 94">
            <a:extLst>
              <a:ext uri="{FF2B5EF4-FFF2-40B4-BE49-F238E27FC236}">
                <a16:creationId xmlns:a16="http://schemas.microsoft.com/office/drawing/2014/main" id="{082C1DA2-0CE7-4B49-8886-A02F0F38350E}"/>
              </a:ext>
            </a:extLst>
          </p:cNvPr>
          <p:cNvSpPr txBox="1"/>
          <p:nvPr/>
        </p:nvSpPr>
        <p:spPr>
          <a:xfrm>
            <a:off x="575284" y="4816934"/>
            <a:ext cx="4700588" cy="707886"/>
          </a:xfrm>
          <a:prstGeom prst="rect">
            <a:avLst/>
          </a:prstGeom>
          <a:noFill/>
        </p:spPr>
        <p:txBody>
          <a:bodyPr wrap="square">
            <a:spAutoFit/>
          </a:bodyPr>
          <a:lstStyle/>
          <a:p>
            <a:pPr lvl="1" algn="ctr"/>
            <a:r>
              <a:rPr lang="en-US" sz="2000" dirty="0"/>
              <a:t>Be launched deterministically as part of the regular flow of a program</a:t>
            </a:r>
          </a:p>
        </p:txBody>
      </p:sp>
      <p:sp>
        <p:nvSpPr>
          <p:cNvPr id="97" name="TextBox 96">
            <a:extLst>
              <a:ext uri="{FF2B5EF4-FFF2-40B4-BE49-F238E27FC236}">
                <a16:creationId xmlns:a16="http://schemas.microsoft.com/office/drawing/2014/main" id="{819649E7-943A-4A3A-B232-035EB091F73F}"/>
              </a:ext>
            </a:extLst>
          </p:cNvPr>
          <p:cNvSpPr txBox="1"/>
          <p:nvPr/>
        </p:nvSpPr>
        <p:spPr>
          <a:xfrm>
            <a:off x="6435395" y="4816934"/>
            <a:ext cx="4768906" cy="707886"/>
          </a:xfrm>
          <a:prstGeom prst="rect">
            <a:avLst/>
          </a:prstGeom>
          <a:noFill/>
        </p:spPr>
        <p:txBody>
          <a:bodyPr wrap="square">
            <a:spAutoFit/>
          </a:bodyPr>
          <a:lstStyle/>
          <a:p>
            <a:pPr lvl="1" algn="ctr"/>
            <a:r>
              <a:rPr lang="en-US" sz="2000" dirty="0"/>
              <a:t>Be launched due to an external event occurring, like a click of a button in a UI </a:t>
            </a:r>
          </a:p>
        </p:txBody>
      </p:sp>
      <p:sp>
        <p:nvSpPr>
          <p:cNvPr id="98" name="TextBox 97">
            <a:extLst>
              <a:ext uri="{FF2B5EF4-FFF2-40B4-BE49-F238E27FC236}">
                <a16:creationId xmlns:a16="http://schemas.microsoft.com/office/drawing/2014/main" id="{DF552FED-97D0-40A8-96D1-32A313566453}"/>
              </a:ext>
            </a:extLst>
          </p:cNvPr>
          <p:cNvSpPr txBox="1"/>
          <p:nvPr/>
        </p:nvSpPr>
        <p:spPr>
          <a:xfrm>
            <a:off x="1192075" y="5577330"/>
            <a:ext cx="3864206" cy="1200329"/>
          </a:xfrm>
          <a:prstGeom prst="rect">
            <a:avLst/>
          </a:prstGeom>
          <a:solidFill>
            <a:srgbClr val="F6FAF4"/>
          </a:solidFill>
          <a:ln>
            <a:solidFill>
              <a:schemeClr val="tx1"/>
            </a:solidFill>
          </a:ln>
        </p:spPr>
        <p:txBody>
          <a:bodyPr wrap="square">
            <a:spAutoFit/>
          </a:bodyPr>
          <a:lstStyle/>
          <a:p>
            <a:r>
              <a:rPr lang="en-US" dirty="0">
                <a:latin typeface="Consolas" panose="020B0609020204030204" pitchFamily="49" charset="0"/>
              </a:rPr>
              <a:t>def </a:t>
            </a:r>
            <a:r>
              <a:rPr lang="en-US" dirty="0" err="1">
                <a:latin typeface="Consolas" panose="020B0609020204030204" pitchFamily="49" charset="0"/>
              </a:rPr>
              <a:t>solve_a_problem</a:t>
            </a:r>
            <a:r>
              <a:rPr lang="en-US" dirty="0">
                <a:latin typeface="Consolas" panose="020B0609020204030204" pitchFamily="49" charset="0"/>
              </a:rPr>
              <a:t>():</a:t>
            </a:r>
          </a:p>
          <a:p>
            <a:r>
              <a:rPr lang="en-US" dirty="0">
                <a:latin typeface="Consolas" panose="020B0609020204030204" pitchFamily="49" charset="0"/>
              </a:rPr>
              <a:t> a = </a:t>
            </a:r>
            <a:r>
              <a:rPr lang="en-US" dirty="0" err="1">
                <a:latin typeface="Consolas" panose="020B0609020204030204" pitchFamily="49" charset="0"/>
              </a:rPr>
              <a:t>run_concurrently</a:t>
            </a:r>
            <a:r>
              <a:rPr lang="en-US" dirty="0">
                <a:latin typeface="Consolas" panose="020B0609020204030204" pitchFamily="49" charset="0"/>
              </a:rPr>
              <a:t> </a:t>
            </a:r>
            <a:r>
              <a:rPr lang="en-US" dirty="0">
                <a:solidFill>
                  <a:srgbClr val="7030A0"/>
                </a:solidFill>
                <a:latin typeface="Consolas" panose="020B0609020204030204" pitchFamily="49" charset="0"/>
              </a:rPr>
              <a:t>task1()</a:t>
            </a:r>
          </a:p>
          <a:p>
            <a:r>
              <a:rPr lang="en-US" dirty="0">
                <a:latin typeface="Consolas" panose="020B0609020204030204" pitchFamily="49" charset="0"/>
              </a:rPr>
              <a:t> b = </a:t>
            </a:r>
            <a:r>
              <a:rPr lang="en-US" dirty="0" err="1">
                <a:latin typeface="Consolas" panose="020B0609020204030204" pitchFamily="49" charset="0"/>
              </a:rPr>
              <a:t>run_concurrently</a:t>
            </a:r>
            <a:r>
              <a:rPr lang="en-US" dirty="0">
                <a:latin typeface="Consolas" panose="020B0609020204030204" pitchFamily="49" charset="0"/>
              </a:rPr>
              <a:t> </a:t>
            </a:r>
            <a:r>
              <a:rPr lang="en-US" dirty="0">
                <a:solidFill>
                  <a:srgbClr val="FF0000"/>
                </a:solidFill>
                <a:latin typeface="Consolas" panose="020B0609020204030204" pitchFamily="49" charset="0"/>
              </a:rPr>
              <a:t>task2()</a:t>
            </a:r>
          </a:p>
          <a:p>
            <a:r>
              <a:rPr lang="en-US" dirty="0">
                <a:solidFill>
                  <a:srgbClr val="00B050"/>
                </a:solidFill>
                <a:latin typeface="Consolas" panose="020B0609020204030204" pitchFamily="49" charset="0"/>
              </a:rPr>
              <a:t> </a:t>
            </a:r>
            <a:r>
              <a:rPr lang="en-US" dirty="0" err="1">
                <a:latin typeface="Consolas" panose="020B0609020204030204" pitchFamily="49" charset="0"/>
              </a:rPr>
              <a:t>use_results_when_done</a:t>
            </a:r>
            <a:r>
              <a:rPr lang="en-US" dirty="0">
                <a:latin typeface="Consolas" panose="020B0609020204030204" pitchFamily="49" charset="0"/>
              </a:rPr>
              <a:t>(</a:t>
            </a:r>
            <a:r>
              <a:rPr lang="en-US" dirty="0" err="1">
                <a:latin typeface="Consolas" panose="020B0609020204030204" pitchFamily="49" charset="0"/>
              </a:rPr>
              <a:t>a,b</a:t>
            </a:r>
            <a:r>
              <a:rPr lang="en-US" dirty="0">
                <a:latin typeface="Consolas" panose="020B0609020204030204" pitchFamily="49" charset="0"/>
              </a:rPr>
              <a:t>)</a:t>
            </a:r>
          </a:p>
        </p:txBody>
      </p:sp>
      <p:pic>
        <p:nvPicPr>
          <p:cNvPr id="102" name="Picture 101">
            <a:extLst>
              <a:ext uri="{FF2B5EF4-FFF2-40B4-BE49-F238E27FC236}">
                <a16:creationId xmlns:a16="http://schemas.microsoft.com/office/drawing/2014/main" id="{4197382C-697E-4389-B5FC-A1C848A5DB04}"/>
              </a:ext>
            </a:extLst>
          </p:cNvPr>
          <p:cNvPicPr>
            <a:picLocks noChangeAspect="1"/>
          </p:cNvPicPr>
          <p:nvPr/>
        </p:nvPicPr>
        <p:blipFill rotWithShape="1">
          <a:blip r:embed="rId4">
            <a:extLst>
              <a:ext uri="{28A0092B-C50C-407E-A947-70E740481C1C}">
                <a14:useLocalDpi xmlns:a14="http://schemas.microsoft.com/office/drawing/2010/main" val="0"/>
              </a:ext>
            </a:extLst>
          </a:blip>
          <a:srcRect l="3513" t="19565" r="4119" b="20732"/>
          <a:stretch/>
        </p:blipFill>
        <p:spPr>
          <a:xfrm>
            <a:off x="7681317" y="5670921"/>
            <a:ext cx="2812295" cy="975521"/>
          </a:xfrm>
          <a:prstGeom prst="rect">
            <a:avLst/>
          </a:prstGeom>
          <a:ln>
            <a:noFill/>
          </a:ln>
          <a:effectLst>
            <a:softEdge rad="112500"/>
          </a:effectLst>
        </p:spPr>
      </p:pic>
      <p:grpSp>
        <p:nvGrpSpPr>
          <p:cNvPr id="110" name="Group 109">
            <a:extLst>
              <a:ext uri="{FF2B5EF4-FFF2-40B4-BE49-F238E27FC236}">
                <a16:creationId xmlns:a16="http://schemas.microsoft.com/office/drawing/2014/main" id="{10C7C91E-ADF8-47D0-92B3-0331B74CE227}"/>
              </a:ext>
            </a:extLst>
          </p:cNvPr>
          <p:cNvGrpSpPr/>
          <p:nvPr/>
        </p:nvGrpSpPr>
        <p:grpSpPr>
          <a:xfrm>
            <a:off x="8235740" y="4128323"/>
            <a:ext cx="1380661" cy="473472"/>
            <a:chOff x="8172915" y="4120098"/>
            <a:chExt cx="1380661" cy="473472"/>
          </a:xfrm>
        </p:grpSpPr>
        <p:sp>
          <p:nvSpPr>
            <p:cNvPr id="90" name="Flowchart: Magnetic Disk 89">
              <a:extLst>
                <a:ext uri="{FF2B5EF4-FFF2-40B4-BE49-F238E27FC236}">
                  <a16:creationId xmlns:a16="http://schemas.microsoft.com/office/drawing/2014/main" id="{0ECA9758-00EB-4298-B7A8-6CD243A8E637}"/>
                </a:ext>
              </a:extLst>
            </p:cNvPr>
            <p:cNvSpPr/>
            <p:nvPr/>
          </p:nvSpPr>
          <p:spPr>
            <a:xfrm>
              <a:off x="8443908" y="4216143"/>
              <a:ext cx="928692" cy="37742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queue</a:t>
              </a:r>
            </a:p>
          </p:txBody>
        </p:sp>
        <p:cxnSp>
          <p:nvCxnSpPr>
            <p:cNvPr id="105" name="Straight Arrow Connector 104">
              <a:extLst>
                <a:ext uri="{FF2B5EF4-FFF2-40B4-BE49-F238E27FC236}">
                  <a16:creationId xmlns:a16="http://schemas.microsoft.com/office/drawing/2014/main" id="{ED3AC44A-F9C9-4F0F-A24B-146CCE29860C}"/>
                </a:ext>
              </a:extLst>
            </p:cNvPr>
            <p:cNvCxnSpPr>
              <a:cxnSpLocks/>
            </p:cNvCxnSpPr>
            <p:nvPr/>
          </p:nvCxnSpPr>
          <p:spPr>
            <a:xfrm>
              <a:off x="8172915" y="4152189"/>
              <a:ext cx="565101" cy="12790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AD2626B3-44CB-43C6-91A7-0233F371153C}"/>
                </a:ext>
              </a:extLst>
            </p:cNvPr>
            <p:cNvCxnSpPr>
              <a:cxnSpLocks/>
            </p:cNvCxnSpPr>
            <p:nvPr/>
          </p:nvCxnSpPr>
          <p:spPr>
            <a:xfrm flipH="1">
              <a:off x="9051817" y="4120098"/>
              <a:ext cx="501759" cy="192090"/>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111" name="Table 74">
            <a:extLst>
              <a:ext uri="{FF2B5EF4-FFF2-40B4-BE49-F238E27FC236}">
                <a16:creationId xmlns:a16="http://schemas.microsoft.com/office/drawing/2014/main" id="{C3F437E0-DA43-4FED-B3A5-0BC59222D6D9}"/>
              </a:ext>
            </a:extLst>
          </p:cNvPr>
          <p:cNvGraphicFramePr>
            <a:graphicFrameLocks noGrp="1"/>
          </p:cNvGraphicFramePr>
          <p:nvPr/>
        </p:nvGraphicFramePr>
        <p:xfrm>
          <a:off x="1166637" y="4169200"/>
          <a:ext cx="1851000" cy="337304"/>
        </p:xfrm>
        <a:graphic>
          <a:graphicData uri="http://schemas.openxmlformats.org/drawingml/2006/table">
            <a:tbl>
              <a:tblPr firstRow="1" bandRow="1">
                <a:tableStyleId>{5C22544A-7EE6-4342-B048-85BDC9FD1C3A}</a:tableStyleId>
              </a:tblPr>
              <a:tblGrid>
                <a:gridCol w="370200">
                  <a:extLst>
                    <a:ext uri="{9D8B030D-6E8A-4147-A177-3AD203B41FA5}">
                      <a16:colId xmlns:a16="http://schemas.microsoft.com/office/drawing/2014/main" val="3354465881"/>
                    </a:ext>
                  </a:extLst>
                </a:gridCol>
                <a:gridCol w="370200">
                  <a:extLst>
                    <a:ext uri="{9D8B030D-6E8A-4147-A177-3AD203B41FA5}">
                      <a16:colId xmlns:a16="http://schemas.microsoft.com/office/drawing/2014/main" val="3815290375"/>
                    </a:ext>
                  </a:extLst>
                </a:gridCol>
                <a:gridCol w="370200">
                  <a:extLst>
                    <a:ext uri="{9D8B030D-6E8A-4147-A177-3AD203B41FA5}">
                      <a16:colId xmlns:a16="http://schemas.microsoft.com/office/drawing/2014/main" val="1722320573"/>
                    </a:ext>
                  </a:extLst>
                </a:gridCol>
                <a:gridCol w="370200">
                  <a:extLst>
                    <a:ext uri="{9D8B030D-6E8A-4147-A177-3AD203B41FA5}">
                      <a16:colId xmlns:a16="http://schemas.microsoft.com/office/drawing/2014/main" val="1608602389"/>
                    </a:ext>
                  </a:extLst>
                </a:gridCol>
                <a:gridCol w="370200">
                  <a:extLst>
                    <a:ext uri="{9D8B030D-6E8A-4147-A177-3AD203B41FA5}">
                      <a16:colId xmlns:a16="http://schemas.microsoft.com/office/drawing/2014/main" val="2345785755"/>
                    </a:ext>
                  </a:extLst>
                </a:gridCol>
              </a:tblGrid>
              <a:tr h="337304">
                <a:tc>
                  <a:txBody>
                    <a:bodyPr/>
                    <a:lstStyle/>
                    <a:p>
                      <a:r>
                        <a:rPr lang="en-US" sz="1400" dirty="0">
                          <a:solidFill>
                            <a:srgbClr val="7030A0"/>
                          </a:solidFill>
                        </a:rPr>
                        <a:t>3</a:t>
                      </a:r>
                    </a:p>
                  </a:txBody>
                  <a:tcPr>
                    <a:solidFill>
                      <a:schemeClr val="bg1">
                        <a:lumMod val="85000"/>
                      </a:schemeClr>
                    </a:solidFill>
                  </a:tcPr>
                </a:tc>
                <a:tc>
                  <a:txBody>
                    <a:bodyPr/>
                    <a:lstStyle/>
                    <a:p>
                      <a:r>
                        <a:rPr lang="en-US" sz="1400" dirty="0">
                          <a:solidFill>
                            <a:srgbClr val="7030A0"/>
                          </a:solidFill>
                        </a:rPr>
                        <a:t>5</a:t>
                      </a:r>
                    </a:p>
                  </a:txBody>
                  <a:tcPr>
                    <a:solidFill>
                      <a:schemeClr val="bg1">
                        <a:lumMod val="85000"/>
                      </a:schemeClr>
                    </a:solidFill>
                  </a:tcPr>
                </a:tc>
                <a:tc>
                  <a:txBody>
                    <a:bodyPr/>
                    <a:lstStyle/>
                    <a:p>
                      <a:r>
                        <a:rPr lang="en-US" sz="1400" dirty="0">
                          <a:solidFill>
                            <a:srgbClr val="7030A0"/>
                          </a:solidFill>
                        </a:rPr>
                        <a:t>2</a:t>
                      </a:r>
                    </a:p>
                  </a:txBody>
                  <a:tcPr>
                    <a:solidFill>
                      <a:schemeClr val="bg1">
                        <a:lumMod val="85000"/>
                      </a:schemeClr>
                    </a:solidFill>
                  </a:tcPr>
                </a:tc>
                <a:tc>
                  <a:txBody>
                    <a:bodyPr/>
                    <a:lstStyle/>
                    <a:p>
                      <a:r>
                        <a:rPr lang="en-US" sz="1400" dirty="0">
                          <a:solidFill>
                            <a:srgbClr val="7030A0"/>
                          </a:solidFill>
                        </a:rPr>
                        <a:t>9</a:t>
                      </a:r>
                    </a:p>
                  </a:txBody>
                  <a:tcPr>
                    <a:solidFill>
                      <a:schemeClr val="bg1">
                        <a:lumMod val="85000"/>
                      </a:schemeClr>
                    </a:solidFill>
                  </a:tcPr>
                </a:tc>
                <a:tc>
                  <a:txBody>
                    <a:bodyPr/>
                    <a:lstStyle/>
                    <a:p>
                      <a:r>
                        <a:rPr lang="en-US" sz="1400" dirty="0">
                          <a:solidFill>
                            <a:srgbClr val="7030A0"/>
                          </a:solidFill>
                        </a:rPr>
                        <a:t>4</a:t>
                      </a:r>
                    </a:p>
                  </a:txBody>
                  <a:tcPr>
                    <a:solidFill>
                      <a:schemeClr val="bg1">
                        <a:lumMod val="85000"/>
                      </a:schemeClr>
                    </a:solidFill>
                  </a:tcPr>
                </a:tc>
                <a:extLst>
                  <a:ext uri="{0D108BD9-81ED-4DB2-BD59-A6C34878D82A}">
                    <a16:rowId xmlns:a16="http://schemas.microsoft.com/office/drawing/2014/main" val="3324616510"/>
                  </a:ext>
                </a:extLst>
              </a:tr>
            </a:tbl>
          </a:graphicData>
        </a:graphic>
      </p:graphicFrame>
    </p:spTree>
    <p:extLst>
      <p:ext uri="{BB962C8B-B14F-4D97-AF65-F5344CB8AC3E}">
        <p14:creationId xmlns:p14="http://schemas.microsoft.com/office/powerpoint/2010/main" val="441780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6"/>
                                        </p:tgtEl>
                                        <p:attrNameLst>
                                          <p:attrName>style.visibility</p:attrName>
                                        </p:attrNameLst>
                                      </p:cBhvr>
                                      <p:to>
                                        <p:strVal val="visible"/>
                                      </p:to>
                                    </p:set>
                                    <p:animEffect transition="in" filter="fade">
                                      <p:cBhvr>
                                        <p:cTn id="15" dur="500"/>
                                        <p:tgtEl>
                                          <p:spTgt spid="11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5"/>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6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67"/>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8"/>
                                        </p:tgtEl>
                                        <p:attrNameLst>
                                          <p:attrName>style.visibility</p:attrName>
                                        </p:attrNameLst>
                                      </p:cBhvr>
                                      <p:to>
                                        <p:strVal val="visible"/>
                                      </p:to>
                                    </p:set>
                                    <p:animEffect transition="in" filter="fade">
                                      <p:cBhvr>
                                        <p:cTn id="32" dur="500"/>
                                        <p:tgtEl>
                                          <p:spTgt spid="118"/>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20"/>
                                        </p:tgtEl>
                                        <p:attrNameLst>
                                          <p:attrName>style.visibility</p:attrName>
                                        </p:attrNameLst>
                                      </p:cBhvr>
                                      <p:to>
                                        <p:strVal val="visible"/>
                                      </p:to>
                                    </p:set>
                                    <p:animEffect transition="in" filter="fade">
                                      <p:cBhvr>
                                        <p:cTn id="51" dur="500"/>
                                        <p:tgtEl>
                                          <p:spTgt spid="120"/>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95"/>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98"/>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97"/>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18" grpId="0" animBg="1"/>
      <p:bldP spid="116" grpId="0" animBg="1"/>
      <p:bldP spid="5" grpId="0"/>
      <p:bldP spid="65" grpId="0"/>
      <p:bldP spid="67" grpId="0"/>
      <p:bldP spid="69" grpId="0"/>
      <p:bldP spid="73" grpId="0"/>
      <p:bldP spid="80" grpId="0"/>
      <p:bldP spid="95" grpId="0"/>
      <p:bldP spid="97" grpId="0"/>
      <p:bldP spid="9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B58C1-273A-4736-B4D2-A6816E0FFC66}"/>
              </a:ext>
            </a:extLst>
          </p:cNvPr>
          <p:cNvSpPr>
            <a:spLocks noGrp="1"/>
          </p:cNvSpPr>
          <p:nvPr>
            <p:ph type="title"/>
          </p:nvPr>
        </p:nvSpPr>
        <p:spPr>
          <a:xfrm>
            <a:off x="914400" y="-198180"/>
            <a:ext cx="10363200" cy="1143000"/>
          </a:xfrm>
        </p:spPr>
        <p:txBody>
          <a:bodyPr/>
          <a:lstStyle/>
          <a:p>
            <a:r>
              <a:rPr lang="en-US" dirty="0"/>
              <a:t>Concurrency</a:t>
            </a:r>
          </a:p>
        </p:txBody>
      </p:sp>
      <p:sp>
        <p:nvSpPr>
          <p:cNvPr id="6" name="TextBox 5">
            <a:extLst>
              <a:ext uri="{FF2B5EF4-FFF2-40B4-BE49-F238E27FC236}">
                <a16:creationId xmlns:a16="http://schemas.microsoft.com/office/drawing/2014/main" id="{E6A08DF6-CADE-4924-9C7E-D236CA2009D1}"/>
              </a:ext>
            </a:extLst>
          </p:cNvPr>
          <p:cNvSpPr txBox="1"/>
          <p:nvPr/>
        </p:nvSpPr>
        <p:spPr>
          <a:xfrm>
            <a:off x="1581540" y="688079"/>
            <a:ext cx="9456574" cy="400110"/>
          </a:xfrm>
          <a:prstGeom prst="rect">
            <a:avLst/>
          </a:prstGeom>
          <a:noFill/>
        </p:spPr>
        <p:txBody>
          <a:bodyPr wrap="square">
            <a:spAutoFit/>
          </a:bodyPr>
          <a:lstStyle/>
          <a:p>
            <a:pPr algn="ctr"/>
            <a:r>
              <a:rPr lang="en-US" sz="2000" dirty="0"/>
              <a:t>Concurrency can make our programs more efficient!</a:t>
            </a:r>
          </a:p>
        </p:txBody>
      </p:sp>
      <p:sp>
        <p:nvSpPr>
          <p:cNvPr id="9" name="TextBox 8">
            <a:extLst>
              <a:ext uri="{FF2B5EF4-FFF2-40B4-BE49-F238E27FC236}">
                <a16:creationId xmlns:a16="http://schemas.microsoft.com/office/drawing/2014/main" id="{BCAB070D-4B1C-444D-978F-D49179EC347D}"/>
              </a:ext>
            </a:extLst>
          </p:cNvPr>
          <p:cNvSpPr txBox="1"/>
          <p:nvPr/>
        </p:nvSpPr>
        <p:spPr>
          <a:xfrm>
            <a:off x="102958" y="1948362"/>
            <a:ext cx="5993041" cy="2031325"/>
          </a:xfrm>
          <a:prstGeom prst="rect">
            <a:avLst/>
          </a:prstGeom>
          <a:solidFill>
            <a:srgbClr val="F6FAF4"/>
          </a:solidFill>
          <a:ln>
            <a:solidFill>
              <a:schemeClr val="tx1"/>
            </a:solidFill>
          </a:ln>
        </p:spPr>
        <p:txBody>
          <a:bodyPr wrap="square">
            <a:spAutoFit/>
          </a:bodyPr>
          <a:lstStyle/>
          <a:p>
            <a:r>
              <a:rPr lang="en-US" dirty="0">
                <a:latin typeface="Consolas" panose="020B0609020204030204" pitchFamily="49" charset="0"/>
              </a:rPr>
              <a:t>def </a:t>
            </a:r>
            <a:r>
              <a:rPr lang="en-US" dirty="0" err="1">
                <a:latin typeface="Consolas" panose="020B0609020204030204" pitchFamily="49" charset="0"/>
              </a:rPr>
              <a:t>slide_show</a:t>
            </a:r>
            <a:r>
              <a:rPr lang="en-US" dirty="0">
                <a:latin typeface="Consolas" panose="020B0609020204030204" pitchFamily="49" charset="0"/>
              </a:rPr>
              <a:t>(url1, url2, url3):</a:t>
            </a:r>
          </a:p>
          <a:p>
            <a:r>
              <a:rPr lang="en-US" dirty="0">
                <a:latin typeface="Consolas" panose="020B0609020204030204" pitchFamily="49" charset="0"/>
              </a:rPr>
              <a:t> photos = []</a:t>
            </a:r>
          </a:p>
          <a:p>
            <a:r>
              <a:rPr lang="en-US" dirty="0">
                <a:latin typeface="Consolas" panose="020B0609020204030204" pitchFamily="49" charset="0"/>
              </a:rPr>
              <a:t> </a:t>
            </a:r>
            <a:r>
              <a:rPr lang="en-US" dirty="0" err="1">
                <a:solidFill>
                  <a:srgbClr val="0070C0"/>
                </a:solidFill>
                <a:latin typeface="Consolas" panose="020B0609020204030204" pitchFamily="49" charset="0"/>
              </a:rPr>
              <a:t>dl_photo</a:t>
            </a:r>
            <a:r>
              <a:rPr lang="en-US" dirty="0">
                <a:solidFill>
                  <a:srgbClr val="0070C0"/>
                </a:solidFill>
                <a:latin typeface="Consolas" panose="020B0609020204030204" pitchFamily="49" charset="0"/>
              </a:rPr>
              <a:t>(url1, photos)</a:t>
            </a:r>
          </a:p>
          <a:p>
            <a:r>
              <a:rPr lang="en-US" dirty="0">
                <a:latin typeface="Consolas" panose="020B0609020204030204" pitchFamily="49" charset="0"/>
              </a:rPr>
              <a:t> </a:t>
            </a:r>
            <a:r>
              <a:rPr lang="en-US" dirty="0" err="1">
                <a:solidFill>
                  <a:srgbClr val="00B050"/>
                </a:solidFill>
                <a:latin typeface="Consolas" panose="020B0609020204030204" pitchFamily="49" charset="0"/>
              </a:rPr>
              <a:t>dl_photo</a:t>
            </a:r>
            <a:r>
              <a:rPr lang="en-US" dirty="0">
                <a:solidFill>
                  <a:srgbClr val="00B050"/>
                </a:solidFill>
                <a:latin typeface="Consolas" panose="020B0609020204030204" pitchFamily="49" charset="0"/>
              </a:rPr>
              <a:t>(url2, photos)</a:t>
            </a:r>
          </a:p>
          <a:p>
            <a:r>
              <a:rPr lang="en-US" dirty="0">
                <a:latin typeface="Consolas" panose="020B0609020204030204" pitchFamily="49" charset="0"/>
              </a:rPr>
              <a:t> </a:t>
            </a:r>
            <a:r>
              <a:rPr lang="en-US" dirty="0" err="1">
                <a:solidFill>
                  <a:srgbClr val="7030A0"/>
                </a:solidFill>
                <a:latin typeface="Consolas" panose="020B0609020204030204" pitchFamily="49" charset="0"/>
              </a:rPr>
              <a:t>dl_photo</a:t>
            </a:r>
            <a:r>
              <a:rPr lang="en-US" dirty="0">
                <a:solidFill>
                  <a:srgbClr val="7030A0"/>
                </a:solidFill>
                <a:latin typeface="Consolas" panose="020B0609020204030204" pitchFamily="49" charset="0"/>
              </a:rPr>
              <a:t>(url3, photos)</a:t>
            </a:r>
          </a:p>
          <a:p>
            <a:endParaRPr lang="en-US" dirty="0">
              <a:latin typeface="Consolas" panose="020B0609020204030204" pitchFamily="49" charset="0"/>
            </a:endParaRPr>
          </a:p>
          <a:p>
            <a:r>
              <a:rPr lang="en-US" dirty="0">
                <a:latin typeface="Consolas" panose="020B0609020204030204" pitchFamily="49" charset="0"/>
              </a:rPr>
              <a:t> </a:t>
            </a:r>
            <a:r>
              <a:rPr lang="en-US" dirty="0">
                <a:solidFill>
                  <a:schemeClr val="accent4">
                    <a:lumMod val="50000"/>
                  </a:schemeClr>
                </a:solidFill>
                <a:latin typeface="Consolas" panose="020B0609020204030204" pitchFamily="49" charset="0"/>
              </a:rPr>
              <a:t>display(photos)</a:t>
            </a:r>
          </a:p>
        </p:txBody>
      </p:sp>
      <p:sp>
        <p:nvSpPr>
          <p:cNvPr id="10" name="TextBox 9">
            <a:extLst>
              <a:ext uri="{FF2B5EF4-FFF2-40B4-BE49-F238E27FC236}">
                <a16:creationId xmlns:a16="http://schemas.microsoft.com/office/drawing/2014/main" id="{815DB697-6D98-4EFF-821E-57C7B45FBF09}"/>
              </a:ext>
            </a:extLst>
          </p:cNvPr>
          <p:cNvSpPr txBox="1"/>
          <p:nvPr/>
        </p:nvSpPr>
        <p:spPr>
          <a:xfrm>
            <a:off x="102958" y="4485561"/>
            <a:ext cx="5993041" cy="2308324"/>
          </a:xfrm>
          <a:prstGeom prst="rect">
            <a:avLst/>
          </a:prstGeom>
          <a:solidFill>
            <a:srgbClr val="F6FAF4"/>
          </a:solidFill>
          <a:ln>
            <a:solidFill>
              <a:schemeClr val="tx1"/>
            </a:solidFill>
          </a:ln>
        </p:spPr>
        <p:txBody>
          <a:bodyPr wrap="square">
            <a:spAutoFit/>
          </a:bodyPr>
          <a:lstStyle/>
          <a:p>
            <a:r>
              <a:rPr lang="en-US" dirty="0">
                <a:latin typeface="Consolas" panose="020B0609020204030204" pitchFamily="49" charset="0"/>
              </a:rPr>
              <a:t>def </a:t>
            </a:r>
            <a:r>
              <a:rPr lang="en-US" dirty="0" err="1">
                <a:latin typeface="Consolas" panose="020B0609020204030204" pitchFamily="49" charset="0"/>
              </a:rPr>
              <a:t>slide_show</a:t>
            </a:r>
            <a:r>
              <a:rPr lang="en-US" dirty="0">
                <a:latin typeface="Consolas" panose="020B0609020204030204" pitchFamily="49" charset="0"/>
              </a:rPr>
              <a:t>(url1, url2, url3):</a:t>
            </a:r>
          </a:p>
          <a:p>
            <a:r>
              <a:rPr lang="en-US" dirty="0">
                <a:latin typeface="Consolas" panose="020B0609020204030204" pitchFamily="49" charset="0"/>
              </a:rPr>
              <a:t> photos = []</a:t>
            </a:r>
          </a:p>
          <a:p>
            <a:r>
              <a:rPr lang="en-US" dirty="0">
                <a:latin typeface="Consolas" panose="020B0609020204030204" pitchFamily="49" charset="0"/>
              </a:rPr>
              <a:t> a</a:t>
            </a:r>
            <a:r>
              <a:rPr lang="en-US" sz="1200" dirty="0">
                <a:latin typeface="Consolas" panose="020B0609020204030204" pitchFamily="49" charset="0"/>
              </a:rPr>
              <a:t> </a:t>
            </a:r>
            <a:r>
              <a:rPr lang="en-US" dirty="0">
                <a:latin typeface="Consolas" panose="020B0609020204030204" pitchFamily="49" charset="0"/>
              </a:rPr>
              <a:t>=</a:t>
            </a:r>
            <a:r>
              <a:rPr lang="en-US" sz="1200" dirty="0">
                <a:latin typeface="Consolas" panose="020B0609020204030204" pitchFamily="49" charset="0"/>
              </a:rPr>
              <a:t> </a:t>
            </a:r>
            <a:r>
              <a:rPr lang="en-US" dirty="0" err="1">
                <a:latin typeface="Consolas" panose="020B0609020204030204" pitchFamily="49" charset="0"/>
              </a:rPr>
              <a:t>run_concurrently</a:t>
            </a:r>
            <a:r>
              <a:rPr lang="en-US" sz="1200" dirty="0">
                <a:latin typeface="Consolas" panose="020B0609020204030204" pitchFamily="49" charset="0"/>
              </a:rPr>
              <a:t> </a:t>
            </a:r>
            <a:r>
              <a:rPr lang="en-US" dirty="0" err="1">
                <a:solidFill>
                  <a:srgbClr val="0070C0"/>
                </a:solidFill>
                <a:latin typeface="Consolas" panose="020B0609020204030204" pitchFamily="49" charset="0"/>
              </a:rPr>
              <a:t>dload_photo</a:t>
            </a:r>
            <a:r>
              <a:rPr lang="en-US" dirty="0">
                <a:solidFill>
                  <a:srgbClr val="0070C0"/>
                </a:solidFill>
                <a:latin typeface="Consolas" panose="020B0609020204030204" pitchFamily="49" charset="0"/>
              </a:rPr>
              <a:t>(url1, photos)</a:t>
            </a:r>
          </a:p>
          <a:p>
            <a:r>
              <a:rPr lang="en-US" dirty="0">
                <a:latin typeface="Consolas" panose="020B0609020204030204" pitchFamily="49" charset="0"/>
              </a:rPr>
              <a:t> b</a:t>
            </a:r>
            <a:r>
              <a:rPr lang="en-US" sz="1200" dirty="0">
                <a:latin typeface="Consolas" panose="020B0609020204030204" pitchFamily="49" charset="0"/>
              </a:rPr>
              <a:t> </a:t>
            </a:r>
            <a:r>
              <a:rPr lang="en-US" dirty="0">
                <a:latin typeface="Consolas" panose="020B0609020204030204" pitchFamily="49" charset="0"/>
              </a:rPr>
              <a:t>=</a:t>
            </a:r>
            <a:r>
              <a:rPr lang="en-US" sz="1200" dirty="0">
                <a:latin typeface="Consolas" panose="020B0609020204030204" pitchFamily="49" charset="0"/>
              </a:rPr>
              <a:t> </a:t>
            </a:r>
            <a:r>
              <a:rPr lang="en-US" dirty="0" err="1">
                <a:latin typeface="Consolas" panose="020B0609020204030204" pitchFamily="49" charset="0"/>
              </a:rPr>
              <a:t>run_concurrently</a:t>
            </a:r>
            <a:r>
              <a:rPr lang="en-US" sz="1200" dirty="0">
                <a:latin typeface="Consolas" panose="020B0609020204030204" pitchFamily="49" charset="0"/>
              </a:rPr>
              <a:t> </a:t>
            </a:r>
            <a:r>
              <a:rPr lang="en-US" dirty="0" err="1">
                <a:solidFill>
                  <a:srgbClr val="00B050"/>
                </a:solidFill>
                <a:latin typeface="Consolas" panose="020B0609020204030204" pitchFamily="49" charset="0"/>
              </a:rPr>
              <a:t>dload_photo</a:t>
            </a:r>
            <a:r>
              <a:rPr lang="en-US" dirty="0">
                <a:solidFill>
                  <a:srgbClr val="00B050"/>
                </a:solidFill>
                <a:latin typeface="Consolas" panose="020B0609020204030204" pitchFamily="49" charset="0"/>
              </a:rPr>
              <a:t>(url2, photos)</a:t>
            </a:r>
          </a:p>
          <a:p>
            <a:r>
              <a:rPr lang="en-US" dirty="0">
                <a:latin typeface="Consolas" panose="020B0609020204030204" pitchFamily="49" charset="0"/>
              </a:rPr>
              <a:t> c</a:t>
            </a:r>
            <a:r>
              <a:rPr lang="en-US" sz="1200" dirty="0">
                <a:latin typeface="Consolas" panose="020B0609020204030204" pitchFamily="49" charset="0"/>
              </a:rPr>
              <a:t> </a:t>
            </a:r>
            <a:r>
              <a:rPr lang="en-US" dirty="0">
                <a:latin typeface="Consolas" panose="020B0609020204030204" pitchFamily="49" charset="0"/>
              </a:rPr>
              <a:t>=</a:t>
            </a:r>
            <a:r>
              <a:rPr lang="en-US" sz="1200" dirty="0">
                <a:latin typeface="Consolas" panose="020B0609020204030204" pitchFamily="49" charset="0"/>
              </a:rPr>
              <a:t> </a:t>
            </a:r>
            <a:r>
              <a:rPr lang="en-US" dirty="0" err="1">
                <a:latin typeface="Consolas" panose="020B0609020204030204" pitchFamily="49" charset="0"/>
              </a:rPr>
              <a:t>run_concurrently</a:t>
            </a:r>
            <a:r>
              <a:rPr lang="en-US" sz="1200" dirty="0">
                <a:latin typeface="Consolas" panose="020B0609020204030204" pitchFamily="49" charset="0"/>
              </a:rPr>
              <a:t> </a:t>
            </a:r>
            <a:r>
              <a:rPr lang="en-US" dirty="0" err="1">
                <a:solidFill>
                  <a:srgbClr val="7030A0"/>
                </a:solidFill>
                <a:latin typeface="Consolas" panose="020B0609020204030204" pitchFamily="49" charset="0"/>
              </a:rPr>
              <a:t>dload_photo</a:t>
            </a:r>
            <a:r>
              <a:rPr lang="en-US" dirty="0">
                <a:solidFill>
                  <a:srgbClr val="7030A0"/>
                </a:solidFill>
                <a:latin typeface="Consolas" panose="020B0609020204030204" pitchFamily="49" charset="0"/>
              </a:rPr>
              <a:t>(url3, photos)</a:t>
            </a:r>
          </a:p>
          <a:p>
            <a:r>
              <a:rPr lang="en-US" dirty="0">
                <a:latin typeface="Consolas" panose="020B0609020204030204" pitchFamily="49" charset="0"/>
              </a:rPr>
              <a:t> </a:t>
            </a:r>
            <a:r>
              <a:rPr lang="en-US" dirty="0" err="1">
                <a:solidFill>
                  <a:srgbClr val="FF0000"/>
                </a:solidFill>
                <a:latin typeface="Consolas" panose="020B0609020204030204" pitchFamily="49" charset="0"/>
              </a:rPr>
              <a:t>wait_for_all_to_complete</a:t>
            </a:r>
            <a:r>
              <a:rPr lang="en-US" dirty="0">
                <a:latin typeface="Consolas" panose="020B0609020204030204" pitchFamily="49" charset="0"/>
              </a:rPr>
              <a:t>(</a:t>
            </a:r>
            <a:r>
              <a:rPr lang="en-US" dirty="0" err="1">
                <a:latin typeface="Consolas" panose="020B0609020204030204" pitchFamily="49" charset="0"/>
              </a:rPr>
              <a:t>a,b,c</a:t>
            </a:r>
            <a:r>
              <a:rPr lang="en-US" dirty="0">
                <a:latin typeface="Consolas" panose="020B0609020204030204" pitchFamily="49" charset="0"/>
              </a:rPr>
              <a:t>)</a:t>
            </a:r>
          </a:p>
          <a:p>
            <a:endParaRPr lang="en-US" dirty="0">
              <a:latin typeface="Consolas" panose="020B0609020204030204" pitchFamily="49" charset="0"/>
            </a:endParaRPr>
          </a:p>
          <a:p>
            <a:r>
              <a:rPr lang="en-US" dirty="0">
                <a:solidFill>
                  <a:schemeClr val="accent4">
                    <a:lumMod val="50000"/>
                  </a:schemeClr>
                </a:solidFill>
                <a:latin typeface="Consolas" panose="020B0609020204030204" pitchFamily="49" charset="0"/>
              </a:rPr>
              <a:t> display(photos)</a:t>
            </a:r>
          </a:p>
        </p:txBody>
      </p:sp>
      <p:grpSp>
        <p:nvGrpSpPr>
          <p:cNvPr id="11" name="Group 10">
            <a:extLst>
              <a:ext uri="{FF2B5EF4-FFF2-40B4-BE49-F238E27FC236}">
                <a16:creationId xmlns:a16="http://schemas.microsoft.com/office/drawing/2014/main" id="{0C05B23C-F928-4EBB-AD93-1AE9879EE60B}"/>
              </a:ext>
            </a:extLst>
          </p:cNvPr>
          <p:cNvGrpSpPr/>
          <p:nvPr/>
        </p:nvGrpSpPr>
        <p:grpSpPr>
          <a:xfrm>
            <a:off x="6172879" y="2459473"/>
            <a:ext cx="5839285" cy="930728"/>
            <a:chOff x="4036241" y="1975751"/>
            <a:chExt cx="5839285" cy="930728"/>
          </a:xfrm>
        </p:grpSpPr>
        <p:sp>
          <p:nvSpPr>
            <p:cNvPr id="16" name="Rectangle 15">
              <a:extLst>
                <a:ext uri="{FF2B5EF4-FFF2-40B4-BE49-F238E27FC236}">
                  <a16:creationId xmlns:a16="http://schemas.microsoft.com/office/drawing/2014/main" id="{053768C6-7AB6-4F8E-874C-69FB0D46AC28}"/>
                </a:ext>
              </a:extLst>
            </p:cNvPr>
            <p:cNvSpPr/>
            <p:nvPr/>
          </p:nvSpPr>
          <p:spPr>
            <a:xfrm>
              <a:off x="4071576" y="1975751"/>
              <a:ext cx="5803950" cy="93072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91E67A83-8D6D-4D84-B869-E3CEC757D32F}"/>
                </a:ext>
              </a:extLst>
            </p:cNvPr>
            <p:cNvGrpSpPr/>
            <p:nvPr/>
          </p:nvGrpSpPr>
          <p:grpSpPr>
            <a:xfrm>
              <a:off x="4036241" y="2162395"/>
              <a:ext cx="5821623" cy="723086"/>
              <a:chOff x="1342343" y="1377855"/>
              <a:chExt cx="6646458" cy="723086"/>
            </a:xfrm>
          </p:grpSpPr>
          <p:pic>
            <p:nvPicPr>
              <p:cNvPr id="14" name="Picture 13">
                <a:extLst>
                  <a:ext uri="{FF2B5EF4-FFF2-40B4-BE49-F238E27FC236}">
                    <a16:creationId xmlns:a16="http://schemas.microsoft.com/office/drawing/2014/main" id="{82C2D01E-30E1-4556-9852-72367EC5AD0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1342343" y="1377855"/>
                <a:ext cx="648769" cy="723086"/>
              </a:xfrm>
              <a:prstGeom prst="rect">
                <a:avLst/>
              </a:prstGeom>
            </p:spPr>
          </p:pic>
          <p:cxnSp>
            <p:nvCxnSpPr>
              <p:cNvPr id="15" name="Straight Arrow Connector 14">
                <a:extLst>
                  <a:ext uri="{FF2B5EF4-FFF2-40B4-BE49-F238E27FC236}">
                    <a16:creationId xmlns:a16="http://schemas.microsoft.com/office/drawing/2014/main" id="{CEDE7D65-50D6-44FD-A66A-EDE5847865AF}"/>
                  </a:ext>
                </a:extLst>
              </p:cNvPr>
              <p:cNvCxnSpPr>
                <a:cxnSpLocks/>
              </p:cNvCxnSpPr>
              <p:nvPr/>
            </p:nvCxnSpPr>
            <p:spPr>
              <a:xfrm>
                <a:off x="1709083" y="1832697"/>
                <a:ext cx="6279718" cy="0"/>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6F458DD5-7580-4B11-B83C-4948A2124FC3}"/>
              </a:ext>
            </a:extLst>
          </p:cNvPr>
          <p:cNvGrpSpPr/>
          <p:nvPr/>
        </p:nvGrpSpPr>
        <p:grpSpPr>
          <a:xfrm>
            <a:off x="6889398" y="2983542"/>
            <a:ext cx="4801858" cy="205272"/>
            <a:chOff x="6889398" y="3460873"/>
            <a:chExt cx="4801858" cy="205272"/>
          </a:xfrm>
        </p:grpSpPr>
        <p:sp>
          <p:nvSpPr>
            <p:cNvPr id="21" name="Rectangle 20">
              <a:extLst>
                <a:ext uri="{FF2B5EF4-FFF2-40B4-BE49-F238E27FC236}">
                  <a16:creationId xmlns:a16="http://schemas.microsoft.com/office/drawing/2014/main" id="{AEFA2971-B223-4238-ABAD-E243C676E2A7}"/>
                </a:ext>
              </a:extLst>
            </p:cNvPr>
            <p:cNvSpPr/>
            <p:nvPr/>
          </p:nvSpPr>
          <p:spPr>
            <a:xfrm>
              <a:off x="6889398" y="3460873"/>
              <a:ext cx="1200242" cy="205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dl_photo</a:t>
              </a:r>
              <a:r>
                <a:rPr lang="en-US" dirty="0"/>
                <a:t>()</a:t>
              </a:r>
            </a:p>
          </p:txBody>
        </p:sp>
        <p:sp>
          <p:nvSpPr>
            <p:cNvPr id="23" name="Rectangle 22">
              <a:extLst>
                <a:ext uri="{FF2B5EF4-FFF2-40B4-BE49-F238E27FC236}">
                  <a16:creationId xmlns:a16="http://schemas.microsoft.com/office/drawing/2014/main" id="{66FBA356-742F-46A9-B4BA-7F7671444A87}"/>
                </a:ext>
              </a:extLst>
            </p:cNvPr>
            <p:cNvSpPr/>
            <p:nvPr/>
          </p:nvSpPr>
          <p:spPr>
            <a:xfrm>
              <a:off x="8164533" y="3460873"/>
              <a:ext cx="1200242" cy="20527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dl_photo</a:t>
              </a:r>
              <a:r>
                <a:rPr lang="en-US" dirty="0"/>
                <a:t>()</a:t>
              </a:r>
            </a:p>
          </p:txBody>
        </p:sp>
        <p:sp>
          <p:nvSpPr>
            <p:cNvPr id="24" name="Rectangle 23">
              <a:extLst>
                <a:ext uri="{FF2B5EF4-FFF2-40B4-BE49-F238E27FC236}">
                  <a16:creationId xmlns:a16="http://schemas.microsoft.com/office/drawing/2014/main" id="{6ABE6A46-940A-4279-B0DB-431BB00C0A74}"/>
                </a:ext>
              </a:extLst>
            </p:cNvPr>
            <p:cNvSpPr/>
            <p:nvPr/>
          </p:nvSpPr>
          <p:spPr>
            <a:xfrm>
              <a:off x="9431326" y="3460873"/>
              <a:ext cx="1200242" cy="20527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dl_photo</a:t>
              </a:r>
              <a:r>
                <a:rPr lang="en-US" dirty="0"/>
                <a:t>()</a:t>
              </a:r>
            </a:p>
          </p:txBody>
        </p:sp>
        <p:sp>
          <p:nvSpPr>
            <p:cNvPr id="25" name="Rectangle 24">
              <a:extLst>
                <a:ext uri="{FF2B5EF4-FFF2-40B4-BE49-F238E27FC236}">
                  <a16:creationId xmlns:a16="http://schemas.microsoft.com/office/drawing/2014/main" id="{1AA0248F-2063-490B-970C-EBBBBE86D35B}"/>
                </a:ext>
              </a:extLst>
            </p:cNvPr>
            <p:cNvSpPr/>
            <p:nvPr/>
          </p:nvSpPr>
          <p:spPr>
            <a:xfrm>
              <a:off x="10698119" y="3460873"/>
              <a:ext cx="993137" cy="20527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display()</a:t>
              </a:r>
            </a:p>
          </p:txBody>
        </p:sp>
      </p:grpSp>
      <p:grpSp>
        <p:nvGrpSpPr>
          <p:cNvPr id="56" name="Group 55">
            <a:extLst>
              <a:ext uri="{FF2B5EF4-FFF2-40B4-BE49-F238E27FC236}">
                <a16:creationId xmlns:a16="http://schemas.microsoft.com/office/drawing/2014/main" id="{3B07D8D1-D849-4D00-9E86-F213BC7E0B09}"/>
              </a:ext>
            </a:extLst>
          </p:cNvPr>
          <p:cNvGrpSpPr/>
          <p:nvPr/>
        </p:nvGrpSpPr>
        <p:grpSpPr>
          <a:xfrm>
            <a:off x="6172879" y="4570073"/>
            <a:ext cx="5840089" cy="2142575"/>
            <a:chOff x="6190984" y="4488024"/>
            <a:chExt cx="5840089" cy="2142575"/>
          </a:xfrm>
        </p:grpSpPr>
        <p:sp>
          <p:nvSpPr>
            <p:cNvPr id="33" name="Rectangle 32">
              <a:extLst>
                <a:ext uri="{FF2B5EF4-FFF2-40B4-BE49-F238E27FC236}">
                  <a16:creationId xmlns:a16="http://schemas.microsoft.com/office/drawing/2014/main" id="{4C8E15C1-935E-44EE-ABCD-81C83D7EFF54}"/>
                </a:ext>
              </a:extLst>
            </p:cNvPr>
            <p:cNvSpPr/>
            <p:nvPr/>
          </p:nvSpPr>
          <p:spPr>
            <a:xfrm>
              <a:off x="6227123" y="4488024"/>
              <a:ext cx="5803950" cy="210424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3" name="Group 42">
              <a:extLst>
                <a:ext uri="{FF2B5EF4-FFF2-40B4-BE49-F238E27FC236}">
                  <a16:creationId xmlns:a16="http://schemas.microsoft.com/office/drawing/2014/main" id="{11D88DC1-F8A6-41F3-91D4-A567A9580B9D}"/>
                </a:ext>
              </a:extLst>
            </p:cNvPr>
            <p:cNvGrpSpPr/>
            <p:nvPr/>
          </p:nvGrpSpPr>
          <p:grpSpPr>
            <a:xfrm>
              <a:off x="6190984" y="5907513"/>
              <a:ext cx="5632605" cy="723086"/>
              <a:chOff x="6190984" y="5907513"/>
              <a:chExt cx="5632605" cy="723086"/>
            </a:xfrm>
          </p:grpSpPr>
          <p:pic>
            <p:nvPicPr>
              <p:cNvPr id="41" name="Picture 40">
                <a:extLst>
                  <a:ext uri="{FF2B5EF4-FFF2-40B4-BE49-F238E27FC236}">
                    <a16:creationId xmlns:a16="http://schemas.microsoft.com/office/drawing/2014/main" id="{ABB78E69-906D-4112-ADA5-B63BED9B91F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6190984" y="5907513"/>
                <a:ext cx="568256" cy="723086"/>
              </a:xfrm>
              <a:prstGeom prst="rect">
                <a:avLst/>
              </a:prstGeom>
            </p:spPr>
          </p:pic>
          <p:cxnSp>
            <p:nvCxnSpPr>
              <p:cNvPr id="42" name="Straight Arrow Connector 41">
                <a:extLst>
                  <a:ext uri="{FF2B5EF4-FFF2-40B4-BE49-F238E27FC236}">
                    <a16:creationId xmlns:a16="http://schemas.microsoft.com/office/drawing/2014/main" id="{768D0F1B-E49F-4772-8103-9B50BD9BC734}"/>
                  </a:ext>
                </a:extLst>
              </p:cNvPr>
              <p:cNvCxnSpPr>
                <a:cxnSpLocks/>
              </p:cNvCxnSpPr>
              <p:nvPr/>
            </p:nvCxnSpPr>
            <p:spPr>
              <a:xfrm flipV="1">
                <a:off x="6533278" y="6363254"/>
                <a:ext cx="5290311" cy="5434"/>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263F9F7B-9FD8-4AF0-ACB9-B23ACEA378D6}"/>
                </a:ext>
              </a:extLst>
            </p:cNvPr>
            <p:cNvGrpSpPr/>
            <p:nvPr/>
          </p:nvGrpSpPr>
          <p:grpSpPr>
            <a:xfrm>
              <a:off x="6190984" y="5234278"/>
              <a:ext cx="5632605" cy="723086"/>
              <a:chOff x="6190984" y="5907513"/>
              <a:chExt cx="5632605" cy="723086"/>
            </a:xfrm>
          </p:grpSpPr>
          <p:pic>
            <p:nvPicPr>
              <p:cNvPr id="45" name="Picture 44">
                <a:extLst>
                  <a:ext uri="{FF2B5EF4-FFF2-40B4-BE49-F238E27FC236}">
                    <a16:creationId xmlns:a16="http://schemas.microsoft.com/office/drawing/2014/main" id="{26C3E3B5-C348-412A-8E77-9862AD49EFC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6190984" y="5907513"/>
                <a:ext cx="568256" cy="723086"/>
              </a:xfrm>
              <a:prstGeom prst="rect">
                <a:avLst/>
              </a:prstGeom>
            </p:spPr>
          </p:pic>
          <p:cxnSp>
            <p:nvCxnSpPr>
              <p:cNvPr id="46" name="Straight Arrow Connector 45">
                <a:extLst>
                  <a:ext uri="{FF2B5EF4-FFF2-40B4-BE49-F238E27FC236}">
                    <a16:creationId xmlns:a16="http://schemas.microsoft.com/office/drawing/2014/main" id="{2CFBA8F5-CF85-4993-96D0-F868CF28E39D}"/>
                  </a:ext>
                </a:extLst>
              </p:cNvPr>
              <p:cNvCxnSpPr>
                <a:cxnSpLocks/>
              </p:cNvCxnSpPr>
              <p:nvPr/>
            </p:nvCxnSpPr>
            <p:spPr>
              <a:xfrm flipV="1">
                <a:off x="6533278" y="6363254"/>
                <a:ext cx="5290311" cy="5434"/>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92D5D77A-250B-4E92-98D4-26808DB28C80}"/>
                </a:ext>
              </a:extLst>
            </p:cNvPr>
            <p:cNvGrpSpPr/>
            <p:nvPr/>
          </p:nvGrpSpPr>
          <p:grpSpPr>
            <a:xfrm>
              <a:off x="6190984" y="4538835"/>
              <a:ext cx="5632605" cy="723086"/>
              <a:chOff x="6190984" y="5907513"/>
              <a:chExt cx="5632605" cy="723086"/>
            </a:xfrm>
          </p:grpSpPr>
          <p:pic>
            <p:nvPicPr>
              <p:cNvPr id="48" name="Picture 47">
                <a:extLst>
                  <a:ext uri="{FF2B5EF4-FFF2-40B4-BE49-F238E27FC236}">
                    <a16:creationId xmlns:a16="http://schemas.microsoft.com/office/drawing/2014/main" id="{31E83AF8-CA41-4337-99F1-136A553CAF3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6190984" y="5907513"/>
                <a:ext cx="568256" cy="723086"/>
              </a:xfrm>
              <a:prstGeom prst="rect">
                <a:avLst/>
              </a:prstGeom>
            </p:spPr>
          </p:pic>
          <p:cxnSp>
            <p:nvCxnSpPr>
              <p:cNvPr id="49" name="Straight Arrow Connector 48">
                <a:extLst>
                  <a:ext uri="{FF2B5EF4-FFF2-40B4-BE49-F238E27FC236}">
                    <a16:creationId xmlns:a16="http://schemas.microsoft.com/office/drawing/2014/main" id="{122DAEB9-E451-4F8A-9EE0-20D67E155D7D}"/>
                  </a:ext>
                </a:extLst>
              </p:cNvPr>
              <p:cNvCxnSpPr>
                <a:cxnSpLocks/>
              </p:cNvCxnSpPr>
              <p:nvPr/>
            </p:nvCxnSpPr>
            <p:spPr>
              <a:xfrm flipV="1">
                <a:off x="6533278" y="6363254"/>
                <a:ext cx="5290311" cy="5434"/>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7" name="TextBox 56">
            <a:extLst>
              <a:ext uri="{FF2B5EF4-FFF2-40B4-BE49-F238E27FC236}">
                <a16:creationId xmlns:a16="http://schemas.microsoft.com/office/drawing/2014/main" id="{E201F028-3AF2-4B5B-B83B-A99050E14368}"/>
              </a:ext>
            </a:extLst>
          </p:cNvPr>
          <p:cNvSpPr txBox="1"/>
          <p:nvPr/>
        </p:nvSpPr>
        <p:spPr>
          <a:xfrm>
            <a:off x="3809562" y="1461747"/>
            <a:ext cx="4649754" cy="400110"/>
          </a:xfrm>
          <a:prstGeom prst="rect">
            <a:avLst/>
          </a:prstGeom>
          <a:noFill/>
        </p:spPr>
        <p:txBody>
          <a:bodyPr wrap="square" rtlCol="0">
            <a:spAutoFit/>
          </a:bodyPr>
          <a:lstStyle/>
          <a:p>
            <a:pPr algn="ctr"/>
            <a:r>
              <a:rPr lang="en-US" sz="2000" dirty="0">
                <a:solidFill>
                  <a:srgbClr val="0070C0"/>
                </a:solidFill>
              </a:rPr>
              <a:t>The old way: Serial Execution</a:t>
            </a:r>
          </a:p>
        </p:txBody>
      </p:sp>
      <p:sp>
        <p:nvSpPr>
          <p:cNvPr id="59" name="TextBox 58">
            <a:extLst>
              <a:ext uri="{FF2B5EF4-FFF2-40B4-BE49-F238E27FC236}">
                <a16:creationId xmlns:a16="http://schemas.microsoft.com/office/drawing/2014/main" id="{6BA9571D-66B9-436F-AA6B-8E17FB4D37C3}"/>
              </a:ext>
            </a:extLst>
          </p:cNvPr>
          <p:cNvSpPr txBox="1"/>
          <p:nvPr/>
        </p:nvSpPr>
        <p:spPr>
          <a:xfrm>
            <a:off x="3809562" y="3974406"/>
            <a:ext cx="4649754" cy="400110"/>
          </a:xfrm>
          <a:prstGeom prst="rect">
            <a:avLst/>
          </a:prstGeom>
          <a:noFill/>
        </p:spPr>
        <p:txBody>
          <a:bodyPr wrap="square" rtlCol="0">
            <a:spAutoFit/>
          </a:bodyPr>
          <a:lstStyle/>
          <a:p>
            <a:pPr algn="ctr"/>
            <a:r>
              <a:rPr lang="en-US" sz="2000" dirty="0">
                <a:solidFill>
                  <a:srgbClr val="0070C0"/>
                </a:solidFill>
              </a:rPr>
              <a:t>The new way: Concurrent Execution</a:t>
            </a:r>
          </a:p>
        </p:txBody>
      </p:sp>
      <p:grpSp>
        <p:nvGrpSpPr>
          <p:cNvPr id="61" name="Group 60">
            <a:extLst>
              <a:ext uri="{FF2B5EF4-FFF2-40B4-BE49-F238E27FC236}">
                <a16:creationId xmlns:a16="http://schemas.microsoft.com/office/drawing/2014/main" id="{FC97F19D-8BF1-4E18-B4B1-2B013C4B5F70}"/>
              </a:ext>
            </a:extLst>
          </p:cNvPr>
          <p:cNvGrpSpPr/>
          <p:nvPr/>
        </p:nvGrpSpPr>
        <p:grpSpPr>
          <a:xfrm>
            <a:off x="6848669" y="4973330"/>
            <a:ext cx="3823607" cy="1559917"/>
            <a:chOff x="6848669" y="4973330"/>
            <a:chExt cx="3823607" cy="1559917"/>
          </a:xfrm>
        </p:grpSpPr>
        <p:grpSp>
          <p:nvGrpSpPr>
            <p:cNvPr id="55" name="Group 54">
              <a:extLst>
                <a:ext uri="{FF2B5EF4-FFF2-40B4-BE49-F238E27FC236}">
                  <a16:creationId xmlns:a16="http://schemas.microsoft.com/office/drawing/2014/main" id="{6440D057-9140-49F9-A31E-80F8F15DE1F1}"/>
                </a:ext>
              </a:extLst>
            </p:cNvPr>
            <p:cNvGrpSpPr/>
            <p:nvPr/>
          </p:nvGrpSpPr>
          <p:grpSpPr>
            <a:xfrm>
              <a:off x="6909781" y="4973330"/>
              <a:ext cx="3762495" cy="1559917"/>
              <a:chOff x="6927886" y="4891281"/>
              <a:chExt cx="3762495" cy="1559917"/>
            </a:xfrm>
          </p:grpSpPr>
          <p:sp>
            <p:nvSpPr>
              <p:cNvPr id="51" name="Rectangle 50">
                <a:extLst>
                  <a:ext uri="{FF2B5EF4-FFF2-40B4-BE49-F238E27FC236}">
                    <a16:creationId xmlns:a16="http://schemas.microsoft.com/office/drawing/2014/main" id="{54774105-8767-42E6-BE38-DFB2FF03911A}"/>
                  </a:ext>
                </a:extLst>
              </p:cNvPr>
              <p:cNvSpPr/>
              <p:nvPr/>
            </p:nvSpPr>
            <p:spPr>
              <a:xfrm>
                <a:off x="6927886" y="5581299"/>
                <a:ext cx="1200242" cy="20527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dl_photo</a:t>
                </a:r>
                <a:r>
                  <a:rPr lang="en-US" dirty="0"/>
                  <a:t>()</a:t>
                </a:r>
              </a:p>
            </p:txBody>
          </p:sp>
          <p:sp>
            <p:nvSpPr>
              <p:cNvPr id="52" name="Rectangle 51">
                <a:extLst>
                  <a:ext uri="{FF2B5EF4-FFF2-40B4-BE49-F238E27FC236}">
                    <a16:creationId xmlns:a16="http://schemas.microsoft.com/office/drawing/2014/main" id="{18847E40-8DD3-414E-9408-A5E79B671A92}"/>
                  </a:ext>
                </a:extLst>
              </p:cNvPr>
              <p:cNvSpPr/>
              <p:nvPr/>
            </p:nvSpPr>
            <p:spPr>
              <a:xfrm>
                <a:off x="8389633" y="5581299"/>
                <a:ext cx="1200242" cy="205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dl_photo</a:t>
                </a:r>
                <a:r>
                  <a:rPr lang="en-US" dirty="0"/>
                  <a:t>()</a:t>
                </a:r>
              </a:p>
            </p:txBody>
          </p:sp>
          <p:sp>
            <p:nvSpPr>
              <p:cNvPr id="53" name="Rectangle 52">
                <a:extLst>
                  <a:ext uri="{FF2B5EF4-FFF2-40B4-BE49-F238E27FC236}">
                    <a16:creationId xmlns:a16="http://schemas.microsoft.com/office/drawing/2014/main" id="{99733B9B-F8B7-4AE0-8B94-4363D008B913}"/>
                  </a:ext>
                </a:extLst>
              </p:cNvPr>
              <p:cNvSpPr/>
              <p:nvPr/>
            </p:nvSpPr>
            <p:spPr>
              <a:xfrm>
                <a:off x="7177708" y="4891281"/>
                <a:ext cx="1200242" cy="20527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dl_photo</a:t>
                </a:r>
                <a:r>
                  <a:rPr lang="en-US" dirty="0"/>
                  <a:t>()</a:t>
                </a:r>
              </a:p>
            </p:txBody>
          </p:sp>
          <p:sp>
            <p:nvSpPr>
              <p:cNvPr id="54" name="Rectangle 53">
                <a:extLst>
                  <a:ext uri="{FF2B5EF4-FFF2-40B4-BE49-F238E27FC236}">
                    <a16:creationId xmlns:a16="http://schemas.microsoft.com/office/drawing/2014/main" id="{57641D14-74EF-4B41-9CFB-C97BA84F3F31}"/>
                  </a:ext>
                </a:extLst>
              </p:cNvPr>
              <p:cNvSpPr/>
              <p:nvPr/>
            </p:nvSpPr>
            <p:spPr>
              <a:xfrm>
                <a:off x="9697244" y="6245926"/>
                <a:ext cx="993137" cy="20527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display()</a:t>
                </a:r>
              </a:p>
            </p:txBody>
          </p:sp>
        </p:grpSp>
        <p:sp>
          <p:nvSpPr>
            <p:cNvPr id="60" name="Rectangle 59">
              <a:extLst>
                <a:ext uri="{FF2B5EF4-FFF2-40B4-BE49-F238E27FC236}">
                  <a16:creationId xmlns:a16="http://schemas.microsoft.com/office/drawing/2014/main" id="{CEDD9281-D4A5-4A16-A04E-9F952DB98743}"/>
                </a:ext>
              </a:extLst>
            </p:cNvPr>
            <p:cNvSpPr/>
            <p:nvPr/>
          </p:nvSpPr>
          <p:spPr>
            <a:xfrm>
              <a:off x="6848669" y="6327975"/>
              <a:ext cx="2761862" cy="20527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wait_for_all_to_complete</a:t>
              </a:r>
              <a:r>
                <a:rPr lang="en-US" dirty="0"/>
                <a:t>()</a:t>
              </a:r>
            </a:p>
          </p:txBody>
        </p:sp>
      </p:grpSp>
      <p:sp>
        <p:nvSpPr>
          <p:cNvPr id="62" name="Speech Bubble: Rectangle with Corners Rounded 61">
            <a:extLst>
              <a:ext uri="{FF2B5EF4-FFF2-40B4-BE49-F238E27FC236}">
                <a16:creationId xmlns:a16="http://schemas.microsoft.com/office/drawing/2014/main" id="{29D14067-D101-4086-B8BE-D8A8E0969B0D}"/>
              </a:ext>
            </a:extLst>
          </p:cNvPr>
          <p:cNvSpPr/>
          <p:nvPr/>
        </p:nvSpPr>
        <p:spPr>
          <a:xfrm>
            <a:off x="7954347" y="3437682"/>
            <a:ext cx="4134695" cy="970484"/>
          </a:xfrm>
          <a:prstGeom prst="wedgeRoundRectCallout">
            <a:avLst>
              <a:gd name="adj1" fmla="val -55706"/>
              <a:gd name="adj2" fmla="val 87456"/>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 concurrently-running tasks could run in parallel like this...</a:t>
            </a:r>
            <a:endParaRPr lang="en-US" sz="2000" dirty="0">
              <a:solidFill>
                <a:schemeClr val="accent2">
                  <a:lumMod val="20000"/>
                  <a:lumOff val="80000"/>
                </a:schemeClr>
              </a:solidFill>
              <a:latin typeface="Corbel" panose="020B0503020204020204" pitchFamily="34" charset="0"/>
            </a:endParaRPr>
          </a:p>
        </p:txBody>
      </p:sp>
      <p:grpSp>
        <p:nvGrpSpPr>
          <p:cNvPr id="63" name="Group 62">
            <a:extLst>
              <a:ext uri="{FF2B5EF4-FFF2-40B4-BE49-F238E27FC236}">
                <a16:creationId xmlns:a16="http://schemas.microsoft.com/office/drawing/2014/main" id="{7F1A2ED7-34DC-4401-B071-66118F1879A4}"/>
              </a:ext>
            </a:extLst>
          </p:cNvPr>
          <p:cNvGrpSpPr/>
          <p:nvPr/>
        </p:nvGrpSpPr>
        <p:grpSpPr>
          <a:xfrm>
            <a:off x="6172879" y="5154363"/>
            <a:ext cx="5840089" cy="747956"/>
            <a:chOff x="6172879" y="5291457"/>
            <a:chExt cx="5840089" cy="747956"/>
          </a:xfrm>
        </p:grpSpPr>
        <p:sp>
          <p:nvSpPr>
            <p:cNvPr id="64" name="Rectangle 63">
              <a:extLst>
                <a:ext uri="{FF2B5EF4-FFF2-40B4-BE49-F238E27FC236}">
                  <a16:creationId xmlns:a16="http://schemas.microsoft.com/office/drawing/2014/main" id="{CC580613-8198-4B10-B5E2-2C9336CAD9F3}"/>
                </a:ext>
              </a:extLst>
            </p:cNvPr>
            <p:cNvSpPr/>
            <p:nvPr/>
          </p:nvSpPr>
          <p:spPr>
            <a:xfrm>
              <a:off x="6209018" y="5291457"/>
              <a:ext cx="5803950" cy="74544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5" name="Group 64">
              <a:extLst>
                <a:ext uri="{FF2B5EF4-FFF2-40B4-BE49-F238E27FC236}">
                  <a16:creationId xmlns:a16="http://schemas.microsoft.com/office/drawing/2014/main" id="{D2505301-197B-4367-A6F9-6ACE03CF4CEE}"/>
                </a:ext>
              </a:extLst>
            </p:cNvPr>
            <p:cNvGrpSpPr/>
            <p:nvPr/>
          </p:nvGrpSpPr>
          <p:grpSpPr>
            <a:xfrm>
              <a:off x="6172879" y="5316327"/>
              <a:ext cx="5632605" cy="723086"/>
              <a:chOff x="6190984" y="5907513"/>
              <a:chExt cx="5632605" cy="723086"/>
            </a:xfrm>
          </p:grpSpPr>
          <p:pic>
            <p:nvPicPr>
              <p:cNvPr id="82" name="Picture 81">
                <a:extLst>
                  <a:ext uri="{FF2B5EF4-FFF2-40B4-BE49-F238E27FC236}">
                    <a16:creationId xmlns:a16="http://schemas.microsoft.com/office/drawing/2014/main" id="{DEE22F55-9B48-4C45-9B8D-A13D8E38280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6190984" y="5907513"/>
                <a:ext cx="568256" cy="723086"/>
              </a:xfrm>
              <a:prstGeom prst="rect">
                <a:avLst/>
              </a:prstGeom>
            </p:spPr>
          </p:pic>
          <p:cxnSp>
            <p:nvCxnSpPr>
              <p:cNvPr id="83" name="Straight Arrow Connector 82">
                <a:extLst>
                  <a:ext uri="{FF2B5EF4-FFF2-40B4-BE49-F238E27FC236}">
                    <a16:creationId xmlns:a16="http://schemas.microsoft.com/office/drawing/2014/main" id="{32437878-8669-4D8C-9344-7730F3DEB097}"/>
                  </a:ext>
                </a:extLst>
              </p:cNvPr>
              <p:cNvCxnSpPr>
                <a:cxnSpLocks/>
              </p:cNvCxnSpPr>
              <p:nvPr/>
            </p:nvCxnSpPr>
            <p:spPr>
              <a:xfrm flipV="1">
                <a:off x="6533278" y="6363254"/>
                <a:ext cx="5290311" cy="5434"/>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85" name="Speech Bubble: Rectangle with Corners Rounded 84">
            <a:extLst>
              <a:ext uri="{FF2B5EF4-FFF2-40B4-BE49-F238E27FC236}">
                <a16:creationId xmlns:a16="http://schemas.microsoft.com/office/drawing/2014/main" id="{B0E4E106-D66A-4B43-BB55-B30233505442}"/>
              </a:ext>
            </a:extLst>
          </p:cNvPr>
          <p:cNvSpPr/>
          <p:nvPr/>
        </p:nvSpPr>
        <p:spPr>
          <a:xfrm>
            <a:off x="2539931" y="3657399"/>
            <a:ext cx="4134695" cy="776237"/>
          </a:xfrm>
          <a:prstGeom prst="wedgeRoundRectCallout">
            <a:avLst>
              <a:gd name="adj1" fmla="val 54870"/>
              <a:gd name="adj2" fmla="val 148988"/>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Or in a single thread, like this.</a:t>
            </a:r>
            <a:endParaRPr lang="en-US" sz="2000" dirty="0">
              <a:solidFill>
                <a:schemeClr val="accent2">
                  <a:lumMod val="20000"/>
                  <a:lumOff val="80000"/>
                </a:schemeClr>
              </a:solidFill>
              <a:latin typeface="Corbel" panose="020B0503020204020204" pitchFamily="34" charset="0"/>
            </a:endParaRPr>
          </a:p>
        </p:txBody>
      </p:sp>
      <p:sp>
        <p:nvSpPr>
          <p:cNvPr id="86" name="Speech Bubble: Rectangle with Corners Rounded 85">
            <a:extLst>
              <a:ext uri="{FF2B5EF4-FFF2-40B4-BE49-F238E27FC236}">
                <a16:creationId xmlns:a16="http://schemas.microsoft.com/office/drawing/2014/main" id="{FF867E5A-6604-4F2A-B360-D7EE87C5F1AE}"/>
              </a:ext>
            </a:extLst>
          </p:cNvPr>
          <p:cNvSpPr/>
          <p:nvPr/>
        </p:nvSpPr>
        <p:spPr>
          <a:xfrm>
            <a:off x="800452" y="3243318"/>
            <a:ext cx="3673578" cy="776237"/>
          </a:xfrm>
          <a:prstGeom prst="wedgeRoundRectCallout">
            <a:avLst>
              <a:gd name="adj1" fmla="val -41139"/>
              <a:gd name="adj2" fmla="val 194064"/>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By the way, this is pseudocode – not correct syntax!</a:t>
            </a:r>
            <a:endParaRPr lang="en-US" sz="2000" dirty="0">
              <a:solidFill>
                <a:schemeClr val="accent2">
                  <a:lumMod val="20000"/>
                  <a:lumOff val="80000"/>
                </a:schemeClr>
              </a:solidFill>
              <a:latin typeface="Corbel" panose="020B0503020204020204" pitchFamily="34" charset="0"/>
            </a:endParaRPr>
          </a:p>
        </p:txBody>
      </p:sp>
      <p:grpSp>
        <p:nvGrpSpPr>
          <p:cNvPr id="103" name="Group 102">
            <a:extLst>
              <a:ext uri="{FF2B5EF4-FFF2-40B4-BE49-F238E27FC236}">
                <a16:creationId xmlns:a16="http://schemas.microsoft.com/office/drawing/2014/main" id="{08E6E72B-23C0-4F21-BDE4-47D894B990BB}"/>
              </a:ext>
            </a:extLst>
          </p:cNvPr>
          <p:cNvGrpSpPr/>
          <p:nvPr/>
        </p:nvGrpSpPr>
        <p:grpSpPr>
          <a:xfrm>
            <a:off x="6858000" y="4450425"/>
            <a:ext cx="4519140" cy="2117695"/>
            <a:chOff x="6858000" y="4450425"/>
            <a:chExt cx="4519140" cy="2117695"/>
          </a:xfrm>
        </p:grpSpPr>
        <p:sp>
          <p:nvSpPr>
            <p:cNvPr id="87" name="Rectangle 86">
              <a:extLst>
                <a:ext uri="{FF2B5EF4-FFF2-40B4-BE49-F238E27FC236}">
                  <a16:creationId xmlns:a16="http://schemas.microsoft.com/office/drawing/2014/main" id="{703BA734-5F62-4A79-BC15-5C465C092A0D}"/>
                </a:ext>
              </a:extLst>
            </p:cNvPr>
            <p:cNvSpPr/>
            <p:nvPr/>
          </p:nvSpPr>
          <p:spPr>
            <a:xfrm>
              <a:off x="6992110" y="5532338"/>
              <a:ext cx="205041" cy="20527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88" name="Rectangle 87">
              <a:extLst>
                <a:ext uri="{FF2B5EF4-FFF2-40B4-BE49-F238E27FC236}">
                  <a16:creationId xmlns:a16="http://schemas.microsoft.com/office/drawing/2014/main" id="{C3191F6E-A835-4C1F-B223-768314C0F60D}"/>
                </a:ext>
              </a:extLst>
            </p:cNvPr>
            <p:cNvSpPr/>
            <p:nvPr/>
          </p:nvSpPr>
          <p:spPr>
            <a:xfrm>
              <a:off x="7756583" y="5532338"/>
              <a:ext cx="179103" cy="205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89" name="Rectangle 88">
              <a:extLst>
                <a:ext uri="{FF2B5EF4-FFF2-40B4-BE49-F238E27FC236}">
                  <a16:creationId xmlns:a16="http://schemas.microsoft.com/office/drawing/2014/main" id="{4ADDD061-783B-4C83-A40D-6CB2571D4B12}"/>
                </a:ext>
              </a:extLst>
            </p:cNvPr>
            <p:cNvSpPr/>
            <p:nvPr/>
          </p:nvSpPr>
          <p:spPr>
            <a:xfrm>
              <a:off x="7228747" y="5532338"/>
              <a:ext cx="178332" cy="20527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0" name="Rectangle 89">
              <a:extLst>
                <a:ext uri="{FF2B5EF4-FFF2-40B4-BE49-F238E27FC236}">
                  <a16:creationId xmlns:a16="http://schemas.microsoft.com/office/drawing/2014/main" id="{1712B617-DC2C-412A-8805-0407CF7566CC}"/>
                </a:ext>
              </a:extLst>
            </p:cNvPr>
            <p:cNvSpPr/>
            <p:nvPr/>
          </p:nvSpPr>
          <p:spPr>
            <a:xfrm>
              <a:off x="7445902" y="5532338"/>
              <a:ext cx="267332" cy="20527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1" name="Rectangle 90">
              <a:extLst>
                <a:ext uri="{FF2B5EF4-FFF2-40B4-BE49-F238E27FC236}">
                  <a16:creationId xmlns:a16="http://schemas.microsoft.com/office/drawing/2014/main" id="{AD135E6D-BDB4-414F-BF0D-AA80AE70F188}"/>
                </a:ext>
              </a:extLst>
            </p:cNvPr>
            <p:cNvSpPr/>
            <p:nvPr/>
          </p:nvSpPr>
          <p:spPr>
            <a:xfrm>
              <a:off x="9709580" y="5532338"/>
              <a:ext cx="993137" cy="20527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display()</a:t>
              </a:r>
            </a:p>
          </p:txBody>
        </p:sp>
        <p:sp>
          <p:nvSpPr>
            <p:cNvPr id="92" name="Rectangle 91">
              <a:extLst>
                <a:ext uri="{FF2B5EF4-FFF2-40B4-BE49-F238E27FC236}">
                  <a16:creationId xmlns:a16="http://schemas.microsoft.com/office/drawing/2014/main" id="{B3EE04AB-C86E-49D1-9EE0-719BA10D9270}"/>
                </a:ext>
              </a:extLst>
            </p:cNvPr>
            <p:cNvSpPr/>
            <p:nvPr/>
          </p:nvSpPr>
          <p:spPr>
            <a:xfrm>
              <a:off x="6858000" y="5532338"/>
              <a:ext cx="97971" cy="20527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3" name="Rectangle 92">
              <a:extLst>
                <a:ext uri="{FF2B5EF4-FFF2-40B4-BE49-F238E27FC236}">
                  <a16:creationId xmlns:a16="http://schemas.microsoft.com/office/drawing/2014/main" id="{171CA9CC-800F-4CB6-83A6-A12A640321D4}"/>
                </a:ext>
              </a:extLst>
            </p:cNvPr>
            <p:cNvSpPr/>
            <p:nvPr/>
          </p:nvSpPr>
          <p:spPr>
            <a:xfrm>
              <a:off x="7990442" y="5532338"/>
              <a:ext cx="97971" cy="20527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4" name="Rectangle 93">
              <a:extLst>
                <a:ext uri="{FF2B5EF4-FFF2-40B4-BE49-F238E27FC236}">
                  <a16:creationId xmlns:a16="http://schemas.microsoft.com/office/drawing/2014/main" id="{48D51A85-1BD3-417A-9B8D-116D245D83B9}"/>
                </a:ext>
              </a:extLst>
            </p:cNvPr>
            <p:cNvSpPr/>
            <p:nvPr/>
          </p:nvSpPr>
          <p:spPr>
            <a:xfrm>
              <a:off x="8131228" y="5534120"/>
              <a:ext cx="178332" cy="20527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5" name="Rectangle 94">
              <a:extLst>
                <a:ext uri="{FF2B5EF4-FFF2-40B4-BE49-F238E27FC236}">
                  <a16:creationId xmlns:a16="http://schemas.microsoft.com/office/drawing/2014/main" id="{74048889-02AF-4A48-8304-46BD6CD31F42}"/>
                </a:ext>
              </a:extLst>
            </p:cNvPr>
            <p:cNvSpPr/>
            <p:nvPr/>
          </p:nvSpPr>
          <p:spPr>
            <a:xfrm>
              <a:off x="8587244" y="5537195"/>
              <a:ext cx="205041" cy="20527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6" name="Rectangle 95">
              <a:extLst>
                <a:ext uri="{FF2B5EF4-FFF2-40B4-BE49-F238E27FC236}">
                  <a16:creationId xmlns:a16="http://schemas.microsoft.com/office/drawing/2014/main" id="{C40C1ADE-5C0F-43CA-98AF-20876500CD24}"/>
                </a:ext>
              </a:extLst>
            </p:cNvPr>
            <p:cNvSpPr/>
            <p:nvPr/>
          </p:nvSpPr>
          <p:spPr>
            <a:xfrm>
              <a:off x="8361517" y="5532338"/>
              <a:ext cx="179103" cy="205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7" name="Rectangle 96">
              <a:extLst>
                <a:ext uri="{FF2B5EF4-FFF2-40B4-BE49-F238E27FC236}">
                  <a16:creationId xmlns:a16="http://schemas.microsoft.com/office/drawing/2014/main" id="{6F33D74B-CA7B-4555-8D12-947379A1CF0B}"/>
                </a:ext>
              </a:extLst>
            </p:cNvPr>
            <p:cNvSpPr/>
            <p:nvPr/>
          </p:nvSpPr>
          <p:spPr>
            <a:xfrm>
              <a:off x="8842183" y="5540776"/>
              <a:ext cx="97971" cy="20527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8" name="Rectangle 97">
              <a:extLst>
                <a:ext uri="{FF2B5EF4-FFF2-40B4-BE49-F238E27FC236}">
                  <a16:creationId xmlns:a16="http://schemas.microsoft.com/office/drawing/2014/main" id="{F7211ED6-218F-48D0-9D96-886B7A02CCAE}"/>
                </a:ext>
              </a:extLst>
            </p:cNvPr>
            <p:cNvSpPr/>
            <p:nvPr/>
          </p:nvSpPr>
          <p:spPr>
            <a:xfrm>
              <a:off x="8980417" y="5540776"/>
              <a:ext cx="364090" cy="205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9" name="Rectangle 98">
              <a:extLst>
                <a:ext uri="{FF2B5EF4-FFF2-40B4-BE49-F238E27FC236}">
                  <a16:creationId xmlns:a16="http://schemas.microsoft.com/office/drawing/2014/main" id="{2A1E6E62-EC01-47D5-8E91-08D56ECA35EC}"/>
                </a:ext>
              </a:extLst>
            </p:cNvPr>
            <p:cNvSpPr/>
            <p:nvPr/>
          </p:nvSpPr>
          <p:spPr>
            <a:xfrm>
              <a:off x="9395650" y="5540776"/>
              <a:ext cx="255011" cy="20527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00" name="Callout: Bent Line 99">
              <a:extLst>
                <a:ext uri="{FF2B5EF4-FFF2-40B4-BE49-F238E27FC236}">
                  <a16:creationId xmlns:a16="http://schemas.microsoft.com/office/drawing/2014/main" id="{BC88E355-20DE-4D18-9FDD-DCC90BC6FFB0}"/>
                </a:ext>
              </a:extLst>
            </p:cNvPr>
            <p:cNvSpPr/>
            <p:nvPr/>
          </p:nvSpPr>
          <p:spPr>
            <a:xfrm>
              <a:off x="9344507" y="4450425"/>
              <a:ext cx="1170992" cy="452535"/>
            </a:xfrm>
            <a:prstGeom prst="borderCallout2">
              <a:avLst>
                <a:gd name="adj1" fmla="val 29460"/>
                <a:gd name="adj2" fmla="val -5225"/>
                <a:gd name="adj3" fmla="val 29460"/>
                <a:gd name="adj4" fmla="val -16464"/>
                <a:gd name="adj5" fmla="val 231526"/>
                <a:gd name="adj6" fmla="val -4738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url2</a:t>
              </a:r>
            </a:p>
            <a:p>
              <a:pPr algn="ctr"/>
              <a:r>
                <a:rPr lang="en-US" dirty="0"/>
                <a:t>finished</a:t>
              </a:r>
            </a:p>
          </p:txBody>
        </p:sp>
        <p:sp>
          <p:nvSpPr>
            <p:cNvPr id="101" name="Callout: Bent Line 100">
              <a:extLst>
                <a:ext uri="{FF2B5EF4-FFF2-40B4-BE49-F238E27FC236}">
                  <a16:creationId xmlns:a16="http://schemas.microsoft.com/office/drawing/2014/main" id="{67D0D4D6-D13D-46C9-8292-D76C3C12AA81}"/>
                </a:ext>
              </a:extLst>
            </p:cNvPr>
            <p:cNvSpPr/>
            <p:nvPr/>
          </p:nvSpPr>
          <p:spPr>
            <a:xfrm>
              <a:off x="9953332" y="6115585"/>
              <a:ext cx="1170992" cy="452535"/>
            </a:xfrm>
            <a:prstGeom prst="borderCallout2">
              <a:avLst>
                <a:gd name="adj1" fmla="val 18750"/>
                <a:gd name="adj2" fmla="val -8333"/>
                <a:gd name="adj3" fmla="val 18750"/>
                <a:gd name="adj4" fmla="val -16667"/>
                <a:gd name="adj5" fmla="val -76160"/>
                <a:gd name="adj6" fmla="val -51448"/>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url1</a:t>
              </a:r>
            </a:p>
            <a:p>
              <a:pPr algn="ctr"/>
              <a:r>
                <a:rPr lang="en-US" dirty="0"/>
                <a:t>finished</a:t>
              </a:r>
            </a:p>
          </p:txBody>
        </p:sp>
        <p:sp>
          <p:nvSpPr>
            <p:cNvPr id="102" name="Callout: Bent Line 101">
              <a:extLst>
                <a:ext uri="{FF2B5EF4-FFF2-40B4-BE49-F238E27FC236}">
                  <a16:creationId xmlns:a16="http://schemas.microsoft.com/office/drawing/2014/main" id="{9DB650C3-8B44-4B13-8E80-19301BEC9326}"/>
                </a:ext>
              </a:extLst>
            </p:cNvPr>
            <p:cNvSpPr/>
            <p:nvPr/>
          </p:nvSpPr>
          <p:spPr>
            <a:xfrm>
              <a:off x="10206148" y="4952965"/>
              <a:ext cx="1170992" cy="452535"/>
            </a:xfrm>
            <a:prstGeom prst="borderCallout2">
              <a:avLst>
                <a:gd name="adj1" fmla="val 18750"/>
                <a:gd name="adj2" fmla="val -8333"/>
                <a:gd name="adj3" fmla="val 18750"/>
                <a:gd name="adj4" fmla="val -16667"/>
                <a:gd name="adj5" fmla="val 120747"/>
                <a:gd name="adj6" fmla="val -46667"/>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url3</a:t>
              </a:r>
            </a:p>
            <a:p>
              <a:pPr algn="ctr"/>
              <a:r>
                <a:rPr lang="en-US" dirty="0"/>
                <a:t>finished</a:t>
              </a:r>
            </a:p>
          </p:txBody>
        </p:sp>
      </p:grpSp>
    </p:spTree>
    <p:extLst>
      <p:ext uri="{BB962C8B-B14F-4D97-AF65-F5344CB8AC3E}">
        <p14:creationId xmlns:p14="http://schemas.microsoft.com/office/powerpoint/2010/main" val="4168582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left)">
                                      <p:cBhvr>
                                        <p:cTn id="23" dur="60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5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5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wipe(left)">
                                      <p:cBhvr>
                                        <p:cTn id="40" dur="6000"/>
                                        <p:tgtEl>
                                          <p:spTgt spid="6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62"/>
                                        </p:tgtEl>
                                        <p:attrNameLst>
                                          <p:attrName>style.visibility</p:attrName>
                                        </p:attrNameLst>
                                      </p:cBhvr>
                                      <p:to>
                                        <p:strVal val="visible"/>
                                      </p:to>
                                    </p:set>
                                    <p:animEffect transition="in" filter="wipe(down)">
                                      <p:cBhvr>
                                        <p:cTn id="45" dur="500"/>
                                        <p:tgtEl>
                                          <p:spTgt spid="6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56"/>
                                        </p:tgtEl>
                                      </p:cBhvr>
                                    </p:animEffect>
                                    <p:set>
                                      <p:cBhvr>
                                        <p:cTn id="50" dur="1" fill="hold">
                                          <p:stCondLst>
                                            <p:cond delay="499"/>
                                          </p:stCondLst>
                                        </p:cTn>
                                        <p:tgtEl>
                                          <p:spTgt spid="56"/>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61"/>
                                        </p:tgtEl>
                                      </p:cBhvr>
                                    </p:animEffect>
                                    <p:set>
                                      <p:cBhvr>
                                        <p:cTn id="53" dur="1" fill="hold">
                                          <p:stCondLst>
                                            <p:cond delay="499"/>
                                          </p:stCondLst>
                                        </p:cTn>
                                        <p:tgtEl>
                                          <p:spTgt spid="61"/>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85"/>
                                        </p:tgtEl>
                                        <p:attrNameLst>
                                          <p:attrName>style.visibility</p:attrName>
                                        </p:attrNameLst>
                                      </p:cBhvr>
                                      <p:to>
                                        <p:strVal val="visible"/>
                                      </p:to>
                                    </p:set>
                                    <p:animEffect transition="in" filter="wipe(down)">
                                      <p:cBhvr>
                                        <p:cTn id="58" dur="500"/>
                                        <p:tgtEl>
                                          <p:spTgt spid="85"/>
                                        </p:tgtEl>
                                      </p:cBhvr>
                                    </p:animEffect>
                                  </p:childTnLst>
                                </p:cTn>
                              </p:par>
                              <p:par>
                                <p:cTn id="59" presetID="1" presetClass="exit" presetSubtype="0" fill="hold" grpId="1" nodeType="withEffect">
                                  <p:stCondLst>
                                    <p:cond delay="0"/>
                                  </p:stCondLst>
                                  <p:childTnLst>
                                    <p:set>
                                      <p:cBhvr>
                                        <p:cTn id="60" dur="1" fill="hold">
                                          <p:stCondLst>
                                            <p:cond delay="0"/>
                                          </p:stCondLst>
                                        </p:cTn>
                                        <p:tgtEl>
                                          <p:spTgt spid="6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500"/>
                                        <p:tgtEl>
                                          <p:spTgt spid="63"/>
                                        </p:tgtEl>
                                      </p:cBhvr>
                                    </p:animEffect>
                                  </p:childTnLst>
                                </p:cTn>
                              </p:par>
                            </p:childTnLst>
                          </p:cTn>
                        </p:par>
                        <p:par>
                          <p:cTn id="66" fill="hold">
                            <p:stCondLst>
                              <p:cond delay="500"/>
                            </p:stCondLst>
                            <p:childTnLst>
                              <p:par>
                                <p:cTn id="67" presetID="22" presetClass="entr" presetSubtype="8" fill="hold" nodeType="afterEffect">
                                  <p:stCondLst>
                                    <p:cond delay="0"/>
                                  </p:stCondLst>
                                  <p:childTnLst>
                                    <p:set>
                                      <p:cBhvr>
                                        <p:cTn id="68" dur="1" fill="hold">
                                          <p:stCondLst>
                                            <p:cond delay="0"/>
                                          </p:stCondLst>
                                        </p:cTn>
                                        <p:tgtEl>
                                          <p:spTgt spid="103"/>
                                        </p:tgtEl>
                                        <p:attrNameLst>
                                          <p:attrName>style.visibility</p:attrName>
                                        </p:attrNameLst>
                                      </p:cBhvr>
                                      <p:to>
                                        <p:strVal val="visible"/>
                                      </p:to>
                                    </p:set>
                                    <p:animEffect transition="in" filter="wipe(left)">
                                      <p:cBhvr>
                                        <p:cTn id="69" dur="5000"/>
                                        <p:tgtEl>
                                          <p:spTgt spid="103"/>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grpId="1" nodeType="clickEffect">
                                  <p:stCondLst>
                                    <p:cond delay="0"/>
                                  </p:stCondLst>
                                  <p:childTnLst>
                                    <p:set>
                                      <p:cBhvr>
                                        <p:cTn id="73" dur="1" fill="hold">
                                          <p:stCondLst>
                                            <p:cond delay="0"/>
                                          </p:stCondLst>
                                        </p:cTn>
                                        <p:tgtEl>
                                          <p:spTgt spid="85"/>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86"/>
                                        </p:tgtEl>
                                        <p:attrNameLst>
                                          <p:attrName>style.visibility</p:attrName>
                                        </p:attrNameLst>
                                      </p:cBhvr>
                                      <p:to>
                                        <p:strVal val="visible"/>
                                      </p:to>
                                    </p:set>
                                    <p:animEffect transition="in" filter="wipe(down)">
                                      <p:cBhvr>
                                        <p:cTn id="78" dur="500"/>
                                        <p:tgtEl>
                                          <p:spTgt spid="86"/>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8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10" grpId="0" animBg="1"/>
      <p:bldP spid="57" grpId="0"/>
      <p:bldP spid="59" grpId="0"/>
      <p:bldP spid="62" grpId="0" animBg="1"/>
      <p:bldP spid="62" grpId="1" animBg="1"/>
      <p:bldP spid="85" grpId="0" animBg="1"/>
      <p:bldP spid="85" grpId="1" animBg="1"/>
      <p:bldP spid="86" grpId="0" animBg="1"/>
      <p:bldP spid="86"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B58C1-273A-4736-B4D2-A6816E0FFC66}"/>
              </a:ext>
            </a:extLst>
          </p:cNvPr>
          <p:cNvSpPr>
            <a:spLocks noGrp="1"/>
          </p:cNvSpPr>
          <p:nvPr>
            <p:ph type="title"/>
          </p:nvPr>
        </p:nvSpPr>
        <p:spPr>
          <a:xfrm>
            <a:off x="914400" y="-198180"/>
            <a:ext cx="10363200" cy="1143000"/>
          </a:xfrm>
        </p:spPr>
        <p:txBody>
          <a:bodyPr/>
          <a:lstStyle/>
          <a:p>
            <a:r>
              <a:rPr lang="en-US" dirty="0"/>
              <a:t>Concurrency</a:t>
            </a:r>
          </a:p>
        </p:txBody>
      </p:sp>
      <p:grpSp>
        <p:nvGrpSpPr>
          <p:cNvPr id="100" name="Group 99">
            <a:extLst>
              <a:ext uri="{FF2B5EF4-FFF2-40B4-BE49-F238E27FC236}">
                <a16:creationId xmlns:a16="http://schemas.microsoft.com/office/drawing/2014/main" id="{6B2C75CB-11A2-4331-9A3A-A76C3713FE46}"/>
              </a:ext>
            </a:extLst>
          </p:cNvPr>
          <p:cNvGrpSpPr/>
          <p:nvPr/>
        </p:nvGrpSpPr>
        <p:grpSpPr>
          <a:xfrm>
            <a:off x="2497290" y="751228"/>
            <a:ext cx="6865980" cy="719899"/>
            <a:chOff x="-1589937" y="938396"/>
            <a:chExt cx="6865980" cy="719899"/>
          </a:xfrm>
        </p:grpSpPr>
        <p:sp>
          <p:nvSpPr>
            <p:cNvPr id="101" name="TextBox 100">
              <a:extLst>
                <a:ext uri="{FF2B5EF4-FFF2-40B4-BE49-F238E27FC236}">
                  <a16:creationId xmlns:a16="http://schemas.microsoft.com/office/drawing/2014/main" id="{CE7E808E-7D08-463E-B097-E2BC512C204F}"/>
                </a:ext>
              </a:extLst>
            </p:cNvPr>
            <p:cNvSpPr txBox="1"/>
            <p:nvPr/>
          </p:nvSpPr>
          <p:spPr>
            <a:xfrm>
              <a:off x="-1016473" y="950409"/>
              <a:ext cx="6292516" cy="707886"/>
            </a:xfrm>
            <a:prstGeom prst="rect">
              <a:avLst/>
            </a:prstGeom>
            <a:noFill/>
          </p:spPr>
          <p:txBody>
            <a:bodyPr wrap="square" rtlCol="0">
              <a:spAutoFit/>
            </a:bodyPr>
            <a:lstStyle/>
            <a:p>
              <a:pPr algn="ctr"/>
              <a:r>
                <a:rPr lang="en-US" sz="2000" dirty="0"/>
                <a:t>If a concurrent program only runs on a single core, why would it be any faster than a program that runs serially?</a:t>
              </a:r>
            </a:p>
          </p:txBody>
        </p:sp>
        <p:pic>
          <p:nvPicPr>
            <p:cNvPr id="102" name="Picture 101" descr="Shape&#10;&#10;Description automatically generated with low confidence">
              <a:extLst>
                <a:ext uri="{FF2B5EF4-FFF2-40B4-BE49-F238E27FC236}">
                  <a16:creationId xmlns:a16="http://schemas.microsoft.com/office/drawing/2014/main" id="{D67F00EC-8D89-4649-A98C-44A2AEA320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9937" y="938396"/>
              <a:ext cx="662880" cy="662880"/>
            </a:xfrm>
            <a:prstGeom prst="rect">
              <a:avLst/>
            </a:prstGeom>
            <a:ln>
              <a:noFill/>
            </a:ln>
            <a:effectLst>
              <a:outerShdw blurRad="292100" dist="139700" dir="2700000" algn="tl" rotWithShape="0">
                <a:srgbClr val="333333">
                  <a:alpha val="65000"/>
                </a:srgbClr>
              </a:outerShdw>
            </a:effectLst>
          </p:spPr>
        </p:pic>
      </p:grpSp>
      <p:sp>
        <p:nvSpPr>
          <p:cNvPr id="103" name="Rectangle 102">
            <a:extLst>
              <a:ext uri="{FF2B5EF4-FFF2-40B4-BE49-F238E27FC236}">
                <a16:creationId xmlns:a16="http://schemas.microsoft.com/office/drawing/2014/main" id="{2ADE93FE-55B8-44A1-8848-D7122BF8AA84}"/>
              </a:ext>
            </a:extLst>
          </p:cNvPr>
          <p:cNvSpPr/>
          <p:nvPr/>
        </p:nvSpPr>
        <p:spPr>
          <a:xfrm>
            <a:off x="2735085" y="1628396"/>
            <a:ext cx="6357936"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04" name="Rectangle 103">
            <a:extLst>
              <a:ext uri="{FF2B5EF4-FFF2-40B4-BE49-F238E27FC236}">
                <a16:creationId xmlns:a16="http://schemas.microsoft.com/office/drawing/2014/main" id="{17D891D0-9938-40C9-A5FE-80E653CE067F}"/>
              </a:ext>
            </a:extLst>
          </p:cNvPr>
          <p:cNvSpPr/>
          <p:nvPr/>
        </p:nvSpPr>
        <p:spPr>
          <a:xfrm>
            <a:off x="2733900" y="1629582"/>
            <a:ext cx="6360306"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3ED7FBCB-5A36-46FD-9339-A1914BC2475F}"/>
              </a:ext>
            </a:extLst>
          </p:cNvPr>
          <p:cNvGrpSpPr/>
          <p:nvPr/>
        </p:nvGrpSpPr>
        <p:grpSpPr>
          <a:xfrm>
            <a:off x="6172879" y="2459473"/>
            <a:ext cx="5840089" cy="3442846"/>
            <a:chOff x="6172879" y="2459473"/>
            <a:chExt cx="5840089" cy="3442846"/>
          </a:xfrm>
        </p:grpSpPr>
        <p:grpSp>
          <p:nvGrpSpPr>
            <p:cNvPr id="105" name="Group 104">
              <a:extLst>
                <a:ext uri="{FF2B5EF4-FFF2-40B4-BE49-F238E27FC236}">
                  <a16:creationId xmlns:a16="http://schemas.microsoft.com/office/drawing/2014/main" id="{E5D89497-26B8-44A5-BD3C-6AFAAA87A881}"/>
                </a:ext>
              </a:extLst>
            </p:cNvPr>
            <p:cNvGrpSpPr/>
            <p:nvPr/>
          </p:nvGrpSpPr>
          <p:grpSpPr>
            <a:xfrm>
              <a:off x="6172879" y="2459473"/>
              <a:ext cx="5839285" cy="930728"/>
              <a:chOff x="4036241" y="1975751"/>
              <a:chExt cx="5839285" cy="930728"/>
            </a:xfrm>
          </p:grpSpPr>
          <p:sp>
            <p:nvSpPr>
              <p:cNvPr id="106" name="Rectangle 105">
                <a:extLst>
                  <a:ext uri="{FF2B5EF4-FFF2-40B4-BE49-F238E27FC236}">
                    <a16:creationId xmlns:a16="http://schemas.microsoft.com/office/drawing/2014/main" id="{925A87FE-A1E2-4605-8901-51D9521215F8}"/>
                  </a:ext>
                </a:extLst>
              </p:cNvPr>
              <p:cNvSpPr/>
              <p:nvPr/>
            </p:nvSpPr>
            <p:spPr>
              <a:xfrm>
                <a:off x="4071576" y="1975751"/>
                <a:ext cx="5803950" cy="930728"/>
              </a:xfrm>
              <a:prstGeom prst="rect">
                <a:avLst/>
              </a:prstGeom>
              <a:solidFill>
                <a:schemeClr val="bg1">
                  <a:lumMod val="8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7" name="Group 106">
                <a:extLst>
                  <a:ext uri="{FF2B5EF4-FFF2-40B4-BE49-F238E27FC236}">
                    <a16:creationId xmlns:a16="http://schemas.microsoft.com/office/drawing/2014/main" id="{D7710E63-3AD3-4A09-992D-B81999A39C53}"/>
                  </a:ext>
                </a:extLst>
              </p:cNvPr>
              <p:cNvGrpSpPr/>
              <p:nvPr/>
            </p:nvGrpSpPr>
            <p:grpSpPr>
              <a:xfrm>
                <a:off x="4036241" y="2162395"/>
                <a:ext cx="5821623" cy="723086"/>
                <a:chOff x="1342343" y="1377855"/>
                <a:chExt cx="6646458" cy="723086"/>
              </a:xfrm>
            </p:grpSpPr>
            <p:pic>
              <p:nvPicPr>
                <p:cNvPr id="108" name="Picture 107">
                  <a:extLst>
                    <a:ext uri="{FF2B5EF4-FFF2-40B4-BE49-F238E27FC236}">
                      <a16:creationId xmlns:a16="http://schemas.microsoft.com/office/drawing/2014/main" id="{165AE1DC-DF49-4253-8AB9-7A34A13A2BC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1342343" y="1377855"/>
                  <a:ext cx="648769" cy="723086"/>
                </a:xfrm>
                <a:prstGeom prst="rect">
                  <a:avLst/>
                </a:prstGeom>
                <a:ln w="19050">
                  <a:noFill/>
                </a:ln>
              </p:spPr>
            </p:pic>
            <p:cxnSp>
              <p:nvCxnSpPr>
                <p:cNvPr id="109" name="Straight Arrow Connector 108">
                  <a:extLst>
                    <a:ext uri="{FF2B5EF4-FFF2-40B4-BE49-F238E27FC236}">
                      <a16:creationId xmlns:a16="http://schemas.microsoft.com/office/drawing/2014/main" id="{C9808C81-4A2B-4086-B13E-DCE02DA1A5FA}"/>
                    </a:ext>
                  </a:extLst>
                </p:cNvPr>
                <p:cNvCxnSpPr>
                  <a:cxnSpLocks/>
                </p:cNvCxnSpPr>
                <p:nvPr/>
              </p:nvCxnSpPr>
              <p:spPr>
                <a:xfrm>
                  <a:off x="1709083" y="1832697"/>
                  <a:ext cx="6279718" cy="0"/>
                </a:xfrm>
                <a:prstGeom prst="straightConnector1">
                  <a:avLst/>
                </a:prstGeom>
                <a:ln w="19050">
                  <a:solidFill>
                    <a:srgbClr val="AD2529"/>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10" name="Group 109">
              <a:extLst>
                <a:ext uri="{FF2B5EF4-FFF2-40B4-BE49-F238E27FC236}">
                  <a16:creationId xmlns:a16="http://schemas.microsoft.com/office/drawing/2014/main" id="{F16A4EA4-0EF1-4AA2-BFD5-EBD440CCB64E}"/>
                </a:ext>
              </a:extLst>
            </p:cNvPr>
            <p:cNvGrpSpPr/>
            <p:nvPr/>
          </p:nvGrpSpPr>
          <p:grpSpPr>
            <a:xfrm>
              <a:off x="6889398" y="2983542"/>
              <a:ext cx="4801858" cy="205272"/>
              <a:chOff x="6889398" y="3460873"/>
              <a:chExt cx="4801858" cy="205272"/>
            </a:xfrm>
          </p:grpSpPr>
          <p:sp>
            <p:nvSpPr>
              <p:cNvPr id="111" name="Rectangle 110">
                <a:extLst>
                  <a:ext uri="{FF2B5EF4-FFF2-40B4-BE49-F238E27FC236}">
                    <a16:creationId xmlns:a16="http://schemas.microsoft.com/office/drawing/2014/main" id="{B7A8518A-9030-466B-B381-27CFC12BB7D6}"/>
                  </a:ext>
                </a:extLst>
              </p:cNvPr>
              <p:cNvSpPr/>
              <p:nvPr/>
            </p:nvSpPr>
            <p:spPr>
              <a:xfrm>
                <a:off x="6889398" y="3460873"/>
                <a:ext cx="1200242" cy="205272"/>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dl_photo</a:t>
                </a:r>
                <a:r>
                  <a:rPr lang="en-US" dirty="0"/>
                  <a:t>()</a:t>
                </a:r>
              </a:p>
            </p:txBody>
          </p:sp>
          <p:sp>
            <p:nvSpPr>
              <p:cNvPr id="112" name="Rectangle 111">
                <a:extLst>
                  <a:ext uri="{FF2B5EF4-FFF2-40B4-BE49-F238E27FC236}">
                    <a16:creationId xmlns:a16="http://schemas.microsoft.com/office/drawing/2014/main" id="{2D76BD0C-39A9-4F7B-9F98-9D9DADCDF37B}"/>
                  </a:ext>
                </a:extLst>
              </p:cNvPr>
              <p:cNvSpPr/>
              <p:nvPr/>
            </p:nvSpPr>
            <p:spPr>
              <a:xfrm>
                <a:off x="8164533" y="3460873"/>
                <a:ext cx="1200242" cy="205272"/>
              </a:xfrm>
              <a:prstGeom prst="rect">
                <a:avLst/>
              </a:prstGeom>
              <a:solidFill>
                <a:srgbClr val="00B050"/>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dl_photo</a:t>
                </a:r>
                <a:r>
                  <a:rPr lang="en-US" dirty="0"/>
                  <a:t>()</a:t>
                </a:r>
              </a:p>
            </p:txBody>
          </p:sp>
          <p:sp>
            <p:nvSpPr>
              <p:cNvPr id="113" name="Rectangle 112">
                <a:extLst>
                  <a:ext uri="{FF2B5EF4-FFF2-40B4-BE49-F238E27FC236}">
                    <a16:creationId xmlns:a16="http://schemas.microsoft.com/office/drawing/2014/main" id="{13D6C289-23D1-4AC0-B426-BA78A26FC44E}"/>
                  </a:ext>
                </a:extLst>
              </p:cNvPr>
              <p:cNvSpPr/>
              <p:nvPr/>
            </p:nvSpPr>
            <p:spPr>
              <a:xfrm>
                <a:off x="9431326" y="3460873"/>
                <a:ext cx="1200242" cy="205272"/>
              </a:xfrm>
              <a:prstGeom prst="rect">
                <a:avLst/>
              </a:prstGeom>
              <a:solidFill>
                <a:srgbClr val="7030A0"/>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dl_photo</a:t>
                </a:r>
                <a:r>
                  <a:rPr lang="en-US" dirty="0"/>
                  <a:t>()</a:t>
                </a:r>
              </a:p>
            </p:txBody>
          </p:sp>
          <p:sp>
            <p:nvSpPr>
              <p:cNvPr id="114" name="Rectangle 113">
                <a:extLst>
                  <a:ext uri="{FF2B5EF4-FFF2-40B4-BE49-F238E27FC236}">
                    <a16:creationId xmlns:a16="http://schemas.microsoft.com/office/drawing/2014/main" id="{841D0926-A454-4F78-A82B-61AE8848C314}"/>
                  </a:ext>
                </a:extLst>
              </p:cNvPr>
              <p:cNvSpPr/>
              <p:nvPr/>
            </p:nvSpPr>
            <p:spPr>
              <a:xfrm>
                <a:off x="10698119" y="3460873"/>
                <a:ext cx="993137" cy="205272"/>
              </a:xfrm>
              <a:prstGeom prst="rect">
                <a:avLst/>
              </a:prstGeom>
              <a:solidFill>
                <a:schemeClr val="accent4">
                  <a:lumMod val="5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display()</a:t>
                </a:r>
              </a:p>
            </p:txBody>
          </p:sp>
        </p:grpSp>
        <p:grpSp>
          <p:nvGrpSpPr>
            <p:cNvPr id="134" name="Group 133">
              <a:extLst>
                <a:ext uri="{FF2B5EF4-FFF2-40B4-BE49-F238E27FC236}">
                  <a16:creationId xmlns:a16="http://schemas.microsoft.com/office/drawing/2014/main" id="{5B0E6E13-92D0-4F4B-98F0-2D73EC6BD774}"/>
                </a:ext>
              </a:extLst>
            </p:cNvPr>
            <p:cNvGrpSpPr/>
            <p:nvPr/>
          </p:nvGrpSpPr>
          <p:grpSpPr>
            <a:xfrm>
              <a:off x="6172879" y="5154363"/>
              <a:ext cx="5840089" cy="747956"/>
              <a:chOff x="6172879" y="5291457"/>
              <a:chExt cx="5840089" cy="747956"/>
            </a:xfrm>
          </p:grpSpPr>
          <p:sp>
            <p:nvSpPr>
              <p:cNvPr id="135" name="Rectangle 134">
                <a:extLst>
                  <a:ext uri="{FF2B5EF4-FFF2-40B4-BE49-F238E27FC236}">
                    <a16:creationId xmlns:a16="http://schemas.microsoft.com/office/drawing/2014/main" id="{EB0FF87A-AE9A-47D2-A7C3-E8D6D746E550}"/>
                  </a:ext>
                </a:extLst>
              </p:cNvPr>
              <p:cNvSpPr/>
              <p:nvPr/>
            </p:nvSpPr>
            <p:spPr>
              <a:xfrm>
                <a:off x="6209018" y="5291457"/>
                <a:ext cx="5803950" cy="745448"/>
              </a:xfrm>
              <a:prstGeom prst="rect">
                <a:avLst/>
              </a:prstGeom>
              <a:solidFill>
                <a:schemeClr val="bg1">
                  <a:lumMod val="8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6" name="Group 135">
                <a:extLst>
                  <a:ext uri="{FF2B5EF4-FFF2-40B4-BE49-F238E27FC236}">
                    <a16:creationId xmlns:a16="http://schemas.microsoft.com/office/drawing/2014/main" id="{66CEE1AF-1092-49F5-A41E-B8E199F37E71}"/>
                  </a:ext>
                </a:extLst>
              </p:cNvPr>
              <p:cNvGrpSpPr/>
              <p:nvPr/>
            </p:nvGrpSpPr>
            <p:grpSpPr>
              <a:xfrm>
                <a:off x="6172879" y="5316327"/>
                <a:ext cx="5632605" cy="723086"/>
                <a:chOff x="6190984" y="5907513"/>
                <a:chExt cx="5632605" cy="723086"/>
              </a:xfrm>
            </p:grpSpPr>
            <p:pic>
              <p:nvPicPr>
                <p:cNvPr id="153" name="Picture 152">
                  <a:extLst>
                    <a:ext uri="{FF2B5EF4-FFF2-40B4-BE49-F238E27FC236}">
                      <a16:creationId xmlns:a16="http://schemas.microsoft.com/office/drawing/2014/main" id="{0DB3A507-1F4C-4C76-99B8-176DA3C8144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6190984" y="5907513"/>
                  <a:ext cx="568256" cy="723086"/>
                </a:xfrm>
                <a:prstGeom prst="rect">
                  <a:avLst/>
                </a:prstGeom>
                <a:ln w="19050">
                  <a:noFill/>
                </a:ln>
              </p:spPr>
            </p:pic>
            <p:cxnSp>
              <p:nvCxnSpPr>
                <p:cNvPr id="154" name="Straight Arrow Connector 153">
                  <a:extLst>
                    <a:ext uri="{FF2B5EF4-FFF2-40B4-BE49-F238E27FC236}">
                      <a16:creationId xmlns:a16="http://schemas.microsoft.com/office/drawing/2014/main" id="{03E53E97-7CC4-44FA-B2AE-177A5269BC05}"/>
                    </a:ext>
                  </a:extLst>
                </p:cNvPr>
                <p:cNvCxnSpPr>
                  <a:cxnSpLocks/>
                </p:cNvCxnSpPr>
                <p:nvPr/>
              </p:nvCxnSpPr>
              <p:spPr>
                <a:xfrm flipV="1">
                  <a:off x="6533278" y="6363254"/>
                  <a:ext cx="5290311" cy="5434"/>
                </a:xfrm>
                <a:prstGeom prst="straightConnector1">
                  <a:avLst/>
                </a:prstGeom>
                <a:ln w="19050">
                  <a:solidFill>
                    <a:srgbClr val="AD2529"/>
                  </a:solidFill>
                  <a:tailEnd type="triangle"/>
                </a:ln>
              </p:spPr>
              <p:style>
                <a:lnRef idx="1">
                  <a:schemeClr val="accent1"/>
                </a:lnRef>
                <a:fillRef idx="0">
                  <a:schemeClr val="accent1"/>
                </a:fillRef>
                <a:effectRef idx="0">
                  <a:schemeClr val="accent1"/>
                </a:effectRef>
                <a:fontRef idx="minor">
                  <a:schemeClr val="tx1"/>
                </a:fontRef>
              </p:style>
            </p:cxnSp>
          </p:grpSp>
          <p:sp>
            <p:nvSpPr>
              <p:cNvPr id="137" name="Rectangle 136">
                <a:extLst>
                  <a:ext uri="{FF2B5EF4-FFF2-40B4-BE49-F238E27FC236}">
                    <a16:creationId xmlns:a16="http://schemas.microsoft.com/office/drawing/2014/main" id="{48841F30-8198-458B-A3C1-CF2D2DCB58B9}"/>
                  </a:ext>
                </a:extLst>
              </p:cNvPr>
              <p:cNvSpPr/>
              <p:nvPr/>
            </p:nvSpPr>
            <p:spPr>
              <a:xfrm>
                <a:off x="6992110" y="5673651"/>
                <a:ext cx="205041" cy="205272"/>
              </a:xfrm>
              <a:prstGeom prst="rect">
                <a:avLst/>
              </a:prstGeom>
              <a:solidFill>
                <a:srgbClr val="00B050"/>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38" name="Rectangle 137">
                <a:extLst>
                  <a:ext uri="{FF2B5EF4-FFF2-40B4-BE49-F238E27FC236}">
                    <a16:creationId xmlns:a16="http://schemas.microsoft.com/office/drawing/2014/main" id="{4ACE0D61-22BE-42EA-AA28-FC64BCBA76D7}"/>
                  </a:ext>
                </a:extLst>
              </p:cNvPr>
              <p:cNvSpPr/>
              <p:nvPr/>
            </p:nvSpPr>
            <p:spPr>
              <a:xfrm>
                <a:off x="7756583" y="5673651"/>
                <a:ext cx="179103" cy="205272"/>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39" name="Rectangle 138">
                <a:extLst>
                  <a:ext uri="{FF2B5EF4-FFF2-40B4-BE49-F238E27FC236}">
                    <a16:creationId xmlns:a16="http://schemas.microsoft.com/office/drawing/2014/main" id="{0595E5B9-A92E-4A0C-B8A2-9F4AA4C3FC9D}"/>
                  </a:ext>
                </a:extLst>
              </p:cNvPr>
              <p:cNvSpPr/>
              <p:nvPr/>
            </p:nvSpPr>
            <p:spPr>
              <a:xfrm>
                <a:off x="7228747" y="5673651"/>
                <a:ext cx="178332" cy="205272"/>
              </a:xfrm>
              <a:prstGeom prst="rect">
                <a:avLst/>
              </a:prstGeom>
              <a:solidFill>
                <a:srgbClr val="7030A0"/>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40" name="Rectangle 139">
                <a:extLst>
                  <a:ext uri="{FF2B5EF4-FFF2-40B4-BE49-F238E27FC236}">
                    <a16:creationId xmlns:a16="http://schemas.microsoft.com/office/drawing/2014/main" id="{D06EB85C-EE87-4178-A8A2-BEBA269940B1}"/>
                  </a:ext>
                </a:extLst>
              </p:cNvPr>
              <p:cNvSpPr/>
              <p:nvPr/>
            </p:nvSpPr>
            <p:spPr>
              <a:xfrm>
                <a:off x="7445902" y="5673651"/>
                <a:ext cx="267332" cy="205272"/>
              </a:xfrm>
              <a:prstGeom prst="rect">
                <a:avLst/>
              </a:prstGeom>
              <a:solidFill>
                <a:srgbClr val="00B050"/>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41" name="Rectangle 140">
                <a:extLst>
                  <a:ext uri="{FF2B5EF4-FFF2-40B4-BE49-F238E27FC236}">
                    <a16:creationId xmlns:a16="http://schemas.microsoft.com/office/drawing/2014/main" id="{3D9B1385-3E7A-498B-A8A2-C3CAB264DC31}"/>
                  </a:ext>
                </a:extLst>
              </p:cNvPr>
              <p:cNvSpPr/>
              <p:nvPr/>
            </p:nvSpPr>
            <p:spPr>
              <a:xfrm>
                <a:off x="9709580" y="5673651"/>
                <a:ext cx="993137" cy="205272"/>
              </a:xfrm>
              <a:prstGeom prst="rect">
                <a:avLst/>
              </a:prstGeom>
              <a:solidFill>
                <a:schemeClr val="accent4">
                  <a:lumMod val="5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display()</a:t>
                </a:r>
              </a:p>
            </p:txBody>
          </p:sp>
          <p:sp>
            <p:nvSpPr>
              <p:cNvPr id="142" name="Rectangle 141">
                <a:extLst>
                  <a:ext uri="{FF2B5EF4-FFF2-40B4-BE49-F238E27FC236}">
                    <a16:creationId xmlns:a16="http://schemas.microsoft.com/office/drawing/2014/main" id="{45617645-13E1-4E3E-9513-26E157225D8A}"/>
                  </a:ext>
                </a:extLst>
              </p:cNvPr>
              <p:cNvSpPr/>
              <p:nvPr/>
            </p:nvSpPr>
            <p:spPr>
              <a:xfrm>
                <a:off x="6858000" y="5673651"/>
                <a:ext cx="97971" cy="205272"/>
              </a:xfrm>
              <a:prstGeom prst="rect">
                <a:avLst/>
              </a:prstGeom>
              <a:solidFill>
                <a:srgbClr val="FF0000"/>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43" name="Rectangle 142">
                <a:extLst>
                  <a:ext uri="{FF2B5EF4-FFF2-40B4-BE49-F238E27FC236}">
                    <a16:creationId xmlns:a16="http://schemas.microsoft.com/office/drawing/2014/main" id="{06C5DA37-E11D-4A68-9C2F-38346A0E4B02}"/>
                  </a:ext>
                </a:extLst>
              </p:cNvPr>
              <p:cNvSpPr/>
              <p:nvPr/>
            </p:nvSpPr>
            <p:spPr>
              <a:xfrm>
                <a:off x="7990442" y="5673651"/>
                <a:ext cx="97971" cy="205272"/>
              </a:xfrm>
              <a:prstGeom prst="rect">
                <a:avLst/>
              </a:prstGeom>
              <a:solidFill>
                <a:srgbClr val="FF0000"/>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44" name="Rectangle 143">
                <a:extLst>
                  <a:ext uri="{FF2B5EF4-FFF2-40B4-BE49-F238E27FC236}">
                    <a16:creationId xmlns:a16="http://schemas.microsoft.com/office/drawing/2014/main" id="{1697E8E9-BE3D-4D62-AA8F-1DD9CEABAD3B}"/>
                  </a:ext>
                </a:extLst>
              </p:cNvPr>
              <p:cNvSpPr/>
              <p:nvPr/>
            </p:nvSpPr>
            <p:spPr>
              <a:xfrm>
                <a:off x="8131228" y="5673651"/>
                <a:ext cx="178332" cy="205272"/>
              </a:xfrm>
              <a:prstGeom prst="rect">
                <a:avLst/>
              </a:prstGeom>
              <a:solidFill>
                <a:srgbClr val="7030A0"/>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45" name="Rectangle 144">
                <a:extLst>
                  <a:ext uri="{FF2B5EF4-FFF2-40B4-BE49-F238E27FC236}">
                    <a16:creationId xmlns:a16="http://schemas.microsoft.com/office/drawing/2014/main" id="{C60DDD07-CDC3-466D-9063-180AB567B3FB}"/>
                  </a:ext>
                </a:extLst>
              </p:cNvPr>
              <p:cNvSpPr/>
              <p:nvPr/>
            </p:nvSpPr>
            <p:spPr>
              <a:xfrm>
                <a:off x="8587244" y="5673651"/>
                <a:ext cx="205041" cy="205272"/>
              </a:xfrm>
              <a:prstGeom prst="rect">
                <a:avLst/>
              </a:prstGeom>
              <a:solidFill>
                <a:srgbClr val="00B050"/>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46" name="Rectangle 145">
                <a:extLst>
                  <a:ext uri="{FF2B5EF4-FFF2-40B4-BE49-F238E27FC236}">
                    <a16:creationId xmlns:a16="http://schemas.microsoft.com/office/drawing/2014/main" id="{50E6998C-8390-475C-81F4-CBCEFC1A1D60}"/>
                  </a:ext>
                </a:extLst>
              </p:cNvPr>
              <p:cNvSpPr/>
              <p:nvPr/>
            </p:nvSpPr>
            <p:spPr>
              <a:xfrm>
                <a:off x="8361517" y="5673651"/>
                <a:ext cx="179103" cy="205272"/>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47" name="Rectangle 146">
                <a:extLst>
                  <a:ext uri="{FF2B5EF4-FFF2-40B4-BE49-F238E27FC236}">
                    <a16:creationId xmlns:a16="http://schemas.microsoft.com/office/drawing/2014/main" id="{D74CC496-00B0-4225-872D-27C7D214B683}"/>
                  </a:ext>
                </a:extLst>
              </p:cNvPr>
              <p:cNvSpPr/>
              <p:nvPr/>
            </p:nvSpPr>
            <p:spPr>
              <a:xfrm>
                <a:off x="8842183" y="5673651"/>
                <a:ext cx="97971" cy="205272"/>
              </a:xfrm>
              <a:prstGeom prst="rect">
                <a:avLst/>
              </a:prstGeom>
              <a:solidFill>
                <a:srgbClr val="FF0000"/>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48" name="Rectangle 147">
                <a:extLst>
                  <a:ext uri="{FF2B5EF4-FFF2-40B4-BE49-F238E27FC236}">
                    <a16:creationId xmlns:a16="http://schemas.microsoft.com/office/drawing/2014/main" id="{766E3451-A2C5-4A5A-AB7C-F38F33A60240}"/>
                  </a:ext>
                </a:extLst>
              </p:cNvPr>
              <p:cNvSpPr/>
              <p:nvPr/>
            </p:nvSpPr>
            <p:spPr>
              <a:xfrm>
                <a:off x="8980417" y="5673651"/>
                <a:ext cx="364090" cy="205272"/>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49" name="Rectangle 148">
                <a:extLst>
                  <a:ext uri="{FF2B5EF4-FFF2-40B4-BE49-F238E27FC236}">
                    <a16:creationId xmlns:a16="http://schemas.microsoft.com/office/drawing/2014/main" id="{29697272-8ACE-41C9-817B-1F2631388A90}"/>
                  </a:ext>
                </a:extLst>
              </p:cNvPr>
              <p:cNvSpPr/>
              <p:nvPr/>
            </p:nvSpPr>
            <p:spPr>
              <a:xfrm>
                <a:off x="9395650" y="5673651"/>
                <a:ext cx="255011" cy="205272"/>
              </a:xfrm>
              <a:prstGeom prst="rect">
                <a:avLst/>
              </a:prstGeom>
              <a:solidFill>
                <a:srgbClr val="7030A0"/>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grpSp>
      </p:grpSp>
      <p:sp>
        <p:nvSpPr>
          <p:cNvPr id="155" name="TextBox 154">
            <a:extLst>
              <a:ext uri="{FF2B5EF4-FFF2-40B4-BE49-F238E27FC236}">
                <a16:creationId xmlns:a16="http://schemas.microsoft.com/office/drawing/2014/main" id="{B669D233-4645-4503-91BA-C71B13CAA604}"/>
              </a:ext>
            </a:extLst>
          </p:cNvPr>
          <p:cNvSpPr txBox="1"/>
          <p:nvPr/>
        </p:nvSpPr>
        <p:spPr>
          <a:xfrm>
            <a:off x="621339" y="2570894"/>
            <a:ext cx="4942700" cy="707886"/>
          </a:xfrm>
          <a:prstGeom prst="rect">
            <a:avLst/>
          </a:prstGeom>
          <a:noFill/>
        </p:spPr>
        <p:txBody>
          <a:bodyPr wrap="square" rtlCol="0">
            <a:spAutoFit/>
          </a:bodyPr>
          <a:lstStyle/>
          <a:p>
            <a:pPr algn="ctr"/>
            <a:r>
              <a:rPr lang="en-US" sz="2000" dirty="0"/>
              <a:t>Answer: Some tasks involve lots of waiting, but make little use of the CPU!</a:t>
            </a:r>
          </a:p>
        </p:txBody>
      </p:sp>
      <p:sp>
        <p:nvSpPr>
          <p:cNvPr id="156" name="TextBox 155">
            <a:extLst>
              <a:ext uri="{FF2B5EF4-FFF2-40B4-BE49-F238E27FC236}">
                <a16:creationId xmlns:a16="http://schemas.microsoft.com/office/drawing/2014/main" id="{05B60A65-883A-4503-96A0-8A59DBA77824}"/>
              </a:ext>
            </a:extLst>
          </p:cNvPr>
          <p:cNvSpPr txBox="1"/>
          <p:nvPr/>
        </p:nvSpPr>
        <p:spPr>
          <a:xfrm>
            <a:off x="269071" y="3429000"/>
            <a:ext cx="5782197" cy="400110"/>
          </a:xfrm>
          <a:prstGeom prst="rect">
            <a:avLst/>
          </a:prstGeom>
          <a:noFill/>
        </p:spPr>
        <p:txBody>
          <a:bodyPr wrap="square" rtlCol="0">
            <a:spAutoFit/>
          </a:bodyPr>
          <a:lstStyle/>
          <a:p>
            <a:pPr algn="ctr"/>
            <a:r>
              <a:rPr lang="en-US" sz="2000" dirty="0"/>
              <a:t>Consider downloading a photo!</a:t>
            </a:r>
          </a:p>
        </p:txBody>
      </p:sp>
      <p:sp>
        <p:nvSpPr>
          <p:cNvPr id="157" name="TextBox 156">
            <a:extLst>
              <a:ext uri="{FF2B5EF4-FFF2-40B4-BE49-F238E27FC236}">
                <a16:creationId xmlns:a16="http://schemas.microsoft.com/office/drawing/2014/main" id="{B919DB51-3B05-4D95-8E11-0422CB47F8A8}"/>
              </a:ext>
            </a:extLst>
          </p:cNvPr>
          <p:cNvSpPr txBox="1"/>
          <p:nvPr/>
        </p:nvSpPr>
        <p:spPr>
          <a:xfrm>
            <a:off x="269070" y="3979330"/>
            <a:ext cx="5782197" cy="707886"/>
          </a:xfrm>
          <a:prstGeom prst="rect">
            <a:avLst/>
          </a:prstGeom>
          <a:noFill/>
        </p:spPr>
        <p:txBody>
          <a:bodyPr wrap="square" rtlCol="0">
            <a:spAutoFit/>
          </a:bodyPr>
          <a:lstStyle/>
          <a:p>
            <a:pPr algn="ctr"/>
            <a:r>
              <a:rPr lang="en-US" sz="2000" dirty="0"/>
              <a:t>90% or more of the time might be waiting for the server to send the file!</a:t>
            </a:r>
          </a:p>
        </p:txBody>
      </p:sp>
      <p:grpSp>
        <p:nvGrpSpPr>
          <p:cNvPr id="8" name="Group 7">
            <a:extLst>
              <a:ext uri="{FF2B5EF4-FFF2-40B4-BE49-F238E27FC236}">
                <a16:creationId xmlns:a16="http://schemas.microsoft.com/office/drawing/2014/main" id="{9CBF3756-F169-42FD-807C-7D5E3BBEA287}"/>
              </a:ext>
            </a:extLst>
          </p:cNvPr>
          <p:cNvGrpSpPr/>
          <p:nvPr/>
        </p:nvGrpSpPr>
        <p:grpSpPr>
          <a:xfrm>
            <a:off x="8158362" y="1836644"/>
            <a:ext cx="2491792" cy="1130655"/>
            <a:chOff x="6871478" y="2082722"/>
            <a:chExt cx="2491792" cy="1130655"/>
          </a:xfrm>
        </p:grpSpPr>
        <p:sp>
          <p:nvSpPr>
            <p:cNvPr id="158" name="Left Brace 157">
              <a:extLst>
                <a:ext uri="{FF2B5EF4-FFF2-40B4-BE49-F238E27FC236}">
                  <a16:creationId xmlns:a16="http://schemas.microsoft.com/office/drawing/2014/main" id="{A253FE63-EEFA-4F0A-95C1-4E58FEFEA6EA}"/>
                </a:ext>
              </a:extLst>
            </p:cNvPr>
            <p:cNvSpPr/>
            <p:nvPr/>
          </p:nvSpPr>
          <p:spPr>
            <a:xfrm rot="5400000">
              <a:off x="6863069" y="3050237"/>
              <a:ext cx="171549" cy="154732"/>
            </a:xfrm>
            <a:prstGeom prst="leftBrace">
              <a:avLst>
                <a:gd name="adj1" fmla="val 8333"/>
                <a:gd name="adj2" fmla="val 530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0" name="Callout: Bent Line 159">
              <a:extLst>
                <a:ext uri="{FF2B5EF4-FFF2-40B4-BE49-F238E27FC236}">
                  <a16:creationId xmlns:a16="http://schemas.microsoft.com/office/drawing/2014/main" id="{534C7F92-61B8-4101-BB99-B6DA3626CF0B}"/>
                </a:ext>
              </a:extLst>
            </p:cNvPr>
            <p:cNvSpPr/>
            <p:nvPr/>
          </p:nvSpPr>
          <p:spPr>
            <a:xfrm>
              <a:off x="7487222" y="2082722"/>
              <a:ext cx="1876048" cy="247441"/>
            </a:xfrm>
            <a:prstGeom prst="borderCallout2">
              <a:avLst>
                <a:gd name="adj1" fmla="val 18750"/>
                <a:gd name="adj2" fmla="val -8333"/>
                <a:gd name="adj3" fmla="val 18750"/>
                <a:gd name="adj4" fmla="val -16667"/>
                <a:gd name="adj5" fmla="val 388477"/>
                <a:gd name="adj6" fmla="val -28514"/>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initiated</a:t>
              </a:r>
            </a:p>
          </p:txBody>
        </p:sp>
      </p:grpSp>
      <p:grpSp>
        <p:nvGrpSpPr>
          <p:cNvPr id="12" name="Group 11">
            <a:extLst>
              <a:ext uri="{FF2B5EF4-FFF2-40B4-BE49-F238E27FC236}">
                <a16:creationId xmlns:a16="http://schemas.microsoft.com/office/drawing/2014/main" id="{80D49B71-B4FB-4F39-9DBA-4E40769C5682}"/>
              </a:ext>
            </a:extLst>
          </p:cNvPr>
          <p:cNvGrpSpPr/>
          <p:nvPr/>
        </p:nvGrpSpPr>
        <p:grpSpPr>
          <a:xfrm>
            <a:off x="8345049" y="2169802"/>
            <a:ext cx="2770518" cy="795865"/>
            <a:chOff x="7043428" y="2417064"/>
            <a:chExt cx="2770518" cy="795865"/>
          </a:xfrm>
        </p:grpSpPr>
        <p:sp>
          <p:nvSpPr>
            <p:cNvPr id="7" name="Left Brace 6">
              <a:extLst>
                <a:ext uri="{FF2B5EF4-FFF2-40B4-BE49-F238E27FC236}">
                  <a16:creationId xmlns:a16="http://schemas.microsoft.com/office/drawing/2014/main" id="{3E6025A1-3078-40E9-A2DC-1F01033A4544}"/>
                </a:ext>
              </a:extLst>
            </p:cNvPr>
            <p:cNvSpPr/>
            <p:nvPr/>
          </p:nvSpPr>
          <p:spPr>
            <a:xfrm rot="5400000">
              <a:off x="7373458" y="2711350"/>
              <a:ext cx="171549" cy="83161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1" name="Callout: Bent Line 160">
              <a:extLst>
                <a:ext uri="{FF2B5EF4-FFF2-40B4-BE49-F238E27FC236}">
                  <a16:creationId xmlns:a16="http://schemas.microsoft.com/office/drawing/2014/main" id="{8B2E2E3D-6E9D-4D56-A0E7-07461248CE97}"/>
                </a:ext>
              </a:extLst>
            </p:cNvPr>
            <p:cNvSpPr/>
            <p:nvPr/>
          </p:nvSpPr>
          <p:spPr>
            <a:xfrm>
              <a:off x="7937898" y="2417064"/>
              <a:ext cx="1876048" cy="247441"/>
            </a:xfrm>
            <a:prstGeom prst="borderCallout2">
              <a:avLst>
                <a:gd name="adj1" fmla="val 18750"/>
                <a:gd name="adj2" fmla="val -8333"/>
                <a:gd name="adj3" fmla="val 18750"/>
                <a:gd name="adj4" fmla="val -16667"/>
                <a:gd name="adj5" fmla="val 250841"/>
                <a:gd name="adj6" fmla="val -25281"/>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waiting for server</a:t>
              </a:r>
            </a:p>
          </p:txBody>
        </p:sp>
      </p:grpSp>
      <p:grpSp>
        <p:nvGrpSpPr>
          <p:cNvPr id="17" name="Group 16">
            <a:extLst>
              <a:ext uri="{FF2B5EF4-FFF2-40B4-BE49-F238E27FC236}">
                <a16:creationId xmlns:a16="http://schemas.microsoft.com/office/drawing/2014/main" id="{F4C9F221-471F-4231-86EB-42AB577BB26E}"/>
              </a:ext>
            </a:extLst>
          </p:cNvPr>
          <p:cNvGrpSpPr/>
          <p:nvPr/>
        </p:nvGrpSpPr>
        <p:grpSpPr>
          <a:xfrm>
            <a:off x="9215422" y="2529930"/>
            <a:ext cx="2491202" cy="443706"/>
            <a:chOff x="8917332" y="1835281"/>
            <a:chExt cx="2491202" cy="443706"/>
          </a:xfrm>
        </p:grpSpPr>
        <p:sp>
          <p:nvSpPr>
            <p:cNvPr id="159" name="Left Brace 158">
              <a:extLst>
                <a:ext uri="{FF2B5EF4-FFF2-40B4-BE49-F238E27FC236}">
                  <a16:creationId xmlns:a16="http://schemas.microsoft.com/office/drawing/2014/main" id="{21474628-3FE2-42EC-9FFE-DBC4388421D4}"/>
                </a:ext>
              </a:extLst>
            </p:cNvPr>
            <p:cNvSpPr/>
            <p:nvPr/>
          </p:nvSpPr>
          <p:spPr>
            <a:xfrm rot="5400000">
              <a:off x="8908923" y="2115847"/>
              <a:ext cx="171549" cy="154732"/>
            </a:xfrm>
            <a:prstGeom prst="leftBrace">
              <a:avLst>
                <a:gd name="adj1" fmla="val 8333"/>
                <a:gd name="adj2" fmla="val 530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2" name="Callout: Bent Line 161">
              <a:extLst>
                <a:ext uri="{FF2B5EF4-FFF2-40B4-BE49-F238E27FC236}">
                  <a16:creationId xmlns:a16="http://schemas.microsoft.com/office/drawing/2014/main" id="{739739D5-1778-47DA-9268-3BC489F171AD}"/>
                </a:ext>
              </a:extLst>
            </p:cNvPr>
            <p:cNvSpPr/>
            <p:nvPr/>
          </p:nvSpPr>
          <p:spPr>
            <a:xfrm>
              <a:off x="9532486" y="1835281"/>
              <a:ext cx="1876048" cy="247441"/>
            </a:xfrm>
            <a:prstGeom prst="borderCallout2">
              <a:avLst>
                <a:gd name="adj1" fmla="val 18750"/>
                <a:gd name="adj2" fmla="val -8333"/>
                <a:gd name="adj3" fmla="val 18750"/>
                <a:gd name="adj4" fmla="val -16667"/>
                <a:gd name="adj5" fmla="val 111320"/>
                <a:gd name="adj6" fmla="val -29011"/>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saving file</a:t>
              </a:r>
            </a:p>
          </p:txBody>
        </p:sp>
      </p:grpSp>
      <p:sp>
        <p:nvSpPr>
          <p:cNvPr id="163" name="TextBox 162">
            <a:extLst>
              <a:ext uri="{FF2B5EF4-FFF2-40B4-BE49-F238E27FC236}">
                <a16:creationId xmlns:a16="http://schemas.microsoft.com/office/drawing/2014/main" id="{11F2C39E-8FDF-40B0-80B3-6719C75EB7FF}"/>
              </a:ext>
            </a:extLst>
          </p:cNvPr>
          <p:cNvSpPr txBox="1"/>
          <p:nvPr/>
        </p:nvSpPr>
        <p:spPr>
          <a:xfrm>
            <a:off x="276039" y="4810507"/>
            <a:ext cx="5782197" cy="707886"/>
          </a:xfrm>
          <a:prstGeom prst="rect">
            <a:avLst/>
          </a:prstGeom>
          <a:noFill/>
        </p:spPr>
        <p:txBody>
          <a:bodyPr wrap="square" rtlCol="0">
            <a:spAutoFit/>
          </a:bodyPr>
          <a:lstStyle/>
          <a:p>
            <a:pPr algn="ctr"/>
            <a:r>
              <a:rPr lang="en-US" sz="2000" dirty="0"/>
              <a:t>During that waiting time, a concurrent program can use the CPU for other useful tasks!</a:t>
            </a:r>
          </a:p>
        </p:txBody>
      </p:sp>
      <p:grpSp>
        <p:nvGrpSpPr>
          <p:cNvPr id="18" name="Group 17">
            <a:extLst>
              <a:ext uri="{FF2B5EF4-FFF2-40B4-BE49-F238E27FC236}">
                <a16:creationId xmlns:a16="http://schemas.microsoft.com/office/drawing/2014/main" id="{F56A02B7-453D-4E0D-944D-73E06B53EFAC}"/>
              </a:ext>
            </a:extLst>
          </p:cNvPr>
          <p:cNvGrpSpPr/>
          <p:nvPr/>
        </p:nvGrpSpPr>
        <p:grpSpPr>
          <a:xfrm>
            <a:off x="7012732" y="4904854"/>
            <a:ext cx="4364408" cy="1663266"/>
            <a:chOff x="7012732" y="4904854"/>
            <a:chExt cx="4364408" cy="1663266"/>
          </a:xfrm>
        </p:grpSpPr>
        <p:sp>
          <p:nvSpPr>
            <p:cNvPr id="164" name="Callout: Bent Line 163">
              <a:extLst>
                <a:ext uri="{FF2B5EF4-FFF2-40B4-BE49-F238E27FC236}">
                  <a16:creationId xmlns:a16="http://schemas.microsoft.com/office/drawing/2014/main" id="{0E8FA0B5-1911-41AD-A147-A6FF3BC418F2}"/>
                </a:ext>
              </a:extLst>
            </p:cNvPr>
            <p:cNvSpPr/>
            <p:nvPr/>
          </p:nvSpPr>
          <p:spPr>
            <a:xfrm>
              <a:off x="7012732" y="4904854"/>
              <a:ext cx="1170992" cy="452535"/>
            </a:xfrm>
            <a:prstGeom prst="borderCallout2">
              <a:avLst>
                <a:gd name="adj1" fmla="val 19781"/>
                <a:gd name="adj2" fmla="val 108400"/>
                <a:gd name="adj3" fmla="val 19781"/>
                <a:gd name="adj4" fmla="val 116799"/>
                <a:gd name="adj5" fmla="val 123840"/>
                <a:gd name="adj6" fmla="val 15134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url2</a:t>
              </a:r>
            </a:p>
            <a:p>
              <a:pPr algn="ctr"/>
              <a:r>
                <a:rPr lang="en-US" dirty="0"/>
                <a:t>finished</a:t>
              </a:r>
            </a:p>
          </p:txBody>
        </p:sp>
        <p:sp>
          <p:nvSpPr>
            <p:cNvPr id="165" name="Callout: Bent Line 164">
              <a:extLst>
                <a:ext uri="{FF2B5EF4-FFF2-40B4-BE49-F238E27FC236}">
                  <a16:creationId xmlns:a16="http://schemas.microsoft.com/office/drawing/2014/main" id="{7A719362-8B1A-4FCE-A80D-752A4F67B926}"/>
                </a:ext>
              </a:extLst>
            </p:cNvPr>
            <p:cNvSpPr/>
            <p:nvPr/>
          </p:nvSpPr>
          <p:spPr>
            <a:xfrm>
              <a:off x="9953332" y="6115585"/>
              <a:ext cx="1170992" cy="452535"/>
            </a:xfrm>
            <a:prstGeom prst="borderCallout2">
              <a:avLst>
                <a:gd name="adj1" fmla="val 18750"/>
                <a:gd name="adj2" fmla="val -8333"/>
                <a:gd name="adj3" fmla="val 18750"/>
                <a:gd name="adj4" fmla="val -16667"/>
                <a:gd name="adj5" fmla="val -76160"/>
                <a:gd name="adj6" fmla="val -51448"/>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url1</a:t>
              </a:r>
            </a:p>
            <a:p>
              <a:pPr algn="ctr"/>
              <a:r>
                <a:rPr lang="en-US" dirty="0"/>
                <a:t>finished</a:t>
              </a:r>
            </a:p>
          </p:txBody>
        </p:sp>
        <p:sp>
          <p:nvSpPr>
            <p:cNvPr id="166" name="Callout: Bent Line 165">
              <a:extLst>
                <a:ext uri="{FF2B5EF4-FFF2-40B4-BE49-F238E27FC236}">
                  <a16:creationId xmlns:a16="http://schemas.microsoft.com/office/drawing/2014/main" id="{68B035B9-E56A-4A76-AD82-29DF1953C154}"/>
                </a:ext>
              </a:extLst>
            </p:cNvPr>
            <p:cNvSpPr/>
            <p:nvPr/>
          </p:nvSpPr>
          <p:spPr>
            <a:xfrm>
              <a:off x="10206148" y="4952965"/>
              <a:ext cx="1170992" cy="452535"/>
            </a:xfrm>
            <a:prstGeom prst="borderCallout2">
              <a:avLst>
                <a:gd name="adj1" fmla="val 18750"/>
                <a:gd name="adj2" fmla="val -8333"/>
                <a:gd name="adj3" fmla="val 18750"/>
                <a:gd name="adj4" fmla="val -16667"/>
                <a:gd name="adj5" fmla="val 120747"/>
                <a:gd name="adj6" fmla="val -46667"/>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url3</a:t>
              </a:r>
            </a:p>
            <a:p>
              <a:pPr algn="ctr"/>
              <a:r>
                <a:rPr lang="en-US" dirty="0"/>
                <a:t>finished</a:t>
              </a:r>
            </a:p>
          </p:txBody>
        </p:sp>
      </p:grpSp>
      <p:grpSp>
        <p:nvGrpSpPr>
          <p:cNvPr id="167" name="Group 166">
            <a:extLst>
              <a:ext uri="{FF2B5EF4-FFF2-40B4-BE49-F238E27FC236}">
                <a16:creationId xmlns:a16="http://schemas.microsoft.com/office/drawing/2014/main" id="{F43FE3B7-7EF0-4826-9CFD-B461FC7877E9}"/>
              </a:ext>
            </a:extLst>
          </p:cNvPr>
          <p:cNvGrpSpPr/>
          <p:nvPr/>
        </p:nvGrpSpPr>
        <p:grpSpPr>
          <a:xfrm>
            <a:off x="7012978" y="4265612"/>
            <a:ext cx="2491792" cy="1247286"/>
            <a:chOff x="6871478" y="2082722"/>
            <a:chExt cx="2491792" cy="1247286"/>
          </a:xfrm>
        </p:grpSpPr>
        <p:sp>
          <p:nvSpPr>
            <p:cNvPr id="168" name="Left Brace 167">
              <a:extLst>
                <a:ext uri="{FF2B5EF4-FFF2-40B4-BE49-F238E27FC236}">
                  <a16:creationId xmlns:a16="http://schemas.microsoft.com/office/drawing/2014/main" id="{A9302ED4-E06A-4CE1-B264-8EBF3DC16B0B}"/>
                </a:ext>
              </a:extLst>
            </p:cNvPr>
            <p:cNvSpPr/>
            <p:nvPr/>
          </p:nvSpPr>
          <p:spPr>
            <a:xfrm rot="5400000">
              <a:off x="6863069" y="3166868"/>
              <a:ext cx="171549" cy="154732"/>
            </a:xfrm>
            <a:prstGeom prst="leftBrace">
              <a:avLst>
                <a:gd name="adj1" fmla="val 8333"/>
                <a:gd name="adj2" fmla="val 530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9" name="Callout: Bent Line 168">
              <a:extLst>
                <a:ext uri="{FF2B5EF4-FFF2-40B4-BE49-F238E27FC236}">
                  <a16:creationId xmlns:a16="http://schemas.microsoft.com/office/drawing/2014/main" id="{38CECBE2-1EFE-4CB9-BAAE-A86F9BC42CB8}"/>
                </a:ext>
              </a:extLst>
            </p:cNvPr>
            <p:cNvSpPr/>
            <p:nvPr/>
          </p:nvSpPr>
          <p:spPr>
            <a:xfrm>
              <a:off x="7487222" y="2082722"/>
              <a:ext cx="1876048" cy="247441"/>
            </a:xfrm>
            <a:prstGeom prst="borderCallout2">
              <a:avLst>
                <a:gd name="adj1" fmla="val 18750"/>
                <a:gd name="adj2" fmla="val -8333"/>
                <a:gd name="adj3" fmla="val 18750"/>
                <a:gd name="adj4" fmla="val -16667"/>
                <a:gd name="adj5" fmla="val 441269"/>
                <a:gd name="adj6" fmla="val -29011"/>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initiated</a:t>
              </a:r>
            </a:p>
          </p:txBody>
        </p:sp>
      </p:grpSp>
      <p:grpSp>
        <p:nvGrpSpPr>
          <p:cNvPr id="170" name="Group 169">
            <a:extLst>
              <a:ext uri="{FF2B5EF4-FFF2-40B4-BE49-F238E27FC236}">
                <a16:creationId xmlns:a16="http://schemas.microsoft.com/office/drawing/2014/main" id="{5EF1FB95-8C7C-4017-AADF-4A9BEB60DBE2}"/>
              </a:ext>
            </a:extLst>
          </p:cNvPr>
          <p:cNvGrpSpPr/>
          <p:nvPr/>
        </p:nvGrpSpPr>
        <p:grpSpPr>
          <a:xfrm>
            <a:off x="7244690" y="5770274"/>
            <a:ext cx="2572694" cy="896116"/>
            <a:chOff x="7143340" y="1391145"/>
            <a:chExt cx="2572694" cy="896116"/>
          </a:xfrm>
        </p:grpSpPr>
        <p:sp>
          <p:nvSpPr>
            <p:cNvPr id="171" name="Left Brace 170">
              <a:extLst>
                <a:ext uri="{FF2B5EF4-FFF2-40B4-BE49-F238E27FC236}">
                  <a16:creationId xmlns:a16="http://schemas.microsoft.com/office/drawing/2014/main" id="{52251790-7A13-4ED7-A66A-209F22048EEF}"/>
                </a:ext>
              </a:extLst>
            </p:cNvPr>
            <p:cNvSpPr/>
            <p:nvPr/>
          </p:nvSpPr>
          <p:spPr>
            <a:xfrm rot="5400000" flipH="1">
              <a:off x="7168054" y="1366431"/>
              <a:ext cx="105304" cy="154732"/>
            </a:xfrm>
            <a:prstGeom prst="leftBrace">
              <a:avLst>
                <a:gd name="adj1" fmla="val 8333"/>
                <a:gd name="adj2" fmla="val 530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2" name="Callout: Bent Line 171">
              <a:extLst>
                <a:ext uri="{FF2B5EF4-FFF2-40B4-BE49-F238E27FC236}">
                  <a16:creationId xmlns:a16="http://schemas.microsoft.com/office/drawing/2014/main" id="{DC7F2319-F4E0-4D52-A884-BC4A401A0612}"/>
                </a:ext>
              </a:extLst>
            </p:cNvPr>
            <p:cNvSpPr/>
            <p:nvPr/>
          </p:nvSpPr>
          <p:spPr>
            <a:xfrm>
              <a:off x="7839986" y="2039820"/>
              <a:ext cx="1876048" cy="247441"/>
            </a:xfrm>
            <a:prstGeom prst="borderCallout2">
              <a:avLst>
                <a:gd name="adj1" fmla="val 18750"/>
                <a:gd name="adj2" fmla="val -8333"/>
                <a:gd name="adj3" fmla="val 18750"/>
                <a:gd name="adj4" fmla="val -16667"/>
                <a:gd name="adj5" fmla="val -224285"/>
                <a:gd name="adj6" fmla="val -33487"/>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waiting time</a:t>
              </a:r>
            </a:p>
          </p:txBody>
        </p:sp>
      </p:grpSp>
      <p:grpSp>
        <p:nvGrpSpPr>
          <p:cNvPr id="173" name="Group 172">
            <a:extLst>
              <a:ext uri="{FF2B5EF4-FFF2-40B4-BE49-F238E27FC236}">
                <a16:creationId xmlns:a16="http://schemas.microsoft.com/office/drawing/2014/main" id="{0A206B94-1F6F-450D-99C5-3CCC88F3C613}"/>
              </a:ext>
            </a:extLst>
          </p:cNvPr>
          <p:cNvGrpSpPr/>
          <p:nvPr/>
        </p:nvGrpSpPr>
        <p:grpSpPr>
          <a:xfrm>
            <a:off x="7459470" y="4595246"/>
            <a:ext cx="2452082" cy="919645"/>
            <a:chOff x="6911188" y="2082722"/>
            <a:chExt cx="2452082" cy="919645"/>
          </a:xfrm>
        </p:grpSpPr>
        <p:sp>
          <p:nvSpPr>
            <p:cNvPr id="174" name="Left Brace 173">
              <a:extLst>
                <a:ext uri="{FF2B5EF4-FFF2-40B4-BE49-F238E27FC236}">
                  <a16:creationId xmlns:a16="http://schemas.microsoft.com/office/drawing/2014/main" id="{8D4C0EB9-D3A1-43A5-8358-F2A0D2A3F556}"/>
                </a:ext>
              </a:extLst>
            </p:cNvPr>
            <p:cNvSpPr/>
            <p:nvPr/>
          </p:nvSpPr>
          <p:spPr>
            <a:xfrm rot="5400000">
              <a:off x="6955242" y="2793829"/>
              <a:ext cx="164484" cy="252592"/>
            </a:xfrm>
            <a:prstGeom prst="leftBrace">
              <a:avLst>
                <a:gd name="adj1" fmla="val 22692"/>
                <a:gd name="adj2" fmla="val 530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5" name="Callout: Bent Line 174">
              <a:extLst>
                <a:ext uri="{FF2B5EF4-FFF2-40B4-BE49-F238E27FC236}">
                  <a16:creationId xmlns:a16="http://schemas.microsoft.com/office/drawing/2014/main" id="{35C38CC5-B886-4D27-B145-A0C914592F04}"/>
                </a:ext>
              </a:extLst>
            </p:cNvPr>
            <p:cNvSpPr/>
            <p:nvPr/>
          </p:nvSpPr>
          <p:spPr>
            <a:xfrm>
              <a:off x="7487222" y="2082722"/>
              <a:ext cx="1876048" cy="247441"/>
            </a:xfrm>
            <a:prstGeom prst="borderCallout2">
              <a:avLst>
                <a:gd name="adj1" fmla="val 18750"/>
                <a:gd name="adj2" fmla="val -8333"/>
                <a:gd name="adj3" fmla="val 18750"/>
                <a:gd name="adj4" fmla="val -16667"/>
                <a:gd name="adj5" fmla="val 307404"/>
                <a:gd name="adj6" fmla="val -24286"/>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 of file </a:t>
              </a:r>
              <a:r>
                <a:rPr lang="en-US" dirty="0" err="1"/>
                <a:t>recvd</a:t>
              </a:r>
              <a:endParaRPr lang="en-US" dirty="0"/>
            </a:p>
          </p:txBody>
        </p:sp>
      </p:grpSp>
      <p:grpSp>
        <p:nvGrpSpPr>
          <p:cNvPr id="176" name="Group 175">
            <a:extLst>
              <a:ext uri="{FF2B5EF4-FFF2-40B4-BE49-F238E27FC236}">
                <a16:creationId xmlns:a16="http://schemas.microsoft.com/office/drawing/2014/main" id="{DC7043CB-CFC2-4CD4-938F-5E6B98C3C070}"/>
              </a:ext>
            </a:extLst>
          </p:cNvPr>
          <p:cNvGrpSpPr/>
          <p:nvPr/>
        </p:nvGrpSpPr>
        <p:grpSpPr>
          <a:xfrm>
            <a:off x="7768768" y="5764577"/>
            <a:ext cx="2830807" cy="490574"/>
            <a:chOff x="7278654" y="1782691"/>
            <a:chExt cx="2830807" cy="490574"/>
          </a:xfrm>
        </p:grpSpPr>
        <p:sp>
          <p:nvSpPr>
            <p:cNvPr id="177" name="Left Brace 176">
              <a:extLst>
                <a:ext uri="{FF2B5EF4-FFF2-40B4-BE49-F238E27FC236}">
                  <a16:creationId xmlns:a16="http://schemas.microsoft.com/office/drawing/2014/main" id="{78A479C9-DE77-406A-8A19-FB462CB484F4}"/>
                </a:ext>
              </a:extLst>
            </p:cNvPr>
            <p:cNvSpPr/>
            <p:nvPr/>
          </p:nvSpPr>
          <p:spPr>
            <a:xfrm rot="5400000" flipH="1">
              <a:off x="7592415" y="1468930"/>
              <a:ext cx="144329" cy="771852"/>
            </a:xfrm>
            <a:prstGeom prst="leftBrace">
              <a:avLst>
                <a:gd name="adj1" fmla="val 8333"/>
                <a:gd name="adj2" fmla="val 530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8" name="Callout: Bent Line 177">
              <a:extLst>
                <a:ext uri="{FF2B5EF4-FFF2-40B4-BE49-F238E27FC236}">
                  <a16:creationId xmlns:a16="http://schemas.microsoft.com/office/drawing/2014/main" id="{E2064060-9881-4BD1-AE5D-0757F98F268E}"/>
                </a:ext>
              </a:extLst>
            </p:cNvPr>
            <p:cNvSpPr/>
            <p:nvPr/>
          </p:nvSpPr>
          <p:spPr>
            <a:xfrm>
              <a:off x="8105908" y="2025824"/>
              <a:ext cx="2003553" cy="247441"/>
            </a:xfrm>
            <a:prstGeom prst="borderCallout2">
              <a:avLst>
                <a:gd name="adj1" fmla="val 18750"/>
                <a:gd name="adj2" fmla="val -8333"/>
                <a:gd name="adj3" fmla="val 18750"/>
                <a:gd name="adj4" fmla="val -16667"/>
                <a:gd name="adj5" fmla="val -43284"/>
                <a:gd name="adj6" fmla="val -23474"/>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more waiting time</a:t>
              </a:r>
            </a:p>
          </p:txBody>
        </p:sp>
      </p:grpSp>
      <p:grpSp>
        <p:nvGrpSpPr>
          <p:cNvPr id="179" name="Group 178">
            <a:extLst>
              <a:ext uri="{FF2B5EF4-FFF2-40B4-BE49-F238E27FC236}">
                <a16:creationId xmlns:a16="http://schemas.microsoft.com/office/drawing/2014/main" id="{D58AA45A-7BC5-40C8-8449-D2B8B62D6F0D}"/>
              </a:ext>
            </a:extLst>
          </p:cNvPr>
          <p:cNvGrpSpPr/>
          <p:nvPr/>
        </p:nvGrpSpPr>
        <p:grpSpPr>
          <a:xfrm>
            <a:off x="8589095" y="4926387"/>
            <a:ext cx="2435288" cy="587868"/>
            <a:chOff x="7053945" y="1841738"/>
            <a:chExt cx="2435288" cy="587868"/>
          </a:xfrm>
        </p:grpSpPr>
        <p:sp>
          <p:nvSpPr>
            <p:cNvPr id="180" name="Left Brace 179">
              <a:extLst>
                <a:ext uri="{FF2B5EF4-FFF2-40B4-BE49-F238E27FC236}">
                  <a16:creationId xmlns:a16="http://schemas.microsoft.com/office/drawing/2014/main" id="{E8463B52-4721-4E1A-8317-1CF17E9B9E44}"/>
                </a:ext>
              </a:extLst>
            </p:cNvPr>
            <p:cNvSpPr/>
            <p:nvPr/>
          </p:nvSpPr>
          <p:spPr>
            <a:xfrm rot="5400000">
              <a:off x="7068341" y="2243661"/>
              <a:ext cx="171549" cy="200342"/>
            </a:xfrm>
            <a:prstGeom prst="leftBrace">
              <a:avLst>
                <a:gd name="adj1" fmla="val 12062"/>
                <a:gd name="adj2" fmla="val 5301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1" name="Callout: Bent Line 180">
              <a:extLst>
                <a:ext uri="{FF2B5EF4-FFF2-40B4-BE49-F238E27FC236}">
                  <a16:creationId xmlns:a16="http://schemas.microsoft.com/office/drawing/2014/main" id="{76226EA5-4E35-41EF-9BAA-B2BB4020EEEF}"/>
                </a:ext>
              </a:extLst>
            </p:cNvPr>
            <p:cNvSpPr/>
            <p:nvPr/>
          </p:nvSpPr>
          <p:spPr>
            <a:xfrm>
              <a:off x="7613185" y="1841738"/>
              <a:ext cx="1876048" cy="511752"/>
            </a:xfrm>
            <a:prstGeom prst="borderCallout2">
              <a:avLst>
                <a:gd name="adj1" fmla="val 18750"/>
                <a:gd name="adj2" fmla="val -8333"/>
                <a:gd name="adj3" fmla="val 18750"/>
                <a:gd name="adj4" fmla="val -16667"/>
                <a:gd name="adj5" fmla="val 80070"/>
                <a:gd name="adj6" fmla="val -25032"/>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Rest received; saving file</a:t>
              </a:r>
            </a:p>
          </p:txBody>
        </p:sp>
      </p:grpSp>
    </p:spTree>
    <p:extLst>
      <p:ext uri="{BB962C8B-B14F-4D97-AF65-F5344CB8AC3E}">
        <p14:creationId xmlns:p14="http://schemas.microsoft.com/office/powerpoint/2010/main" val="1818324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3"/>
                                        </p:tgtEl>
                                        <p:attrNameLst>
                                          <p:attrName>style.visibility</p:attrName>
                                        </p:attrNameLst>
                                      </p:cBhvr>
                                      <p:to>
                                        <p:strVal val="visible"/>
                                      </p:to>
                                    </p:set>
                                  </p:childTnLst>
                                </p:cTn>
                              </p:par>
                              <p:par>
                                <p:cTn id="11" presetID="22" presetClass="entr" presetSubtype="8" fill="hold" grpId="0" nodeType="withEffect">
                                  <p:stCondLst>
                                    <p:cond delay="0"/>
                                  </p:stCondLst>
                                  <p:childTnLst>
                                    <p:set>
                                      <p:cBhvr>
                                        <p:cTn id="12" dur="1" fill="hold">
                                          <p:stCondLst>
                                            <p:cond delay="0"/>
                                          </p:stCondLst>
                                        </p:cTn>
                                        <p:tgtEl>
                                          <p:spTgt spid="104"/>
                                        </p:tgtEl>
                                        <p:attrNameLst>
                                          <p:attrName>style.visibility</p:attrName>
                                        </p:attrNameLst>
                                      </p:cBhvr>
                                      <p:to>
                                        <p:strVal val="visible"/>
                                      </p:to>
                                    </p:set>
                                    <p:animEffect transition="in" filter="wipe(left)">
                                      <p:cBhvr>
                                        <p:cTn id="13" dur="59000"/>
                                        <p:tgtEl>
                                          <p:spTgt spid="104"/>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103"/>
                                        </p:tgtEl>
                                        <p:attrNameLst>
                                          <p:attrName>style.visibility</p:attrName>
                                        </p:attrNameLst>
                                      </p:cBhvr>
                                      <p:to>
                                        <p:strVal val="hidden"/>
                                      </p:to>
                                    </p:set>
                                  </p:childTnLst>
                                </p:cTn>
                              </p:par>
                              <p:par>
                                <p:cTn id="18" presetID="1" presetClass="exit" presetSubtype="0" fill="hold" grpId="1" nodeType="withEffect">
                                  <p:stCondLst>
                                    <p:cond delay="0"/>
                                  </p:stCondLst>
                                  <p:childTnLst>
                                    <p:set>
                                      <p:cBhvr>
                                        <p:cTn id="19" dur="1" fill="hold">
                                          <p:stCondLst>
                                            <p:cond delay="0"/>
                                          </p:stCondLst>
                                        </p:cTn>
                                        <p:tgtEl>
                                          <p:spTgt spid="104"/>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5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5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5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down)">
                                      <p:cBhvr>
                                        <p:cTn id="36" dur="5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down)">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down)">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18"/>
                                        </p:tgtEl>
                                      </p:cBhvr>
                                    </p:animEffect>
                                    <p:set>
                                      <p:cBhvr>
                                        <p:cTn id="55" dur="1" fill="hold">
                                          <p:stCondLst>
                                            <p:cond delay="499"/>
                                          </p:stCondLst>
                                        </p:cTn>
                                        <p:tgtEl>
                                          <p:spTgt spid="18"/>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167"/>
                                        </p:tgtEl>
                                        <p:attrNameLst>
                                          <p:attrName>style.visibility</p:attrName>
                                        </p:attrNameLst>
                                      </p:cBhvr>
                                      <p:to>
                                        <p:strVal val="visible"/>
                                      </p:to>
                                    </p:set>
                                    <p:animEffect transition="in" filter="wipe(down)">
                                      <p:cBhvr>
                                        <p:cTn id="60" dur="500"/>
                                        <p:tgtEl>
                                          <p:spTgt spid="16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170"/>
                                        </p:tgtEl>
                                        <p:attrNameLst>
                                          <p:attrName>style.visibility</p:attrName>
                                        </p:attrNameLst>
                                      </p:cBhvr>
                                      <p:to>
                                        <p:strVal val="visible"/>
                                      </p:to>
                                    </p:set>
                                    <p:animEffect transition="in" filter="wipe(down)">
                                      <p:cBhvr>
                                        <p:cTn id="65" dur="500"/>
                                        <p:tgtEl>
                                          <p:spTgt spid="170"/>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173"/>
                                        </p:tgtEl>
                                        <p:attrNameLst>
                                          <p:attrName>style.visibility</p:attrName>
                                        </p:attrNameLst>
                                      </p:cBhvr>
                                      <p:to>
                                        <p:strVal val="visible"/>
                                      </p:to>
                                    </p:set>
                                    <p:animEffect transition="in" filter="wipe(down)">
                                      <p:cBhvr>
                                        <p:cTn id="70" dur="500"/>
                                        <p:tgtEl>
                                          <p:spTgt spid="173"/>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nodeType="clickEffect">
                                  <p:stCondLst>
                                    <p:cond delay="0"/>
                                  </p:stCondLst>
                                  <p:childTnLst>
                                    <p:set>
                                      <p:cBhvr>
                                        <p:cTn id="74" dur="1" fill="hold">
                                          <p:stCondLst>
                                            <p:cond delay="0"/>
                                          </p:stCondLst>
                                        </p:cTn>
                                        <p:tgtEl>
                                          <p:spTgt spid="176"/>
                                        </p:tgtEl>
                                        <p:attrNameLst>
                                          <p:attrName>style.visibility</p:attrName>
                                        </p:attrNameLst>
                                      </p:cBhvr>
                                      <p:to>
                                        <p:strVal val="visible"/>
                                      </p:to>
                                    </p:set>
                                    <p:animEffect transition="in" filter="wipe(down)">
                                      <p:cBhvr>
                                        <p:cTn id="75" dur="500"/>
                                        <p:tgtEl>
                                          <p:spTgt spid="176"/>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nodeType="clickEffect">
                                  <p:stCondLst>
                                    <p:cond delay="0"/>
                                  </p:stCondLst>
                                  <p:childTnLst>
                                    <p:set>
                                      <p:cBhvr>
                                        <p:cTn id="79" dur="1" fill="hold">
                                          <p:stCondLst>
                                            <p:cond delay="0"/>
                                          </p:stCondLst>
                                        </p:cTn>
                                        <p:tgtEl>
                                          <p:spTgt spid="179"/>
                                        </p:tgtEl>
                                        <p:attrNameLst>
                                          <p:attrName>style.visibility</p:attrName>
                                        </p:attrNameLst>
                                      </p:cBhvr>
                                      <p:to>
                                        <p:strVal val="visible"/>
                                      </p:to>
                                    </p:set>
                                    <p:animEffect transition="in" filter="wipe(down)">
                                      <p:cBhvr>
                                        <p:cTn id="80" dur="5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3" grpId="1" animBg="1"/>
      <p:bldP spid="104" grpId="0" animBg="1"/>
      <p:bldP spid="104" grpId="1" animBg="1"/>
      <p:bldP spid="155" grpId="0"/>
      <p:bldP spid="156" grpId="0"/>
      <p:bldP spid="157" grpId="0"/>
      <p:bldP spid="16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B58C1-273A-4736-B4D2-A6816E0FFC66}"/>
              </a:ext>
            </a:extLst>
          </p:cNvPr>
          <p:cNvSpPr>
            <a:spLocks noGrp="1"/>
          </p:cNvSpPr>
          <p:nvPr>
            <p:ph type="title"/>
          </p:nvPr>
        </p:nvSpPr>
        <p:spPr>
          <a:xfrm>
            <a:off x="914400" y="-198180"/>
            <a:ext cx="10363200" cy="1143000"/>
          </a:xfrm>
        </p:spPr>
        <p:txBody>
          <a:bodyPr/>
          <a:lstStyle/>
          <a:p>
            <a:r>
              <a:rPr lang="en-US" dirty="0"/>
              <a:t>Concurrency</a:t>
            </a:r>
          </a:p>
        </p:txBody>
      </p:sp>
      <p:sp>
        <p:nvSpPr>
          <p:cNvPr id="156" name="TextBox 155">
            <a:extLst>
              <a:ext uri="{FF2B5EF4-FFF2-40B4-BE49-F238E27FC236}">
                <a16:creationId xmlns:a16="http://schemas.microsoft.com/office/drawing/2014/main" id="{05B60A65-883A-4503-96A0-8A59DBA77824}"/>
              </a:ext>
            </a:extLst>
          </p:cNvPr>
          <p:cNvSpPr txBox="1"/>
          <p:nvPr/>
        </p:nvSpPr>
        <p:spPr>
          <a:xfrm>
            <a:off x="2476086" y="668910"/>
            <a:ext cx="7239828" cy="400110"/>
          </a:xfrm>
          <a:prstGeom prst="rect">
            <a:avLst/>
          </a:prstGeom>
          <a:noFill/>
        </p:spPr>
        <p:txBody>
          <a:bodyPr wrap="square" rtlCol="0">
            <a:spAutoFit/>
          </a:bodyPr>
          <a:lstStyle/>
          <a:p>
            <a:pPr algn="ctr"/>
            <a:r>
              <a:rPr lang="en-US" sz="2000" dirty="0"/>
              <a:t>Getting concurrency right is challenging!</a:t>
            </a:r>
          </a:p>
        </p:txBody>
      </p:sp>
      <p:grpSp>
        <p:nvGrpSpPr>
          <p:cNvPr id="4" name="Group 3">
            <a:extLst>
              <a:ext uri="{FF2B5EF4-FFF2-40B4-BE49-F238E27FC236}">
                <a16:creationId xmlns:a16="http://schemas.microsoft.com/office/drawing/2014/main" id="{5E3E968A-C7BD-49EF-85AF-4FB1DFDCE81A}"/>
              </a:ext>
            </a:extLst>
          </p:cNvPr>
          <p:cNvGrpSpPr/>
          <p:nvPr/>
        </p:nvGrpSpPr>
        <p:grpSpPr>
          <a:xfrm>
            <a:off x="5336104" y="3359199"/>
            <a:ext cx="5839285" cy="838671"/>
            <a:chOff x="1778161" y="1898780"/>
            <a:chExt cx="5839285" cy="838671"/>
          </a:xfrm>
        </p:grpSpPr>
        <p:sp>
          <p:nvSpPr>
            <p:cNvPr id="72" name="Rectangle 71">
              <a:extLst>
                <a:ext uri="{FF2B5EF4-FFF2-40B4-BE49-F238E27FC236}">
                  <a16:creationId xmlns:a16="http://schemas.microsoft.com/office/drawing/2014/main" id="{47ED9C09-6E51-4995-BADD-E176667B8A64}"/>
                </a:ext>
              </a:extLst>
            </p:cNvPr>
            <p:cNvSpPr/>
            <p:nvPr/>
          </p:nvSpPr>
          <p:spPr>
            <a:xfrm>
              <a:off x="1813496" y="1898780"/>
              <a:ext cx="5803950" cy="83867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3" name="Group 72">
              <a:extLst>
                <a:ext uri="{FF2B5EF4-FFF2-40B4-BE49-F238E27FC236}">
                  <a16:creationId xmlns:a16="http://schemas.microsoft.com/office/drawing/2014/main" id="{91ACEA21-B17B-4822-BECF-FFC66DE44982}"/>
                </a:ext>
              </a:extLst>
            </p:cNvPr>
            <p:cNvGrpSpPr/>
            <p:nvPr/>
          </p:nvGrpSpPr>
          <p:grpSpPr>
            <a:xfrm>
              <a:off x="1778161" y="1941656"/>
              <a:ext cx="5821623" cy="723086"/>
              <a:chOff x="1342343" y="1377855"/>
              <a:chExt cx="6646458" cy="723086"/>
            </a:xfrm>
          </p:grpSpPr>
          <p:pic>
            <p:nvPicPr>
              <p:cNvPr id="74" name="Picture 73">
                <a:extLst>
                  <a:ext uri="{FF2B5EF4-FFF2-40B4-BE49-F238E27FC236}">
                    <a16:creationId xmlns:a16="http://schemas.microsoft.com/office/drawing/2014/main" id="{12020BEB-B3CE-4B6C-BBD2-C3844BD321F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1342343" y="1377855"/>
                <a:ext cx="648769" cy="723086"/>
              </a:xfrm>
              <a:prstGeom prst="rect">
                <a:avLst/>
              </a:prstGeom>
            </p:spPr>
          </p:pic>
          <p:cxnSp>
            <p:nvCxnSpPr>
              <p:cNvPr id="75" name="Straight Arrow Connector 74">
                <a:extLst>
                  <a:ext uri="{FF2B5EF4-FFF2-40B4-BE49-F238E27FC236}">
                    <a16:creationId xmlns:a16="http://schemas.microsoft.com/office/drawing/2014/main" id="{0996CFC0-6799-4997-A8C1-9C183E400B86}"/>
                  </a:ext>
                </a:extLst>
              </p:cNvPr>
              <p:cNvCxnSpPr>
                <a:cxnSpLocks/>
              </p:cNvCxnSpPr>
              <p:nvPr/>
            </p:nvCxnSpPr>
            <p:spPr>
              <a:xfrm>
                <a:off x="1709083" y="1832697"/>
                <a:ext cx="6279718" cy="0"/>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88" name="TextBox 87">
            <a:extLst>
              <a:ext uri="{FF2B5EF4-FFF2-40B4-BE49-F238E27FC236}">
                <a16:creationId xmlns:a16="http://schemas.microsoft.com/office/drawing/2014/main" id="{83F09486-2543-4FC0-923D-59555CB131B6}"/>
              </a:ext>
            </a:extLst>
          </p:cNvPr>
          <p:cNvSpPr txBox="1"/>
          <p:nvPr/>
        </p:nvSpPr>
        <p:spPr>
          <a:xfrm>
            <a:off x="216600" y="1970631"/>
            <a:ext cx="3715994" cy="3693319"/>
          </a:xfrm>
          <a:prstGeom prst="rect">
            <a:avLst/>
          </a:prstGeom>
          <a:solidFill>
            <a:schemeClr val="accent4">
              <a:lumMod val="20000"/>
              <a:lumOff val="80000"/>
            </a:schemeClr>
          </a:solidFill>
          <a:ln>
            <a:solidFill>
              <a:schemeClr val="tx1"/>
            </a:solidFill>
          </a:ln>
        </p:spPr>
        <p:txBody>
          <a:bodyPr wrap="square">
            <a:spAutoFit/>
          </a:bodyPr>
          <a:lstStyle/>
          <a:p>
            <a:r>
              <a:rPr lang="en-US" sz="1800" dirty="0">
                <a:solidFill>
                  <a:srgbClr val="0070C0"/>
                </a:solidFill>
                <a:latin typeface="Consolas" panose="020B0609020204030204" pitchFamily="49" charset="0"/>
              </a:rPr>
              <a:t>int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karma</a:t>
            </a:r>
            <a:r>
              <a:rPr lang="en-US" sz="1800" dirty="0">
                <a:solidFill>
                  <a:srgbClr val="000000"/>
                </a:solidFill>
                <a:latin typeface="Consolas" panose="020B0609020204030204" pitchFamily="49" charset="0"/>
              </a:rPr>
              <a:t> = </a:t>
            </a:r>
            <a:r>
              <a:rPr lang="en-US" sz="1800" dirty="0">
                <a:solidFill>
                  <a:srgbClr val="FB1EFF"/>
                </a:solidFill>
                <a:latin typeface="Consolas" panose="020B0609020204030204" pitchFamily="49" charset="0"/>
              </a:rPr>
              <a:t>0</a:t>
            </a:r>
            <a:r>
              <a:rPr lang="en-US" sz="1800"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sz="1800" dirty="0">
                <a:solidFill>
                  <a:srgbClr val="0070C0"/>
                </a:solidFill>
                <a:latin typeface="Consolas" panose="020B0609020204030204" pitchFamily="49" charset="0"/>
              </a:rPr>
              <a:t>void </a:t>
            </a:r>
            <a:r>
              <a:rPr lang="en-US" sz="1800" dirty="0" err="1">
                <a:solidFill>
                  <a:srgbClr val="0070C0"/>
                </a:solidFill>
                <a:latin typeface="Consolas" panose="020B0609020204030204" pitchFamily="49" charset="0"/>
              </a:rPr>
              <a:t>do_good_deeds</a:t>
            </a:r>
            <a:r>
              <a:rPr lang="en-US" sz="1800" dirty="0">
                <a:solidFill>
                  <a:srgbClr val="0070C0"/>
                </a:solidFill>
                <a:latin typeface="Consolas" panose="020B0609020204030204" pitchFamily="49" charset="0"/>
              </a:rPr>
              <a:t>() {</a:t>
            </a:r>
          </a:p>
          <a:p>
            <a:r>
              <a:rPr lang="en-US" sz="1800" dirty="0">
                <a:solidFill>
                  <a:srgbClr val="0070C0"/>
                </a:solidFill>
                <a:latin typeface="Consolas" panose="020B0609020204030204" pitchFamily="49" charset="0"/>
              </a:rPr>
              <a:t>  for (int </a:t>
            </a:r>
            <a:r>
              <a:rPr lang="en-US" sz="1800" dirty="0" err="1">
                <a:solidFill>
                  <a:srgbClr val="0070C0"/>
                </a:solidFill>
                <a:latin typeface="Consolas" panose="020B0609020204030204" pitchFamily="49" charset="0"/>
              </a:rPr>
              <a:t>i</a:t>
            </a:r>
            <a:r>
              <a:rPr lang="en-US" sz="1800" dirty="0">
                <a:solidFill>
                  <a:srgbClr val="0070C0"/>
                </a:solidFill>
                <a:latin typeface="Consolas" panose="020B0609020204030204" pitchFamily="49" charset="0"/>
              </a:rPr>
              <a:t>=0;i&lt;100000;++</a:t>
            </a:r>
            <a:r>
              <a:rPr lang="en-US" sz="1800" dirty="0" err="1">
                <a:solidFill>
                  <a:srgbClr val="0070C0"/>
                </a:solidFill>
                <a:latin typeface="Consolas" panose="020B0609020204030204" pitchFamily="49" charset="0"/>
              </a:rPr>
              <a:t>i</a:t>
            </a:r>
            <a:r>
              <a:rPr lang="en-US" sz="1800" dirty="0">
                <a:solidFill>
                  <a:srgbClr val="0070C0"/>
                </a:solidFill>
                <a:latin typeface="Consolas" panose="020B0609020204030204" pitchFamily="49" charset="0"/>
              </a:rPr>
              <a:t>)</a:t>
            </a:r>
          </a:p>
          <a:p>
            <a:r>
              <a:rPr lang="en-US" dirty="0">
                <a:solidFill>
                  <a:srgbClr val="0070C0"/>
                </a:solidFill>
                <a:latin typeface="Consolas" panose="020B0609020204030204" pitchFamily="49" charset="0"/>
              </a:rPr>
              <a:t>    </a:t>
            </a:r>
            <a:r>
              <a:rPr lang="en-US" sz="1800" dirty="0">
                <a:solidFill>
                  <a:srgbClr val="FF0000"/>
                </a:solidFill>
                <a:latin typeface="Consolas" panose="020B0609020204030204" pitchFamily="49" charset="0"/>
              </a:rPr>
              <a:t>karma</a:t>
            </a:r>
            <a:r>
              <a:rPr lang="en-US" sz="1800" dirty="0">
                <a:solidFill>
                  <a:srgbClr val="0070C0"/>
                </a:solidFill>
                <a:latin typeface="Consolas" panose="020B0609020204030204" pitchFamily="49" charset="0"/>
              </a:rPr>
              <a:t>++;</a:t>
            </a:r>
          </a:p>
          <a:p>
            <a:r>
              <a:rPr lang="en-US" sz="1800" dirty="0">
                <a:solidFill>
                  <a:srgbClr val="0070C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sz="1800" dirty="0">
                <a:solidFill>
                  <a:srgbClr val="00B050"/>
                </a:solidFill>
                <a:latin typeface="Consolas" panose="020B0609020204030204" pitchFamily="49" charset="0"/>
              </a:rPr>
              <a:t>void </a:t>
            </a:r>
            <a:r>
              <a:rPr lang="en-US" sz="1800" dirty="0" err="1">
                <a:solidFill>
                  <a:srgbClr val="00B050"/>
                </a:solidFill>
                <a:latin typeface="Consolas" panose="020B0609020204030204" pitchFamily="49" charset="0"/>
              </a:rPr>
              <a:t>be_naughty</a:t>
            </a:r>
            <a:r>
              <a:rPr lang="en-US" sz="1800" dirty="0">
                <a:solidFill>
                  <a:srgbClr val="00B050"/>
                </a:solidFill>
                <a:latin typeface="Consolas" panose="020B0609020204030204" pitchFamily="49" charset="0"/>
              </a:rPr>
              <a:t>() {</a:t>
            </a:r>
          </a:p>
          <a:p>
            <a:r>
              <a:rPr lang="en-US" sz="1800" dirty="0">
                <a:solidFill>
                  <a:srgbClr val="00B050"/>
                </a:solidFill>
                <a:latin typeface="Consolas" panose="020B0609020204030204" pitchFamily="49" charset="0"/>
              </a:rPr>
              <a:t>  for (int </a:t>
            </a:r>
            <a:r>
              <a:rPr lang="en-US" sz="1800" dirty="0" err="1">
                <a:solidFill>
                  <a:srgbClr val="00B050"/>
                </a:solidFill>
                <a:latin typeface="Consolas" panose="020B0609020204030204" pitchFamily="49" charset="0"/>
              </a:rPr>
              <a:t>i</a:t>
            </a:r>
            <a:r>
              <a:rPr lang="en-US" sz="1800" dirty="0">
                <a:solidFill>
                  <a:srgbClr val="00B050"/>
                </a:solidFill>
                <a:latin typeface="Consolas" panose="020B0609020204030204" pitchFamily="49" charset="0"/>
              </a:rPr>
              <a:t>=0;i&lt;100000;++</a:t>
            </a:r>
            <a:r>
              <a:rPr lang="en-US" sz="1800" dirty="0" err="1">
                <a:solidFill>
                  <a:srgbClr val="00B050"/>
                </a:solidFill>
                <a:latin typeface="Consolas" panose="020B0609020204030204" pitchFamily="49" charset="0"/>
              </a:rPr>
              <a:t>i</a:t>
            </a:r>
            <a:r>
              <a:rPr lang="en-US" sz="1800" dirty="0">
                <a:solidFill>
                  <a:srgbClr val="00B050"/>
                </a:solidFill>
                <a:latin typeface="Consolas" panose="020B0609020204030204" pitchFamily="49" charset="0"/>
              </a:rPr>
              <a:t>)</a:t>
            </a:r>
          </a:p>
          <a:p>
            <a:r>
              <a:rPr lang="en-US" dirty="0">
                <a:solidFill>
                  <a:srgbClr val="00B050"/>
                </a:solidFill>
                <a:latin typeface="Consolas" panose="020B0609020204030204" pitchFamily="49" charset="0"/>
              </a:rPr>
              <a:t>    </a:t>
            </a:r>
            <a:r>
              <a:rPr lang="en-US" sz="1800" dirty="0">
                <a:solidFill>
                  <a:srgbClr val="FF0000"/>
                </a:solidFill>
                <a:latin typeface="Consolas" panose="020B0609020204030204" pitchFamily="49" charset="0"/>
              </a:rPr>
              <a:t>karma</a:t>
            </a:r>
            <a:r>
              <a:rPr lang="en-US" sz="1800" dirty="0">
                <a:solidFill>
                  <a:srgbClr val="00B050"/>
                </a:solidFill>
                <a:latin typeface="Consolas" panose="020B0609020204030204" pitchFamily="49" charset="0"/>
              </a:rPr>
              <a:t>--;</a:t>
            </a:r>
          </a:p>
          <a:p>
            <a:r>
              <a:rPr lang="en-US" sz="1800" dirty="0">
                <a:solidFill>
                  <a:srgbClr val="00B050"/>
                </a:solidFill>
                <a:latin typeface="Consolas" panose="020B0609020204030204" pitchFamily="49" charset="0"/>
              </a:rPr>
              <a:t>}</a:t>
            </a:r>
          </a:p>
          <a:p>
            <a:endParaRPr lang="en-US" sz="1800"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p>
        </p:txBody>
      </p:sp>
      <p:grpSp>
        <p:nvGrpSpPr>
          <p:cNvPr id="99" name="Group 98">
            <a:extLst>
              <a:ext uri="{FF2B5EF4-FFF2-40B4-BE49-F238E27FC236}">
                <a16:creationId xmlns:a16="http://schemas.microsoft.com/office/drawing/2014/main" id="{915D7471-B85C-444F-83E3-2D3501A81FB5}"/>
              </a:ext>
            </a:extLst>
          </p:cNvPr>
          <p:cNvGrpSpPr/>
          <p:nvPr/>
        </p:nvGrpSpPr>
        <p:grpSpPr>
          <a:xfrm>
            <a:off x="5378656" y="1548085"/>
            <a:ext cx="5754180" cy="709821"/>
            <a:chOff x="-1078745" y="948474"/>
            <a:chExt cx="5754180" cy="709821"/>
          </a:xfrm>
        </p:grpSpPr>
        <p:sp>
          <p:nvSpPr>
            <p:cNvPr id="115" name="TextBox 114">
              <a:extLst>
                <a:ext uri="{FF2B5EF4-FFF2-40B4-BE49-F238E27FC236}">
                  <a16:creationId xmlns:a16="http://schemas.microsoft.com/office/drawing/2014/main" id="{6A0817CF-59CA-4618-BCB2-D518C40502D7}"/>
                </a:ext>
              </a:extLst>
            </p:cNvPr>
            <p:cNvSpPr txBox="1"/>
            <p:nvPr/>
          </p:nvSpPr>
          <p:spPr>
            <a:xfrm>
              <a:off x="-415865" y="950409"/>
              <a:ext cx="5091300" cy="707886"/>
            </a:xfrm>
            <a:prstGeom prst="rect">
              <a:avLst/>
            </a:prstGeom>
            <a:noFill/>
          </p:spPr>
          <p:txBody>
            <a:bodyPr wrap="square" rtlCol="0">
              <a:spAutoFit/>
            </a:bodyPr>
            <a:lstStyle/>
            <a:p>
              <a:pPr algn="ctr"/>
              <a:r>
                <a:rPr lang="en-US" sz="2000" dirty="0"/>
                <a:t>What will the value of </a:t>
              </a:r>
              <a:r>
                <a:rPr lang="en-US" sz="2000" dirty="0">
                  <a:solidFill>
                    <a:srgbClr val="FF0000"/>
                  </a:solidFill>
                </a:rPr>
                <a:t>karma</a:t>
              </a:r>
              <a:r>
                <a:rPr lang="en-US" sz="2000" dirty="0"/>
                <a:t> be if I run both functions concurrently until completion? Why?</a:t>
              </a:r>
            </a:p>
          </p:txBody>
        </p:sp>
        <p:pic>
          <p:nvPicPr>
            <p:cNvPr id="116" name="Picture 115" descr="Shape&#10;&#10;Description automatically generated with low confidence">
              <a:extLst>
                <a:ext uri="{FF2B5EF4-FFF2-40B4-BE49-F238E27FC236}">
                  <a16:creationId xmlns:a16="http://schemas.microsoft.com/office/drawing/2014/main" id="{78437A11-FE54-4711-8B50-748BE1C3DD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745" y="948474"/>
              <a:ext cx="662880" cy="662880"/>
            </a:xfrm>
            <a:prstGeom prst="rect">
              <a:avLst/>
            </a:prstGeom>
            <a:ln>
              <a:noFill/>
            </a:ln>
            <a:effectLst>
              <a:outerShdw blurRad="292100" dist="139700" dir="2700000" algn="tl" rotWithShape="0">
                <a:srgbClr val="333333">
                  <a:alpha val="65000"/>
                </a:srgbClr>
              </a:outerShdw>
            </a:effectLst>
          </p:spPr>
        </p:pic>
      </p:grpSp>
      <p:sp>
        <p:nvSpPr>
          <p:cNvPr id="117" name="Rectangle 116">
            <a:extLst>
              <a:ext uri="{FF2B5EF4-FFF2-40B4-BE49-F238E27FC236}">
                <a16:creationId xmlns:a16="http://schemas.microsoft.com/office/drawing/2014/main" id="{7E78B861-0A4C-42FF-BEB6-25CD779A4F52}"/>
              </a:ext>
            </a:extLst>
          </p:cNvPr>
          <p:cNvSpPr/>
          <p:nvPr/>
        </p:nvSpPr>
        <p:spPr>
          <a:xfrm>
            <a:off x="5632737" y="2415175"/>
            <a:ext cx="5319576"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18" name="Rectangle 117">
            <a:extLst>
              <a:ext uri="{FF2B5EF4-FFF2-40B4-BE49-F238E27FC236}">
                <a16:creationId xmlns:a16="http://schemas.microsoft.com/office/drawing/2014/main" id="{C294244B-CB86-4514-ADED-7A0C4B921E7A}"/>
              </a:ext>
            </a:extLst>
          </p:cNvPr>
          <p:cNvSpPr/>
          <p:nvPr/>
        </p:nvSpPr>
        <p:spPr>
          <a:xfrm>
            <a:off x="5631746" y="2416361"/>
            <a:ext cx="5321558"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B0087C00-B035-49C5-8871-53EA7CA14B4F}"/>
              </a:ext>
            </a:extLst>
          </p:cNvPr>
          <p:cNvGrpSpPr/>
          <p:nvPr/>
        </p:nvGrpSpPr>
        <p:grpSpPr>
          <a:xfrm>
            <a:off x="2299082" y="3445227"/>
            <a:ext cx="1567101" cy="369332"/>
            <a:chOff x="10417629" y="4926563"/>
            <a:chExt cx="1567101" cy="369332"/>
          </a:xfrm>
        </p:grpSpPr>
        <p:sp>
          <p:nvSpPr>
            <p:cNvPr id="6" name="TextBox 5">
              <a:extLst>
                <a:ext uri="{FF2B5EF4-FFF2-40B4-BE49-F238E27FC236}">
                  <a16:creationId xmlns:a16="http://schemas.microsoft.com/office/drawing/2014/main" id="{36454091-8D9C-47DC-AE35-FE69B439A81A}"/>
                </a:ext>
              </a:extLst>
            </p:cNvPr>
            <p:cNvSpPr txBox="1"/>
            <p:nvPr/>
          </p:nvSpPr>
          <p:spPr>
            <a:xfrm>
              <a:off x="10417629" y="4926563"/>
              <a:ext cx="792205" cy="369332"/>
            </a:xfrm>
            <a:prstGeom prst="rect">
              <a:avLst/>
            </a:prstGeom>
            <a:noFill/>
          </p:spPr>
          <p:txBody>
            <a:bodyPr wrap="none" rtlCol="0">
              <a:spAutoFit/>
            </a:bodyPr>
            <a:lstStyle/>
            <a:p>
              <a:r>
                <a:rPr lang="en-US" dirty="0"/>
                <a:t>karma</a:t>
              </a:r>
            </a:p>
          </p:txBody>
        </p:sp>
        <p:sp>
          <p:nvSpPr>
            <p:cNvPr id="9" name="Rectangle 8">
              <a:extLst>
                <a:ext uri="{FF2B5EF4-FFF2-40B4-BE49-F238E27FC236}">
                  <a16:creationId xmlns:a16="http://schemas.microsoft.com/office/drawing/2014/main" id="{5C1DE02C-3928-44AA-B984-76B934B3E52D}"/>
                </a:ext>
              </a:extLst>
            </p:cNvPr>
            <p:cNvSpPr/>
            <p:nvPr/>
          </p:nvSpPr>
          <p:spPr>
            <a:xfrm>
              <a:off x="11188518" y="4954941"/>
              <a:ext cx="796212" cy="31257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121" name="TextBox 120">
            <a:extLst>
              <a:ext uri="{FF2B5EF4-FFF2-40B4-BE49-F238E27FC236}">
                <a16:creationId xmlns:a16="http://schemas.microsoft.com/office/drawing/2014/main" id="{EDA83068-B7F9-4828-B66E-54D6FF94AAB0}"/>
              </a:ext>
            </a:extLst>
          </p:cNvPr>
          <p:cNvSpPr txBox="1"/>
          <p:nvPr/>
        </p:nvSpPr>
        <p:spPr>
          <a:xfrm>
            <a:off x="3245348" y="3453144"/>
            <a:ext cx="446703" cy="369332"/>
          </a:xfrm>
          <a:prstGeom prst="rect">
            <a:avLst/>
          </a:prstGeom>
          <a:noFill/>
        </p:spPr>
        <p:txBody>
          <a:bodyPr wrap="square">
            <a:spAutoFit/>
          </a:bodyPr>
          <a:lstStyle/>
          <a:p>
            <a:pPr algn="ctr"/>
            <a:r>
              <a:rPr lang="en-US" dirty="0">
                <a:solidFill>
                  <a:srgbClr val="FF0000"/>
                </a:solidFill>
                <a:latin typeface="Consolas" panose="020B0609020204030204" pitchFamily="49" charset="0"/>
              </a:rPr>
              <a:t>0</a:t>
            </a:r>
            <a:endParaRPr lang="en-US" dirty="0">
              <a:latin typeface="Consolas" panose="020B0609020204030204" pitchFamily="49" charset="0"/>
            </a:endParaRPr>
          </a:p>
        </p:txBody>
      </p:sp>
      <p:sp>
        <p:nvSpPr>
          <p:cNvPr id="122" name="TextBox 121">
            <a:extLst>
              <a:ext uri="{FF2B5EF4-FFF2-40B4-BE49-F238E27FC236}">
                <a16:creationId xmlns:a16="http://schemas.microsoft.com/office/drawing/2014/main" id="{7A859B1B-6781-4C0B-A5C9-71ABF81CB142}"/>
              </a:ext>
            </a:extLst>
          </p:cNvPr>
          <p:cNvSpPr txBox="1"/>
          <p:nvPr/>
        </p:nvSpPr>
        <p:spPr>
          <a:xfrm>
            <a:off x="3039687" y="3453144"/>
            <a:ext cx="858024" cy="369332"/>
          </a:xfrm>
          <a:prstGeom prst="rect">
            <a:avLst/>
          </a:prstGeom>
          <a:noFill/>
        </p:spPr>
        <p:txBody>
          <a:bodyPr wrap="square">
            <a:spAutoFit/>
          </a:bodyPr>
          <a:lstStyle/>
          <a:p>
            <a:pPr algn="ctr"/>
            <a:r>
              <a:rPr lang="en-US" dirty="0">
                <a:solidFill>
                  <a:srgbClr val="FF0000"/>
                </a:solidFill>
                <a:latin typeface="Consolas" panose="020B0609020204030204" pitchFamily="49" charset="0"/>
              </a:rPr>
              <a:t>???</a:t>
            </a:r>
            <a:endParaRPr lang="en-US" dirty="0">
              <a:latin typeface="Consolas" panose="020B0609020204030204" pitchFamily="49" charset="0"/>
            </a:endParaRPr>
          </a:p>
        </p:txBody>
      </p:sp>
      <p:sp>
        <p:nvSpPr>
          <p:cNvPr id="123" name="TextBox 122">
            <a:extLst>
              <a:ext uri="{FF2B5EF4-FFF2-40B4-BE49-F238E27FC236}">
                <a16:creationId xmlns:a16="http://schemas.microsoft.com/office/drawing/2014/main" id="{4C381397-F039-4EBF-A585-67263B2F5178}"/>
              </a:ext>
            </a:extLst>
          </p:cNvPr>
          <p:cNvSpPr txBox="1"/>
          <p:nvPr/>
        </p:nvSpPr>
        <p:spPr>
          <a:xfrm>
            <a:off x="4672941" y="2388997"/>
            <a:ext cx="7165610" cy="707886"/>
          </a:xfrm>
          <a:prstGeom prst="rect">
            <a:avLst/>
          </a:prstGeom>
          <a:noFill/>
        </p:spPr>
        <p:txBody>
          <a:bodyPr wrap="square" rtlCol="0">
            <a:spAutoFit/>
          </a:bodyPr>
          <a:lstStyle/>
          <a:p>
            <a:pPr algn="ctr"/>
            <a:r>
              <a:rPr lang="en-US" sz="2000" dirty="0"/>
              <a:t>Answer: Given that each "thread" of execution can be interrupted at any time to run the other, it's impossible to know!</a:t>
            </a:r>
          </a:p>
        </p:txBody>
      </p:sp>
      <p:grpSp>
        <p:nvGrpSpPr>
          <p:cNvPr id="124" name="Group 123">
            <a:extLst>
              <a:ext uri="{FF2B5EF4-FFF2-40B4-BE49-F238E27FC236}">
                <a16:creationId xmlns:a16="http://schemas.microsoft.com/office/drawing/2014/main" id="{FD0ED177-FC62-460B-A966-C71592D3023A}"/>
              </a:ext>
            </a:extLst>
          </p:cNvPr>
          <p:cNvGrpSpPr/>
          <p:nvPr/>
        </p:nvGrpSpPr>
        <p:grpSpPr>
          <a:xfrm>
            <a:off x="1302265" y="863726"/>
            <a:ext cx="1758376" cy="369332"/>
            <a:chOff x="10217024" y="4907904"/>
            <a:chExt cx="1758376" cy="369332"/>
          </a:xfrm>
        </p:grpSpPr>
        <p:sp>
          <p:nvSpPr>
            <p:cNvPr id="125" name="TextBox 124">
              <a:extLst>
                <a:ext uri="{FF2B5EF4-FFF2-40B4-BE49-F238E27FC236}">
                  <a16:creationId xmlns:a16="http://schemas.microsoft.com/office/drawing/2014/main" id="{EF02703C-313C-4DD4-92E2-47E84D09B7BB}"/>
                </a:ext>
              </a:extLst>
            </p:cNvPr>
            <p:cNvSpPr txBox="1"/>
            <p:nvPr/>
          </p:nvSpPr>
          <p:spPr>
            <a:xfrm>
              <a:off x="10217024" y="4907904"/>
              <a:ext cx="1021433" cy="369332"/>
            </a:xfrm>
            <a:prstGeom prst="rect">
              <a:avLst/>
            </a:prstGeom>
            <a:noFill/>
          </p:spPr>
          <p:txBody>
            <a:bodyPr wrap="none" rtlCol="0">
              <a:spAutoFit/>
            </a:bodyPr>
            <a:lstStyle/>
            <a:p>
              <a:r>
                <a:rPr lang="en-US" dirty="0"/>
                <a:t>register1</a:t>
              </a:r>
            </a:p>
          </p:txBody>
        </p:sp>
        <p:sp>
          <p:nvSpPr>
            <p:cNvPr id="126" name="Rectangle 125">
              <a:extLst>
                <a:ext uri="{FF2B5EF4-FFF2-40B4-BE49-F238E27FC236}">
                  <a16:creationId xmlns:a16="http://schemas.microsoft.com/office/drawing/2014/main" id="{683F641B-09FB-46FE-A92A-65A13441E611}"/>
                </a:ext>
              </a:extLst>
            </p:cNvPr>
            <p:cNvSpPr/>
            <p:nvPr/>
          </p:nvSpPr>
          <p:spPr>
            <a:xfrm>
              <a:off x="11179188" y="4954941"/>
              <a:ext cx="796212" cy="31257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grpSp>
        <p:nvGrpSpPr>
          <p:cNvPr id="14" name="Group 13">
            <a:extLst>
              <a:ext uri="{FF2B5EF4-FFF2-40B4-BE49-F238E27FC236}">
                <a16:creationId xmlns:a16="http://schemas.microsoft.com/office/drawing/2014/main" id="{FA534098-3AD6-423F-96C2-991DC5CAC844}"/>
              </a:ext>
            </a:extLst>
          </p:cNvPr>
          <p:cNvGrpSpPr/>
          <p:nvPr/>
        </p:nvGrpSpPr>
        <p:grpSpPr>
          <a:xfrm>
            <a:off x="5986798" y="3676440"/>
            <a:ext cx="4443520" cy="331392"/>
            <a:chOff x="4787814" y="3610418"/>
            <a:chExt cx="4443520" cy="331392"/>
          </a:xfrm>
        </p:grpSpPr>
        <p:sp>
          <p:nvSpPr>
            <p:cNvPr id="86" name="Rectangle 85">
              <a:extLst>
                <a:ext uri="{FF2B5EF4-FFF2-40B4-BE49-F238E27FC236}">
                  <a16:creationId xmlns:a16="http://schemas.microsoft.com/office/drawing/2014/main" id="{D1041464-2935-4D67-BBDF-F01C22A5F5FF}"/>
                </a:ext>
              </a:extLst>
            </p:cNvPr>
            <p:cNvSpPr/>
            <p:nvPr/>
          </p:nvSpPr>
          <p:spPr>
            <a:xfrm>
              <a:off x="4787814" y="3610418"/>
              <a:ext cx="204064" cy="3313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31" name="Rectangle 130">
              <a:extLst>
                <a:ext uri="{FF2B5EF4-FFF2-40B4-BE49-F238E27FC236}">
                  <a16:creationId xmlns:a16="http://schemas.microsoft.com/office/drawing/2014/main" id="{BC1B8950-CE42-48C5-867D-9FDD23EC091F}"/>
                </a:ext>
              </a:extLst>
            </p:cNvPr>
            <p:cNvSpPr/>
            <p:nvPr/>
          </p:nvSpPr>
          <p:spPr>
            <a:xfrm>
              <a:off x="5025643" y="3610418"/>
              <a:ext cx="316063" cy="33139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32" name="Rectangle 131">
              <a:extLst>
                <a:ext uri="{FF2B5EF4-FFF2-40B4-BE49-F238E27FC236}">
                  <a16:creationId xmlns:a16="http://schemas.microsoft.com/office/drawing/2014/main" id="{C4C1A35F-804B-4E77-BEB8-606180C0FB8F}"/>
                </a:ext>
              </a:extLst>
            </p:cNvPr>
            <p:cNvSpPr/>
            <p:nvPr/>
          </p:nvSpPr>
          <p:spPr>
            <a:xfrm>
              <a:off x="5375471" y="3610418"/>
              <a:ext cx="316063" cy="3313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33" name="Rectangle 132">
              <a:extLst>
                <a:ext uri="{FF2B5EF4-FFF2-40B4-BE49-F238E27FC236}">
                  <a16:creationId xmlns:a16="http://schemas.microsoft.com/office/drawing/2014/main" id="{68876A0A-7DBE-419A-BEC4-4A4AB0C26A94}"/>
                </a:ext>
              </a:extLst>
            </p:cNvPr>
            <p:cNvSpPr/>
            <p:nvPr/>
          </p:nvSpPr>
          <p:spPr>
            <a:xfrm>
              <a:off x="5725299" y="3610418"/>
              <a:ext cx="340102" cy="33139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50" name="Rectangle 149">
              <a:extLst>
                <a:ext uri="{FF2B5EF4-FFF2-40B4-BE49-F238E27FC236}">
                  <a16:creationId xmlns:a16="http://schemas.microsoft.com/office/drawing/2014/main" id="{C6B0F6AC-0C7B-4FA0-A8F3-A226B285E306}"/>
                </a:ext>
              </a:extLst>
            </p:cNvPr>
            <p:cNvSpPr/>
            <p:nvPr/>
          </p:nvSpPr>
          <p:spPr>
            <a:xfrm>
              <a:off x="6099166" y="3610418"/>
              <a:ext cx="564525" cy="3313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51" name="Rectangle 150">
              <a:extLst>
                <a:ext uri="{FF2B5EF4-FFF2-40B4-BE49-F238E27FC236}">
                  <a16:creationId xmlns:a16="http://schemas.microsoft.com/office/drawing/2014/main" id="{5DD3FC50-A4AE-42EF-B717-1F9A97036F92}"/>
                </a:ext>
              </a:extLst>
            </p:cNvPr>
            <p:cNvSpPr/>
            <p:nvPr/>
          </p:nvSpPr>
          <p:spPr>
            <a:xfrm>
              <a:off x="6697456" y="3610418"/>
              <a:ext cx="140298" cy="33139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52" name="Rectangle 151">
              <a:extLst>
                <a:ext uri="{FF2B5EF4-FFF2-40B4-BE49-F238E27FC236}">
                  <a16:creationId xmlns:a16="http://schemas.microsoft.com/office/drawing/2014/main" id="{07565CC1-523B-4C82-A019-76A41D52ABEF}"/>
                </a:ext>
              </a:extLst>
            </p:cNvPr>
            <p:cNvSpPr/>
            <p:nvPr/>
          </p:nvSpPr>
          <p:spPr>
            <a:xfrm>
              <a:off x="6871519" y="3610418"/>
              <a:ext cx="248489" cy="3313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82" name="Rectangle 181">
              <a:extLst>
                <a:ext uri="{FF2B5EF4-FFF2-40B4-BE49-F238E27FC236}">
                  <a16:creationId xmlns:a16="http://schemas.microsoft.com/office/drawing/2014/main" id="{4728E025-45C1-4CA9-9D1F-E8E3F6FD07E8}"/>
                </a:ext>
              </a:extLst>
            </p:cNvPr>
            <p:cNvSpPr/>
            <p:nvPr/>
          </p:nvSpPr>
          <p:spPr>
            <a:xfrm>
              <a:off x="7153773" y="3610418"/>
              <a:ext cx="569038" cy="33139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83" name="Rectangle 182">
              <a:extLst>
                <a:ext uri="{FF2B5EF4-FFF2-40B4-BE49-F238E27FC236}">
                  <a16:creationId xmlns:a16="http://schemas.microsoft.com/office/drawing/2014/main" id="{ABB134DF-2908-4FC7-9A51-576782DB2A6B}"/>
                </a:ext>
              </a:extLst>
            </p:cNvPr>
            <p:cNvSpPr/>
            <p:nvPr/>
          </p:nvSpPr>
          <p:spPr>
            <a:xfrm>
              <a:off x="7756576" y="3610418"/>
              <a:ext cx="446774" cy="3313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84" name="Rectangle 183">
              <a:extLst>
                <a:ext uri="{FF2B5EF4-FFF2-40B4-BE49-F238E27FC236}">
                  <a16:creationId xmlns:a16="http://schemas.microsoft.com/office/drawing/2014/main" id="{98F18FD5-564E-4E0E-94FD-48201A4CD179}"/>
                </a:ext>
              </a:extLst>
            </p:cNvPr>
            <p:cNvSpPr/>
            <p:nvPr/>
          </p:nvSpPr>
          <p:spPr>
            <a:xfrm>
              <a:off x="8237115" y="3610418"/>
              <a:ext cx="368678" cy="33139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85" name="Rectangle 184">
              <a:extLst>
                <a:ext uri="{FF2B5EF4-FFF2-40B4-BE49-F238E27FC236}">
                  <a16:creationId xmlns:a16="http://schemas.microsoft.com/office/drawing/2014/main" id="{3F393659-82A6-4A04-ADE9-D36E39FF1AFA}"/>
                </a:ext>
              </a:extLst>
            </p:cNvPr>
            <p:cNvSpPr/>
            <p:nvPr/>
          </p:nvSpPr>
          <p:spPr>
            <a:xfrm>
              <a:off x="8639558" y="3610418"/>
              <a:ext cx="217908" cy="3313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86" name="Rectangle 185">
              <a:extLst>
                <a:ext uri="{FF2B5EF4-FFF2-40B4-BE49-F238E27FC236}">
                  <a16:creationId xmlns:a16="http://schemas.microsoft.com/office/drawing/2014/main" id="{4D39EE9E-5032-4C4D-97A6-600295489F8A}"/>
                </a:ext>
              </a:extLst>
            </p:cNvPr>
            <p:cNvSpPr/>
            <p:nvPr/>
          </p:nvSpPr>
          <p:spPr>
            <a:xfrm>
              <a:off x="8891232" y="3610418"/>
              <a:ext cx="340102" cy="33139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grpSp>
      <p:sp>
        <p:nvSpPr>
          <p:cNvPr id="187" name="TextBox 186">
            <a:extLst>
              <a:ext uri="{FF2B5EF4-FFF2-40B4-BE49-F238E27FC236}">
                <a16:creationId xmlns:a16="http://schemas.microsoft.com/office/drawing/2014/main" id="{EDDF6C74-B170-439D-8D47-61A31B6F63AF}"/>
              </a:ext>
            </a:extLst>
          </p:cNvPr>
          <p:cNvSpPr txBox="1"/>
          <p:nvPr/>
        </p:nvSpPr>
        <p:spPr>
          <a:xfrm>
            <a:off x="782461" y="1345459"/>
            <a:ext cx="3715994" cy="1200329"/>
          </a:xfrm>
          <a:prstGeom prst="rect">
            <a:avLst/>
          </a:prstGeom>
          <a:solidFill>
            <a:schemeClr val="bg1">
              <a:lumMod val="95000"/>
            </a:schemeClr>
          </a:solidFill>
          <a:ln>
            <a:solidFill>
              <a:schemeClr val="tx1"/>
            </a:solidFill>
          </a:ln>
        </p:spPr>
        <p:txBody>
          <a:bodyPr wrap="square">
            <a:spAutoFit/>
          </a:bodyPr>
          <a:lstStyle/>
          <a:p>
            <a:r>
              <a:rPr lang="en-US" sz="1800" dirty="0">
                <a:solidFill>
                  <a:srgbClr val="0070C0"/>
                </a:solidFill>
                <a:latin typeface="Consolas" panose="020B0609020204030204" pitchFamily="49" charset="0"/>
              </a:rPr>
              <a:t>// karma++ in assembly:</a:t>
            </a:r>
          </a:p>
          <a:p>
            <a:r>
              <a:rPr lang="en-US" dirty="0">
                <a:solidFill>
                  <a:srgbClr val="0070C0"/>
                </a:solidFill>
                <a:latin typeface="Consolas" panose="020B0609020204030204" pitchFamily="49" charset="0"/>
              </a:rPr>
              <a:t>mov register1, [karma]</a:t>
            </a:r>
          </a:p>
          <a:p>
            <a:r>
              <a:rPr lang="en-US" dirty="0" err="1">
                <a:solidFill>
                  <a:srgbClr val="0070C0"/>
                </a:solidFill>
                <a:latin typeface="Consolas" panose="020B0609020204030204" pitchFamily="49" charset="0"/>
              </a:rPr>
              <a:t>inc</a:t>
            </a:r>
            <a:r>
              <a:rPr lang="en-US" dirty="0">
                <a:solidFill>
                  <a:srgbClr val="0070C0"/>
                </a:solidFill>
                <a:latin typeface="Consolas" panose="020B0609020204030204" pitchFamily="49" charset="0"/>
              </a:rPr>
              <a:t> register1</a:t>
            </a:r>
          </a:p>
          <a:p>
            <a:r>
              <a:rPr lang="en-US" dirty="0">
                <a:solidFill>
                  <a:srgbClr val="0070C0"/>
                </a:solidFill>
                <a:latin typeface="Consolas" panose="020B0609020204030204" pitchFamily="49" charset="0"/>
              </a:rPr>
              <a:t>mov [karma], register1</a:t>
            </a:r>
            <a:endParaRPr lang="en-US" dirty="0">
              <a:solidFill>
                <a:srgbClr val="000000"/>
              </a:solidFill>
              <a:latin typeface="Consolas" panose="020B0609020204030204" pitchFamily="49" charset="0"/>
            </a:endParaRPr>
          </a:p>
        </p:txBody>
      </p:sp>
      <p:sp>
        <p:nvSpPr>
          <p:cNvPr id="189" name="Line 21">
            <a:extLst>
              <a:ext uri="{FF2B5EF4-FFF2-40B4-BE49-F238E27FC236}">
                <a16:creationId xmlns:a16="http://schemas.microsoft.com/office/drawing/2014/main" id="{087848B9-45E0-419F-8BBC-71E4F0519624}"/>
              </a:ext>
            </a:extLst>
          </p:cNvPr>
          <p:cNvSpPr>
            <a:spLocks noChangeShapeType="1"/>
          </p:cNvSpPr>
          <p:nvPr/>
        </p:nvSpPr>
        <p:spPr bwMode="auto">
          <a:xfrm>
            <a:off x="386105" y="1812439"/>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5" name="TextBox 14">
            <a:extLst>
              <a:ext uri="{FF2B5EF4-FFF2-40B4-BE49-F238E27FC236}">
                <a16:creationId xmlns:a16="http://schemas.microsoft.com/office/drawing/2014/main" id="{12C52F6D-F81A-4122-9C83-B0B3E14DFBB5}"/>
              </a:ext>
            </a:extLst>
          </p:cNvPr>
          <p:cNvSpPr txBox="1"/>
          <p:nvPr/>
        </p:nvSpPr>
        <p:spPr>
          <a:xfrm>
            <a:off x="2504235" y="882633"/>
            <a:ext cx="311304" cy="369332"/>
          </a:xfrm>
          <a:prstGeom prst="rect">
            <a:avLst/>
          </a:prstGeom>
          <a:noFill/>
        </p:spPr>
        <p:txBody>
          <a:bodyPr wrap="none" rtlCol="0">
            <a:spAutoFit/>
          </a:bodyPr>
          <a:lstStyle/>
          <a:p>
            <a:r>
              <a:rPr lang="en-US" dirty="0">
                <a:solidFill>
                  <a:srgbClr val="0070C0"/>
                </a:solidFill>
                <a:latin typeface="Consolas" panose="020B0609020204030204" pitchFamily="49" charset="0"/>
              </a:rPr>
              <a:t>0</a:t>
            </a:r>
          </a:p>
        </p:txBody>
      </p:sp>
      <p:sp>
        <p:nvSpPr>
          <p:cNvPr id="190" name="Line 21">
            <a:extLst>
              <a:ext uri="{FF2B5EF4-FFF2-40B4-BE49-F238E27FC236}">
                <a16:creationId xmlns:a16="http://schemas.microsoft.com/office/drawing/2014/main" id="{FB3C26ED-4D1F-4314-BEDF-90ADB7CC3CAF}"/>
              </a:ext>
            </a:extLst>
          </p:cNvPr>
          <p:cNvSpPr>
            <a:spLocks noChangeShapeType="1"/>
          </p:cNvSpPr>
          <p:nvPr/>
        </p:nvSpPr>
        <p:spPr bwMode="auto">
          <a:xfrm>
            <a:off x="393882" y="2087129"/>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93" name="Rectangle 192">
            <a:extLst>
              <a:ext uri="{FF2B5EF4-FFF2-40B4-BE49-F238E27FC236}">
                <a16:creationId xmlns:a16="http://schemas.microsoft.com/office/drawing/2014/main" id="{8EF513F1-7E0E-4D67-9E36-5BCC048E9273}"/>
              </a:ext>
            </a:extLst>
          </p:cNvPr>
          <p:cNvSpPr/>
          <p:nvPr/>
        </p:nvSpPr>
        <p:spPr>
          <a:xfrm>
            <a:off x="2262874" y="909208"/>
            <a:ext cx="796212" cy="31257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70C0"/>
                </a:solidFill>
                <a:latin typeface="Consolas" panose="020B0609020204030204" pitchFamily="49" charset="0"/>
              </a:rPr>
              <a:t>1</a:t>
            </a:r>
          </a:p>
        </p:txBody>
      </p:sp>
      <p:sp>
        <p:nvSpPr>
          <p:cNvPr id="194" name="Line 21">
            <a:extLst>
              <a:ext uri="{FF2B5EF4-FFF2-40B4-BE49-F238E27FC236}">
                <a16:creationId xmlns:a16="http://schemas.microsoft.com/office/drawing/2014/main" id="{CC664BDA-B309-418F-A2C5-09945ED2752E}"/>
              </a:ext>
            </a:extLst>
          </p:cNvPr>
          <p:cNvSpPr>
            <a:spLocks noChangeShapeType="1"/>
          </p:cNvSpPr>
          <p:nvPr/>
        </p:nvSpPr>
        <p:spPr bwMode="auto">
          <a:xfrm>
            <a:off x="-147295" y="4087554"/>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00" name="Rectangle 199">
            <a:extLst>
              <a:ext uri="{FF2B5EF4-FFF2-40B4-BE49-F238E27FC236}">
                <a16:creationId xmlns:a16="http://schemas.microsoft.com/office/drawing/2014/main" id="{306F9B18-7009-43A5-91AA-D6C3AF3C7999}"/>
              </a:ext>
            </a:extLst>
          </p:cNvPr>
          <p:cNvSpPr/>
          <p:nvPr/>
        </p:nvSpPr>
        <p:spPr>
          <a:xfrm>
            <a:off x="3070593" y="3481523"/>
            <a:ext cx="796212" cy="31257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latin typeface="Consolas" panose="020B0609020204030204" pitchFamily="49" charset="0"/>
              </a:rPr>
              <a:t>-1</a:t>
            </a:r>
          </a:p>
        </p:txBody>
      </p:sp>
      <p:sp>
        <p:nvSpPr>
          <p:cNvPr id="201" name="Line 21">
            <a:extLst>
              <a:ext uri="{FF2B5EF4-FFF2-40B4-BE49-F238E27FC236}">
                <a16:creationId xmlns:a16="http://schemas.microsoft.com/office/drawing/2014/main" id="{14DFD7CF-CF16-4BBD-8786-48C7C6F621E4}"/>
              </a:ext>
            </a:extLst>
          </p:cNvPr>
          <p:cNvSpPr>
            <a:spLocks noChangeShapeType="1"/>
          </p:cNvSpPr>
          <p:nvPr/>
        </p:nvSpPr>
        <p:spPr bwMode="auto">
          <a:xfrm>
            <a:off x="403211" y="2352059"/>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03" name="Speech Bubble: Rectangle with Corners Rounded 202">
            <a:extLst>
              <a:ext uri="{FF2B5EF4-FFF2-40B4-BE49-F238E27FC236}">
                <a16:creationId xmlns:a16="http://schemas.microsoft.com/office/drawing/2014/main" id="{28A0DEAF-67C0-4CED-8A7F-540CA2B66797}"/>
              </a:ext>
            </a:extLst>
          </p:cNvPr>
          <p:cNvSpPr/>
          <p:nvPr/>
        </p:nvSpPr>
        <p:spPr>
          <a:xfrm>
            <a:off x="3577255" y="33980"/>
            <a:ext cx="3854578" cy="1143000"/>
          </a:xfrm>
          <a:prstGeom prst="wedgeRoundRectCallout">
            <a:avLst>
              <a:gd name="adj1" fmla="val -75047"/>
              <a:gd name="adj2" fmla="val 128678"/>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thread could be paused right here to run our other thread.</a:t>
            </a:r>
            <a:endParaRPr lang="en-US" sz="2000" dirty="0">
              <a:solidFill>
                <a:schemeClr val="accent2">
                  <a:lumMod val="20000"/>
                  <a:lumOff val="80000"/>
                </a:schemeClr>
              </a:solidFill>
              <a:latin typeface="Corbel" panose="020B0503020204020204" pitchFamily="34" charset="0"/>
            </a:endParaRPr>
          </a:p>
        </p:txBody>
      </p:sp>
      <p:sp>
        <p:nvSpPr>
          <p:cNvPr id="205" name="Speech Bubble: Rectangle with Corners Rounded 204">
            <a:extLst>
              <a:ext uri="{FF2B5EF4-FFF2-40B4-BE49-F238E27FC236}">
                <a16:creationId xmlns:a16="http://schemas.microsoft.com/office/drawing/2014/main" id="{FFC2FEFE-4FB5-44AD-8824-B6B6DF51F53F}"/>
              </a:ext>
            </a:extLst>
          </p:cNvPr>
          <p:cNvSpPr/>
          <p:nvPr/>
        </p:nvSpPr>
        <p:spPr>
          <a:xfrm>
            <a:off x="1598849" y="5572668"/>
            <a:ext cx="3854578" cy="838671"/>
          </a:xfrm>
          <a:prstGeom prst="wedgeRoundRectCallout">
            <a:avLst>
              <a:gd name="adj1" fmla="val -58829"/>
              <a:gd name="adj2" fmla="val -147811"/>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We might then pause again here, to run our other thread.</a:t>
            </a:r>
            <a:endParaRPr lang="en-US" sz="2000" dirty="0">
              <a:solidFill>
                <a:schemeClr val="accent2">
                  <a:lumMod val="20000"/>
                  <a:lumOff val="80000"/>
                </a:schemeClr>
              </a:solidFill>
              <a:latin typeface="Corbel" panose="020B0503020204020204" pitchFamily="34" charset="0"/>
            </a:endParaRPr>
          </a:p>
        </p:txBody>
      </p:sp>
      <p:sp>
        <p:nvSpPr>
          <p:cNvPr id="206" name="TextBox 205">
            <a:extLst>
              <a:ext uri="{FF2B5EF4-FFF2-40B4-BE49-F238E27FC236}">
                <a16:creationId xmlns:a16="http://schemas.microsoft.com/office/drawing/2014/main" id="{4EE2CADA-7E5B-48DF-B0AF-367619520D0F}"/>
              </a:ext>
            </a:extLst>
          </p:cNvPr>
          <p:cNvSpPr txBox="1"/>
          <p:nvPr/>
        </p:nvSpPr>
        <p:spPr>
          <a:xfrm>
            <a:off x="5453427" y="4629566"/>
            <a:ext cx="6066500" cy="707886"/>
          </a:xfrm>
          <a:prstGeom prst="rect">
            <a:avLst/>
          </a:prstGeom>
          <a:noFill/>
        </p:spPr>
        <p:txBody>
          <a:bodyPr wrap="square" rtlCol="0">
            <a:spAutoFit/>
          </a:bodyPr>
          <a:lstStyle/>
          <a:p>
            <a:pPr algn="ctr"/>
            <a:r>
              <a:rPr lang="en-US" sz="2000" dirty="0"/>
              <a:t>Any time two threads of execution use </a:t>
            </a:r>
            <a:br>
              <a:rPr lang="en-US" sz="2000" dirty="0"/>
            </a:br>
            <a:r>
              <a:rPr lang="en-US" sz="2000" dirty="0">
                <a:solidFill>
                  <a:srgbClr val="FF0000"/>
                </a:solidFill>
              </a:rPr>
              <a:t>"shared mutable state"</a:t>
            </a:r>
            <a:r>
              <a:rPr lang="en-US" sz="2000" dirty="0"/>
              <a:t>, this kind of thing can happen.</a:t>
            </a:r>
          </a:p>
        </p:txBody>
      </p:sp>
      <p:sp>
        <p:nvSpPr>
          <p:cNvPr id="207" name="Speech Bubble: Rectangle with Corners Rounded 206">
            <a:extLst>
              <a:ext uri="{FF2B5EF4-FFF2-40B4-BE49-F238E27FC236}">
                <a16:creationId xmlns:a16="http://schemas.microsoft.com/office/drawing/2014/main" id="{A54D0D70-4BC4-4805-9778-8BE5F1B8D9DC}"/>
              </a:ext>
            </a:extLst>
          </p:cNvPr>
          <p:cNvSpPr/>
          <p:nvPr/>
        </p:nvSpPr>
        <p:spPr>
          <a:xfrm>
            <a:off x="2407649" y="-6949"/>
            <a:ext cx="3854578" cy="1143000"/>
          </a:xfrm>
          <a:prstGeom prst="wedgeRoundRectCallout">
            <a:avLst>
              <a:gd name="adj1" fmla="val -75047"/>
              <a:gd name="adj2" fmla="val 128678"/>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2">
                    <a:lumMod val="40000"/>
                    <a:lumOff val="60000"/>
                  </a:schemeClr>
                </a:solidFill>
                <a:latin typeface="Corbel" panose="020B0503020204020204" pitchFamily="34" charset="0"/>
              </a:rPr>
              <a:t>karma</a:t>
            </a:r>
            <a:r>
              <a:rPr lang="en-US" sz="2000" dirty="0">
                <a:solidFill>
                  <a:schemeClr val="bg1"/>
                </a:solidFill>
                <a:latin typeface="Corbel" panose="020B0503020204020204" pitchFamily="34" charset="0"/>
              </a:rPr>
              <a:t> would be an example of a </a:t>
            </a:r>
            <a:r>
              <a:rPr lang="en-US" sz="2000" dirty="0">
                <a:solidFill>
                  <a:schemeClr val="accent2">
                    <a:lumMod val="40000"/>
                    <a:lumOff val="60000"/>
                  </a:schemeClr>
                </a:solidFill>
                <a:latin typeface="Corbel" panose="020B0503020204020204" pitchFamily="34" charset="0"/>
              </a:rPr>
              <a:t>mutable variable </a:t>
            </a:r>
            <a:r>
              <a:rPr lang="en-US" sz="2000" dirty="0">
                <a:solidFill>
                  <a:schemeClr val="bg1"/>
                </a:solidFill>
                <a:latin typeface="Corbel" panose="020B0503020204020204" pitchFamily="34" charset="0"/>
              </a:rPr>
              <a:t>that's shared between multiple threads.</a:t>
            </a:r>
            <a:endParaRPr lang="en-US" sz="2000" dirty="0">
              <a:solidFill>
                <a:schemeClr val="accent2">
                  <a:lumMod val="20000"/>
                  <a:lumOff val="80000"/>
                </a:schemeClr>
              </a:solidFill>
              <a:latin typeface="Corbel" panose="020B0503020204020204" pitchFamily="34" charset="0"/>
            </a:endParaRPr>
          </a:p>
        </p:txBody>
      </p:sp>
      <p:sp>
        <p:nvSpPr>
          <p:cNvPr id="208" name="Line 21">
            <a:extLst>
              <a:ext uri="{FF2B5EF4-FFF2-40B4-BE49-F238E27FC236}">
                <a16:creationId xmlns:a16="http://schemas.microsoft.com/office/drawing/2014/main" id="{C94E43EA-B8D0-451B-B245-CEFD172E6F36}"/>
              </a:ext>
            </a:extLst>
          </p:cNvPr>
          <p:cNvSpPr>
            <a:spLocks noChangeShapeType="1"/>
          </p:cNvSpPr>
          <p:nvPr/>
        </p:nvSpPr>
        <p:spPr bwMode="auto">
          <a:xfrm>
            <a:off x="-147295" y="2711288"/>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09" name="Line 21">
            <a:extLst>
              <a:ext uri="{FF2B5EF4-FFF2-40B4-BE49-F238E27FC236}">
                <a16:creationId xmlns:a16="http://schemas.microsoft.com/office/drawing/2014/main" id="{CF75EAF9-584D-4C70-A21A-96E214352FAC}"/>
              </a:ext>
            </a:extLst>
          </p:cNvPr>
          <p:cNvSpPr>
            <a:spLocks noChangeShapeType="1"/>
          </p:cNvSpPr>
          <p:nvPr/>
        </p:nvSpPr>
        <p:spPr bwMode="auto">
          <a:xfrm>
            <a:off x="89081" y="2970990"/>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10" name="Line 21">
            <a:extLst>
              <a:ext uri="{FF2B5EF4-FFF2-40B4-BE49-F238E27FC236}">
                <a16:creationId xmlns:a16="http://schemas.microsoft.com/office/drawing/2014/main" id="{2C30C884-04F0-4B52-99D9-9B0EFFF88FFF}"/>
              </a:ext>
            </a:extLst>
          </p:cNvPr>
          <p:cNvSpPr>
            <a:spLocks noChangeShapeType="1"/>
          </p:cNvSpPr>
          <p:nvPr/>
        </p:nvSpPr>
        <p:spPr bwMode="auto">
          <a:xfrm>
            <a:off x="353449" y="3230692"/>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11" name="Line 21">
            <a:extLst>
              <a:ext uri="{FF2B5EF4-FFF2-40B4-BE49-F238E27FC236}">
                <a16:creationId xmlns:a16="http://schemas.microsoft.com/office/drawing/2014/main" id="{E62E3C66-D3ED-4CBE-871B-393498877FD8}"/>
              </a:ext>
            </a:extLst>
          </p:cNvPr>
          <p:cNvSpPr>
            <a:spLocks noChangeShapeType="1"/>
          </p:cNvSpPr>
          <p:nvPr/>
        </p:nvSpPr>
        <p:spPr bwMode="auto">
          <a:xfrm>
            <a:off x="79750" y="4333260"/>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12" name="Rectangle 211">
            <a:extLst>
              <a:ext uri="{FF2B5EF4-FFF2-40B4-BE49-F238E27FC236}">
                <a16:creationId xmlns:a16="http://schemas.microsoft.com/office/drawing/2014/main" id="{3C656755-2231-4D12-84C5-64C92298CEF5}"/>
              </a:ext>
            </a:extLst>
          </p:cNvPr>
          <p:cNvSpPr/>
          <p:nvPr/>
        </p:nvSpPr>
        <p:spPr>
          <a:xfrm>
            <a:off x="3070593" y="3481523"/>
            <a:ext cx="796212" cy="31257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latin typeface="Consolas" panose="020B0609020204030204" pitchFamily="49" charset="0"/>
              </a:rPr>
              <a:t>-2</a:t>
            </a:r>
          </a:p>
        </p:txBody>
      </p:sp>
      <p:sp>
        <p:nvSpPr>
          <p:cNvPr id="213" name="Rectangle 212">
            <a:extLst>
              <a:ext uri="{FF2B5EF4-FFF2-40B4-BE49-F238E27FC236}">
                <a16:creationId xmlns:a16="http://schemas.microsoft.com/office/drawing/2014/main" id="{4F105C3B-CF61-4A16-BC57-2A826B1BAF65}"/>
              </a:ext>
            </a:extLst>
          </p:cNvPr>
          <p:cNvSpPr/>
          <p:nvPr/>
        </p:nvSpPr>
        <p:spPr>
          <a:xfrm>
            <a:off x="3070593" y="3481523"/>
            <a:ext cx="796212" cy="31257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latin typeface="Consolas" panose="020B0609020204030204" pitchFamily="49" charset="0"/>
              </a:rPr>
              <a:t>-3</a:t>
            </a:r>
          </a:p>
        </p:txBody>
      </p:sp>
      <p:sp>
        <p:nvSpPr>
          <p:cNvPr id="214" name="Rectangle 213">
            <a:extLst>
              <a:ext uri="{FF2B5EF4-FFF2-40B4-BE49-F238E27FC236}">
                <a16:creationId xmlns:a16="http://schemas.microsoft.com/office/drawing/2014/main" id="{134EBEBD-8CA1-41D1-B09F-59D90DC7CBC1}"/>
              </a:ext>
            </a:extLst>
          </p:cNvPr>
          <p:cNvSpPr/>
          <p:nvPr/>
        </p:nvSpPr>
        <p:spPr>
          <a:xfrm>
            <a:off x="3070593" y="3481523"/>
            <a:ext cx="796212" cy="31257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B050"/>
                </a:solidFill>
                <a:latin typeface="Consolas" panose="020B0609020204030204" pitchFamily="49" charset="0"/>
              </a:rPr>
              <a:t>-4</a:t>
            </a:r>
            <a:endParaRPr lang="en-US" dirty="0">
              <a:solidFill>
                <a:srgbClr val="00B050"/>
              </a:solidFill>
              <a:latin typeface="Consolas" panose="020B0609020204030204" pitchFamily="49" charset="0"/>
            </a:endParaRPr>
          </a:p>
        </p:txBody>
      </p:sp>
      <p:sp>
        <p:nvSpPr>
          <p:cNvPr id="215" name="Rectangle 214">
            <a:extLst>
              <a:ext uri="{FF2B5EF4-FFF2-40B4-BE49-F238E27FC236}">
                <a16:creationId xmlns:a16="http://schemas.microsoft.com/office/drawing/2014/main" id="{4442D257-DA10-452F-AA4C-BD96710B25DC}"/>
              </a:ext>
            </a:extLst>
          </p:cNvPr>
          <p:cNvSpPr/>
          <p:nvPr/>
        </p:nvSpPr>
        <p:spPr>
          <a:xfrm>
            <a:off x="3070593" y="3481523"/>
            <a:ext cx="796212" cy="31257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latin typeface="Consolas" panose="020B0609020204030204" pitchFamily="49" charset="0"/>
              </a:rPr>
              <a:t>-5</a:t>
            </a:r>
          </a:p>
        </p:txBody>
      </p:sp>
      <p:sp>
        <p:nvSpPr>
          <p:cNvPr id="216" name="Rectangle 215">
            <a:extLst>
              <a:ext uri="{FF2B5EF4-FFF2-40B4-BE49-F238E27FC236}">
                <a16:creationId xmlns:a16="http://schemas.microsoft.com/office/drawing/2014/main" id="{BF471D60-71BB-45FD-A659-5489AFEBC7BB}"/>
              </a:ext>
            </a:extLst>
          </p:cNvPr>
          <p:cNvSpPr/>
          <p:nvPr/>
        </p:nvSpPr>
        <p:spPr>
          <a:xfrm>
            <a:off x="3070593" y="3481523"/>
            <a:ext cx="796212" cy="31257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B050"/>
                </a:solidFill>
                <a:latin typeface="Consolas" panose="020B0609020204030204" pitchFamily="49" charset="0"/>
              </a:rPr>
              <a:t>-6</a:t>
            </a:r>
            <a:endParaRPr lang="en-US" dirty="0">
              <a:solidFill>
                <a:srgbClr val="00B050"/>
              </a:solidFill>
              <a:latin typeface="Consolas" panose="020B0609020204030204" pitchFamily="49" charset="0"/>
            </a:endParaRPr>
          </a:p>
        </p:txBody>
      </p:sp>
      <p:sp>
        <p:nvSpPr>
          <p:cNvPr id="217" name="Rectangle 216">
            <a:extLst>
              <a:ext uri="{FF2B5EF4-FFF2-40B4-BE49-F238E27FC236}">
                <a16:creationId xmlns:a16="http://schemas.microsoft.com/office/drawing/2014/main" id="{FD65A41E-9C10-48CA-8793-533362F27641}"/>
              </a:ext>
            </a:extLst>
          </p:cNvPr>
          <p:cNvSpPr/>
          <p:nvPr/>
        </p:nvSpPr>
        <p:spPr>
          <a:xfrm>
            <a:off x="3070593" y="3481523"/>
            <a:ext cx="796212" cy="31257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latin typeface="Consolas" panose="020B0609020204030204" pitchFamily="49" charset="0"/>
              </a:rPr>
              <a:t>-7</a:t>
            </a:r>
          </a:p>
        </p:txBody>
      </p:sp>
      <p:sp>
        <p:nvSpPr>
          <p:cNvPr id="218" name="Rectangle 217">
            <a:extLst>
              <a:ext uri="{FF2B5EF4-FFF2-40B4-BE49-F238E27FC236}">
                <a16:creationId xmlns:a16="http://schemas.microsoft.com/office/drawing/2014/main" id="{77B8BF4C-0254-4DC9-A7A0-456891F709E7}"/>
              </a:ext>
            </a:extLst>
          </p:cNvPr>
          <p:cNvSpPr/>
          <p:nvPr/>
        </p:nvSpPr>
        <p:spPr>
          <a:xfrm>
            <a:off x="3070593" y="3481523"/>
            <a:ext cx="796212" cy="31257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latin typeface="Consolas" panose="020B0609020204030204" pitchFamily="49" charset="0"/>
              </a:rPr>
              <a:t>-8</a:t>
            </a:r>
          </a:p>
        </p:txBody>
      </p:sp>
      <p:sp>
        <p:nvSpPr>
          <p:cNvPr id="219" name="Rectangle 218">
            <a:extLst>
              <a:ext uri="{FF2B5EF4-FFF2-40B4-BE49-F238E27FC236}">
                <a16:creationId xmlns:a16="http://schemas.microsoft.com/office/drawing/2014/main" id="{8D195FA5-011D-4463-8834-1BD1DF07C5DB}"/>
              </a:ext>
            </a:extLst>
          </p:cNvPr>
          <p:cNvSpPr/>
          <p:nvPr/>
        </p:nvSpPr>
        <p:spPr>
          <a:xfrm>
            <a:off x="3070593" y="3481523"/>
            <a:ext cx="796212" cy="31257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latin typeface="Consolas" panose="020B0609020204030204" pitchFamily="49" charset="0"/>
              </a:rPr>
              <a:t>-9</a:t>
            </a:r>
          </a:p>
        </p:txBody>
      </p:sp>
      <p:sp>
        <p:nvSpPr>
          <p:cNvPr id="202" name="Rectangle 201">
            <a:extLst>
              <a:ext uri="{FF2B5EF4-FFF2-40B4-BE49-F238E27FC236}">
                <a16:creationId xmlns:a16="http://schemas.microsoft.com/office/drawing/2014/main" id="{4F801DE5-96AE-4518-9154-71076DBCDA3B}"/>
              </a:ext>
            </a:extLst>
          </p:cNvPr>
          <p:cNvSpPr/>
          <p:nvPr/>
        </p:nvSpPr>
        <p:spPr>
          <a:xfrm>
            <a:off x="3068378" y="3476579"/>
            <a:ext cx="796212" cy="31257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70C0"/>
                </a:solidFill>
                <a:latin typeface="Consolas" panose="020B0609020204030204" pitchFamily="49" charset="0"/>
              </a:rPr>
              <a:t>1</a:t>
            </a:r>
          </a:p>
        </p:txBody>
      </p:sp>
      <p:sp>
        <p:nvSpPr>
          <p:cNvPr id="204" name="Speech Bubble: Rectangle with Corners Rounded 203">
            <a:extLst>
              <a:ext uri="{FF2B5EF4-FFF2-40B4-BE49-F238E27FC236}">
                <a16:creationId xmlns:a16="http://schemas.microsoft.com/office/drawing/2014/main" id="{941363F4-2F6C-42E8-B8FB-FFC612760093}"/>
              </a:ext>
            </a:extLst>
          </p:cNvPr>
          <p:cNvSpPr/>
          <p:nvPr/>
        </p:nvSpPr>
        <p:spPr>
          <a:xfrm>
            <a:off x="3632508" y="2115303"/>
            <a:ext cx="3854578" cy="1143000"/>
          </a:xfrm>
          <a:prstGeom prst="wedgeRoundRectCallout">
            <a:avLst>
              <a:gd name="adj1" fmla="val -72384"/>
              <a:gd name="adj2" fmla="val -130913"/>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Our </a:t>
            </a:r>
            <a:r>
              <a:rPr lang="en-US" sz="2000" dirty="0">
                <a:solidFill>
                  <a:srgbClr val="32F4F1"/>
                </a:solidFill>
                <a:latin typeface="Corbel" panose="020B0503020204020204" pitchFamily="34" charset="0"/>
              </a:rPr>
              <a:t>good karma </a:t>
            </a:r>
            <a:r>
              <a:rPr lang="en-US" sz="2000" dirty="0">
                <a:solidFill>
                  <a:schemeClr val="bg1"/>
                </a:solidFill>
                <a:latin typeface="Corbel" panose="020B0503020204020204" pitchFamily="34" charset="0"/>
              </a:rPr>
              <a:t>thread completely overwrites the change made by the </a:t>
            </a:r>
            <a:r>
              <a:rPr lang="en-US" sz="2000" dirty="0">
                <a:solidFill>
                  <a:schemeClr val="accent6">
                    <a:lumMod val="40000"/>
                    <a:lumOff val="60000"/>
                  </a:schemeClr>
                </a:solidFill>
                <a:latin typeface="Corbel" panose="020B0503020204020204" pitchFamily="34" charset="0"/>
              </a:rPr>
              <a:t>bad karma </a:t>
            </a:r>
            <a:r>
              <a:rPr lang="en-US" sz="2000" dirty="0">
                <a:solidFill>
                  <a:schemeClr val="bg1"/>
                </a:solidFill>
                <a:latin typeface="Corbel" panose="020B0503020204020204" pitchFamily="34" charset="0"/>
              </a:rPr>
              <a:t>thread!</a:t>
            </a:r>
            <a:endParaRPr lang="en-US" sz="2000" dirty="0">
              <a:solidFill>
                <a:schemeClr val="accent2">
                  <a:lumMod val="20000"/>
                  <a:lumOff val="80000"/>
                </a:schemeClr>
              </a:solidFill>
              <a:latin typeface="Corbel" panose="020B0503020204020204" pitchFamily="34" charset="0"/>
            </a:endParaRPr>
          </a:p>
        </p:txBody>
      </p:sp>
      <p:sp>
        <p:nvSpPr>
          <p:cNvPr id="220" name="TextBox 219">
            <a:extLst>
              <a:ext uri="{FF2B5EF4-FFF2-40B4-BE49-F238E27FC236}">
                <a16:creationId xmlns:a16="http://schemas.microsoft.com/office/drawing/2014/main" id="{0409B495-2CE5-42A8-842F-E051E1617482}"/>
              </a:ext>
            </a:extLst>
          </p:cNvPr>
          <p:cNvSpPr txBox="1"/>
          <p:nvPr/>
        </p:nvSpPr>
        <p:spPr>
          <a:xfrm>
            <a:off x="5504544" y="5601960"/>
            <a:ext cx="6066500" cy="400110"/>
          </a:xfrm>
          <a:prstGeom prst="rect">
            <a:avLst/>
          </a:prstGeom>
          <a:noFill/>
        </p:spPr>
        <p:txBody>
          <a:bodyPr wrap="square" rtlCol="0">
            <a:spAutoFit/>
          </a:bodyPr>
          <a:lstStyle/>
          <a:p>
            <a:pPr algn="ctr"/>
            <a:r>
              <a:rPr lang="en-US" sz="2000" dirty="0"/>
              <a:t>This is called a </a:t>
            </a:r>
            <a:r>
              <a:rPr lang="en-US" sz="2000" dirty="0">
                <a:solidFill>
                  <a:srgbClr val="0070C0"/>
                </a:solidFill>
              </a:rPr>
              <a:t>"race condition."</a:t>
            </a:r>
          </a:p>
        </p:txBody>
      </p:sp>
      <p:grpSp>
        <p:nvGrpSpPr>
          <p:cNvPr id="64" name="Group 63">
            <a:extLst>
              <a:ext uri="{FF2B5EF4-FFF2-40B4-BE49-F238E27FC236}">
                <a16:creationId xmlns:a16="http://schemas.microsoft.com/office/drawing/2014/main" id="{E69CCE32-067A-4D24-9D91-9C76034496B7}"/>
              </a:ext>
            </a:extLst>
          </p:cNvPr>
          <p:cNvGrpSpPr/>
          <p:nvPr/>
        </p:nvGrpSpPr>
        <p:grpSpPr>
          <a:xfrm>
            <a:off x="5791201" y="22600"/>
            <a:ext cx="6483415" cy="1480649"/>
            <a:chOff x="5270710" y="1867121"/>
            <a:chExt cx="6483415" cy="1480649"/>
          </a:xfrm>
        </p:grpSpPr>
        <p:grpSp>
          <p:nvGrpSpPr>
            <p:cNvPr id="65" name="Group 64">
              <a:extLst>
                <a:ext uri="{FF2B5EF4-FFF2-40B4-BE49-F238E27FC236}">
                  <a16:creationId xmlns:a16="http://schemas.microsoft.com/office/drawing/2014/main" id="{0BF611D9-248A-4A35-91CD-ACF0B08E7FE7}"/>
                </a:ext>
              </a:extLst>
            </p:cNvPr>
            <p:cNvGrpSpPr/>
            <p:nvPr/>
          </p:nvGrpSpPr>
          <p:grpSpPr>
            <a:xfrm>
              <a:off x="5270710" y="1867121"/>
              <a:ext cx="6483415" cy="1480649"/>
              <a:chOff x="6341119" y="4803763"/>
              <a:chExt cx="6483415" cy="1480649"/>
            </a:xfrm>
          </p:grpSpPr>
          <p:grpSp>
            <p:nvGrpSpPr>
              <p:cNvPr id="67" name="Group 66">
                <a:extLst>
                  <a:ext uri="{FF2B5EF4-FFF2-40B4-BE49-F238E27FC236}">
                    <a16:creationId xmlns:a16="http://schemas.microsoft.com/office/drawing/2014/main" id="{F6F50485-B859-40FD-A039-CC305D973993}"/>
                  </a:ext>
                </a:extLst>
              </p:cNvPr>
              <p:cNvGrpSpPr/>
              <p:nvPr/>
            </p:nvGrpSpPr>
            <p:grpSpPr>
              <a:xfrm>
                <a:off x="6341119" y="4803763"/>
                <a:ext cx="6400799" cy="1480649"/>
                <a:chOff x="6579660" y="4426225"/>
                <a:chExt cx="6400799" cy="1480649"/>
              </a:xfrm>
            </p:grpSpPr>
            <p:sp>
              <p:nvSpPr>
                <p:cNvPr id="69" name="Rectangle: Rounded Corners 68">
                  <a:extLst>
                    <a:ext uri="{FF2B5EF4-FFF2-40B4-BE49-F238E27FC236}">
                      <a16:creationId xmlns:a16="http://schemas.microsoft.com/office/drawing/2014/main" id="{ADDEDB56-B2D9-42E9-A82E-AF47191F672B}"/>
                    </a:ext>
                  </a:extLst>
                </p:cNvPr>
                <p:cNvSpPr/>
                <p:nvPr/>
              </p:nvSpPr>
              <p:spPr>
                <a:xfrm>
                  <a:off x="6579660" y="4426225"/>
                  <a:ext cx="6400799" cy="148064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a:extLst>
                    <a:ext uri="{FF2B5EF4-FFF2-40B4-BE49-F238E27FC236}">
                      <a16:creationId xmlns:a16="http://schemas.microsoft.com/office/drawing/2014/main" id="{628026EF-61A1-4C31-A52E-A5B7F7B10D2B}"/>
                    </a:ext>
                  </a:extLst>
                </p:cNvPr>
                <p:cNvSpPr txBox="1"/>
                <p:nvPr/>
              </p:nvSpPr>
              <p:spPr>
                <a:xfrm>
                  <a:off x="7388653" y="4433100"/>
                  <a:ext cx="2831224" cy="400110"/>
                </a:xfrm>
                <a:prstGeom prst="rect">
                  <a:avLst/>
                </a:prstGeom>
                <a:noFill/>
              </p:spPr>
              <p:txBody>
                <a:bodyPr wrap="none" rtlCol="0">
                  <a:spAutoFit/>
                </a:bodyPr>
                <a:lstStyle/>
                <a:p>
                  <a:r>
                    <a:rPr lang="en-US" sz="2000" dirty="0">
                      <a:solidFill>
                        <a:schemeClr val="bg1">
                          <a:lumMod val="50000"/>
                        </a:schemeClr>
                      </a:solidFill>
                      <a:latin typeface="Comic Sans MS" panose="030F0702030302020204" pitchFamily="66" charset="0"/>
                    </a:rPr>
                    <a:t>Academic Robot Says:</a:t>
                  </a:r>
                </a:p>
              </p:txBody>
            </p:sp>
          </p:grpSp>
          <p:sp>
            <p:nvSpPr>
              <p:cNvPr id="68" name="TextBox 67">
                <a:extLst>
                  <a:ext uri="{FF2B5EF4-FFF2-40B4-BE49-F238E27FC236}">
                    <a16:creationId xmlns:a16="http://schemas.microsoft.com/office/drawing/2014/main" id="{50844963-3D89-49E3-BB46-B2C308F07E14}"/>
                  </a:ext>
                </a:extLst>
              </p:cNvPr>
              <p:cNvSpPr txBox="1"/>
              <p:nvPr/>
            </p:nvSpPr>
            <p:spPr>
              <a:xfrm>
                <a:off x="6584666" y="5322431"/>
                <a:ext cx="6239868" cy="923330"/>
              </a:xfrm>
              <a:prstGeom prst="rect">
                <a:avLst/>
              </a:prstGeom>
              <a:noFill/>
            </p:spPr>
            <p:txBody>
              <a:bodyPr wrap="square" rtlCol="0">
                <a:spAutoFit/>
              </a:bodyPr>
              <a:lstStyle/>
              <a:p>
                <a:pPr algn="ctr"/>
                <a:r>
                  <a:rPr lang="en-US" dirty="0">
                    <a:solidFill>
                      <a:schemeClr val="accent1">
                        <a:lumMod val="75000"/>
                      </a:schemeClr>
                    </a:solidFill>
                    <a:latin typeface="Comic Sans MS" panose="030F0702030302020204" pitchFamily="66" charset="0"/>
                  </a:rPr>
                  <a:t>      "A key goal of concurrency is </a:t>
                </a:r>
                <a:r>
                  <a:rPr lang="en-US" i="1" dirty="0">
                    <a:solidFill>
                      <a:schemeClr val="accent1">
                        <a:lumMod val="75000"/>
                      </a:schemeClr>
                    </a:solidFill>
                    <a:latin typeface="Comic Sans MS" panose="030F0702030302020204" pitchFamily="66" charset="0"/>
                  </a:rPr>
                  <a:t>determinism</a:t>
                </a:r>
                <a:r>
                  <a:rPr lang="en-US" dirty="0">
                    <a:solidFill>
                      <a:schemeClr val="accent1">
                        <a:lumMod val="75000"/>
                      </a:schemeClr>
                    </a:solidFill>
                    <a:latin typeface="Comic Sans MS" panose="030F0702030302020204" pitchFamily="66" charset="0"/>
                  </a:rPr>
                  <a:t>: ensuring that code produces the same result every time it runs (regardless of how its tasks are scheduled)!"</a:t>
                </a:r>
                <a:endParaRPr lang="en-US" dirty="0">
                  <a:solidFill>
                    <a:srgbClr val="C00000"/>
                  </a:solidFill>
                  <a:latin typeface="Comic Sans MS" panose="030F0702030302020204" pitchFamily="66" charset="0"/>
                </a:endParaRPr>
              </a:p>
            </p:txBody>
          </p:sp>
        </p:grpSp>
        <p:pic>
          <p:nvPicPr>
            <p:cNvPr id="66" name="Picture 65">
              <a:extLst>
                <a:ext uri="{FF2B5EF4-FFF2-40B4-BE49-F238E27FC236}">
                  <a16:creationId xmlns:a16="http://schemas.microsoft.com/office/drawing/2014/main" id="{BDA195AD-CB32-4044-A9F3-633D2F6469B4}"/>
                </a:ext>
              </a:extLst>
            </p:cNvPr>
            <p:cNvPicPr>
              <a:picLocks noChangeAspect="1"/>
            </p:cNvPicPr>
            <p:nvPr/>
          </p:nvPicPr>
          <p:blipFill rotWithShape="1">
            <a:blip r:embed="rId6"/>
            <a:srcRect l="23761" r="21167"/>
            <a:stretch/>
          </p:blipFill>
          <p:spPr>
            <a:xfrm>
              <a:off x="5403768" y="1922126"/>
              <a:ext cx="675935" cy="670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Tree>
    <p:extLst>
      <p:ext uri="{BB962C8B-B14F-4D97-AF65-F5344CB8AC3E}">
        <p14:creationId xmlns:p14="http://schemas.microsoft.com/office/powerpoint/2010/main" val="1001582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5000"/>
                                        <p:tgtEl>
                                          <p:spTgt spid="14"/>
                                        </p:tgtEl>
                                      </p:cBhvr>
                                    </p:animEffect>
                                  </p:childTnLst>
                                </p:cTn>
                              </p:par>
                              <p:par>
                                <p:cTn id="30" presetID="10" presetClass="exit" presetSubtype="0" fill="hold" grpId="1" nodeType="withEffect">
                                  <p:stCondLst>
                                    <p:cond delay="0"/>
                                  </p:stCondLst>
                                  <p:childTnLst>
                                    <p:animEffect transition="out" filter="fade">
                                      <p:cBhvr>
                                        <p:cTn id="31" dur="4000"/>
                                        <p:tgtEl>
                                          <p:spTgt spid="121"/>
                                        </p:tgtEl>
                                      </p:cBhvr>
                                    </p:animEffect>
                                    <p:set>
                                      <p:cBhvr>
                                        <p:cTn id="32" dur="1" fill="hold">
                                          <p:stCondLst>
                                            <p:cond delay="3999"/>
                                          </p:stCondLst>
                                        </p:cTn>
                                        <p:tgtEl>
                                          <p:spTgt spid="121"/>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122"/>
                                        </p:tgtEl>
                                        <p:attrNameLst>
                                          <p:attrName>style.visibility</p:attrName>
                                        </p:attrNameLst>
                                      </p:cBhvr>
                                      <p:to>
                                        <p:strVal val="visible"/>
                                      </p:to>
                                    </p:set>
                                    <p:animEffect transition="in" filter="fade">
                                      <p:cBhvr>
                                        <p:cTn id="35" dur="4000"/>
                                        <p:tgtEl>
                                          <p:spTgt spid="122"/>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17"/>
                                        </p:tgtEl>
                                        <p:attrNameLst>
                                          <p:attrName>style.visibility</p:attrName>
                                        </p:attrNameLst>
                                      </p:cBhvr>
                                      <p:to>
                                        <p:strVal val="visible"/>
                                      </p:to>
                                    </p:set>
                                  </p:childTnLst>
                                </p:cTn>
                              </p:par>
                              <p:par>
                                <p:cTn id="40" presetID="22" presetClass="entr" presetSubtype="8" fill="hold" grpId="0" nodeType="withEffect">
                                  <p:stCondLst>
                                    <p:cond delay="0"/>
                                  </p:stCondLst>
                                  <p:childTnLst>
                                    <p:set>
                                      <p:cBhvr>
                                        <p:cTn id="41" dur="1" fill="hold">
                                          <p:stCondLst>
                                            <p:cond delay="0"/>
                                          </p:stCondLst>
                                        </p:cTn>
                                        <p:tgtEl>
                                          <p:spTgt spid="118"/>
                                        </p:tgtEl>
                                        <p:attrNameLst>
                                          <p:attrName>style.visibility</p:attrName>
                                        </p:attrNameLst>
                                      </p:cBhvr>
                                      <p:to>
                                        <p:strVal val="visible"/>
                                      </p:to>
                                    </p:set>
                                    <p:animEffect transition="in" filter="wipe(left)">
                                      <p:cBhvr>
                                        <p:cTn id="42" dur="59000"/>
                                        <p:tgtEl>
                                          <p:spTgt spid="118"/>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17"/>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1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grpId="1" nodeType="clickEffect">
                                  <p:stCondLst>
                                    <p:cond delay="0"/>
                                  </p:stCondLst>
                                  <p:childTnLst>
                                    <p:animEffect transition="out" filter="fade">
                                      <p:cBhvr>
                                        <p:cTn id="52" dur="500"/>
                                        <p:tgtEl>
                                          <p:spTgt spid="122"/>
                                        </p:tgtEl>
                                      </p:cBhvr>
                                    </p:animEffect>
                                    <p:set>
                                      <p:cBhvr>
                                        <p:cTn id="53" dur="1" fill="hold">
                                          <p:stCondLst>
                                            <p:cond delay="499"/>
                                          </p:stCondLst>
                                        </p:cTn>
                                        <p:tgtEl>
                                          <p:spTgt spid="122"/>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23"/>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2" nodeType="clickEffect">
                                  <p:stCondLst>
                                    <p:cond delay="0"/>
                                  </p:stCondLst>
                                  <p:childTnLst>
                                    <p:set>
                                      <p:cBhvr>
                                        <p:cTn id="61" dur="1" fill="hold">
                                          <p:stCondLst>
                                            <p:cond delay="0"/>
                                          </p:stCondLst>
                                        </p:cTn>
                                        <p:tgtEl>
                                          <p:spTgt spid="121"/>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208"/>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208"/>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209"/>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nodeType="clickEffect">
                                  <p:stCondLst>
                                    <p:cond delay="0"/>
                                  </p:stCondLst>
                                  <p:childTnLst>
                                    <p:set>
                                      <p:cBhvr>
                                        <p:cTn id="77" dur="1" fill="hold">
                                          <p:stCondLst>
                                            <p:cond delay="0"/>
                                          </p:stCondLst>
                                        </p:cTn>
                                        <p:tgtEl>
                                          <p:spTgt spid="209"/>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210"/>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187"/>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124"/>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xit" presetSubtype="0" fill="hold" nodeType="clickEffect">
                                  <p:stCondLst>
                                    <p:cond delay="0"/>
                                  </p:stCondLst>
                                  <p:childTnLst>
                                    <p:set>
                                      <p:cBhvr>
                                        <p:cTn id="93" dur="1" fill="hold">
                                          <p:stCondLst>
                                            <p:cond delay="0"/>
                                          </p:stCondLst>
                                        </p:cTn>
                                        <p:tgtEl>
                                          <p:spTgt spid="210"/>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189"/>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15"/>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xit" presetSubtype="0" fill="hold" nodeType="clickEffect">
                                  <p:stCondLst>
                                    <p:cond delay="0"/>
                                  </p:stCondLst>
                                  <p:childTnLst>
                                    <p:set>
                                      <p:cBhvr>
                                        <p:cTn id="105" dur="1" fill="hold">
                                          <p:stCondLst>
                                            <p:cond delay="0"/>
                                          </p:stCondLst>
                                        </p:cTn>
                                        <p:tgtEl>
                                          <p:spTgt spid="189"/>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nodeType="clickEffect">
                                  <p:stCondLst>
                                    <p:cond delay="0"/>
                                  </p:stCondLst>
                                  <p:childTnLst>
                                    <p:set>
                                      <p:cBhvr>
                                        <p:cTn id="109" dur="1" fill="hold">
                                          <p:stCondLst>
                                            <p:cond delay="0"/>
                                          </p:stCondLst>
                                        </p:cTn>
                                        <p:tgtEl>
                                          <p:spTgt spid="190"/>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193"/>
                                        </p:tgtEl>
                                        <p:attrNameLst>
                                          <p:attrName>style.visibility</p:attrName>
                                        </p:attrNameLst>
                                      </p:cBhvr>
                                      <p:to>
                                        <p:strVal val="visible"/>
                                      </p:to>
                                    </p:set>
                                    <p:animEffect transition="in" filter="fade">
                                      <p:cBhvr>
                                        <p:cTn id="114" dur="500"/>
                                        <p:tgtEl>
                                          <p:spTgt spid="193"/>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203"/>
                                        </p:tgtEl>
                                        <p:attrNameLst>
                                          <p:attrName>style.visibility</p:attrName>
                                        </p:attrNameLst>
                                      </p:cBhvr>
                                      <p:to>
                                        <p:strVal val="visible"/>
                                      </p:to>
                                    </p:set>
                                    <p:animEffect transition="in" filter="wipe(down)">
                                      <p:cBhvr>
                                        <p:cTn id="119" dur="500"/>
                                        <p:tgtEl>
                                          <p:spTgt spid="203"/>
                                        </p:tgtEl>
                                      </p:cBhvr>
                                    </p:animEffect>
                                  </p:childTnLst>
                                </p:cTn>
                              </p:par>
                            </p:childTnLst>
                          </p:cTn>
                        </p:par>
                      </p:childTnLst>
                    </p:cTn>
                  </p:par>
                  <p:par>
                    <p:cTn id="120" fill="hold">
                      <p:stCondLst>
                        <p:cond delay="indefinite"/>
                      </p:stCondLst>
                      <p:childTnLst>
                        <p:par>
                          <p:cTn id="121" fill="hold">
                            <p:stCondLst>
                              <p:cond delay="0"/>
                            </p:stCondLst>
                            <p:childTnLst>
                              <p:par>
                                <p:cTn id="122" presetID="24" presetClass="emph" presetSubtype="0" fill="hold" nodeType="clickEffect">
                                  <p:stCondLst>
                                    <p:cond delay="0"/>
                                  </p:stCondLst>
                                  <p:childTnLst>
                                    <p:animClr clrSpc="hsl" dir="cw">
                                      <p:cBhvr override="childStyle">
                                        <p:cTn id="123" dur="500" fill="hold"/>
                                        <p:tgtEl>
                                          <p:spTgt spid="190"/>
                                        </p:tgtEl>
                                        <p:attrNameLst>
                                          <p:attrName>style.color</p:attrName>
                                        </p:attrNameLst>
                                      </p:cBhvr>
                                      <p:by>
                                        <p:hsl h="0" s="-12549" l="-25098"/>
                                      </p:by>
                                    </p:animClr>
                                    <p:animClr clrSpc="hsl" dir="cw">
                                      <p:cBhvr>
                                        <p:cTn id="124" dur="500" fill="hold"/>
                                        <p:tgtEl>
                                          <p:spTgt spid="190"/>
                                        </p:tgtEl>
                                        <p:attrNameLst>
                                          <p:attrName>fillcolor</p:attrName>
                                        </p:attrNameLst>
                                      </p:cBhvr>
                                      <p:by>
                                        <p:hsl h="0" s="-12549" l="-25098"/>
                                      </p:by>
                                    </p:animClr>
                                    <p:animClr clrSpc="hsl" dir="cw">
                                      <p:cBhvr>
                                        <p:cTn id="125" dur="500" fill="hold"/>
                                        <p:tgtEl>
                                          <p:spTgt spid="190"/>
                                        </p:tgtEl>
                                        <p:attrNameLst>
                                          <p:attrName>stroke.color</p:attrName>
                                        </p:attrNameLst>
                                      </p:cBhvr>
                                      <p:by>
                                        <p:hsl h="0" s="-12549" l="-25098"/>
                                      </p:by>
                                    </p:animClr>
                                    <p:set>
                                      <p:cBhvr>
                                        <p:cTn id="126" dur="500" fill="hold"/>
                                        <p:tgtEl>
                                          <p:spTgt spid="190"/>
                                        </p:tgtEl>
                                        <p:attrNameLst>
                                          <p:attrName>fill.type</p:attrName>
                                        </p:attrNameLst>
                                      </p:cBhvr>
                                      <p:to>
                                        <p:strVal val="solid"/>
                                      </p:to>
                                    </p:se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203"/>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194"/>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nodeType="clickEffect">
                                  <p:stCondLst>
                                    <p:cond delay="0"/>
                                  </p:stCondLst>
                                  <p:childTnLst>
                                    <p:set>
                                      <p:cBhvr>
                                        <p:cTn id="138" dur="1" fill="hold">
                                          <p:stCondLst>
                                            <p:cond delay="0"/>
                                          </p:stCondLst>
                                        </p:cTn>
                                        <p:tgtEl>
                                          <p:spTgt spid="194"/>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211"/>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42" presetClass="path" presetSubtype="0" repeatCount="10000" fill="hold" grpId="0" nodeType="clickEffect">
                                  <p:stCondLst>
                                    <p:cond delay="0"/>
                                  </p:stCondLst>
                                  <p:childTnLst>
                                    <p:animMotion origin="layout" path="M -4.16667E-7 -4.44444E-6 L -4.16667E-7 0.04306 " pathEditMode="relative" rAng="0" ptsTypes="AA">
                                      <p:cBhvr>
                                        <p:cTn id="146" dur="1000" fill="hold"/>
                                        <p:tgtEl>
                                          <p:spTgt spid="211"/>
                                        </p:tgtEl>
                                        <p:attrNameLst>
                                          <p:attrName>ppt_x</p:attrName>
                                          <p:attrName>ppt_y</p:attrName>
                                        </p:attrNameLst>
                                      </p:cBhvr>
                                      <p:rCtr x="0" y="2153"/>
                                    </p:animMotion>
                                  </p:childTnLst>
                                </p:cTn>
                              </p:par>
                              <p:par>
                                <p:cTn id="147" presetID="10" presetClass="entr" presetSubtype="0" fill="hold" grpId="0" nodeType="withEffect">
                                  <p:stCondLst>
                                    <p:cond delay="500"/>
                                  </p:stCondLst>
                                  <p:childTnLst>
                                    <p:set>
                                      <p:cBhvr>
                                        <p:cTn id="148" dur="1" fill="hold">
                                          <p:stCondLst>
                                            <p:cond delay="0"/>
                                          </p:stCondLst>
                                        </p:cTn>
                                        <p:tgtEl>
                                          <p:spTgt spid="200"/>
                                        </p:tgtEl>
                                        <p:attrNameLst>
                                          <p:attrName>style.visibility</p:attrName>
                                        </p:attrNameLst>
                                      </p:cBhvr>
                                      <p:to>
                                        <p:strVal val="visible"/>
                                      </p:to>
                                    </p:set>
                                    <p:animEffect transition="in" filter="fade">
                                      <p:cBhvr>
                                        <p:cTn id="149" dur="500"/>
                                        <p:tgtEl>
                                          <p:spTgt spid="200"/>
                                        </p:tgtEl>
                                      </p:cBhvr>
                                    </p:animEffect>
                                  </p:childTnLst>
                                </p:cTn>
                              </p:par>
                              <p:par>
                                <p:cTn id="150" presetID="10" presetClass="entr" presetSubtype="0" fill="hold" grpId="0" nodeType="withEffect">
                                  <p:stCondLst>
                                    <p:cond delay="1500"/>
                                  </p:stCondLst>
                                  <p:childTnLst>
                                    <p:set>
                                      <p:cBhvr>
                                        <p:cTn id="151" dur="1" fill="hold">
                                          <p:stCondLst>
                                            <p:cond delay="0"/>
                                          </p:stCondLst>
                                        </p:cTn>
                                        <p:tgtEl>
                                          <p:spTgt spid="212"/>
                                        </p:tgtEl>
                                        <p:attrNameLst>
                                          <p:attrName>style.visibility</p:attrName>
                                        </p:attrNameLst>
                                      </p:cBhvr>
                                      <p:to>
                                        <p:strVal val="visible"/>
                                      </p:to>
                                    </p:set>
                                    <p:animEffect transition="in" filter="fade">
                                      <p:cBhvr>
                                        <p:cTn id="152" dur="500"/>
                                        <p:tgtEl>
                                          <p:spTgt spid="212"/>
                                        </p:tgtEl>
                                      </p:cBhvr>
                                    </p:animEffect>
                                  </p:childTnLst>
                                </p:cTn>
                              </p:par>
                              <p:par>
                                <p:cTn id="153" presetID="10" presetClass="entr" presetSubtype="0" fill="hold" grpId="0" nodeType="withEffect">
                                  <p:stCondLst>
                                    <p:cond delay="2500"/>
                                  </p:stCondLst>
                                  <p:childTnLst>
                                    <p:set>
                                      <p:cBhvr>
                                        <p:cTn id="154" dur="1" fill="hold">
                                          <p:stCondLst>
                                            <p:cond delay="0"/>
                                          </p:stCondLst>
                                        </p:cTn>
                                        <p:tgtEl>
                                          <p:spTgt spid="213"/>
                                        </p:tgtEl>
                                        <p:attrNameLst>
                                          <p:attrName>style.visibility</p:attrName>
                                        </p:attrNameLst>
                                      </p:cBhvr>
                                      <p:to>
                                        <p:strVal val="visible"/>
                                      </p:to>
                                    </p:set>
                                    <p:animEffect transition="in" filter="fade">
                                      <p:cBhvr>
                                        <p:cTn id="155" dur="500"/>
                                        <p:tgtEl>
                                          <p:spTgt spid="213"/>
                                        </p:tgtEl>
                                      </p:cBhvr>
                                    </p:animEffect>
                                  </p:childTnLst>
                                </p:cTn>
                              </p:par>
                              <p:par>
                                <p:cTn id="156" presetID="10" presetClass="entr" presetSubtype="0" fill="hold" grpId="0" nodeType="withEffect">
                                  <p:stCondLst>
                                    <p:cond delay="3500"/>
                                  </p:stCondLst>
                                  <p:childTnLst>
                                    <p:set>
                                      <p:cBhvr>
                                        <p:cTn id="157" dur="1" fill="hold">
                                          <p:stCondLst>
                                            <p:cond delay="0"/>
                                          </p:stCondLst>
                                        </p:cTn>
                                        <p:tgtEl>
                                          <p:spTgt spid="214"/>
                                        </p:tgtEl>
                                        <p:attrNameLst>
                                          <p:attrName>style.visibility</p:attrName>
                                        </p:attrNameLst>
                                      </p:cBhvr>
                                      <p:to>
                                        <p:strVal val="visible"/>
                                      </p:to>
                                    </p:set>
                                    <p:animEffect transition="in" filter="fade">
                                      <p:cBhvr>
                                        <p:cTn id="158" dur="500"/>
                                        <p:tgtEl>
                                          <p:spTgt spid="214"/>
                                        </p:tgtEl>
                                      </p:cBhvr>
                                    </p:animEffect>
                                  </p:childTnLst>
                                </p:cTn>
                              </p:par>
                              <p:par>
                                <p:cTn id="159" presetID="10" presetClass="entr" presetSubtype="0" fill="hold" grpId="0" nodeType="withEffect">
                                  <p:stCondLst>
                                    <p:cond delay="4500"/>
                                  </p:stCondLst>
                                  <p:childTnLst>
                                    <p:set>
                                      <p:cBhvr>
                                        <p:cTn id="160" dur="1" fill="hold">
                                          <p:stCondLst>
                                            <p:cond delay="0"/>
                                          </p:stCondLst>
                                        </p:cTn>
                                        <p:tgtEl>
                                          <p:spTgt spid="215"/>
                                        </p:tgtEl>
                                        <p:attrNameLst>
                                          <p:attrName>style.visibility</p:attrName>
                                        </p:attrNameLst>
                                      </p:cBhvr>
                                      <p:to>
                                        <p:strVal val="visible"/>
                                      </p:to>
                                    </p:set>
                                    <p:animEffect transition="in" filter="fade">
                                      <p:cBhvr>
                                        <p:cTn id="161" dur="500"/>
                                        <p:tgtEl>
                                          <p:spTgt spid="215"/>
                                        </p:tgtEl>
                                      </p:cBhvr>
                                    </p:animEffect>
                                  </p:childTnLst>
                                </p:cTn>
                              </p:par>
                              <p:par>
                                <p:cTn id="162" presetID="10" presetClass="entr" presetSubtype="0" fill="hold" grpId="0" nodeType="withEffect">
                                  <p:stCondLst>
                                    <p:cond delay="5500"/>
                                  </p:stCondLst>
                                  <p:childTnLst>
                                    <p:set>
                                      <p:cBhvr>
                                        <p:cTn id="163" dur="1" fill="hold">
                                          <p:stCondLst>
                                            <p:cond delay="0"/>
                                          </p:stCondLst>
                                        </p:cTn>
                                        <p:tgtEl>
                                          <p:spTgt spid="216"/>
                                        </p:tgtEl>
                                        <p:attrNameLst>
                                          <p:attrName>style.visibility</p:attrName>
                                        </p:attrNameLst>
                                      </p:cBhvr>
                                      <p:to>
                                        <p:strVal val="visible"/>
                                      </p:to>
                                    </p:set>
                                    <p:animEffect transition="in" filter="fade">
                                      <p:cBhvr>
                                        <p:cTn id="164" dur="500"/>
                                        <p:tgtEl>
                                          <p:spTgt spid="216"/>
                                        </p:tgtEl>
                                      </p:cBhvr>
                                    </p:animEffect>
                                  </p:childTnLst>
                                </p:cTn>
                              </p:par>
                              <p:par>
                                <p:cTn id="165" presetID="10" presetClass="entr" presetSubtype="0" fill="hold" grpId="0" nodeType="withEffect">
                                  <p:stCondLst>
                                    <p:cond delay="6500"/>
                                  </p:stCondLst>
                                  <p:childTnLst>
                                    <p:set>
                                      <p:cBhvr>
                                        <p:cTn id="166" dur="1" fill="hold">
                                          <p:stCondLst>
                                            <p:cond delay="0"/>
                                          </p:stCondLst>
                                        </p:cTn>
                                        <p:tgtEl>
                                          <p:spTgt spid="217"/>
                                        </p:tgtEl>
                                        <p:attrNameLst>
                                          <p:attrName>style.visibility</p:attrName>
                                        </p:attrNameLst>
                                      </p:cBhvr>
                                      <p:to>
                                        <p:strVal val="visible"/>
                                      </p:to>
                                    </p:set>
                                    <p:animEffect transition="in" filter="fade">
                                      <p:cBhvr>
                                        <p:cTn id="167" dur="500"/>
                                        <p:tgtEl>
                                          <p:spTgt spid="217"/>
                                        </p:tgtEl>
                                      </p:cBhvr>
                                    </p:animEffect>
                                  </p:childTnLst>
                                </p:cTn>
                              </p:par>
                              <p:par>
                                <p:cTn id="168" presetID="10" presetClass="entr" presetSubtype="0" fill="hold" grpId="0" nodeType="withEffect">
                                  <p:stCondLst>
                                    <p:cond delay="7500"/>
                                  </p:stCondLst>
                                  <p:childTnLst>
                                    <p:set>
                                      <p:cBhvr>
                                        <p:cTn id="169" dur="1" fill="hold">
                                          <p:stCondLst>
                                            <p:cond delay="0"/>
                                          </p:stCondLst>
                                        </p:cTn>
                                        <p:tgtEl>
                                          <p:spTgt spid="218"/>
                                        </p:tgtEl>
                                        <p:attrNameLst>
                                          <p:attrName>style.visibility</p:attrName>
                                        </p:attrNameLst>
                                      </p:cBhvr>
                                      <p:to>
                                        <p:strVal val="visible"/>
                                      </p:to>
                                    </p:set>
                                    <p:animEffect transition="in" filter="fade">
                                      <p:cBhvr>
                                        <p:cTn id="170" dur="500"/>
                                        <p:tgtEl>
                                          <p:spTgt spid="218"/>
                                        </p:tgtEl>
                                      </p:cBhvr>
                                    </p:animEffect>
                                  </p:childTnLst>
                                </p:cTn>
                              </p:par>
                              <p:par>
                                <p:cTn id="171" presetID="10" presetClass="entr" presetSubtype="0" fill="hold" grpId="0" nodeType="withEffect">
                                  <p:stCondLst>
                                    <p:cond delay="8500"/>
                                  </p:stCondLst>
                                  <p:childTnLst>
                                    <p:set>
                                      <p:cBhvr>
                                        <p:cTn id="172" dur="1" fill="hold">
                                          <p:stCondLst>
                                            <p:cond delay="0"/>
                                          </p:stCondLst>
                                        </p:cTn>
                                        <p:tgtEl>
                                          <p:spTgt spid="219"/>
                                        </p:tgtEl>
                                        <p:attrNameLst>
                                          <p:attrName>style.visibility</p:attrName>
                                        </p:attrNameLst>
                                      </p:cBhvr>
                                      <p:to>
                                        <p:strVal val="visible"/>
                                      </p:to>
                                    </p:set>
                                    <p:animEffect transition="in" filter="fade">
                                      <p:cBhvr>
                                        <p:cTn id="173" dur="500"/>
                                        <p:tgtEl>
                                          <p:spTgt spid="219"/>
                                        </p:tgtEl>
                                      </p:cBhvr>
                                    </p:animEffect>
                                  </p:childTnLst>
                                </p:cTn>
                              </p:par>
                            </p:childTnLst>
                          </p:cTn>
                        </p:par>
                      </p:childTnLst>
                    </p:cTn>
                  </p:par>
                  <p:par>
                    <p:cTn id="174" fill="hold">
                      <p:stCondLst>
                        <p:cond delay="indefinite"/>
                      </p:stCondLst>
                      <p:childTnLst>
                        <p:par>
                          <p:cTn id="175" fill="hold">
                            <p:stCondLst>
                              <p:cond delay="0"/>
                            </p:stCondLst>
                            <p:childTnLst>
                              <p:par>
                                <p:cTn id="176" presetID="22" presetClass="entr" presetSubtype="4" fill="hold" grpId="0" nodeType="clickEffect">
                                  <p:stCondLst>
                                    <p:cond delay="0"/>
                                  </p:stCondLst>
                                  <p:childTnLst>
                                    <p:set>
                                      <p:cBhvr>
                                        <p:cTn id="177" dur="1" fill="hold">
                                          <p:stCondLst>
                                            <p:cond delay="0"/>
                                          </p:stCondLst>
                                        </p:cTn>
                                        <p:tgtEl>
                                          <p:spTgt spid="205"/>
                                        </p:tgtEl>
                                        <p:attrNameLst>
                                          <p:attrName>style.visibility</p:attrName>
                                        </p:attrNameLst>
                                      </p:cBhvr>
                                      <p:to>
                                        <p:strVal val="visible"/>
                                      </p:to>
                                    </p:set>
                                    <p:animEffect transition="in" filter="wipe(down)">
                                      <p:cBhvr>
                                        <p:cTn id="178" dur="500"/>
                                        <p:tgtEl>
                                          <p:spTgt spid="205"/>
                                        </p:tgtEl>
                                      </p:cBhvr>
                                    </p:animEffect>
                                  </p:childTnLst>
                                </p:cTn>
                              </p:par>
                            </p:childTnLst>
                          </p:cTn>
                        </p:par>
                      </p:childTnLst>
                    </p:cTn>
                  </p:par>
                  <p:par>
                    <p:cTn id="179" fill="hold">
                      <p:stCondLst>
                        <p:cond delay="indefinite"/>
                      </p:stCondLst>
                      <p:childTnLst>
                        <p:par>
                          <p:cTn id="180" fill="hold">
                            <p:stCondLst>
                              <p:cond delay="0"/>
                            </p:stCondLst>
                            <p:childTnLst>
                              <p:par>
                                <p:cTn id="181" presetID="24" presetClass="emph" presetSubtype="0" fill="hold" nodeType="clickEffect">
                                  <p:stCondLst>
                                    <p:cond delay="0"/>
                                  </p:stCondLst>
                                  <p:childTnLst>
                                    <p:animClr clrSpc="hsl" dir="cw">
                                      <p:cBhvr override="childStyle">
                                        <p:cTn id="182" dur="500" fill="hold"/>
                                        <p:tgtEl>
                                          <p:spTgt spid="211"/>
                                        </p:tgtEl>
                                        <p:attrNameLst>
                                          <p:attrName>style.color</p:attrName>
                                        </p:attrNameLst>
                                      </p:cBhvr>
                                      <p:by>
                                        <p:hsl h="0" s="-12549" l="-25098"/>
                                      </p:by>
                                    </p:animClr>
                                    <p:animClr clrSpc="hsl" dir="cw">
                                      <p:cBhvr>
                                        <p:cTn id="183" dur="500" fill="hold"/>
                                        <p:tgtEl>
                                          <p:spTgt spid="211"/>
                                        </p:tgtEl>
                                        <p:attrNameLst>
                                          <p:attrName>fillcolor</p:attrName>
                                        </p:attrNameLst>
                                      </p:cBhvr>
                                      <p:by>
                                        <p:hsl h="0" s="-12549" l="-25098"/>
                                      </p:by>
                                    </p:animClr>
                                    <p:animClr clrSpc="hsl" dir="cw">
                                      <p:cBhvr>
                                        <p:cTn id="184" dur="500" fill="hold"/>
                                        <p:tgtEl>
                                          <p:spTgt spid="211"/>
                                        </p:tgtEl>
                                        <p:attrNameLst>
                                          <p:attrName>stroke.color</p:attrName>
                                        </p:attrNameLst>
                                      </p:cBhvr>
                                      <p:by>
                                        <p:hsl h="0" s="-12549" l="-25098"/>
                                      </p:by>
                                    </p:animClr>
                                    <p:set>
                                      <p:cBhvr>
                                        <p:cTn id="185" dur="500" fill="hold"/>
                                        <p:tgtEl>
                                          <p:spTgt spid="211"/>
                                        </p:tgtEl>
                                        <p:attrNameLst>
                                          <p:attrName>fill.type</p:attrName>
                                        </p:attrNameLst>
                                      </p:cBhvr>
                                      <p:to>
                                        <p:strVal val="solid"/>
                                      </p:to>
                                    </p:set>
                                  </p:childTnLst>
                                </p:cTn>
                              </p:par>
                            </p:childTnLst>
                          </p:cTn>
                        </p:par>
                      </p:childTnLst>
                    </p:cTn>
                  </p:par>
                  <p:par>
                    <p:cTn id="186" fill="hold">
                      <p:stCondLst>
                        <p:cond delay="indefinite"/>
                      </p:stCondLst>
                      <p:childTnLst>
                        <p:par>
                          <p:cTn id="187" fill="hold">
                            <p:stCondLst>
                              <p:cond delay="0"/>
                            </p:stCondLst>
                            <p:childTnLst>
                              <p:par>
                                <p:cTn id="188" presetID="1" presetClass="exit" presetSubtype="0" fill="hold" grpId="1" nodeType="clickEffect">
                                  <p:stCondLst>
                                    <p:cond delay="0"/>
                                  </p:stCondLst>
                                  <p:childTnLst>
                                    <p:set>
                                      <p:cBhvr>
                                        <p:cTn id="189" dur="1" fill="hold">
                                          <p:stCondLst>
                                            <p:cond delay="0"/>
                                          </p:stCondLst>
                                        </p:cTn>
                                        <p:tgtEl>
                                          <p:spTgt spid="205"/>
                                        </p:tgtEl>
                                        <p:attrNameLst>
                                          <p:attrName>style.visibility</p:attrName>
                                        </p:attrNameLst>
                                      </p:cBhvr>
                                      <p:to>
                                        <p:strVal val="hidden"/>
                                      </p:to>
                                    </p:set>
                                  </p:childTnLst>
                                </p:cTn>
                              </p:par>
                            </p:childTnLst>
                          </p:cTn>
                        </p:par>
                      </p:childTnLst>
                    </p:cTn>
                  </p:par>
                  <p:par>
                    <p:cTn id="190" fill="hold">
                      <p:stCondLst>
                        <p:cond delay="indefinite"/>
                      </p:stCondLst>
                      <p:childTnLst>
                        <p:par>
                          <p:cTn id="191" fill="hold">
                            <p:stCondLst>
                              <p:cond delay="0"/>
                            </p:stCondLst>
                            <p:childTnLst>
                              <p:par>
                                <p:cTn id="192" presetID="1" presetClass="exit" presetSubtype="0" fill="hold" grpId="0" nodeType="clickEffect">
                                  <p:stCondLst>
                                    <p:cond delay="0"/>
                                  </p:stCondLst>
                                  <p:childTnLst>
                                    <p:set>
                                      <p:cBhvr>
                                        <p:cTn id="193" dur="1" fill="hold">
                                          <p:stCondLst>
                                            <p:cond delay="0"/>
                                          </p:stCondLst>
                                        </p:cTn>
                                        <p:tgtEl>
                                          <p:spTgt spid="190"/>
                                        </p:tgtEl>
                                        <p:attrNameLst>
                                          <p:attrName>style.visibility</p:attrName>
                                        </p:attrNameLst>
                                      </p:cBhvr>
                                      <p:to>
                                        <p:strVal val="hidden"/>
                                      </p:to>
                                    </p:set>
                                  </p:childTnLst>
                                </p:cTn>
                              </p:par>
                              <p:par>
                                <p:cTn id="194" presetID="1" presetClass="entr" presetSubtype="0" fill="hold" nodeType="withEffect">
                                  <p:stCondLst>
                                    <p:cond delay="0"/>
                                  </p:stCondLst>
                                  <p:childTnLst>
                                    <p:set>
                                      <p:cBhvr>
                                        <p:cTn id="195" dur="1" fill="hold">
                                          <p:stCondLst>
                                            <p:cond delay="0"/>
                                          </p:stCondLst>
                                        </p:cTn>
                                        <p:tgtEl>
                                          <p:spTgt spid="201"/>
                                        </p:tgtEl>
                                        <p:attrNameLst>
                                          <p:attrName>style.visibility</p:attrName>
                                        </p:attrNameLst>
                                      </p:cBhvr>
                                      <p:to>
                                        <p:strVal val="visible"/>
                                      </p:to>
                                    </p:set>
                                  </p:childTnLst>
                                </p:cTn>
                              </p:par>
                            </p:childTnLst>
                          </p:cTn>
                        </p:par>
                      </p:childTnLst>
                    </p:cTn>
                  </p:par>
                  <p:par>
                    <p:cTn id="196" fill="hold">
                      <p:stCondLst>
                        <p:cond delay="indefinite"/>
                      </p:stCondLst>
                      <p:childTnLst>
                        <p:par>
                          <p:cTn id="197" fill="hold">
                            <p:stCondLst>
                              <p:cond delay="0"/>
                            </p:stCondLst>
                            <p:childTnLst>
                              <p:par>
                                <p:cTn id="198" presetID="22" presetClass="entr" presetSubtype="4" fill="hold" grpId="0" nodeType="clickEffect">
                                  <p:stCondLst>
                                    <p:cond delay="0"/>
                                  </p:stCondLst>
                                  <p:childTnLst>
                                    <p:set>
                                      <p:cBhvr>
                                        <p:cTn id="199" dur="1" fill="hold">
                                          <p:stCondLst>
                                            <p:cond delay="0"/>
                                          </p:stCondLst>
                                        </p:cTn>
                                        <p:tgtEl>
                                          <p:spTgt spid="204"/>
                                        </p:tgtEl>
                                        <p:attrNameLst>
                                          <p:attrName>style.visibility</p:attrName>
                                        </p:attrNameLst>
                                      </p:cBhvr>
                                      <p:to>
                                        <p:strVal val="visible"/>
                                      </p:to>
                                    </p:set>
                                    <p:animEffect transition="in" filter="wipe(down)">
                                      <p:cBhvr>
                                        <p:cTn id="200" dur="500"/>
                                        <p:tgtEl>
                                          <p:spTgt spid="204"/>
                                        </p:tgtEl>
                                      </p:cBhvr>
                                    </p:animEffect>
                                  </p:childTnLst>
                                </p:cTn>
                              </p:par>
                            </p:childTnLst>
                          </p:cTn>
                        </p:par>
                      </p:childTnLst>
                    </p:cTn>
                  </p:par>
                  <p:par>
                    <p:cTn id="201" fill="hold">
                      <p:stCondLst>
                        <p:cond delay="indefinite"/>
                      </p:stCondLst>
                      <p:childTnLst>
                        <p:par>
                          <p:cTn id="202" fill="hold">
                            <p:stCondLst>
                              <p:cond delay="0"/>
                            </p:stCondLst>
                            <p:childTnLst>
                              <p:par>
                                <p:cTn id="203" presetID="42" presetClass="path" presetSubtype="0" accel="50000" decel="50000" fill="hold" grpId="2" nodeType="clickEffect">
                                  <p:stCondLst>
                                    <p:cond delay="0"/>
                                  </p:stCondLst>
                                  <p:childTnLst>
                                    <p:animMotion origin="layout" path="M 4.16667E-7 3.33333E-6 L 0.07422 0.35324 " pathEditMode="relative" rAng="0" ptsTypes="AA">
                                      <p:cBhvr>
                                        <p:cTn id="204" dur="2000" fill="hold"/>
                                        <p:tgtEl>
                                          <p:spTgt spid="204"/>
                                        </p:tgtEl>
                                        <p:attrNameLst>
                                          <p:attrName>ppt_x</p:attrName>
                                          <p:attrName>ppt_y</p:attrName>
                                        </p:attrNameLst>
                                      </p:cBhvr>
                                      <p:rCtr x="3711" y="17662"/>
                                    </p:animMotion>
                                  </p:childTnLst>
                                </p:cTn>
                              </p:par>
                            </p:childTnLst>
                          </p:cTn>
                        </p:par>
                      </p:childTnLst>
                    </p:cTn>
                  </p:par>
                  <p:par>
                    <p:cTn id="205" fill="hold">
                      <p:stCondLst>
                        <p:cond delay="indefinite"/>
                      </p:stCondLst>
                      <p:childTnLst>
                        <p:par>
                          <p:cTn id="206" fill="hold">
                            <p:stCondLst>
                              <p:cond delay="0"/>
                            </p:stCondLst>
                            <p:childTnLst>
                              <p:par>
                                <p:cTn id="207" presetID="10" presetClass="entr" presetSubtype="0" fill="hold" grpId="0" nodeType="clickEffect">
                                  <p:stCondLst>
                                    <p:cond delay="0"/>
                                  </p:stCondLst>
                                  <p:childTnLst>
                                    <p:set>
                                      <p:cBhvr>
                                        <p:cTn id="208" dur="1" fill="hold">
                                          <p:stCondLst>
                                            <p:cond delay="0"/>
                                          </p:stCondLst>
                                        </p:cTn>
                                        <p:tgtEl>
                                          <p:spTgt spid="202"/>
                                        </p:tgtEl>
                                        <p:attrNameLst>
                                          <p:attrName>style.visibility</p:attrName>
                                        </p:attrNameLst>
                                      </p:cBhvr>
                                      <p:to>
                                        <p:strVal val="visible"/>
                                      </p:to>
                                    </p:set>
                                    <p:animEffect transition="in" filter="fade">
                                      <p:cBhvr>
                                        <p:cTn id="209" dur="500"/>
                                        <p:tgtEl>
                                          <p:spTgt spid="202"/>
                                        </p:tgtEl>
                                      </p:cBhvr>
                                    </p:animEffect>
                                  </p:childTnLst>
                                </p:cTn>
                              </p:par>
                            </p:childTnLst>
                          </p:cTn>
                        </p:par>
                      </p:childTnLst>
                    </p:cTn>
                  </p:par>
                  <p:par>
                    <p:cTn id="210" fill="hold">
                      <p:stCondLst>
                        <p:cond delay="indefinite"/>
                      </p:stCondLst>
                      <p:childTnLst>
                        <p:par>
                          <p:cTn id="211" fill="hold">
                            <p:stCondLst>
                              <p:cond delay="0"/>
                            </p:stCondLst>
                            <p:childTnLst>
                              <p:par>
                                <p:cTn id="212" presetID="1" presetClass="exit" presetSubtype="0" fill="hold" nodeType="clickEffect">
                                  <p:stCondLst>
                                    <p:cond delay="0"/>
                                  </p:stCondLst>
                                  <p:childTnLst>
                                    <p:set>
                                      <p:cBhvr>
                                        <p:cTn id="213" dur="1" fill="hold">
                                          <p:stCondLst>
                                            <p:cond delay="0"/>
                                          </p:stCondLst>
                                        </p:cTn>
                                        <p:tgtEl>
                                          <p:spTgt spid="201"/>
                                        </p:tgtEl>
                                        <p:attrNameLst>
                                          <p:attrName>style.visibility</p:attrName>
                                        </p:attrNameLst>
                                      </p:cBhvr>
                                      <p:to>
                                        <p:strVal val="hidden"/>
                                      </p:to>
                                    </p:set>
                                  </p:childTnLst>
                                </p:cTn>
                              </p:par>
                            </p:childTnLst>
                          </p:cTn>
                        </p:par>
                      </p:childTnLst>
                    </p:cTn>
                  </p:par>
                  <p:par>
                    <p:cTn id="214" fill="hold">
                      <p:stCondLst>
                        <p:cond delay="indefinite"/>
                      </p:stCondLst>
                      <p:childTnLst>
                        <p:par>
                          <p:cTn id="215" fill="hold">
                            <p:stCondLst>
                              <p:cond delay="0"/>
                            </p:stCondLst>
                            <p:childTnLst>
                              <p:par>
                                <p:cTn id="216" presetID="1" presetClass="exit" presetSubtype="0" fill="hold" grpId="1" nodeType="clickEffect">
                                  <p:stCondLst>
                                    <p:cond delay="0"/>
                                  </p:stCondLst>
                                  <p:childTnLst>
                                    <p:set>
                                      <p:cBhvr>
                                        <p:cTn id="217" dur="1" fill="hold">
                                          <p:stCondLst>
                                            <p:cond delay="0"/>
                                          </p:stCondLst>
                                        </p:cTn>
                                        <p:tgtEl>
                                          <p:spTgt spid="204"/>
                                        </p:tgtEl>
                                        <p:attrNameLst>
                                          <p:attrName>style.visibility</p:attrName>
                                        </p:attrNameLst>
                                      </p:cBhvr>
                                      <p:to>
                                        <p:strVal val="hidden"/>
                                      </p:to>
                                    </p:set>
                                  </p:childTnLst>
                                </p:cTn>
                              </p:par>
                            </p:childTnLst>
                          </p:cTn>
                        </p:par>
                      </p:childTnLst>
                    </p:cTn>
                  </p:par>
                  <p:par>
                    <p:cTn id="218" fill="hold">
                      <p:stCondLst>
                        <p:cond delay="indefinite"/>
                      </p:stCondLst>
                      <p:childTnLst>
                        <p:par>
                          <p:cTn id="219" fill="hold">
                            <p:stCondLst>
                              <p:cond delay="0"/>
                            </p:stCondLst>
                            <p:childTnLst>
                              <p:par>
                                <p:cTn id="220" presetID="1" presetClass="entr" presetSubtype="0" fill="hold" grpId="0" nodeType="clickEffect">
                                  <p:stCondLst>
                                    <p:cond delay="0"/>
                                  </p:stCondLst>
                                  <p:childTnLst>
                                    <p:set>
                                      <p:cBhvr>
                                        <p:cTn id="221" dur="1" fill="hold">
                                          <p:stCondLst>
                                            <p:cond delay="0"/>
                                          </p:stCondLst>
                                        </p:cTn>
                                        <p:tgtEl>
                                          <p:spTgt spid="206"/>
                                        </p:tgtEl>
                                        <p:attrNameLst>
                                          <p:attrName>style.visibility</p:attrName>
                                        </p:attrNameLst>
                                      </p:cBhvr>
                                      <p:to>
                                        <p:strVal val="visible"/>
                                      </p:to>
                                    </p:set>
                                  </p:childTnLst>
                                </p:cTn>
                              </p:par>
                            </p:childTnLst>
                          </p:cTn>
                        </p:par>
                      </p:childTnLst>
                    </p:cTn>
                  </p:par>
                  <p:par>
                    <p:cTn id="222" fill="hold">
                      <p:stCondLst>
                        <p:cond delay="indefinite"/>
                      </p:stCondLst>
                      <p:childTnLst>
                        <p:par>
                          <p:cTn id="223" fill="hold">
                            <p:stCondLst>
                              <p:cond delay="0"/>
                            </p:stCondLst>
                            <p:childTnLst>
                              <p:par>
                                <p:cTn id="224" presetID="10" presetClass="exit" presetSubtype="0" fill="hold" grpId="3" nodeType="clickEffect">
                                  <p:stCondLst>
                                    <p:cond delay="0"/>
                                  </p:stCondLst>
                                  <p:childTnLst>
                                    <p:animEffect transition="out" filter="fade">
                                      <p:cBhvr>
                                        <p:cTn id="225" dur="500"/>
                                        <p:tgtEl>
                                          <p:spTgt spid="121"/>
                                        </p:tgtEl>
                                      </p:cBhvr>
                                    </p:animEffect>
                                    <p:set>
                                      <p:cBhvr>
                                        <p:cTn id="226" dur="1" fill="hold">
                                          <p:stCondLst>
                                            <p:cond delay="499"/>
                                          </p:stCondLst>
                                        </p:cTn>
                                        <p:tgtEl>
                                          <p:spTgt spid="121"/>
                                        </p:tgtEl>
                                        <p:attrNameLst>
                                          <p:attrName>style.visibility</p:attrName>
                                        </p:attrNameLst>
                                      </p:cBhvr>
                                      <p:to>
                                        <p:strVal val="hidden"/>
                                      </p:to>
                                    </p:set>
                                  </p:childTnLst>
                                </p:cTn>
                              </p:par>
                              <p:par>
                                <p:cTn id="227" presetID="10" presetClass="exit" presetSubtype="0" fill="hold" grpId="2" nodeType="withEffect">
                                  <p:stCondLst>
                                    <p:cond delay="0"/>
                                  </p:stCondLst>
                                  <p:childTnLst>
                                    <p:animEffect transition="out" filter="fade">
                                      <p:cBhvr>
                                        <p:cTn id="228" dur="500"/>
                                        <p:tgtEl>
                                          <p:spTgt spid="122"/>
                                        </p:tgtEl>
                                      </p:cBhvr>
                                    </p:animEffect>
                                    <p:set>
                                      <p:cBhvr>
                                        <p:cTn id="229" dur="1" fill="hold">
                                          <p:stCondLst>
                                            <p:cond delay="499"/>
                                          </p:stCondLst>
                                        </p:cTn>
                                        <p:tgtEl>
                                          <p:spTgt spid="122"/>
                                        </p:tgtEl>
                                        <p:attrNameLst>
                                          <p:attrName>style.visibility</p:attrName>
                                        </p:attrNameLst>
                                      </p:cBhvr>
                                      <p:to>
                                        <p:strVal val="hidden"/>
                                      </p:to>
                                    </p:set>
                                  </p:childTnLst>
                                </p:cTn>
                              </p:par>
                              <p:par>
                                <p:cTn id="230" presetID="10" presetClass="exit" presetSubtype="0" fill="hold" grpId="1" nodeType="withEffect">
                                  <p:stCondLst>
                                    <p:cond delay="0"/>
                                  </p:stCondLst>
                                  <p:childTnLst>
                                    <p:animEffect transition="out" filter="fade">
                                      <p:cBhvr>
                                        <p:cTn id="231" dur="500"/>
                                        <p:tgtEl>
                                          <p:spTgt spid="187"/>
                                        </p:tgtEl>
                                      </p:cBhvr>
                                    </p:animEffect>
                                    <p:set>
                                      <p:cBhvr>
                                        <p:cTn id="232" dur="1" fill="hold">
                                          <p:stCondLst>
                                            <p:cond delay="499"/>
                                          </p:stCondLst>
                                        </p:cTn>
                                        <p:tgtEl>
                                          <p:spTgt spid="187"/>
                                        </p:tgtEl>
                                        <p:attrNameLst>
                                          <p:attrName>style.visibility</p:attrName>
                                        </p:attrNameLst>
                                      </p:cBhvr>
                                      <p:to>
                                        <p:strVal val="hidden"/>
                                      </p:to>
                                    </p:set>
                                  </p:childTnLst>
                                </p:cTn>
                              </p:par>
                              <p:par>
                                <p:cTn id="233" presetID="10" presetClass="exit" presetSubtype="0" fill="hold" nodeType="withEffect">
                                  <p:stCondLst>
                                    <p:cond delay="0"/>
                                  </p:stCondLst>
                                  <p:childTnLst>
                                    <p:animEffect transition="out" filter="fade">
                                      <p:cBhvr>
                                        <p:cTn id="234" dur="500"/>
                                        <p:tgtEl>
                                          <p:spTgt spid="124"/>
                                        </p:tgtEl>
                                      </p:cBhvr>
                                    </p:animEffect>
                                    <p:set>
                                      <p:cBhvr>
                                        <p:cTn id="235" dur="1" fill="hold">
                                          <p:stCondLst>
                                            <p:cond delay="499"/>
                                          </p:stCondLst>
                                        </p:cTn>
                                        <p:tgtEl>
                                          <p:spTgt spid="124"/>
                                        </p:tgtEl>
                                        <p:attrNameLst>
                                          <p:attrName>style.visibility</p:attrName>
                                        </p:attrNameLst>
                                      </p:cBhvr>
                                      <p:to>
                                        <p:strVal val="hidden"/>
                                      </p:to>
                                    </p:set>
                                  </p:childTnLst>
                                </p:cTn>
                              </p:par>
                              <p:par>
                                <p:cTn id="236" presetID="10" presetClass="exit" presetSubtype="0" fill="hold" grpId="1" nodeType="withEffect">
                                  <p:stCondLst>
                                    <p:cond delay="0"/>
                                  </p:stCondLst>
                                  <p:childTnLst>
                                    <p:animEffect transition="out" filter="fade">
                                      <p:cBhvr>
                                        <p:cTn id="237" dur="500"/>
                                        <p:tgtEl>
                                          <p:spTgt spid="15"/>
                                        </p:tgtEl>
                                      </p:cBhvr>
                                    </p:animEffect>
                                    <p:set>
                                      <p:cBhvr>
                                        <p:cTn id="238" dur="1" fill="hold">
                                          <p:stCondLst>
                                            <p:cond delay="499"/>
                                          </p:stCondLst>
                                        </p:cTn>
                                        <p:tgtEl>
                                          <p:spTgt spid="15"/>
                                        </p:tgtEl>
                                        <p:attrNameLst>
                                          <p:attrName>style.visibility</p:attrName>
                                        </p:attrNameLst>
                                      </p:cBhvr>
                                      <p:to>
                                        <p:strVal val="hidden"/>
                                      </p:to>
                                    </p:set>
                                  </p:childTnLst>
                                </p:cTn>
                              </p:par>
                              <p:par>
                                <p:cTn id="239" presetID="10" presetClass="exit" presetSubtype="0" fill="hold" grpId="1" nodeType="withEffect">
                                  <p:stCondLst>
                                    <p:cond delay="0"/>
                                  </p:stCondLst>
                                  <p:childTnLst>
                                    <p:animEffect transition="out" filter="fade">
                                      <p:cBhvr>
                                        <p:cTn id="240" dur="500"/>
                                        <p:tgtEl>
                                          <p:spTgt spid="200"/>
                                        </p:tgtEl>
                                      </p:cBhvr>
                                    </p:animEffect>
                                    <p:set>
                                      <p:cBhvr>
                                        <p:cTn id="241" dur="1" fill="hold">
                                          <p:stCondLst>
                                            <p:cond delay="499"/>
                                          </p:stCondLst>
                                        </p:cTn>
                                        <p:tgtEl>
                                          <p:spTgt spid="200"/>
                                        </p:tgtEl>
                                        <p:attrNameLst>
                                          <p:attrName>style.visibility</p:attrName>
                                        </p:attrNameLst>
                                      </p:cBhvr>
                                      <p:to>
                                        <p:strVal val="hidden"/>
                                      </p:to>
                                    </p:set>
                                  </p:childTnLst>
                                </p:cTn>
                              </p:par>
                              <p:par>
                                <p:cTn id="242" presetID="10" presetClass="exit" presetSubtype="0" fill="hold" grpId="1" nodeType="withEffect">
                                  <p:stCondLst>
                                    <p:cond delay="0"/>
                                  </p:stCondLst>
                                  <p:childTnLst>
                                    <p:animEffect transition="out" filter="fade">
                                      <p:cBhvr>
                                        <p:cTn id="243" dur="500"/>
                                        <p:tgtEl>
                                          <p:spTgt spid="218"/>
                                        </p:tgtEl>
                                      </p:cBhvr>
                                    </p:animEffect>
                                    <p:set>
                                      <p:cBhvr>
                                        <p:cTn id="244" dur="1" fill="hold">
                                          <p:stCondLst>
                                            <p:cond delay="499"/>
                                          </p:stCondLst>
                                        </p:cTn>
                                        <p:tgtEl>
                                          <p:spTgt spid="218"/>
                                        </p:tgtEl>
                                        <p:attrNameLst>
                                          <p:attrName>style.visibility</p:attrName>
                                        </p:attrNameLst>
                                      </p:cBhvr>
                                      <p:to>
                                        <p:strVal val="hidden"/>
                                      </p:to>
                                    </p:set>
                                  </p:childTnLst>
                                </p:cTn>
                              </p:par>
                              <p:par>
                                <p:cTn id="245" presetID="10" presetClass="exit" presetSubtype="0" fill="hold" grpId="1" nodeType="withEffect">
                                  <p:stCondLst>
                                    <p:cond delay="0"/>
                                  </p:stCondLst>
                                  <p:childTnLst>
                                    <p:animEffect transition="out" filter="fade">
                                      <p:cBhvr>
                                        <p:cTn id="246" dur="500"/>
                                        <p:tgtEl>
                                          <p:spTgt spid="215"/>
                                        </p:tgtEl>
                                      </p:cBhvr>
                                    </p:animEffect>
                                    <p:set>
                                      <p:cBhvr>
                                        <p:cTn id="247" dur="1" fill="hold">
                                          <p:stCondLst>
                                            <p:cond delay="499"/>
                                          </p:stCondLst>
                                        </p:cTn>
                                        <p:tgtEl>
                                          <p:spTgt spid="215"/>
                                        </p:tgtEl>
                                        <p:attrNameLst>
                                          <p:attrName>style.visibility</p:attrName>
                                        </p:attrNameLst>
                                      </p:cBhvr>
                                      <p:to>
                                        <p:strVal val="hidden"/>
                                      </p:to>
                                    </p:set>
                                  </p:childTnLst>
                                </p:cTn>
                              </p:par>
                              <p:par>
                                <p:cTn id="248" presetID="10" presetClass="exit" presetSubtype="0" fill="hold" grpId="1" nodeType="withEffect">
                                  <p:stCondLst>
                                    <p:cond delay="0"/>
                                  </p:stCondLst>
                                  <p:childTnLst>
                                    <p:animEffect transition="out" filter="fade">
                                      <p:cBhvr>
                                        <p:cTn id="249" dur="500"/>
                                        <p:tgtEl>
                                          <p:spTgt spid="216"/>
                                        </p:tgtEl>
                                      </p:cBhvr>
                                    </p:animEffect>
                                    <p:set>
                                      <p:cBhvr>
                                        <p:cTn id="250" dur="1" fill="hold">
                                          <p:stCondLst>
                                            <p:cond delay="499"/>
                                          </p:stCondLst>
                                        </p:cTn>
                                        <p:tgtEl>
                                          <p:spTgt spid="216"/>
                                        </p:tgtEl>
                                        <p:attrNameLst>
                                          <p:attrName>style.visibility</p:attrName>
                                        </p:attrNameLst>
                                      </p:cBhvr>
                                      <p:to>
                                        <p:strVal val="hidden"/>
                                      </p:to>
                                    </p:set>
                                  </p:childTnLst>
                                </p:cTn>
                              </p:par>
                              <p:par>
                                <p:cTn id="251" presetID="10" presetClass="exit" presetSubtype="0" fill="hold" grpId="1" nodeType="withEffect">
                                  <p:stCondLst>
                                    <p:cond delay="0"/>
                                  </p:stCondLst>
                                  <p:childTnLst>
                                    <p:animEffect transition="out" filter="fade">
                                      <p:cBhvr>
                                        <p:cTn id="252" dur="500"/>
                                        <p:tgtEl>
                                          <p:spTgt spid="212"/>
                                        </p:tgtEl>
                                      </p:cBhvr>
                                    </p:animEffect>
                                    <p:set>
                                      <p:cBhvr>
                                        <p:cTn id="253" dur="1" fill="hold">
                                          <p:stCondLst>
                                            <p:cond delay="499"/>
                                          </p:stCondLst>
                                        </p:cTn>
                                        <p:tgtEl>
                                          <p:spTgt spid="212"/>
                                        </p:tgtEl>
                                        <p:attrNameLst>
                                          <p:attrName>style.visibility</p:attrName>
                                        </p:attrNameLst>
                                      </p:cBhvr>
                                      <p:to>
                                        <p:strVal val="hidden"/>
                                      </p:to>
                                    </p:set>
                                  </p:childTnLst>
                                </p:cTn>
                              </p:par>
                              <p:par>
                                <p:cTn id="254" presetID="10" presetClass="exit" presetSubtype="0" fill="hold" grpId="1" nodeType="withEffect">
                                  <p:stCondLst>
                                    <p:cond delay="0"/>
                                  </p:stCondLst>
                                  <p:childTnLst>
                                    <p:animEffect transition="out" filter="fade">
                                      <p:cBhvr>
                                        <p:cTn id="255" dur="500"/>
                                        <p:tgtEl>
                                          <p:spTgt spid="213"/>
                                        </p:tgtEl>
                                      </p:cBhvr>
                                    </p:animEffect>
                                    <p:set>
                                      <p:cBhvr>
                                        <p:cTn id="256" dur="1" fill="hold">
                                          <p:stCondLst>
                                            <p:cond delay="499"/>
                                          </p:stCondLst>
                                        </p:cTn>
                                        <p:tgtEl>
                                          <p:spTgt spid="213"/>
                                        </p:tgtEl>
                                        <p:attrNameLst>
                                          <p:attrName>style.visibility</p:attrName>
                                        </p:attrNameLst>
                                      </p:cBhvr>
                                      <p:to>
                                        <p:strVal val="hidden"/>
                                      </p:to>
                                    </p:set>
                                  </p:childTnLst>
                                </p:cTn>
                              </p:par>
                              <p:par>
                                <p:cTn id="257" presetID="10" presetClass="exit" presetSubtype="0" fill="hold" grpId="1" nodeType="withEffect">
                                  <p:stCondLst>
                                    <p:cond delay="0"/>
                                  </p:stCondLst>
                                  <p:childTnLst>
                                    <p:animEffect transition="out" filter="fade">
                                      <p:cBhvr>
                                        <p:cTn id="258" dur="500"/>
                                        <p:tgtEl>
                                          <p:spTgt spid="214"/>
                                        </p:tgtEl>
                                      </p:cBhvr>
                                    </p:animEffect>
                                    <p:set>
                                      <p:cBhvr>
                                        <p:cTn id="259" dur="1" fill="hold">
                                          <p:stCondLst>
                                            <p:cond delay="499"/>
                                          </p:stCondLst>
                                        </p:cTn>
                                        <p:tgtEl>
                                          <p:spTgt spid="214"/>
                                        </p:tgtEl>
                                        <p:attrNameLst>
                                          <p:attrName>style.visibility</p:attrName>
                                        </p:attrNameLst>
                                      </p:cBhvr>
                                      <p:to>
                                        <p:strVal val="hidden"/>
                                      </p:to>
                                    </p:set>
                                  </p:childTnLst>
                                </p:cTn>
                              </p:par>
                              <p:par>
                                <p:cTn id="260" presetID="10" presetClass="exit" presetSubtype="0" fill="hold" grpId="1" nodeType="withEffect">
                                  <p:stCondLst>
                                    <p:cond delay="0"/>
                                  </p:stCondLst>
                                  <p:childTnLst>
                                    <p:animEffect transition="out" filter="fade">
                                      <p:cBhvr>
                                        <p:cTn id="261" dur="500"/>
                                        <p:tgtEl>
                                          <p:spTgt spid="217"/>
                                        </p:tgtEl>
                                      </p:cBhvr>
                                    </p:animEffect>
                                    <p:set>
                                      <p:cBhvr>
                                        <p:cTn id="262" dur="1" fill="hold">
                                          <p:stCondLst>
                                            <p:cond delay="499"/>
                                          </p:stCondLst>
                                        </p:cTn>
                                        <p:tgtEl>
                                          <p:spTgt spid="217"/>
                                        </p:tgtEl>
                                        <p:attrNameLst>
                                          <p:attrName>style.visibility</p:attrName>
                                        </p:attrNameLst>
                                      </p:cBhvr>
                                      <p:to>
                                        <p:strVal val="hidden"/>
                                      </p:to>
                                    </p:set>
                                  </p:childTnLst>
                                </p:cTn>
                              </p:par>
                              <p:par>
                                <p:cTn id="263" presetID="10" presetClass="exit" presetSubtype="0" fill="hold" grpId="1" nodeType="withEffect">
                                  <p:stCondLst>
                                    <p:cond delay="0"/>
                                  </p:stCondLst>
                                  <p:childTnLst>
                                    <p:animEffect transition="out" filter="fade">
                                      <p:cBhvr>
                                        <p:cTn id="264" dur="500"/>
                                        <p:tgtEl>
                                          <p:spTgt spid="219"/>
                                        </p:tgtEl>
                                      </p:cBhvr>
                                    </p:animEffect>
                                    <p:set>
                                      <p:cBhvr>
                                        <p:cTn id="265" dur="1" fill="hold">
                                          <p:stCondLst>
                                            <p:cond delay="499"/>
                                          </p:stCondLst>
                                        </p:cTn>
                                        <p:tgtEl>
                                          <p:spTgt spid="219"/>
                                        </p:tgtEl>
                                        <p:attrNameLst>
                                          <p:attrName>style.visibility</p:attrName>
                                        </p:attrNameLst>
                                      </p:cBhvr>
                                      <p:to>
                                        <p:strVal val="hidden"/>
                                      </p:to>
                                    </p:set>
                                  </p:childTnLst>
                                </p:cTn>
                              </p:par>
                              <p:par>
                                <p:cTn id="266" presetID="10" presetClass="exit" presetSubtype="0" fill="hold" grpId="1" nodeType="withEffect">
                                  <p:stCondLst>
                                    <p:cond delay="0"/>
                                  </p:stCondLst>
                                  <p:childTnLst>
                                    <p:animEffect transition="out" filter="fade">
                                      <p:cBhvr>
                                        <p:cTn id="267" dur="500"/>
                                        <p:tgtEl>
                                          <p:spTgt spid="193"/>
                                        </p:tgtEl>
                                      </p:cBhvr>
                                    </p:animEffect>
                                    <p:set>
                                      <p:cBhvr>
                                        <p:cTn id="268" dur="1" fill="hold">
                                          <p:stCondLst>
                                            <p:cond delay="499"/>
                                          </p:stCondLst>
                                        </p:cTn>
                                        <p:tgtEl>
                                          <p:spTgt spid="193"/>
                                        </p:tgtEl>
                                        <p:attrNameLst>
                                          <p:attrName>style.visibility</p:attrName>
                                        </p:attrNameLst>
                                      </p:cBhvr>
                                      <p:to>
                                        <p:strVal val="hidden"/>
                                      </p:to>
                                    </p:set>
                                  </p:childTnLst>
                                </p:cTn>
                              </p:par>
                            </p:childTnLst>
                          </p:cTn>
                        </p:par>
                      </p:childTnLst>
                    </p:cTn>
                  </p:par>
                  <p:par>
                    <p:cTn id="269" fill="hold">
                      <p:stCondLst>
                        <p:cond delay="indefinite"/>
                      </p:stCondLst>
                      <p:childTnLst>
                        <p:par>
                          <p:cTn id="270" fill="hold">
                            <p:stCondLst>
                              <p:cond delay="0"/>
                            </p:stCondLst>
                            <p:childTnLst>
                              <p:par>
                                <p:cTn id="271" presetID="22" presetClass="entr" presetSubtype="4" fill="hold" grpId="0" nodeType="clickEffect">
                                  <p:stCondLst>
                                    <p:cond delay="0"/>
                                  </p:stCondLst>
                                  <p:childTnLst>
                                    <p:set>
                                      <p:cBhvr>
                                        <p:cTn id="272" dur="1" fill="hold">
                                          <p:stCondLst>
                                            <p:cond delay="0"/>
                                          </p:stCondLst>
                                        </p:cTn>
                                        <p:tgtEl>
                                          <p:spTgt spid="207"/>
                                        </p:tgtEl>
                                        <p:attrNameLst>
                                          <p:attrName>style.visibility</p:attrName>
                                        </p:attrNameLst>
                                      </p:cBhvr>
                                      <p:to>
                                        <p:strVal val="visible"/>
                                      </p:to>
                                    </p:set>
                                    <p:animEffect transition="in" filter="wipe(down)">
                                      <p:cBhvr>
                                        <p:cTn id="273" dur="500"/>
                                        <p:tgtEl>
                                          <p:spTgt spid="207"/>
                                        </p:tgtEl>
                                      </p:cBhvr>
                                    </p:animEffect>
                                  </p:childTnLst>
                                </p:cTn>
                              </p:par>
                            </p:childTnLst>
                          </p:cTn>
                        </p:par>
                      </p:childTnLst>
                    </p:cTn>
                  </p:par>
                  <p:par>
                    <p:cTn id="274" fill="hold">
                      <p:stCondLst>
                        <p:cond delay="indefinite"/>
                      </p:stCondLst>
                      <p:childTnLst>
                        <p:par>
                          <p:cTn id="275" fill="hold">
                            <p:stCondLst>
                              <p:cond delay="0"/>
                            </p:stCondLst>
                            <p:childTnLst>
                              <p:par>
                                <p:cTn id="276" presetID="1" presetClass="exit" presetSubtype="0" fill="hold" grpId="1" nodeType="clickEffect">
                                  <p:stCondLst>
                                    <p:cond delay="0"/>
                                  </p:stCondLst>
                                  <p:childTnLst>
                                    <p:set>
                                      <p:cBhvr>
                                        <p:cTn id="277" dur="1" fill="hold">
                                          <p:stCondLst>
                                            <p:cond delay="0"/>
                                          </p:stCondLst>
                                        </p:cTn>
                                        <p:tgtEl>
                                          <p:spTgt spid="207"/>
                                        </p:tgtEl>
                                        <p:attrNameLst>
                                          <p:attrName>style.visibility</p:attrName>
                                        </p:attrNameLst>
                                      </p:cBhvr>
                                      <p:to>
                                        <p:strVal val="hidden"/>
                                      </p:to>
                                    </p:set>
                                  </p:childTnLst>
                                </p:cTn>
                              </p:par>
                            </p:childTnLst>
                          </p:cTn>
                        </p:par>
                      </p:childTnLst>
                    </p:cTn>
                  </p:par>
                  <p:par>
                    <p:cTn id="278" fill="hold">
                      <p:stCondLst>
                        <p:cond delay="indefinite"/>
                      </p:stCondLst>
                      <p:childTnLst>
                        <p:par>
                          <p:cTn id="279" fill="hold">
                            <p:stCondLst>
                              <p:cond delay="0"/>
                            </p:stCondLst>
                            <p:childTnLst>
                              <p:par>
                                <p:cTn id="280" presetID="10" presetClass="exit" presetSubtype="0" fill="hold" nodeType="clickEffect">
                                  <p:stCondLst>
                                    <p:cond delay="0"/>
                                  </p:stCondLst>
                                  <p:childTnLst>
                                    <p:animEffect transition="out" filter="fade">
                                      <p:cBhvr>
                                        <p:cTn id="281" dur="500"/>
                                        <p:tgtEl>
                                          <p:spTgt spid="10"/>
                                        </p:tgtEl>
                                      </p:cBhvr>
                                    </p:animEffect>
                                    <p:set>
                                      <p:cBhvr>
                                        <p:cTn id="282" dur="1" fill="hold">
                                          <p:stCondLst>
                                            <p:cond delay="499"/>
                                          </p:stCondLst>
                                        </p:cTn>
                                        <p:tgtEl>
                                          <p:spTgt spid="10"/>
                                        </p:tgtEl>
                                        <p:attrNameLst>
                                          <p:attrName>style.visibility</p:attrName>
                                        </p:attrNameLst>
                                      </p:cBhvr>
                                      <p:to>
                                        <p:strVal val="hidden"/>
                                      </p:to>
                                    </p:set>
                                  </p:childTnLst>
                                </p:cTn>
                              </p:par>
                              <p:par>
                                <p:cTn id="283" presetID="10" presetClass="exit" presetSubtype="0" fill="hold" grpId="1" nodeType="withEffect">
                                  <p:stCondLst>
                                    <p:cond delay="0"/>
                                  </p:stCondLst>
                                  <p:childTnLst>
                                    <p:animEffect transition="out" filter="fade">
                                      <p:cBhvr>
                                        <p:cTn id="284" dur="500"/>
                                        <p:tgtEl>
                                          <p:spTgt spid="202"/>
                                        </p:tgtEl>
                                      </p:cBhvr>
                                    </p:animEffect>
                                    <p:set>
                                      <p:cBhvr>
                                        <p:cTn id="285" dur="1" fill="hold">
                                          <p:stCondLst>
                                            <p:cond delay="499"/>
                                          </p:stCondLst>
                                        </p:cTn>
                                        <p:tgtEl>
                                          <p:spTgt spid="202"/>
                                        </p:tgtEl>
                                        <p:attrNameLst>
                                          <p:attrName>style.visibility</p:attrName>
                                        </p:attrNameLst>
                                      </p:cBhvr>
                                      <p:to>
                                        <p:strVal val="hidden"/>
                                      </p:to>
                                    </p:set>
                                  </p:childTnLst>
                                </p:cTn>
                              </p:par>
                            </p:childTnLst>
                          </p:cTn>
                        </p:par>
                      </p:childTnLst>
                    </p:cTn>
                  </p:par>
                  <p:par>
                    <p:cTn id="286" fill="hold">
                      <p:stCondLst>
                        <p:cond delay="indefinite"/>
                      </p:stCondLst>
                      <p:childTnLst>
                        <p:par>
                          <p:cTn id="287" fill="hold">
                            <p:stCondLst>
                              <p:cond delay="0"/>
                            </p:stCondLst>
                            <p:childTnLst>
                              <p:par>
                                <p:cTn id="288" presetID="1" presetClass="entr" presetSubtype="0" fill="hold" grpId="0" nodeType="clickEffect">
                                  <p:stCondLst>
                                    <p:cond delay="0"/>
                                  </p:stCondLst>
                                  <p:childTnLst>
                                    <p:set>
                                      <p:cBhvr>
                                        <p:cTn id="289" dur="1" fill="hold">
                                          <p:stCondLst>
                                            <p:cond delay="0"/>
                                          </p:stCondLst>
                                        </p:cTn>
                                        <p:tgtEl>
                                          <p:spTgt spid="220"/>
                                        </p:tgtEl>
                                        <p:attrNameLst>
                                          <p:attrName>style.visibility</p:attrName>
                                        </p:attrNameLst>
                                      </p:cBhvr>
                                      <p:to>
                                        <p:strVal val="visible"/>
                                      </p:to>
                                    </p:set>
                                  </p:childTnLst>
                                </p:cTn>
                              </p:par>
                            </p:childTnLst>
                          </p:cTn>
                        </p:par>
                      </p:childTnLst>
                    </p:cTn>
                  </p:par>
                  <p:par>
                    <p:cTn id="290" fill="hold">
                      <p:stCondLst>
                        <p:cond delay="indefinite"/>
                      </p:stCondLst>
                      <p:childTnLst>
                        <p:par>
                          <p:cTn id="291" fill="hold">
                            <p:stCondLst>
                              <p:cond delay="0"/>
                            </p:stCondLst>
                            <p:childTnLst>
                              <p:par>
                                <p:cTn id="292" presetID="2" presetClass="entr" presetSubtype="2" fill="hold" nodeType="clickEffect">
                                  <p:stCondLst>
                                    <p:cond delay="0"/>
                                  </p:stCondLst>
                                  <p:childTnLst>
                                    <p:set>
                                      <p:cBhvr>
                                        <p:cTn id="293" dur="1" fill="hold">
                                          <p:stCondLst>
                                            <p:cond delay="0"/>
                                          </p:stCondLst>
                                        </p:cTn>
                                        <p:tgtEl>
                                          <p:spTgt spid="64"/>
                                        </p:tgtEl>
                                        <p:attrNameLst>
                                          <p:attrName>style.visibility</p:attrName>
                                        </p:attrNameLst>
                                      </p:cBhvr>
                                      <p:to>
                                        <p:strVal val="visible"/>
                                      </p:to>
                                    </p:set>
                                    <p:anim calcmode="lin" valueType="num">
                                      <p:cBhvr additive="base">
                                        <p:cTn id="294" dur="500" fill="hold"/>
                                        <p:tgtEl>
                                          <p:spTgt spid="64"/>
                                        </p:tgtEl>
                                        <p:attrNameLst>
                                          <p:attrName>ppt_x</p:attrName>
                                        </p:attrNameLst>
                                      </p:cBhvr>
                                      <p:tavLst>
                                        <p:tav tm="0">
                                          <p:val>
                                            <p:strVal val="1+#ppt_w/2"/>
                                          </p:val>
                                        </p:tav>
                                        <p:tav tm="100000">
                                          <p:val>
                                            <p:strVal val="#ppt_x"/>
                                          </p:val>
                                        </p:tav>
                                      </p:tavLst>
                                    </p:anim>
                                    <p:anim calcmode="lin" valueType="num">
                                      <p:cBhvr additive="base">
                                        <p:cTn id="295" dur="500" fill="hold"/>
                                        <p:tgtEl>
                                          <p:spTgt spid="64"/>
                                        </p:tgtEl>
                                        <p:attrNameLst>
                                          <p:attrName>ppt_y</p:attrName>
                                        </p:attrNameLst>
                                      </p:cBhvr>
                                      <p:tavLst>
                                        <p:tav tm="0">
                                          <p:val>
                                            <p:strVal val="#ppt_y"/>
                                          </p:val>
                                        </p:tav>
                                        <p:tav tm="100000">
                                          <p:val>
                                            <p:strVal val="#ppt_y"/>
                                          </p:val>
                                        </p:tav>
                                      </p:tavLst>
                                    </p:anim>
                                  </p:childTnLst>
                                </p:cTn>
                              </p:par>
                            </p:childTnLst>
                          </p:cTn>
                        </p:par>
                      </p:childTnLst>
                    </p:cTn>
                  </p:par>
                  <p:par>
                    <p:cTn id="296" fill="hold">
                      <p:stCondLst>
                        <p:cond delay="indefinite"/>
                      </p:stCondLst>
                      <p:childTnLst>
                        <p:par>
                          <p:cTn id="297" fill="hold">
                            <p:stCondLst>
                              <p:cond delay="0"/>
                            </p:stCondLst>
                            <p:childTnLst>
                              <p:par>
                                <p:cTn id="298" presetID="2" presetClass="exit" presetSubtype="2" fill="hold" nodeType="clickEffect">
                                  <p:stCondLst>
                                    <p:cond delay="0"/>
                                  </p:stCondLst>
                                  <p:childTnLst>
                                    <p:anim calcmode="lin" valueType="num">
                                      <p:cBhvr additive="base">
                                        <p:cTn id="299" dur="500"/>
                                        <p:tgtEl>
                                          <p:spTgt spid="64"/>
                                        </p:tgtEl>
                                        <p:attrNameLst>
                                          <p:attrName>ppt_x</p:attrName>
                                        </p:attrNameLst>
                                      </p:cBhvr>
                                      <p:tavLst>
                                        <p:tav tm="0">
                                          <p:val>
                                            <p:strVal val="ppt_x"/>
                                          </p:val>
                                        </p:tav>
                                        <p:tav tm="100000">
                                          <p:val>
                                            <p:strVal val="1+ppt_w/2"/>
                                          </p:val>
                                        </p:tav>
                                      </p:tavLst>
                                    </p:anim>
                                    <p:anim calcmode="lin" valueType="num">
                                      <p:cBhvr additive="base">
                                        <p:cTn id="300" dur="500"/>
                                        <p:tgtEl>
                                          <p:spTgt spid="64"/>
                                        </p:tgtEl>
                                        <p:attrNameLst>
                                          <p:attrName>ppt_y</p:attrName>
                                        </p:attrNameLst>
                                      </p:cBhvr>
                                      <p:tavLst>
                                        <p:tav tm="0">
                                          <p:val>
                                            <p:strVal val="ppt_y"/>
                                          </p:val>
                                        </p:tav>
                                        <p:tav tm="100000">
                                          <p:val>
                                            <p:strVal val="ppt_y"/>
                                          </p:val>
                                        </p:tav>
                                      </p:tavLst>
                                    </p:anim>
                                    <p:set>
                                      <p:cBhvr>
                                        <p:cTn id="301" dur="1" fill="hold">
                                          <p:stCondLst>
                                            <p:cond delay="499"/>
                                          </p:stCondLst>
                                        </p:cTn>
                                        <p:tgtEl>
                                          <p:spTgt spid="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p:bldP spid="88" grpId="0" animBg="1"/>
      <p:bldP spid="117" grpId="0" animBg="1"/>
      <p:bldP spid="117" grpId="1" animBg="1"/>
      <p:bldP spid="118" grpId="0" animBg="1"/>
      <p:bldP spid="118" grpId="1" animBg="1"/>
      <p:bldP spid="121" grpId="0"/>
      <p:bldP spid="121" grpId="1"/>
      <p:bldP spid="121" grpId="2"/>
      <p:bldP spid="121" grpId="3"/>
      <p:bldP spid="122" grpId="0"/>
      <p:bldP spid="122" grpId="1"/>
      <p:bldP spid="122" grpId="2"/>
      <p:bldP spid="123" grpId="0"/>
      <p:bldP spid="187" grpId="0" animBg="1"/>
      <p:bldP spid="187" grpId="1" animBg="1"/>
      <p:bldP spid="15" grpId="0"/>
      <p:bldP spid="15" grpId="1"/>
      <p:bldP spid="190" grpId="0" animBg="1"/>
      <p:bldP spid="193" grpId="0" animBg="1"/>
      <p:bldP spid="193" grpId="1" animBg="1"/>
      <p:bldP spid="200" grpId="0" animBg="1"/>
      <p:bldP spid="200" grpId="1" animBg="1"/>
      <p:bldP spid="203" grpId="0" animBg="1"/>
      <p:bldP spid="203" grpId="1" animBg="1"/>
      <p:bldP spid="205" grpId="0" animBg="1"/>
      <p:bldP spid="205" grpId="1" animBg="1"/>
      <p:bldP spid="206" grpId="0"/>
      <p:bldP spid="207" grpId="0" animBg="1"/>
      <p:bldP spid="207" grpId="1" animBg="1"/>
      <p:bldP spid="211" grpId="0" animBg="1"/>
      <p:bldP spid="212" grpId="0" animBg="1"/>
      <p:bldP spid="212" grpId="1" animBg="1"/>
      <p:bldP spid="213" grpId="0" animBg="1"/>
      <p:bldP spid="213" grpId="1" animBg="1"/>
      <p:bldP spid="214" grpId="0" animBg="1"/>
      <p:bldP spid="214" grpId="1" animBg="1"/>
      <p:bldP spid="215" grpId="0" animBg="1"/>
      <p:bldP spid="215" grpId="1" animBg="1"/>
      <p:bldP spid="216" grpId="0" animBg="1"/>
      <p:bldP spid="216" grpId="1" animBg="1"/>
      <p:bldP spid="217" grpId="0" animBg="1"/>
      <p:bldP spid="217" grpId="1" animBg="1"/>
      <p:bldP spid="218" grpId="0" animBg="1"/>
      <p:bldP spid="218" grpId="1" animBg="1"/>
      <p:bldP spid="219" grpId="0" animBg="1"/>
      <p:bldP spid="219" grpId="1" animBg="1"/>
      <p:bldP spid="202" grpId="0" animBg="1"/>
      <p:bldP spid="202" grpId="1" animBg="1"/>
      <p:bldP spid="204" grpId="0" animBg="1"/>
      <p:bldP spid="204" grpId="1" animBg="1"/>
      <p:bldP spid="204" grpId="2" animBg="1"/>
      <p:bldP spid="22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5986E-D6E9-4EF4-9167-AD332ED2A218}"/>
              </a:ext>
            </a:extLst>
          </p:cNvPr>
          <p:cNvSpPr>
            <a:spLocks noGrp="1"/>
          </p:cNvSpPr>
          <p:nvPr>
            <p:ph type="title"/>
          </p:nvPr>
        </p:nvSpPr>
        <p:spPr/>
        <p:txBody>
          <a:bodyPr/>
          <a:lstStyle/>
          <a:p>
            <a:r>
              <a:rPr lang="en-US" dirty="0"/>
              <a:t>Concurrency With Shared Mutable State</a:t>
            </a:r>
          </a:p>
        </p:txBody>
      </p:sp>
      <p:sp>
        <p:nvSpPr>
          <p:cNvPr id="5" name="TextBox 4">
            <a:extLst>
              <a:ext uri="{FF2B5EF4-FFF2-40B4-BE49-F238E27FC236}">
                <a16:creationId xmlns:a16="http://schemas.microsoft.com/office/drawing/2014/main" id="{F56CCA33-D896-4C5B-B638-1D78D3CA16D2}"/>
              </a:ext>
            </a:extLst>
          </p:cNvPr>
          <p:cNvSpPr txBox="1"/>
          <p:nvPr/>
        </p:nvSpPr>
        <p:spPr>
          <a:xfrm>
            <a:off x="6532474" y="1401444"/>
            <a:ext cx="5581497" cy="1200329"/>
          </a:xfrm>
          <a:prstGeom prst="rect">
            <a:avLst/>
          </a:prstGeom>
          <a:noFill/>
        </p:spPr>
        <p:txBody>
          <a:bodyPr wrap="square" rtlCol="0">
            <a:spAutoFit/>
          </a:bodyPr>
          <a:lstStyle/>
          <a:p>
            <a:pPr algn="ctr"/>
            <a:r>
              <a:rPr lang="en-US" sz="2400" dirty="0"/>
              <a:t>Most modern languages now have built-in language features to make it safer to use shared mutable state.</a:t>
            </a:r>
          </a:p>
        </p:txBody>
      </p:sp>
      <p:sp>
        <p:nvSpPr>
          <p:cNvPr id="13" name="TextBox 12">
            <a:extLst>
              <a:ext uri="{FF2B5EF4-FFF2-40B4-BE49-F238E27FC236}">
                <a16:creationId xmlns:a16="http://schemas.microsoft.com/office/drawing/2014/main" id="{551D46CC-1719-47D2-9846-DE4A5E13A826}"/>
              </a:ext>
            </a:extLst>
          </p:cNvPr>
          <p:cNvSpPr txBox="1"/>
          <p:nvPr/>
        </p:nvSpPr>
        <p:spPr>
          <a:xfrm>
            <a:off x="139346" y="1066800"/>
            <a:ext cx="6312661" cy="5632311"/>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class Karma extends Thread {</a:t>
            </a:r>
          </a:p>
          <a:p>
            <a:r>
              <a:rPr lang="en-US" dirty="0">
                <a:latin typeface="Consolas" panose="020B0609020204030204" pitchFamily="49" charset="0"/>
              </a:rPr>
              <a:t>  private static int </a:t>
            </a:r>
            <a:r>
              <a:rPr lang="en-US" dirty="0">
                <a:solidFill>
                  <a:srgbClr val="0070C0"/>
                </a:solidFill>
                <a:latin typeface="Consolas" panose="020B0609020204030204" pitchFamily="49" charset="0"/>
              </a:rPr>
              <a:t>karma </a:t>
            </a:r>
            <a:r>
              <a:rPr lang="en-US" dirty="0">
                <a:latin typeface="Consolas" panose="020B0609020204030204" pitchFamily="49" charset="0"/>
              </a:rPr>
              <a:t>= 0</a:t>
            </a:r>
          </a:p>
          <a:p>
            <a:endParaRPr lang="en-US" dirty="0">
              <a:latin typeface="Consolas" panose="020B0609020204030204" pitchFamily="49" charset="0"/>
            </a:endParaRPr>
          </a:p>
          <a:p>
            <a:r>
              <a:rPr lang="en-US" dirty="0">
                <a:latin typeface="Consolas" panose="020B0609020204030204" pitchFamily="49" charset="0"/>
              </a:rPr>
              <a:t>  static void </a:t>
            </a:r>
            <a:r>
              <a:rPr lang="en-US" dirty="0" err="1">
                <a:latin typeface="Consolas" panose="020B0609020204030204" pitchFamily="49" charset="0"/>
              </a:rPr>
              <a:t>do_good_deeds</a:t>
            </a:r>
            <a:r>
              <a:rPr lang="en-US" dirty="0">
                <a:latin typeface="Consolas" panose="020B0609020204030204" pitchFamily="49" charset="0"/>
              </a:rPr>
              <a:t>() {</a:t>
            </a:r>
          </a:p>
          <a:p>
            <a:r>
              <a:rPr lang="en-US" dirty="0">
                <a:latin typeface="Consolas" panose="020B0609020204030204" pitchFamily="49" charset="0"/>
              </a:rPr>
              <a:t>    for (int </a:t>
            </a:r>
            <a:r>
              <a:rPr lang="en-US" dirty="0" err="1">
                <a:latin typeface="Consolas" panose="020B0609020204030204" pitchFamily="49" charset="0"/>
              </a:rPr>
              <a:t>i</a:t>
            </a:r>
            <a:r>
              <a:rPr lang="en-US" dirty="0">
                <a:latin typeface="Consolas" panose="020B0609020204030204" pitchFamily="49" charset="0"/>
              </a:rPr>
              <a:t>=0;i&lt;100000;++</a:t>
            </a:r>
            <a:r>
              <a:rPr lang="en-US" dirty="0" err="1">
                <a:latin typeface="Consolas" panose="020B0609020204030204" pitchFamily="49" charset="0"/>
              </a:rPr>
              <a:t>i</a:t>
            </a:r>
            <a:r>
              <a:rPr lang="en-US" dirty="0">
                <a:latin typeface="Consolas" panose="020B0609020204030204" pitchFamily="49" charset="0"/>
              </a:rPr>
              <a:t>)</a:t>
            </a:r>
          </a:p>
          <a:p>
            <a:r>
              <a:rPr lang="en-US" dirty="0">
                <a:latin typeface="Consolas" panose="020B0609020204030204" pitchFamily="49" charset="0"/>
              </a:rPr>
              <a:t>      </a:t>
            </a:r>
            <a:r>
              <a:rPr lang="en-US" dirty="0">
                <a:solidFill>
                  <a:srgbClr val="FF0000"/>
                </a:solidFill>
                <a:latin typeface="Consolas" panose="020B0609020204030204" pitchFamily="49" charset="0"/>
              </a:rPr>
              <a:t>synchronized</a:t>
            </a:r>
            <a:r>
              <a:rPr lang="en-US" dirty="0">
                <a:latin typeface="Consolas" panose="020B0609020204030204" pitchFamily="49" charset="0"/>
              </a:rPr>
              <a:t>(</a:t>
            </a:r>
            <a:r>
              <a:rPr lang="en-US" dirty="0" err="1">
                <a:solidFill>
                  <a:srgbClr val="0070C0"/>
                </a:solidFill>
                <a:latin typeface="Consolas" panose="020B0609020204030204" pitchFamily="49" charset="0"/>
              </a:rPr>
              <a:t>Karma.class</a:t>
            </a:r>
            <a:r>
              <a:rPr lang="en-US" dirty="0">
                <a:latin typeface="Consolas" panose="020B0609020204030204" pitchFamily="49" charset="0"/>
              </a:rPr>
              <a:t>) { </a:t>
            </a:r>
            <a:r>
              <a:rPr lang="en-US" dirty="0">
                <a:solidFill>
                  <a:srgbClr val="0070C0"/>
                </a:solidFill>
                <a:latin typeface="Consolas" panose="020B0609020204030204" pitchFamily="49" charset="0"/>
              </a:rPr>
              <a:t>karma</a:t>
            </a:r>
            <a:r>
              <a:rPr lang="en-US" dirty="0">
                <a:latin typeface="Consolas" panose="020B0609020204030204" pitchFamily="49" charset="0"/>
              </a:rPr>
              <a:t>++; }</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static void </a:t>
            </a:r>
            <a:r>
              <a:rPr lang="en-US" dirty="0" err="1">
                <a:latin typeface="Consolas" panose="020B0609020204030204" pitchFamily="49" charset="0"/>
              </a:rPr>
              <a:t>be_naughty</a:t>
            </a:r>
            <a:r>
              <a:rPr lang="en-US" dirty="0">
                <a:latin typeface="Consolas" panose="020B0609020204030204" pitchFamily="49" charset="0"/>
              </a:rPr>
              <a:t>() {</a:t>
            </a:r>
          </a:p>
          <a:p>
            <a:r>
              <a:rPr lang="en-US" dirty="0">
                <a:latin typeface="Consolas" panose="020B0609020204030204" pitchFamily="49" charset="0"/>
              </a:rPr>
              <a:t>    for (int </a:t>
            </a:r>
            <a:r>
              <a:rPr lang="en-US" dirty="0" err="1">
                <a:latin typeface="Consolas" panose="020B0609020204030204" pitchFamily="49" charset="0"/>
              </a:rPr>
              <a:t>i</a:t>
            </a:r>
            <a:r>
              <a:rPr lang="en-US" dirty="0">
                <a:latin typeface="Consolas" panose="020B0609020204030204" pitchFamily="49" charset="0"/>
              </a:rPr>
              <a:t>=0;i&lt;100000;++</a:t>
            </a:r>
            <a:r>
              <a:rPr lang="en-US" dirty="0" err="1">
                <a:latin typeface="Consolas" panose="020B0609020204030204" pitchFamily="49" charset="0"/>
              </a:rPr>
              <a:t>i</a:t>
            </a:r>
            <a:r>
              <a:rPr lang="en-US" dirty="0">
                <a:latin typeface="Consolas" panose="020B0609020204030204" pitchFamily="49" charset="0"/>
              </a:rPr>
              <a:t>)</a:t>
            </a:r>
          </a:p>
          <a:p>
            <a:r>
              <a:rPr lang="en-US" dirty="0">
                <a:latin typeface="Consolas" panose="020B0609020204030204" pitchFamily="49" charset="0"/>
              </a:rPr>
              <a:t>      </a:t>
            </a:r>
            <a:r>
              <a:rPr lang="en-US" dirty="0">
                <a:solidFill>
                  <a:srgbClr val="FF0000"/>
                </a:solidFill>
                <a:latin typeface="Consolas" panose="020B0609020204030204" pitchFamily="49" charset="0"/>
              </a:rPr>
              <a:t>synchronized</a:t>
            </a:r>
            <a:r>
              <a:rPr lang="en-US" dirty="0">
                <a:latin typeface="Consolas" panose="020B0609020204030204" pitchFamily="49" charset="0"/>
              </a:rPr>
              <a:t>(</a:t>
            </a:r>
            <a:r>
              <a:rPr lang="en-US" dirty="0" err="1">
                <a:solidFill>
                  <a:srgbClr val="0070C0"/>
                </a:solidFill>
                <a:latin typeface="Consolas" panose="020B0609020204030204" pitchFamily="49" charset="0"/>
              </a:rPr>
              <a:t>Karma.class</a:t>
            </a:r>
            <a:r>
              <a:rPr lang="en-US" dirty="0">
                <a:latin typeface="Consolas" panose="020B0609020204030204" pitchFamily="49" charset="0"/>
              </a:rPr>
              <a:t>) { </a:t>
            </a:r>
            <a:r>
              <a:rPr lang="en-US" dirty="0">
                <a:solidFill>
                  <a:srgbClr val="0070C0"/>
                </a:solidFill>
                <a:latin typeface="Consolas" panose="020B0609020204030204" pitchFamily="49" charset="0"/>
              </a:rPr>
              <a:t>karma</a:t>
            </a:r>
            <a:r>
              <a:rPr lang="en-US" dirty="0">
                <a:latin typeface="Consolas" panose="020B0609020204030204" pitchFamily="49" charset="0"/>
              </a:rPr>
              <a:t>--; }</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public static void main(String </a:t>
            </a:r>
            <a:r>
              <a:rPr lang="en-US" dirty="0" err="1">
                <a:latin typeface="Consolas" panose="020B0609020204030204" pitchFamily="49" charset="0"/>
              </a:rPr>
              <a:t>args</a:t>
            </a:r>
            <a:r>
              <a:rPr lang="en-US" dirty="0">
                <a:latin typeface="Consolas" panose="020B0609020204030204" pitchFamily="49" charset="0"/>
              </a:rPr>
              <a:t>[]) {</a:t>
            </a:r>
          </a:p>
          <a:p>
            <a:r>
              <a:rPr lang="en-US" dirty="0">
                <a:latin typeface="Consolas" panose="020B0609020204030204" pitchFamily="49" charset="0"/>
              </a:rPr>
              <a:t>    ... // Code to start two threads and run</a:t>
            </a:r>
          </a:p>
          <a:p>
            <a:r>
              <a:rPr lang="en-US" dirty="0">
                <a:latin typeface="Consolas" panose="020B0609020204030204" pitchFamily="49" charset="0"/>
              </a:rPr>
              <a:t>    ... // </a:t>
            </a:r>
            <a:r>
              <a:rPr lang="en-US" dirty="0" err="1">
                <a:latin typeface="Consolas" panose="020B0609020204030204" pitchFamily="49" charset="0"/>
              </a:rPr>
              <a:t>do_good_deeds</a:t>
            </a:r>
            <a:r>
              <a:rPr lang="en-US" dirty="0">
                <a:latin typeface="Consolas" panose="020B0609020204030204" pitchFamily="49" charset="0"/>
              </a:rPr>
              <a:t>() and </a:t>
            </a:r>
            <a:r>
              <a:rPr lang="en-US" dirty="0" err="1">
                <a:latin typeface="Consolas" panose="020B0609020204030204" pitchFamily="49" charset="0"/>
              </a:rPr>
              <a:t>be_naughty</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System.out.println</a:t>
            </a:r>
            <a:r>
              <a:rPr lang="en-US" dirty="0">
                <a:latin typeface="Consolas" panose="020B0609020204030204" pitchFamily="49" charset="0"/>
              </a:rPr>
              <a:t>(karma);</a:t>
            </a:r>
          </a:p>
          <a:p>
            <a:r>
              <a:rPr lang="en-US" dirty="0">
                <a:latin typeface="Consolas" panose="020B0609020204030204" pitchFamily="49" charset="0"/>
              </a:rPr>
              <a:t>  }</a:t>
            </a:r>
          </a:p>
          <a:p>
            <a:r>
              <a:rPr lang="en-US" dirty="0">
                <a:latin typeface="Consolas" panose="020B0609020204030204" pitchFamily="49" charset="0"/>
              </a:rPr>
              <a:t>}</a:t>
            </a:r>
          </a:p>
        </p:txBody>
      </p:sp>
      <p:sp>
        <p:nvSpPr>
          <p:cNvPr id="14" name="TextBox 13">
            <a:extLst>
              <a:ext uri="{FF2B5EF4-FFF2-40B4-BE49-F238E27FC236}">
                <a16:creationId xmlns:a16="http://schemas.microsoft.com/office/drawing/2014/main" id="{EE2F3B64-C011-4EC6-9D05-6007C8751B52}"/>
              </a:ext>
            </a:extLst>
          </p:cNvPr>
          <p:cNvSpPr txBox="1"/>
          <p:nvPr/>
        </p:nvSpPr>
        <p:spPr>
          <a:xfrm>
            <a:off x="6454443" y="2828835"/>
            <a:ext cx="5737558" cy="1200329"/>
          </a:xfrm>
          <a:prstGeom prst="rect">
            <a:avLst/>
          </a:prstGeom>
          <a:noFill/>
        </p:spPr>
        <p:txBody>
          <a:bodyPr wrap="square" rtlCol="0">
            <a:spAutoFit/>
          </a:bodyPr>
          <a:lstStyle/>
          <a:p>
            <a:pPr algn="ctr"/>
            <a:r>
              <a:rPr lang="en-US" sz="2400" dirty="0"/>
              <a:t>For example, Java's </a:t>
            </a:r>
            <a:r>
              <a:rPr lang="en-US" sz="2400" dirty="0">
                <a:solidFill>
                  <a:srgbClr val="FF0000"/>
                </a:solidFill>
              </a:rPr>
              <a:t>synchronized</a:t>
            </a:r>
            <a:r>
              <a:rPr lang="en-US" sz="2400" dirty="0"/>
              <a:t> keyword can be used to limit access to a </a:t>
            </a:r>
            <a:r>
              <a:rPr lang="en-US" sz="2400" dirty="0">
                <a:solidFill>
                  <a:srgbClr val="0070C0"/>
                </a:solidFill>
              </a:rPr>
              <a:t>mutable variable</a:t>
            </a:r>
            <a:r>
              <a:rPr lang="en-US" sz="2400" dirty="0"/>
              <a:t> to a single thread at a time.</a:t>
            </a:r>
          </a:p>
        </p:txBody>
      </p:sp>
      <p:sp>
        <p:nvSpPr>
          <p:cNvPr id="15" name="TextBox 14">
            <a:extLst>
              <a:ext uri="{FF2B5EF4-FFF2-40B4-BE49-F238E27FC236}">
                <a16:creationId xmlns:a16="http://schemas.microsoft.com/office/drawing/2014/main" id="{1F6A3C9A-F5F0-4F55-863B-447E00C54DF9}"/>
              </a:ext>
            </a:extLst>
          </p:cNvPr>
          <p:cNvSpPr txBox="1"/>
          <p:nvPr/>
        </p:nvSpPr>
        <p:spPr>
          <a:xfrm>
            <a:off x="6471157" y="4262322"/>
            <a:ext cx="5581497" cy="830997"/>
          </a:xfrm>
          <a:prstGeom prst="rect">
            <a:avLst/>
          </a:prstGeom>
          <a:noFill/>
        </p:spPr>
        <p:txBody>
          <a:bodyPr wrap="square" rtlCol="0">
            <a:spAutoFit/>
          </a:bodyPr>
          <a:lstStyle/>
          <a:p>
            <a:pPr algn="ctr"/>
            <a:r>
              <a:rPr lang="en-US" sz="2400" dirty="0"/>
              <a:t>We won't be covering these features in any detail, but it's good to know they exist.</a:t>
            </a:r>
          </a:p>
        </p:txBody>
      </p:sp>
      <p:sp>
        <p:nvSpPr>
          <p:cNvPr id="16" name="TextBox 15">
            <a:extLst>
              <a:ext uri="{FF2B5EF4-FFF2-40B4-BE49-F238E27FC236}">
                <a16:creationId xmlns:a16="http://schemas.microsoft.com/office/drawing/2014/main" id="{56801626-4926-4F22-AFC5-1425AC133436}"/>
              </a:ext>
            </a:extLst>
          </p:cNvPr>
          <p:cNvSpPr txBox="1"/>
          <p:nvPr/>
        </p:nvSpPr>
        <p:spPr>
          <a:xfrm>
            <a:off x="6452007" y="5566147"/>
            <a:ext cx="5581497" cy="830997"/>
          </a:xfrm>
          <a:prstGeom prst="rect">
            <a:avLst/>
          </a:prstGeom>
          <a:noFill/>
        </p:spPr>
        <p:txBody>
          <a:bodyPr wrap="square" rtlCol="0">
            <a:spAutoFit/>
          </a:bodyPr>
          <a:lstStyle/>
          <a:p>
            <a:pPr algn="ctr"/>
            <a:r>
              <a:rPr lang="en-US" sz="2400" dirty="0"/>
              <a:t>But be careful – it's still difficult to get shared mutable state right (and efficient)!</a:t>
            </a:r>
          </a:p>
        </p:txBody>
      </p:sp>
      <p:sp>
        <p:nvSpPr>
          <p:cNvPr id="17" name="Speech Bubble: Rectangle with Corners Rounded 16">
            <a:extLst>
              <a:ext uri="{FF2B5EF4-FFF2-40B4-BE49-F238E27FC236}">
                <a16:creationId xmlns:a16="http://schemas.microsoft.com/office/drawing/2014/main" id="{68A91CF9-A29B-44D7-95EC-B25B8249C7E5}"/>
              </a:ext>
            </a:extLst>
          </p:cNvPr>
          <p:cNvSpPr/>
          <p:nvPr/>
        </p:nvSpPr>
        <p:spPr>
          <a:xfrm>
            <a:off x="5388176" y="4029164"/>
            <a:ext cx="4253257" cy="1362138"/>
          </a:xfrm>
          <a:prstGeom prst="wedgeRoundRectCallout">
            <a:avLst>
              <a:gd name="adj1" fmla="val -107706"/>
              <a:gd name="adj2" fmla="val -41953"/>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 </a:t>
            </a:r>
            <a:r>
              <a:rPr lang="en-US" sz="2000" dirty="0">
                <a:solidFill>
                  <a:schemeClr val="accent2">
                    <a:lumMod val="40000"/>
                    <a:lumOff val="60000"/>
                  </a:schemeClr>
                </a:solidFill>
                <a:latin typeface="Corbel" panose="020B0503020204020204" pitchFamily="34" charset="0"/>
              </a:rPr>
              <a:t>synchronized</a:t>
            </a:r>
            <a:r>
              <a:rPr lang="en-US" sz="2000" dirty="0">
                <a:solidFill>
                  <a:schemeClr val="bg1"/>
                </a:solidFill>
                <a:latin typeface="Corbel" panose="020B0503020204020204" pitchFamily="34" charset="0"/>
              </a:rPr>
              <a:t> keyword ensures that only one of these two blocks can run at a time.</a:t>
            </a:r>
            <a:endParaRPr lang="en-US" sz="2000" dirty="0">
              <a:solidFill>
                <a:schemeClr val="accent2">
                  <a:lumMod val="20000"/>
                  <a:lumOff val="80000"/>
                </a:schemeClr>
              </a:solidFill>
              <a:latin typeface="Corbel" panose="020B0503020204020204" pitchFamily="34" charset="0"/>
            </a:endParaRPr>
          </a:p>
        </p:txBody>
      </p:sp>
    </p:spTree>
    <p:extLst>
      <p:ext uri="{BB962C8B-B14F-4D97-AF65-F5344CB8AC3E}">
        <p14:creationId xmlns:p14="http://schemas.microsoft.com/office/powerpoint/2010/main" val="55452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7"/>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animBg="1"/>
      <p:bldP spid="14" grpId="0"/>
      <p:bldP spid="15" grpId="0"/>
      <p:bldP spid="16" grpId="0"/>
      <p:bldP spid="17" grpId="0" animBg="1"/>
      <p:bldP spid="17" grpId="1"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a:xfrm>
            <a:off x="914400" y="-76200"/>
            <a:ext cx="10363200" cy="1143000"/>
          </a:xfrm>
        </p:spPr>
        <p:txBody>
          <a:bodyPr/>
          <a:lstStyle/>
          <a:p>
            <a:r>
              <a:rPr lang="en-US" dirty="0"/>
              <a:t>Models for Concurrency</a:t>
            </a:r>
          </a:p>
        </p:txBody>
      </p:sp>
      <p:sp>
        <p:nvSpPr>
          <p:cNvPr id="5" name="TextBox 4">
            <a:extLst>
              <a:ext uri="{FF2B5EF4-FFF2-40B4-BE49-F238E27FC236}">
                <a16:creationId xmlns:a16="http://schemas.microsoft.com/office/drawing/2014/main" id="{4C7C4F2A-AE7A-4B2A-AFD5-F858DD7292D8}"/>
              </a:ext>
            </a:extLst>
          </p:cNvPr>
          <p:cNvSpPr txBox="1"/>
          <p:nvPr/>
        </p:nvSpPr>
        <p:spPr>
          <a:xfrm>
            <a:off x="1684237" y="835967"/>
            <a:ext cx="8823526" cy="461665"/>
          </a:xfrm>
          <a:prstGeom prst="rect">
            <a:avLst/>
          </a:prstGeom>
          <a:noFill/>
        </p:spPr>
        <p:txBody>
          <a:bodyPr wrap="square" rtlCol="0">
            <a:spAutoFit/>
          </a:bodyPr>
          <a:lstStyle/>
          <a:p>
            <a:pPr algn="ctr"/>
            <a:r>
              <a:rPr lang="en-US" sz="2400" dirty="0"/>
              <a:t>There are two primary approaches for implementing concurrency:  </a:t>
            </a:r>
          </a:p>
        </p:txBody>
      </p:sp>
      <p:sp>
        <p:nvSpPr>
          <p:cNvPr id="6" name="Rectangle 5">
            <a:extLst>
              <a:ext uri="{FF2B5EF4-FFF2-40B4-BE49-F238E27FC236}">
                <a16:creationId xmlns:a16="http://schemas.microsoft.com/office/drawing/2014/main" id="{56195AA1-1A9F-4920-8507-68567CAD21AC}"/>
              </a:ext>
            </a:extLst>
          </p:cNvPr>
          <p:cNvSpPr/>
          <p:nvPr/>
        </p:nvSpPr>
        <p:spPr>
          <a:xfrm>
            <a:off x="127108" y="1533690"/>
            <a:ext cx="5884419" cy="2959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4">
                    <a:lumMod val="20000"/>
                    <a:lumOff val="80000"/>
                  </a:schemeClr>
                </a:solidFill>
              </a:rPr>
              <a:t>Multi-threading Model</a:t>
            </a:r>
          </a:p>
          <a:p>
            <a:pPr algn="ctr"/>
            <a:endParaRPr lang="en-US" dirty="0"/>
          </a:p>
          <a:p>
            <a:pPr algn="ctr"/>
            <a:r>
              <a:rPr lang="en-US" sz="2000" dirty="0"/>
              <a:t>A program creates multiple "threads" of execution that run concurrently (potentially in parallel). </a:t>
            </a:r>
          </a:p>
          <a:p>
            <a:pPr algn="ctr"/>
            <a:endParaRPr lang="en-US" sz="2000" dirty="0"/>
          </a:p>
          <a:p>
            <a:pPr algn="ctr"/>
            <a:r>
              <a:rPr lang="en-US" sz="2000" dirty="0"/>
              <a:t>The programmer explicitly </a:t>
            </a:r>
            <a:r>
              <a:rPr lang="en-US" sz="2000" dirty="0">
                <a:solidFill>
                  <a:schemeClr val="accent2">
                    <a:lumMod val="40000"/>
                    <a:lumOff val="60000"/>
                  </a:schemeClr>
                </a:solidFill>
              </a:rPr>
              <a:t>"launches"</a:t>
            </a:r>
            <a:r>
              <a:rPr lang="en-US" sz="2000" dirty="0"/>
              <a:t> one or more functions in their own threads, and the OS schedules their execution across available CPU cores.</a:t>
            </a:r>
          </a:p>
          <a:p>
            <a:pPr algn="ctr"/>
            <a:endParaRPr lang="en-US" sz="2000" dirty="0"/>
          </a:p>
        </p:txBody>
      </p:sp>
      <p:sp>
        <p:nvSpPr>
          <p:cNvPr id="8" name="Rectangle 7">
            <a:extLst>
              <a:ext uri="{FF2B5EF4-FFF2-40B4-BE49-F238E27FC236}">
                <a16:creationId xmlns:a16="http://schemas.microsoft.com/office/drawing/2014/main" id="{8931B5EC-4305-4F41-8E35-34621A7E4006}"/>
              </a:ext>
            </a:extLst>
          </p:cNvPr>
          <p:cNvSpPr/>
          <p:nvPr/>
        </p:nvSpPr>
        <p:spPr>
          <a:xfrm>
            <a:off x="6177860" y="1528465"/>
            <a:ext cx="5884419" cy="2959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4">
                    <a:lumMod val="20000"/>
                    <a:lumOff val="80000"/>
                  </a:schemeClr>
                </a:solidFill>
              </a:rPr>
              <a:t>Event Driven Model</a:t>
            </a:r>
          </a:p>
          <a:p>
            <a:pPr algn="ctr"/>
            <a:endParaRPr lang="en-US" dirty="0"/>
          </a:p>
          <a:p>
            <a:pPr algn="ctr"/>
            <a:r>
              <a:rPr lang="en-US" sz="2000" dirty="0"/>
              <a:t>A program consists of a queue of functions to run, and an infinite loop that dequeues and runs each function from the queue, one after the other.</a:t>
            </a:r>
          </a:p>
          <a:p>
            <a:pPr algn="ctr"/>
            <a:endParaRPr lang="en-US" sz="2000" dirty="0"/>
          </a:p>
          <a:p>
            <a:pPr algn="ctr"/>
            <a:r>
              <a:rPr lang="en-US" sz="2000" dirty="0"/>
              <a:t>When an </a:t>
            </a:r>
            <a:r>
              <a:rPr lang="en-US" sz="2000" dirty="0">
                <a:solidFill>
                  <a:srgbClr val="E6CDFF"/>
                </a:solidFill>
              </a:rPr>
              <a:t>event</a:t>
            </a:r>
            <a:r>
              <a:rPr lang="en-US" sz="2000" dirty="0"/>
              <a:t> occurs (e.g., user clicks a button) the event results in a new </a:t>
            </a:r>
            <a:r>
              <a:rPr lang="en-US" sz="2000" dirty="0">
                <a:solidFill>
                  <a:srgbClr val="32F4F1"/>
                </a:solidFill>
              </a:rPr>
              <a:t>function f() </a:t>
            </a:r>
            <a:r>
              <a:rPr lang="en-US" sz="2000" dirty="0"/>
              <a:t>being added to the queue which eventually runs and </a:t>
            </a:r>
            <a:r>
              <a:rPr lang="en-US" sz="2000" dirty="0">
                <a:solidFill>
                  <a:schemeClr val="accent6">
                    <a:lumMod val="40000"/>
                    <a:lumOff val="60000"/>
                  </a:schemeClr>
                </a:solidFill>
              </a:rPr>
              <a:t>handles the event</a:t>
            </a:r>
            <a:r>
              <a:rPr lang="en-US" sz="2000" dirty="0"/>
              <a:t>.</a:t>
            </a:r>
          </a:p>
        </p:txBody>
      </p:sp>
      <p:sp>
        <p:nvSpPr>
          <p:cNvPr id="10" name="TextBox 9">
            <a:extLst>
              <a:ext uri="{FF2B5EF4-FFF2-40B4-BE49-F238E27FC236}">
                <a16:creationId xmlns:a16="http://schemas.microsoft.com/office/drawing/2014/main" id="{C659917C-F85B-47B2-ADE9-F1D264422B3E}"/>
              </a:ext>
            </a:extLst>
          </p:cNvPr>
          <p:cNvSpPr txBox="1"/>
          <p:nvPr/>
        </p:nvSpPr>
        <p:spPr>
          <a:xfrm>
            <a:off x="127108" y="4554901"/>
            <a:ext cx="5884419" cy="2031325"/>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 Multi-threaded program (pseudocode)</a:t>
            </a:r>
          </a:p>
          <a:p>
            <a:r>
              <a:rPr lang="en-US" dirty="0">
                <a:latin typeface="Consolas" panose="020B0609020204030204" pitchFamily="49" charset="0"/>
              </a:rPr>
              <a:t>void </a:t>
            </a:r>
            <a:r>
              <a:rPr lang="en-US" dirty="0" err="1">
                <a:latin typeface="Consolas" panose="020B0609020204030204" pitchFamily="49" charset="0"/>
              </a:rPr>
              <a:t>handle_user_purchase</a:t>
            </a:r>
            <a:r>
              <a:rPr lang="en-US" dirty="0">
                <a:latin typeface="Consolas" panose="020B0609020204030204" pitchFamily="49" charset="0"/>
              </a:rPr>
              <a:t>(User u, Item </a:t>
            </a:r>
            <a:r>
              <a:rPr lang="en-US" dirty="0" err="1">
                <a:latin typeface="Consolas" panose="020B0609020204030204" pitchFamily="49" charset="0"/>
              </a:rPr>
              <a:t>i</a:t>
            </a:r>
            <a:r>
              <a:rPr lang="en-US" dirty="0">
                <a:latin typeface="Consolas" panose="020B0609020204030204" pitchFamily="49" charset="0"/>
              </a:rPr>
              <a:t>) {</a:t>
            </a:r>
          </a:p>
          <a:p>
            <a:r>
              <a:rPr lang="en-US" dirty="0">
                <a:latin typeface="Consolas" panose="020B0609020204030204" pitchFamily="49" charset="0"/>
              </a:rPr>
              <a:t>  if (</a:t>
            </a:r>
            <a:r>
              <a:rPr lang="en-US" dirty="0" err="1">
                <a:latin typeface="Consolas" panose="020B0609020204030204" pitchFamily="49" charset="0"/>
              </a:rPr>
              <a:t>bill_credit_card</a:t>
            </a:r>
            <a:r>
              <a:rPr lang="en-US" dirty="0">
                <a:latin typeface="Consolas" panose="020B0609020204030204" pitchFamily="49" charset="0"/>
              </a:rPr>
              <a:t>(u) == SUCCESS) {</a:t>
            </a:r>
          </a:p>
          <a:p>
            <a:r>
              <a:rPr lang="en-US" dirty="0">
                <a:latin typeface="Consolas" panose="020B0609020204030204" pitchFamily="49" charset="0"/>
              </a:rPr>
              <a:t>    </a:t>
            </a:r>
            <a:r>
              <a:rPr lang="en-US" dirty="0" err="1">
                <a:solidFill>
                  <a:srgbClr val="FF0000"/>
                </a:solidFill>
                <a:latin typeface="Consolas" panose="020B0609020204030204" pitchFamily="49" charset="0"/>
              </a:rPr>
              <a:t>create_thread</a:t>
            </a:r>
            <a:r>
              <a:rPr lang="en-US" dirty="0">
                <a:latin typeface="Consolas" panose="020B0609020204030204" pitchFamily="49" charset="0"/>
              </a:rPr>
              <a:t>(</a:t>
            </a:r>
            <a:r>
              <a:rPr lang="en-US" dirty="0" err="1">
                <a:latin typeface="Consolas" panose="020B0609020204030204" pitchFamily="49" charset="0"/>
              </a:rPr>
              <a:t>schedule_shipping</a:t>
            </a:r>
            <a:r>
              <a:rPr lang="en-US" dirty="0">
                <a:latin typeface="Consolas" panose="020B0609020204030204" pitchFamily="49" charset="0"/>
              </a:rPr>
              <a:t>(u, </a:t>
            </a:r>
            <a:r>
              <a:rPr lang="en-US" dirty="0" err="1">
                <a:latin typeface="Consolas" panose="020B0609020204030204" pitchFamily="49" charset="0"/>
              </a:rPr>
              <a:t>i</a:t>
            </a:r>
            <a:r>
              <a:rPr lang="en-US" dirty="0">
                <a:latin typeface="Consolas" panose="020B0609020204030204" pitchFamily="49" charset="0"/>
              </a:rPr>
              <a:t>));</a:t>
            </a:r>
          </a:p>
          <a:p>
            <a:r>
              <a:rPr lang="en-US" dirty="0">
                <a:latin typeface="Consolas" panose="020B0609020204030204" pitchFamily="49" charset="0"/>
              </a:rPr>
              <a:t>    </a:t>
            </a:r>
            <a:r>
              <a:rPr lang="en-US" dirty="0" err="1">
                <a:solidFill>
                  <a:srgbClr val="FF0000"/>
                </a:solidFill>
                <a:latin typeface="Consolas" panose="020B0609020204030204" pitchFamily="49" charset="0"/>
              </a:rPr>
              <a:t>create_thread</a:t>
            </a:r>
            <a:r>
              <a:rPr lang="en-US" dirty="0">
                <a:latin typeface="Consolas" panose="020B0609020204030204" pitchFamily="49" charset="0"/>
              </a:rPr>
              <a:t>(</a:t>
            </a:r>
            <a:r>
              <a:rPr lang="en-US" dirty="0" err="1">
                <a:latin typeface="Consolas" panose="020B0609020204030204" pitchFamily="49" charset="0"/>
              </a:rPr>
              <a:t>send_confirm_email</a:t>
            </a:r>
            <a:r>
              <a:rPr lang="en-US" dirty="0">
                <a:latin typeface="Consolas" panose="020B0609020204030204" pitchFamily="49" charset="0"/>
              </a:rPr>
              <a:t>(u, </a:t>
            </a:r>
            <a:r>
              <a:rPr lang="en-US" dirty="0" err="1">
                <a:latin typeface="Consolas" panose="020B0609020204030204" pitchFamily="49" charset="0"/>
              </a:rPr>
              <a:t>i</a:t>
            </a:r>
            <a:r>
              <a:rPr lang="en-US" dirty="0">
                <a:latin typeface="Consolas" panose="020B0609020204030204" pitchFamily="49" charset="0"/>
              </a:rPr>
              <a:t>));</a:t>
            </a:r>
          </a:p>
          <a:p>
            <a:r>
              <a:rPr lang="en-US" dirty="0">
                <a:latin typeface="Consolas" panose="020B0609020204030204" pitchFamily="49" charset="0"/>
              </a:rPr>
              <a:t>  }</a:t>
            </a:r>
          </a:p>
          <a:p>
            <a:r>
              <a:rPr lang="en-US" dirty="0">
                <a:latin typeface="Consolas" panose="020B0609020204030204" pitchFamily="49" charset="0"/>
              </a:rPr>
              <a:t>}</a:t>
            </a:r>
          </a:p>
        </p:txBody>
      </p:sp>
      <p:sp>
        <p:nvSpPr>
          <p:cNvPr id="9" name="TextBox 8">
            <a:extLst>
              <a:ext uri="{FF2B5EF4-FFF2-40B4-BE49-F238E27FC236}">
                <a16:creationId xmlns:a16="http://schemas.microsoft.com/office/drawing/2014/main" id="{ED876430-0916-4AAB-9D73-09AD737678D1}"/>
              </a:ext>
            </a:extLst>
          </p:cNvPr>
          <p:cNvSpPr txBox="1"/>
          <p:nvPr/>
        </p:nvSpPr>
        <p:spPr>
          <a:xfrm>
            <a:off x="6177859" y="4549676"/>
            <a:ext cx="5884419" cy="2031325"/>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 Event-driven program (pseudocode)</a:t>
            </a:r>
          </a:p>
          <a:p>
            <a:r>
              <a:rPr lang="en-US" dirty="0">
                <a:latin typeface="Consolas" panose="020B0609020204030204" pitchFamily="49" charset="0"/>
              </a:rPr>
              <a:t>function </a:t>
            </a:r>
            <a:r>
              <a:rPr lang="en-US" dirty="0" err="1">
                <a:solidFill>
                  <a:srgbClr val="0070C0"/>
                </a:solidFill>
                <a:latin typeface="Consolas" panose="020B0609020204030204" pitchFamily="49" charset="0"/>
              </a:rPr>
              <a:t>process_payment</a:t>
            </a:r>
            <a:r>
              <a:rPr lang="en-US" dirty="0">
                <a:solidFill>
                  <a:srgbClr val="0070C0"/>
                </a:solidFill>
                <a:latin typeface="Consolas" panose="020B0609020204030204" pitchFamily="49" charset="0"/>
              </a:rPr>
              <a:t>() </a:t>
            </a:r>
            <a:r>
              <a:rPr lang="en-US" dirty="0">
                <a:latin typeface="Consolas" panose="020B0609020204030204" pitchFamily="49" charset="0"/>
              </a:rPr>
              <a:t>{ </a:t>
            </a:r>
            <a:r>
              <a:rPr lang="en-US" dirty="0">
                <a:solidFill>
                  <a:srgbClr val="009644"/>
                </a:solidFill>
                <a:latin typeface="Consolas" panose="020B0609020204030204" pitchFamily="49" charset="0"/>
              </a:rPr>
              <a:t>... </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void </a:t>
            </a:r>
            <a:r>
              <a:rPr lang="en-US" dirty="0" err="1">
                <a:latin typeface="Consolas" panose="020B0609020204030204" pitchFamily="49" charset="0"/>
              </a:rPr>
              <a:t>setup_event_associations</a:t>
            </a:r>
            <a:r>
              <a:rPr lang="en-US" dirty="0">
                <a:latin typeface="Consolas" panose="020B0609020204030204" pitchFamily="49" charset="0"/>
              </a:rPr>
              <a:t>() {</a:t>
            </a:r>
          </a:p>
          <a:p>
            <a:r>
              <a:rPr lang="en-US" dirty="0">
                <a:latin typeface="Consolas" panose="020B0609020204030204" pitchFamily="49" charset="0"/>
              </a:rPr>
              <a:t> button = </a:t>
            </a:r>
            <a:r>
              <a:rPr lang="en-US" dirty="0" err="1">
                <a:latin typeface="Consolas" panose="020B0609020204030204" pitchFamily="49" charset="0"/>
              </a:rPr>
              <a:t>create_new_button</a:t>
            </a:r>
            <a:r>
              <a:rPr lang="en-US" dirty="0">
                <a:latin typeface="Consolas" panose="020B0609020204030204" pitchFamily="49" charset="0"/>
              </a:rPr>
              <a:t>("Pay Now!");</a:t>
            </a:r>
          </a:p>
          <a:p>
            <a:r>
              <a:rPr lang="en-US" dirty="0">
                <a:latin typeface="Consolas" panose="020B0609020204030204" pitchFamily="49" charset="0"/>
              </a:rPr>
              <a:t> </a:t>
            </a:r>
            <a:r>
              <a:rPr lang="en-US" dirty="0" err="1">
                <a:latin typeface="Consolas" panose="020B0609020204030204" pitchFamily="49" charset="0"/>
              </a:rPr>
              <a:t>button.set_func</a:t>
            </a:r>
            <a:r>
              <a:rPr lang="en-US" dirty="0">
                <a:latin typeface="Consolas" panose="020B0609020204030204" pitchFamily="49" charset="0"/>
              </a:rPr>
              <a:t>(</a:t>
            </a:r>
            <a:r>
              <a:rPr lang="en-US" dirty="0">
                <a:solidFill>
                  <a:srgbClr val="7030A0"/>
                </a:solidFill>
                <a:latin typeface="Consolas" panose="020B0609020204030204" pitchFamily="49" charset="0"/>
              </a:rPr>
              <a:t>ON_CLICK</a:t>
            </a:r>
            <a:r>
              <a:rPr lang="en-US" dirty="0">
                <a:latin typeface="Consolas" panose="020B0609020204030204" pitchFamily="49" charset="0"/>
              </a:rPr>
              <a:t>, </a:t>
            </a:r>
            <a:r>
              <a:rPr lang="en-US" dirty="0" err="1">
                <a:solidFill>
                  <a:srgbClr val="0070C0"/>
                </a:solidFill>
                <a:latin typeface="Consolas" panose="020B0609020204030204" pitchFamily="49" charset="0"/>
              </a:rPr>
              <a:t>process_payment</a:t>
            </a:r>
            <a:r>
              <a:rPr lang="en-US" dirty="0">
                <a:latin typeface="Consolas" panose="020B0609020204030204" pitchFamily="49" charset="0"/>
              </a:rPr>
              <a:t>);</a:t>
            </a:r>
          </a:p>
          <a:p>
            <a:r>
              <a:rPr lang="en-US" dirty="0">
                <a:latin typeface="Consolas" panose="020B0609020204030204" pitchFamily="49" charset="0"/>
              </a:rPr>
              <a:t>}</a:t>
            </a:r>
          </a:p>
        </p:txBody>
      </p:sp>
      <p:grpSp>
        <p:nvGrpSpPr>
          <p:cNvPr id="11" name="Group 10">
            <a:extLst>
              <a:ext uri="{FF2B5EF4-FFF2-40B4-BE49-F238E27FC236}">
                <a16:creationId xmlns:a16="http://schemas.microsoft.com/office/drawing/2014/main" id="{B6D00BBC-5FD7-48A6-8F3D-AC1D64899093}"/>
              </a:ext>
            </a:extLst>
          </p:cNvPr>
          <p:cNvGrpSpPr/>
          <p:nvPr/>
        </p:nvGrpSpPr>
        <p:grpSpPr>
          <a:xfrm>
            <a:off x="6295434" y="22600"/>
            <a:ext cx="5896566" cy="1480649"/>
            <a:chOff x="5774943" y="1867121"/>
            <a:chExt cx="5896566" cy="1480649"/>
          </a:xfrm>
        </p:grpSpPr>
        <p:grpSp>
          <p:nvGrpSpPr>
            <p:cNvPr id="12" name="Group 11">
              <a:extLst>
                <a:ext uri="{FF2B5EF4-FFF2-40B4-BE49-F238E27FC236}">
                  <a16:creationId xmlns:a16="http://schemas.microsoft.com/office/drawing/2014/main" id="{8A7737AC-9306-4A06-BF63-00260D78761D}"/>
                </a:ext>
              </a:extLst>
            </p:cNvPr>
            <p:cNvGrpSpPr/>
            <p:nvPr/>
          </p:nvGrpSpPr>
          <p:grpSpPr>
            <a:xfrm>
              <a:off x="5774943" y="1867121"/>
              <a:ext cx="5896566" cy="1480649"/>
              <a:chOff x="6845352" y="4803763"/>
              <a:chExt cx="5896566" cy="1480649"/>
            </a:xfrm>
          </p:grpSpPr>
          <p:grpSp>
            <p:nvGrpSpPr>
              <p:cNvPr id="14" name="Group 13">
                <a:extLst>
                  <a:ext uri="{FF2B5EF4-FFF2-40B4-BE49-F238E27FC236}">
                    <a16:creationId xmlns:a16="http://schemas.microsoft.com/office/drawing/2014/main" id="{0F42DDFE-27D6-4234-B8A5-818E214BDF2D}"/>
                  </a:ext>
                </a:extLst>
              </p:cNvPr>
              <p:cNvGrpSpPr/>
              <p:nvPr/>
            </p:nvGrpSpPr>
            <p:grpSpPr>
              <a:xfrm>
                <a:off x="6845352" y="4803763"/>
                <a:ext cx="5896566" cy="1480649"/>
                <a:chOff x="7083893" y="4426225"/>
                <a:chExt cx="5896566" cy="1480649"/>
              </a:xfrm>
            </p:grpSpPr>
            <p:sp>
              <p:nvSpPr>
                <p:cNvPr id="16" name="Rectangle: Rounded Corners 15">
                  <a:extLst>
                    <a:ext uri="{FF2B5EF4-FFF2-40B4-BE49-F238E27FC236}">
                      <a16:creationId xmlns:a16="http://schemas.microsoft.com/office/drawing/2014/main" id="{E0A3D897-1192-4B6A-8897-841DFA3D3613}"/>
                    </a:ext>
                  </a:extLst>
                </p:cNvPr>
                <p:cNvSpPr/>
                <p:nvPr/>
              </p:nvSpPr>
              <p:spPr>
                <a:xfrm>
                  <a:off x="7083893" y="4426225"/>
                  <a:ext cx="5896566" cy="148064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DBCE3E8A-B752-48FE-9645-90BCF7CDB68A}"/>
                    </a:ext>
                  </a:extLst>
                </p:cNvPr>
                <p:cNvSpPr txBox="1"/>
                <p:nvPr/>
              </p:nvSpPr>
              <p:spPr>
                <a:xfrm>
                  <a:off x="7947950" y="4442989"/>
                  <a:ext cx="2831224" cy="400110"/>
                </a:xfrm>
                <a:prstGeom prst="rect">
                  <a:avLst/>
                </a:prstGeom>
                <a:noFill/>
              </p:spPr>
              <p:txBody>
                <a:bodyPr wrap="none" rtlCol="0">
                  <a:spAutoFit/>
                </a:bodyPr>
                <a:lstStyle/>
                <a:p>
                  <a:r>
                    <a:rPr lang="en-US" sz="2000" dirty="0">
                      <a:solidFill>
                        <a:schemeClr val="bg1">
                          <a:lumMod val="50000"/>
                        </a:schemeClr>
                      </a:solidFill>
                      <a:latin typeface="Comic Sans MS" panose="030F0702030302020204" pitchFamily="66" charset="0"/>
                    </a:rPr>
                    <a:t>Academic Robot Says:</a:t>
                  </a:r>
                </a:p>
              </p:txBody>
            </p:sp>
          </p:grpSp>
          <p:sp>
            <p:nvSpPr>
              <p:cNvPr id="15" name="TextBox 14">
                <a:extLst>
                  <a:ext uri="{FF2B5EF4-FFF2-40B4-BE49-F238E27FC236}">
                    <a16:creationId xmlns:a16="http://schemas.microsoft.com/office/drawing/2014/main" id="{AAED61B5-7B43-46DB-A9D6-D332B0F2EA92}"/>
                  </a:ext>
                </a:extLst>
              </p:cNvPr>
              <p:cNvSpPr txBox="1"/>
              <p:nvPr/>
            </p:nvSpPr>
            <p:spPr>
              <a:xfrm>
                <a:off x="7574459" y="5213533"/>
                <a:ext cx="4710259" cy="707886"/>
              </a:xfrm>
              <a:prstGeom prst="rect">
                <a:avLst/>
              </a:prstGeom>
              <a:noFill/>
            </p:spPr>
            <p:txBody>
              <a:bodyPr wrap="square" rtlCol="0">
                <a:spAutoFit/>
              </a:bodyPr>
              <a:lstStyle/>
              <a:p>
                <a:pPr algn="ctr"/>
                <a:r>
                  <a:rPr lang="en-US" sz="2000" dirty="0">
                    <a:solidFill>
                      <a:schemeClr val="accent1">
                        <a:lumMod val="75000"/>
                      </a:schemeClr>
                    </a:solidFill>
                    <a:latin typeface="Comic Sans MS" panose="030F0702030302020204" pitchFamily="66" charset="0"/>
                  </a:rPr>
                  <a:t>      "Don't forget to mention there are hybrids, Carey!"</a:t>
                </a:r>
                <a:endParaRPr lang="en-US" sz="2000" dirty="0">
                  <a:solidFill>
                    <a:srgbClr val="C00000"/>
                  </a:solidFill>
                  <a:latin typeface="Comic Sans MS" panose="030F0702030302020204" pitchFamily="66" charset="0"/>
                </a:endParaRPr>
              </a:p>
            </p:txBody>
          </p:sp>
        </p:grpSp>
        <p:pic>
          <p:nvPicPr>
            <p:cNvPr id="13" name="Picture 12">
              <a:extLst>
                <a:ext uri="{FF2B5EF4-FFF2-40B4-BE49-F238E27FC236}">
                  <a16:creationId xmlns:a16="http://schemas.microsoft.com/office/drawing/2014/main" id="{67E493B8-21E7-45F2-BAAA-A54C9616AB5B}"/>
                </a:ext>
              </a:extLst>
            </p:cNvPr>
            <p:cNvPicPr>
              <a:picLocks noChangeAspect="1"/>
            </p:cNvPicPr>
            <p:nvPr/>
          </p:nvPicPr>
          <p:blipFill rotWithShape="1">
            <a:blip r:embed="rId3"/>
            <a:srcRect l="23761" r="21167"/>
            <a:stretch/>
          </p:blipFill>
          <p:spPr>
            <a:xfrm>
              <a:off x="5963065" y="1932015"/>
              <a:ext cx="675935" cy="670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Tree>
    <p:extLst>
      <p:ext uri="{BB962C8B-B14F-4D97-AF65-F5344CB8AC3E}">
        <p14:creationId xmlns:p14="http://schemas.microsoft.com/office/powerpoint/2010/main" val="2619996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bg/>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fill="hold"/>
                                        <p:tgtEl>
                                          <p:spTgt spid="11"/>
                                        </p:tgtEl>
                                        <p:attrNameLst>
                                          <p:attrName>ppt_x</p:attrName>
                                        </p:attrNameLst>
                                      </p:cBhvr>
                                      <p:tavLst>
                                        <p:tav tm="0">
                                          <p:val>
                                            <p:strVal val="1+#ppt_w/2"/>
                                          </p:val>
                                        </p:tav>
                                        <p:tav tm="100000">
                                          <p:val>
                                            <p:strVal val="#ppt_x"/>
                                          </p:val>
                                        </p:tav>
                                      </p:tavLst>
                                    </p:anim>
                                    <p:anim calcmode="lin" valueType="num">
                                      <p:cBhvr additive="base">
                                        <p:cTn id="4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xit" presetSubtype="2" fill="hold" nodeType="clickEffect">
                                  <p:stCondLst>
                                    <p:cond delay="0"/>
                                  </p:stCondLst>
                                  <p:childTnLst>
                                    <p:anim calcmode="lin" valueType="num">
                                      <p:cBhvr additive="base">
                                        <p:cTn id="52" dur="500"/>
                                        <p:tgtEl>
                                          <p:spTgt spid="11"/>
                                        </p:tgtEl>
                                        <p:attrNameLst>
                                          <p:attrName>ppt_x</p:attrName>
                                        </p:attrNameLst>
                                      </p:cBhvr>
                                      <p:tavLst>
                                        <p:tav tm="0">
                                          <p:val>
                                            <p:strVal val="ppt_x"/>
                                          </p:val>
                                        </p:tav>
                                        <p:tav tm="100000">
                                          <p:val>
                                            <p:strVal val="1+ppt_w/2"/>
                                          </p:val>
                                        </p:tav>
                                      </p:tavLst>
                                    </p:anim>
                                    <p:anim calcmode="lin" valueType="num">
                                      <p:cBhvr additive="base">
                                        <p:cTn id="53" dur="500"/>
                                        <p:tgtEl>
                                          <p:spTgt spid="11"/>
                                        </p:tgtEl>
                                        <p:attrNameLst>
                                          <p:attrName>ppt_y</p:attrName>
                                        </p:attrNameLst>
                                      </p:cBhvr>
                                      <p:tavLst>
                                        <p:tav tm="0">
                                          <p:val>
                                            <p:strVal val="ppt_y"/>
                                          </p:val>
                                        </p:tav>
                                        <p:tav tm="100000">
                                          <p:val>
                                            <p:strVal val="ppt_y"/>
                                          </p:val>
                                        </p:tav>
                                      </p:tavLst>
                                    </p:anim>
                                    <p:set>
                                      <p:cBhvr>
                                        <p:cTn id="54"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uiExpand="1" build="p" animBg="1"/>
      <p:bldP spid="8" grpId="0" uiExpand="1" build="p" animBg="1"/>
      <p:bldP spid="10"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25A84-4AE9-497A-9918-91B711BD49E8}"/>
              </a:ext>
            </a:extLst>
          </p:cNvPr>
          <p:cNvSpPr>
            <a:spLocks noGrp="1"/>
          </p:cNvSpPr>
          <p:nvPr>
            <p:ph type="title"/>
          </p:nvPr>
        </p:nvSpPr>
        <p:spPr/>
        <p:txBody>
          <a:bodyPr/>
          <a:lstStyle/>
          <a:p>
            <a:r>
              <a:rPr lang="en-US" dirty="0"/>
              <a:t>Short Circuiting</a:t>
            </a:r>
          </a:p>
        </p:txBody>
      </p:sp>
      <p:grpSp>
        <p:nvGrpSpPr>
          <p:cNvPr id="4" name="Group 3">
            <a:extLst>
              <a:ext uri="{FF2B5EF4-FFF2-40B4-BE49-F238E27FC236}">
                <a16:creationId xmlns:a16="http://schemas.microsoft.com/office/drawing/2014/main" id="{A81FC58A-4320-41AC-AFBD-8F122A28BEE4}"/>
              </a:ext>
            </a:extLst>
          </p:cNvPr>
          <p:cNvGrpSpPr/>
          <p:nvPr/>
        </p:nvGrpSpPr>
        <p:grpSpPr>
          <a:xfrm>
            <a:off x="2525485" y="875864"/>
            <a:ext cx="7141030" cy="662880"/>
            <a:chOff x="2018463" y="2895275"/>
            <a:chExt cx="7141030" cy="662880"/>
          </a:xfrm>
        </p:grpSpPr>
        <p:sp>
          <p:nvSpPr>
            <p:cNvPr id="5" name="TextBox 4">
              <a:extLst>
                <a:ext uri="{FF2B5EF4-FFF2-40B4-BE49-F238E27FC236}">
                  <a16:creationId xmlns:a16="http://schemas.microsoft.com/office/drawing/2014/main" id="{311ACF49-CC13-4A03-9570-8BD70F1FC8D9}"/>
                </a:ext>
              </a:extLst>
            </p:cNvPr>
            <p:cNvSpPr txBox="1"/>
            <p:nvPr/>
          </p:nvSpPr>
          <p:spPr>
            <a:xfrm>
              <a:off x="2475664" y="2990644"/>
              <a:ext cx="6683829" cy="461665"/>
            </a:xfrm>
            <a:prstGeom prst="rect">
              <a:avLst/>
            </a:prstGeom>
            <a:noFill/>
          </p:spPr>
          <p:txBody>
            <a:bodyPr wrap="square" rtlCol="0">
              <a:spAutoFit/>
            </a:bodyPr>
            <a:lstStyle/>
            <a:p>
              <a:pPr algn="ctr"/>
              <a:r>
                <a:rPr lang="en-US" sz="2400" dirty="0"/>
                <a:t>Challenge: What will these programs print? </a:t>
              </a:r>
            </a:p>
          </p:txBody>
        </p:sp>
        <p:pic>
          <p:nvPicPr>
            <p:cNvPr id="6" name="Picture 5" descr="Shape&#10;&#10;Description automatically generated with low confidence">
              <a:extLst>
                <a:ext uri="{FF2B5EF4-FFF2-40B4-BE49-F238E27FC236}">
                  <a16:creationId xmlns:a16="http://schemas.microsoft.com/office/drawing/2014/main" id="{591D6EE7-4081-43AC-8A7A-A7BE04F85A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8463" y="2895275"/>
              <a:ext cx="662880" cy="662880"/>
            </a:xfrm>
            <a:prstGeom prst="rect">
              <a:avLst/>
            </a:prstGeom>
            <a:ln>
              <a:noFill/>
            </a:ln>
            <a:effectLst>
              <a:outerShdw blurRad="292100" dist="139700" dir="2700000" algn="tl" rotWithShape="0">
                <a:srgbClr val="333333">
                  <a:alpha val="65000"/>
                </a:srgbClr>
              </a:outerShdw>
            </a:effectLst>
          </p:spPr>
        </p:pic>
      </p:grpSp>
      <p:sp>
        <p:nvSpPr>
          <p:cNvPr id="7" name="Rectangle 6">
            <a:extLst>
              <a:ext uri="{FF2B5EF4-FFF2-40B4-BE49-F238E27FC236}">
                <a16:creationId xmlns:a16="http://schemas.microsoft.com/office/drawing/2014/main" id="{C416E250-08E1-45D4-8F5B-6A9FEBB7E40A}"/>
              </a:ext>
            </a:extLst>
          </p:cNvPr>
          <p:cNvSpPr/>
          <p:nvPr/>
        </p:nvSpPr>
        <p:spPr>
          <a:xfrm>
            <a:off x="4019176" y="1530673"/>
            <a:ext cx="4229821"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8" name="Rectangle 7">
            <a:extLst>
              <a:ext uri="{FF2B5EF4-FFF2-40B4-BE49-F238E27FC236}">
                <a16:creationId xmlns:a16="http://schemas.microsoft.com/office/drawing/2014/main" id="{5AE56181-5580-43F6-9C25-6EBA4AC2A277}"/>
              </a:ext>
            </a:extLst>
          </p:cNvPr>
          <p:cNvSpPr/>
          <p:nvPr/>
        </p:nvSpPr>
        <p:spPr>
          <a:xfrm>
            <a:off x="4018388" y="1538744"/>
            <a:ext cx="4231396"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0" name="TextBox 19">
            <a:extLst>
              <a:ext uri="{FF2B5EF4-FFF2-40B4-BE49-F238E27FC236}">
                <a16:creationId xmlns:a16="http://schemas.microsoft.com/office/drawing/2014/main" id="{96B7D4C5-1C66-4715-AB0C-11FEA704047B}"/>
              </a:ext>
            </a:extLst>
          </p:cNvPr>
          <p:cNvSpPr txBox="1"/>
          <p:nvPr/>
        </p:nvSpPr>
        <p:spPr>
          <a:xfrm>
            <a:off x="619298" y="2212760"/>
            <a:ext cx="5026900" cy="3769376"/>
          </a:xfrm>
          <a:prstGeom prst="rect">
            <a:avLst/>
          </a:prstGeom>
          <a:solidFill>
            <a:schemeClr val="accent4">
              <a:lumMod val="20000"/>
              <a:lumOff val="80000"/>
            </a:schemeClr>
          </a:solidFill>
          <a:ln>
            <a:solidFill>
              <a:schemeClr val="tx1"/>
            </a:solidFill>
          </a:ln>
        </p:spPr>
        <p:txBody>
          <a:bodyPr wrap="square">
            <a:noAutofit/>
          </a:bodyPr>
          <a:lstStyle/>
          <a:p>
            <a:r>
              <a:rPr lang="en-US" sz="1800" dirty="0">
                <a:solidFill>
                  <a:srgbClr val="149902"/>
                </a:solidFill>
                <a:latin typeface="Consolas" panose="020B0609020204030204" pitchFamily="49" charset="0"/>
              </a:rPr>
              <a:t>int</a:t>
            </a:r>
            <a:r>
              <a:rPr lang="en-US" sz="1800" dirty="0">
                <a:solidFill>
                  <a:srgbClr val="000000"/>
                </a:solidFill>
                <a:latin typeface="Consolas" panose="020B0609020204030204" pitchFamily="49" charset="0"/>
              </a:rPr>
              <a:t> f() </a:t>
            </a:r>
          </a:p>
          <a:p>
            <a:r>
              <a:rPr lang="en-US" dirty="0">
                <a:solidFill>
                  <a:srgbClr val="000000"/>
                </a:solidFill>
                <a:latin typeface="Consolas" panose="020B0609020204030204" pitchFamily="49" charset="0"/>
              </a:rPr>
              <a:t>  </a:t>
            </a:r>
            <a:r>
              <a:rPr lang="en-US" sz="1800" dirty="0">
                <a:solidFill>
                  <a:srgbClr val="000000"/>
                </a:solidFill>
                <a:latin typeface="Consolas" panose="020B0609020204030204" pitchFamily="49" charset="0"/>
              </a:rPr>
              <a:t>{</a:t>
            </a:r>
            <a:r>
              <a:rPr lang="en-US" sz="1800" b="0" dirty="0">
                <a:solidFill>
                  <a:srgbClr val="000000"/>
                </a:solidFill>
                <a:latin typeface="Consolas" panose="020B0609020204030204" pitchFamily="49" charset="0"/>
              </a:rPr>
              <a:t> </a:t>
            </a:r>
            <a:r>
              <a:rPr lang="en-US" sz="1800" b="0" dirty="0" err="1">
                <a:solidFill>
                  <a:srgbClr val="000000"/>
                </a:solidFill>
                <a:latin typeface="Consolas" panose="020B0609020204030204" pitchFamily="49" charset="0"/>
              </a:rPr>
              <a:t>cout</a:t>
            </a:r>
            <a:r>
              <a:rPr lang="en-US" sz="1800" b="0" dirty="0">
                <a:solidFill>
                  <a:srgbClr val="000000"/>
                </a:solidFill>
                <a:latin typeface="Consolas" panose="020B0609020204030204" pitchFamily="49" charset="0"/>
              </a:rPr>
              <a:t> &lt;&lt; </a:t>
            </a:r>
            <a:r>
              <a:rPr lang="en-US" sz="1800" b="0" dirty="0">
                <a:solidFill>
                  <a:srgbClr val="850002"/>
                </a:solidFill>
                <a:latin typeface="Consolas" panose="020B0609020204030204" pitchFamily="49" charset="0"/>
              </a:rPr>
              <a:t>"UCLA "</a:t>
            </a:r>
            <a:r>
              <a:rPr lang="en-US" sz="1800" b="0" dirty="0">
                <a:solidFill>
                  <a:srgbClr val="000000"/>
                </a:solidFill>
                <a:latin typeface="Consolas" panose="020B0609020204030204" pitchFamily="49" charset="0"/>
              </a:rPr>
              <a:t>; </a:t>
            </a:r>
            <a:r>
              <a:rPr lang="en-US" dirty="0">
                <a:solidFill>
                  <a:srgbClr val="000000"/>
                </a:solidFill>
                <a:latin typeface="Consolas" panose="020B0609020204030204" pitchFamily="49" charset="0"/>
              </a:rPr>
              <a:t>return </a:t>
            </a:r>
            <a:r>
              <a:rPr lang="en-US" dirty="0">
                <a:solidFill>
                  <a:srgbClr val="850002"/>
                </a:solidFill>
                <a:latin typeface="Consolas" panose="020B0609020204030204" pitchFamily="49" charset="0"/>
              </a:rPr>
              <a:t>5</a:t>
            </a:r>
            <a:r>
              <a:rPr lang="en-US" dirty="0">
                <a:solidFill>
                  <a:srgbClr val="000000"/>
                </a:solidFill>
                <a:latin typeface="Consolas" panose="020B0609020204030204" pitchFamily="49" charset="0"/>
              </a:rPr>
              <a:t>; </a:t>
            </a:r>
            <a:r>
              <a:rPr lang="en-US" sz="1800" b="0"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a:solidFill>
                  <a:srgbClr val="149902"/>
                </a:solidFill>
                <a:latin typeface="Consolas" panose="020B0609020204030204" pitchFamily="49" charset="0"/>
              </a:rPr>
              <a:t>int</a:t>
            </a:r>
            <a:r>
              <a:rPr lang="en-US" dirty="0">
                <a:solidFill>
                  <a:srgbClr val="000000"/>
                </a:solidFill>
                <a:latin typeface="Consolas" panose="020B0609020204030204" pitchFamily="49" charset="0"/>
              </a:rPr>
              <a:t> g()</a:t>
            </a:r>
          </a:p>
          <a:p>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a:solidFill>
                  <a:srgbClr val="850002"/>
                </a:solidFill>
                <a:latin typeface="Consolas" panose="020B0609020204030204" pitchFamily="49" charset="0"/>
              </a:rPr>
              <a:t>"students "</a:t>
            </a:r>
            <a:r>
              <a:rPr lang="en-US" dirty="0">
                <a:solidFill>
                  <a:srgbClr val="000000"/>
                </a:solidFill>
                <a:latin typeface="Consolas" panose="020B0609020204030204" pitchFamily="49" charset="0"/>
              </a:rPr>
              <a:t>; return </a:t>
            </a:r>
            <a:r>
              <a:rPr lang="en-US" dirty="0">
                <a:solidFill>
                  <a:srgbClr val="850002"/>
                </a:solidFill>
                <a:latin typeface="Consolas" panose="020B0609020204030204" pitchFamily="49" charset="0"/>
              </a:rPr>
              <a:t>10</a:t>
            </a:r>
            <a:r>
              <a:rPr lang="en-US" dirty="0">
                <a:solidFill>
                  <a:srgbClr val="000000"/>
                </a:solidFill>
                <a:latin typeface="Consolas" panose="020B0609020204030204" pitchFamily="49" charset="0"/>
              </a:rPr>
              <a:t>; }</a:t>
            </a:r>
          </a:p>
          <a:p>
            <a:endParaRPr lang="en-US" dirty="0">
              <a:solidFill>
                <a:srgbClr val="000000"/>
              </a:solidFill>
              <a:latin typeface="Consolas" panose="020B0609020204030204" pitchFamily="49" charset="0"/>
            </a:endParaRPr>
          </a:p>
          <a:p>
            <a:r>
              <a:rPr lang="en-US" dirty="0">
                <a:solidFill>
                  <a:srgbClr val="149902"/>
                </a:solidFill>
                <a:latin typeface="Consolas" panose="020B0609020204030204" pitchFamily="49" charset="0"/>
              </a:rPr>
              <a:t>int</a:t>
            </a:r>
            <a:r>
              <a:rPr lang="en-US" dirty="0">
                <a:solidFill>
                  <a:srgbClr val="000000"/>
                </a:solidFill>
                <a:latin typeface="Consolas" panose="020B0609020204030204" pitchFamily="49" charset="0"/>
              </a:rPr>
              <a:t> h()</a:t>
            </a:r>
          </a:p>
          <a:p>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a:solidFill>
                  <a:srgbClr val="850002"/>
                </a:solidFill>
                <a:latin typeface="Consolas" panose="020B0609020204030204" pitchFamily="49" charset="0"/>
              </a:rPr>
              <a:t>"are "</a:t>
            </a:r>
            <a:r>
              <a:rPr lang="en-US" dirty="0">
                <a:solidFill>
                  <a:srgbClr val="000000"/>
                </a:solidFill>
                <a:latin typeface="Consolas" panose="020B0609020204030204" pitchFamily="49" charset="0"/>
              </a:rPr>
              <a:t>; return </a:t>
            </a:r>
            <a:r>
              <a:rPr lang="en-US" dirty="0">
                <a:solidFill>
                  <a:srgbClr val="850002"/>
                </a:solidFill>
                <a:latin typeface="Consolas" panose="020B0609020204030204" pitchFamily="49" charset="0"/>
              </a:rPr>
              <a:t>20</a:t>
            </a:r>
            <a:r>
              <a:rPr lang="en-US" dirty="0">
                <a:solidFill>
                  <a:srgbClr val="000000"/>
                </a:solidFill>
                <a:latin typeface="Consolas" panose="020B0609020204030204" pitchFamily="49" charset="0"/>
              </a:rPr>
              <a:t>; }</a:t>
            </a:r>
          </a:p>
          <a:p>
            <a:endParaRPr lang="en-US" dirty="0">
              <a:solidFill>
                <a:srgbClr val="000000"/>
              </a:solidFill>
              <a:latin typeface="Consolas" panose="020B0609020204030204" pitchFamily="49" charset="0"/>
            </a:endParaRPr>
          </a:p>
          <a:p>
            <a:r>
              <a:rPr lang="en-US" sz="1800" b="0" dirty="0">
                <a:solidFill>
                  <a:srgbClr val="149902"/>
                </a:solidFill>
                <a:latin typeface="Consolas" panose="020B0609020204030204" pitchFamily="49" charset="0"/>
              </a:rPr>
              <a:t>int</a:t>
            </a:r>
            <a:r>
              <a:rPr lang="en-US" sz="1800" b="0" dirty="0">
                <a:solidFill>
                  <a:srgbClr val="000000"/>
                </a:solidFill>
                <a:latin typeface="Consolas" panose="020B0609020204030204" pitchFamily="49" charset="0"/>
              </a:rPr>
              <a:t> main() {</a:t>
            </a:r>
          </a:p>
          <a:p>
            <a:r>
              <a:rPr lang="en-US" sz="1800" b="0" dirty="0">
                <a:solidFill>
                  <a:srgbClr val="000000"/>
                </a:solidFill>
                <a:latin typeface="Consolas" panose="020B0609020204030204" pitchFamily="49" charset="0"/>
              </a:rPr>
              <a:t>  if (f() &lt; </a:t>
            </a:r>
            <a:r>
              <a:rPr lang="en-US" dirty="0">
                <a:solidFill>
                  <a:srgbClr val="850002"/>
                </a:solidFill>
                <a:latin typeface="Consolas" panose="020B0609020204030204" pitchFamily="49" charset="0"/>
              </a:rPr>
              <a:t>10</a:t>
            </a:r>
            <a:r>
              <a:rPr lang="en-US" sz="1800" b="0" dirty="0">
                <a:solidFill>
                  <a:srgbClr val="000000"/>
                </a:solidFill>
                <a:latin typeface="Consolas" panose="020B0609020204030204" pitchFamily="49" charset="0"/>
              </a:rPr>
              <a:t> &amp;&amp; g() &lt; </a:t>
            </a:r>
            <a:r>
              <a:rPr lang="en-US" dirty="0">
                <a:solidFill>
                  <a:srgbClr val="850002"/>
                </a:solidFill>
                <a:latin typeface="Consolas" panose="020B0609020204030204" pitchFamily="49" charset="0"/>
              </a:rPr>
              <a:t>5</a:t>
            </a:r>
            <a:r>
              <a:rPr lang="en-US" sz="1800" b="0" dirty="0">
                <a:solidFill>
                  <a:srgbClr val="000000"/>
                </a:solidFill>
                <a:latin typeface="Consolas" panose="020B0609020204030204" pitchFamily="49" charset="0"/>
              </a:rPr>
              <a:t> &amp;&amp; h() &gt; </a:t>
            </a:r>
            <a:r>
              <a:rPr lang="en-US" dirty="0">
                <a:solidFill>
                  <a:srgbClr val="850002"/>
                </a:solidFill>
                <a:latin typeface="Consolas" panose="020B0609020204030204" pitchFamily="49" charset="0"/>
              </a:rPr>
              <a:t>9</a:t>
            </a:r>
            <a:r>
              <a:rPr lang="en-US" sz="1800" b="0"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a:solidFill>
                  <a:srgbClr val="850002"/>
                </a:solidFill>
                <a:latin typeface="Consolas" panose="020B0609020204030204" pitchFamily="49" charset="0"/>
              </a:rPr>
              <a:t>"awesome"</a:t>
            </a:r>
            <a:r>
              <a:rPr lang="en-US" dirty="0">
                <a:solidFill>
                  <a:srgbClr val="000000"/>
                </a:solidFill>
                <a:latin typeface="Consolas" panose="020B0609020204030204" pitchFamily="49" charset="0"/>
              </a:rPr>
              <a:t>;</a:t>
            </a:r>
            <a:endParaRPr lang="en-US" sz="1800" b="0" dirty="0">
              <a:latin typeface="Consolas" panose="020B0609020204030204" pitchFamily="49" charset="0"/>
            </a:endParaRPr>
          </a:p>
          <a:p>
            <a:r>
              <a:rPr lang="en-US" sz="1800" b="0" dirty="0">
                <a:solidFill>
                  <a:srgbClr val="000000"/>
                </a:solidFill>
                <a:latin typeface="Consolas" panose="020B0609020204030204" pitchFamily="49" charset="0"/>
              </a:rPr>
              <a:t>}</a:t>
            </a:r>
            <a:endParaRPr lang="en-US" sz="2000" dirty="0">
              <a:solidFill>
                <a:srgbClr val="000000"/>
              </a:solidFill>
              <a:latin typeface="Consolas" panose="020B0609020204030204" pitchFamily="49" charset="0"/>
            </a:endParaRPr>
          </a:p>
        </p:txBody>
      </p:sp>
      <p:sp>
        <p:nvSpPr>
          <p:cNvPr id="21" name="TextBox 20">
            <a:extLst>
              <a:ext uri="{FF2B5EF4-FFF2-40B4-BE49-F238E27FC236}">
                <a16:creationId xmlns:a16="http://schemas.microsoft.com/office/drawing/2014/main" id="{D6470A74-29E6-4351-8A40-2A181AC7248B}"/>
              </a:ext>
            </a:extLst>
          </p:cNvPr>
          <p:cNvSpPr txBox="1"/>
          <p:nvPr/>
        </p:nvSpPr>
        <p:spPr>
          <a:xfrm>
            <a:off x="6545802" y="2212760"/>
            <a:ext cx="5026900" cy="3769376"/>
          </a:xfrm>
          <a:prstGeom prst="rect">
            <a:avLst/>
          </a:prstGeom>
          <a:solidFill>
            <a:schemeClr val="accent4">
              <a:lumMod val="20000"/>
              <a:lumOff val="80000"/>
            </a:schemeClr>
          </a:solidFill>
          <a:ln>
            <a:solidFill>
              <a:schemeClr val="tx1"/>
            </a:solidFill>
          </a:ln>
        </p:spPr>
        <p:txBody>
          <a:bodyPr wrap="square">
            <a:noAutofit/>
          </a:bodyPr>
          <a:lstStyle/>
          <a:p>
            <a:r>
              <a:rPr lang="en-US" sz="1800" dirty="0">
                <a:solidFill>
                  <a:srgbClr val="149902"/>
                </a:solidFill>
                <a:latin typeface="Consolas" panose="020B0609020204030204" pitchFamily="49" charset="0"/>
              </a:rPr>
              <a:t>int</a:t>
            </a:r>
            <a:r>
              <a:rPr lang="en-US" sz="1800" dirty="0">
                <a:solidFill>
                  <a:srgbClr val="000000"/>
                </a:solidFill>
                <a:latin typeface="Consolas" panose="020B0609020204030204" pitchFamily="49" charset="0"/>
              </a:rPr>
              <a:t> f() </a:t>
            </a:r>
          </a:p>
          <a:p>
            <a:r>
              <a:rPr lang="en-US" dirty="0">
                <a:solidFill>
                  <a:srgbClr val="000000"/>
                </a:solidFill>
                <a:latin typeface="Consolas" panose="020B0609020204030204" pitchFamily="49" charset="0"/>
              </a:rPr>
              <a:t>  </a:t>
            </a:r>
            <a:r>
              <a:rPr lang="en-US" sz="1800" dirty="0">
                <a:solidFill>
                  <a:srgbClr val="000000"/>
                </a:solidFill>
                <a:latin typeface="Consolas" panose="020B0609020204030204" pitchFamily="49" charset="0"/>
              </a:rPr>
              <a:t>{</a:t>
            </a:r>
            <a:r>
              <a:rPr lang="en-US" sz="1800" b="0" dirty="0">
                <a:solidFill>
                  <a:srgbClr val="000000"/>
                </a:solidFill>
                <a:latin typeface="Consolas" panose="020B0609020204030204" pitchFamily="49" charset="0"/>
              </a:rPr>
              <a:t> </a:t>
            </a:r>
            <a:r>
              <a:rPr lang="en-US" sz="1800" b="0" dirty="0" err="1">
                <a:solidFill>
                  <a:srgbClr val="000000"/>
                </a:solidFill>
                <a:latin typeface="Consolas" panose="020B0609020204030204" pitchFamily="49" charset="0"/>
              </a:rPr>
              <a:t>cout</a:t>
            </a:r>
            <a:r>
              <a:rPr lang="en-US" sz="1800" b="0" dirty="0">
                <a:solidFill>
                  <a:srgbClr val="000000"/>
                </a:solidFill>
                <a:latin typeface="Consolas" panose="020B0609020204030204" pitchFamily="49" charset="0"/>
              </a:rPr>
              <a:t> &lt;&lt; "CS131 "; </a:t>
            </a:r>
            <a:r>
              <a:rPr lang="en-US" dirty="0">
                <a:solidFill>
                  <a:srgbClr val="000000"/>
                </a:solidFill>
                <a:latin typeface="Consolas" panose="020B0609020204030204" pitchFamily="49" charset="0"/>
              </a:rPr>
              <a:t>return </a:t>
            </a:r>
            <a:r>
              <a:rPr lang="en-US" dirty="0">
                <a:solidFill>
                  <a:srgbClr val="850002"/>
                </a:solidFill>
                <a:latin typeface="Consolas" panose="020B0609020204030204" pitchFamily="49" charset="0"/>
              </a:rPr>
              <a:t>5</a:t>
            </a:r>
            <a:r>
              <a:rPr lang="en-US" dirty="0">
                <a:solidFill>
                  <a:srgbClr val="000000"/>
                </a:solidFill>
                <a:latin typeface="Consolas" panose="020B0609020204030204" pitchFamily="49" charset="0"/>
              </a:rPr>
              <a:t>; </a:t>
            </a:r>
            <a:r>
              <a:rPr lang="en-US" sz="1800" b="0"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a:solidFill>
                  <a:srgbClr val="149902"/>
                </a:solidFill>
                <a:latin typeface="Consolas" panose="020B0609020204030204" pitchFamily="49" charset="0"/>
              </a:rPr>
              <a:t>int</a:t>
            </a:r>
            <a:r>
              <a:rPr lang="en-US" dirty="0">
                <a:solidFill>
                  <a:srgbClr val="000000"/>
                </a:solidFill>
                <a:latin typeface="Consolas" panose="020B0609020204030204" pitchFamily="49" charset="0"/>
              </a:rPr>
              <a:t> g()</a:t>
            </a:r>
          </a:p>
          <a:p>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"has "; return </a:t>
            </a:r>
            <a:r>
              <a:rPr lang="en-US" dirty="0">
                <a:solidFill>
                  <a:srgbClr val="850002"/>
                </a:solidFill>
                <a:latin typeface="Consolas" panose="020B0609020204030204" pitchFamily="49" charset="0"/>
              </a:rPr>
              <a:t>10</a:t>
            </a:r>
            <a:r>
              <a:rPr lang="en-US" dirty="0">
                <a:solidFill>
                  <a:srgbClr val="000000"/>
                </a:solidFill>
                <a:latin typeface="Consolas" panose="020B0609020204030204" pitchFamily="49" charset="0"/>
              </a:rPr>
              <a:t>; }</a:t>
            </a:r>
          </a:p>
          <a:p>
            <a:endParaRPr lang="en-US" dirty="0">
              <a:solidFill>
                <a:srgbClr val="000000"/>
              </a:solidFill>
              <a:latin typeface="Consolas" panose="020B0609020204030204" pitchFamily="49" charset="0"/>
            </a:endParaRPr>
          </a:p>
          <a:p>
            <a:r>
              <a:rPr lang="en-US" dirty="0">
                <a:solidFill>
                  <a:srgbClr val="149902"/>
                </a:solidFill>
                <a:latin typeface="Consolas" panose="020B0609020204030204" pitchFamily="49" charset="0"/>
              </a:rPr>
              <a:t>int</a:t>
            </a:r>
            <a:r>
              <a:rPr lang="en-US" dirty="0">
                <a:solidFill>
                  <a:srgbClr val="000000"/>
                </a:solidFill>
                <a:latin typeface="Consolas" panose="020B0609020204030204" pitchFamily="49" charset="0"/>
              </a:rPr>
              <a:t> h()</a:t>
            </a:r>
          </a:p>
          <a:p>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"no "; return </a:t>
            </a:r>
            <a:r>
              <a:rPr lang="en-US" dirty="0">
                <a:solidFill>
                  <a:srgbClr val="850002"/>
                </a:solidFill>
                <a:latin typeface="Consolas" panose="020B0609020204030204" pitchFamily="49" charset="0"/>
              </a:rPr>
              <a:t>20</a:t>
            </a:r>
            <a:r>
              <a:rPr lang="en-US" dirty="0">
                <a:solidFill>
                  <a:srgbClr val="000000"/>
                </a:solidFill>
                <a:latin typeface="Consolas" panose="020B0609020204030204" pitchFamily="49" charset="0"/>
              </a:rPr>
              <a:t>; }</a:t>
            </a:r>
          </a:p>
          <a:p>
            <a:endParaRPr lang="en-US" dirty="0">
              <a:solidFill>
                <a:srgbClr val="000000"/>
              </a:solidFill>
              <a:latin typeface="Consolas" panose="020B0609020204030204" pitchFamily="49" charset="0"/>
            </a:endParaRPr>
          </a:p>
          <a:p>
            <a:r>
              <a:rPr lang="en-US" sz="1800" b="0" dirty="0">
                <a:solidFill>
                  <a:srgbClr val="149902"/>
                </a:solidFill>
                <a:latin typeface="Consolas" panose="020B0609020204030204" pitchFamily="49" charset="0"/>
              </a:rPr>
              <a:t>int</a:t>
            </a:r>
            <a:r>
              <a:rPr lang="en-US" sz="1800" b="0" dirty="0">
                <a:solidFill>
                  <a:srgbClr val="000000"/>
                </a:solidFill>
                <a:latin typeface="Consolas" panose="020B0609020204030204" pitchFamily="49" charset="0"/>
              </a:rPr>
              <a:t> main() {</a:t>
            </a:r>
          </a:p>
          <a:p>
            <a:r>
              <a:rPr lang="en-US" sz="1800" b="0" dirty="0">
                <a:solidFill>
                  <a:srgbClr val="000000"/>
                </a:solidFill>
                <a:latin typeface="Consolas" panose="020B0609020204030204" pitchFamily="49" charset="0"/>
              </a:rPr>
              <a:t>  if (f() &lt; </a:t>
            </a:r>
            <a:r>
              <a:rPr lang="en-US" dirty="0">
                <a:solidFill>
                  <a:srgbClr val="850002"/>
                </a:solidFill>
                <a:latin typeface="Consolas" panose="020B0609020204030204" pitchFamily="49" charset="0"/>
              </a:rPr>
              <a:t>10</a:t>
            </a:r>
            <a:r>
              <a:rPr lang="en-US" sz="1800" b="0" dirty="0">
                <a:solidFill>
                  <a:srgbClr val="000000"/>
                </a:solidFill>
                <a:latin typeface="Consolas" panose="020B0609020204030204" pitchFamily="49" charset="0"/>
              </a:rPr>
              <a:t> || g() &gt; </a:t>
            </a:r>
            <a:r>
              <a:rPr lang="en-US" dirty="0">
                <a:solidFill>
                  <a:srgbClr val="850002"/>
                </a:solidFill>
                <a:latin typeface="Consolas" panose="020B0609020204030204" pitchFamily="49" charset="0"/>
              </a:rPr>
              <a:t>5</a:t>
            </a:r>
            <a:r>
              <a:rPr lang="en-US" sz="1800" b="0" dirty="0">
                <a:solidFill>
                  <a:srgbClr val="000000"/>
                </a:solidFill>
                <a:latin typeface="Consolas" panose="020B0609020204030204" pitchFamily="49" charset="0"/>
              </a:rPr>
              <a:t> &amp;&amp; h() &gt; </a:t>
            </a:r>
            <a:r>
              <a:rPr lang="en-US" dirty="0">
                <a:solidFill>
                  <a:srgbClr val="850002"/>
                </a:solidFill>
                <a:latin typeface="Consolas" panose="020B0609020204030204" pitchFamily="49" charset="0"/>
              </a:rPr>
              <a:t>9</a:t>
            </a:r>
            <a:r>
              <a:rPr lang="en-US" sz="1800" b="0"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"rules";</a:t>
            </a:r>
            <a:endParaRPr lang="en-US" sz="1800" b="0" dirty="0">
              <a:latin typeface="Consolas" panose="020B0609020204030204" pitchFamily="49" charset="0"/>
            </a:endParaRPr>
          </a:p>
          <a:p>
            <a:r>
              <a:rPr lang="en-US" sz="1800" b="0"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endParaRPr lang="en-US" sz="2000" dirty="0">
              <a:solidFill>
                <a:srgbClr val="000000"/>
              </a:solidFill>
              <a:latin typeface="Consolas" panose="020B0609020204030204" pitchFamily="49" charset="0"/>
            </a:endParaRPr>
          </a:p>
          <a:p>
            <a:endParaRPr lang="en-US" sz="2000" dirty="0">
              <a:solidFill>
                <a:srgbClr val="000000"/>
              </a:solidFill>
              <a:latin typeface="Consolas" panose="020B0609020204030204" pitchFamily="49" charset="0"/>
            </a:endParaRPr>
          </a:p>
        </p:txBody>
      </p:sp>
      <p:sp>
        <p:nvSpPr>
          <p:cNvPr id="22" name="TextBox 21">
            <a:extLst>
              <a:ext uri="{FF2B5EF4-FFF2-40B4-BE49-F238E27FC236}">
                <a16:creationId xmlns:a16="http://schemas.microsoft.com/office/drawing/2014/main" id="{C0627757-974E-4DDE-8B7B-69B990986565}"/>
              </a:ext>
            </a:extLst>
          </p:cNvPr>
          <p:cNvSpPr txBox="1"/>
          <p:nvPr/>
        </p:nvSpPr>
        <p:spPr>
          <a:xfrm>
            <a:off x="1066800" y="1549338"/>
            <a:ext cx="10058400" cy="461665"/>
          </a:xfrm>
          <a:prstGeom prst="rect">
            <a:avLst/>
          </a:prstGeom>
          <a:noFill/>
        </p:spPr>
        <p:txBody>
          <a:bodyPr wrap="square" rtlCol="0">
            <a:spAutoFit/>
          </a:bodyPr>
          <a:lstStyle/>
          <a:p>
            <a:pPr algn="ctr"/>
            <a:r>
              <a:rPr lang="en-US" sz="2400" dirty="0"/>
              <a:t>Why? Let's see! </a:t>
            </a:r>
          </a:p>
        </p:txBody>
      </p:sp>
      <p:sp>
        <p:nvSpPr>
          <p:cNvPr id="27" name="TextBox 26">
            <a:extLst>
              <a:ext uri="{FF2B5EF4-FFF2-40B4-BE49-F238E27FC236}">
                <a16:creationId xmlns:a16="http://schemas.microsoft.com/office/drawing/2014/main" id="{F856B3BC-556E-4F87-9067-01CCE4032587}"/>
              </a:ext>
            </a:extLst>
          </p:cNvPr>
          <p:cNvSpPr txBox="1"/>
          <p:nvPr/>
        </p:nvSpPr>
        <p:spPr>
          <a:xfrm>
            <a:off x="619298" y="5986108"/>
            <a:ext cx="5048318" cy="830997"/>
          </a:xfrm>
          <a:prstGeom prst="rect">
            <a:avLst/>
          </a:prstGeom>
          <a:noFill/>
        </p:spPr>
        <p:txBody>
          <a:bodyPr wrap="square" rtlCol="0">
            <a:spAutoFit/>
          </a:bodyPr>
          <a:lstStyle/>
          <a:p>
            <a:pPr algn="ctr"/>
            <a:r>
              <a:rPr lang="en-US" sz="2400" dirty="0"/>
              <a:t>Answer:</a:t>
            </a:r>
          </a:p>
          <a:p>
            <a:pPr algn="ctr"/>
            <a:r>
              <a:rPr lang="en-US" sz="2400" dirty="0">
                <a:solidFill>
                  <a:srgbClr val="00B0F0"/>
                </a:solidFill>
                <a:latin typeface="Consolas" panose="020B0609020204030204" pitchFamily="49" charset="0"/>
              </a:rPr>
              <a:t>UCLA students</a:t>
            </a:r>
            <a:endParaRPr lang="en-US" sz="2400" dirty="0">
              <a:solidFill>
                <a:srgbClr val="00B050"/>
              </a:solidFill>
            </a:endParaRPr>
          </a:p>
        </p:txBody>
      </p:sp>
      <p:sp>
        <p:nvSpPr>
          <p:cNvPr id="32" name="TextBox 31">
            <a:extLst>
              <a:ext uri="{FF2B5EF4-FFF2-40B4-BE49-F238E27FC236}">
                <a16:creationId xmlns:a16="http://schemas.microsoft.com/office/drawing/2014/main" id="{CDF1BA24-4310-4F4E-B8CE-1534FE6C549C}"/>
              </a:ext>
            </a:extLst>
          </p:cNvPr>
          <p:cNvSpPr txBox="1"/>
          <p:nvPr/>
        </p:nvSpPr>
        <p:spPr>
          <a:xfrm>
            <a:off x="6524387" y="5982136"/>
            <a:ext cx="5048316" cy="830997"/>
          </a:xfrm>
          <a:prstGeom prst="rect">
            <a:avLst/>
          </a:prstGeom>
          <a:noFill/>
        </p:spPr>
        <p:txBody>
          <a:bodyPr wrap="square" rtlCol="0">
            <a:spAutoFit/>
          </a:bodyPr>
          <a:lstStyle/>
          <a:p>
            <a:pPr algn="ctr"/>
            <a:r>
              <a:rPr lang="en-US" sz="2400" dirty="0"/>
              <a:t>Answer</a:t>
            </a:r>
          </a:p>
          <a:p>
            <a:pPr algn="ctr"/>
            <a:r>
              <a:rPr lang="en-US" sz="2400" dirty="0">
                <a:solidFill>
                  <a:srgbClr val="00B0F0"/>
                </a:solidFill>
                <a:latin typeface="Consolas" panose="020B0609020204030204" pitchFamily="49" charset="0"/>
              </a:rPr>
              <a:t>CS131 rules</a:t>
            </a:r>
            <a:endParaRPr lang="en-US" sz="2400" dirty="0">
              <a:solidFill>
                <a:srgbClr val="00B050"/>
              </a:solidFill>
            </a:endParaRPr>
          </a:p>
        </p:txBody>
      </p:sp>
    </p:spTree>
    <p:extLst>
      <p:ext uri="{BB962C8B-B14F-4D97-AF65-F5344CB8AC3E}">
        <p14:creationId xmlns:p14="http://schemas.microsoft.com/office/powerpoint/2010/main" val="3808375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22" presetClass="entr" presetSubtype="8"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90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20" grpId="0" animBg="1"/>
      <p:bldP spid="21" grpId="0" animBg="1"/>
      <p:bldP spid="22" grpId="0"/>
      <p:bldP spid="27" grpId="0"/>
      <p:bldP spid="3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6B985-6F53-460B-BF99-231AB05588F5}"/>
              </a:ext>
            </a:extLst>
          </p:cNvPr>
          <p:cNvSpPr>
            <a:spLocks noGrp="1"/>
          </p:cNvSpPr>
          <p:nvPr>
            <p:ph type="title"/>
          </p:nvPr>
        </p:nvSpPr>
        <p:spPr/>
        <p:txBody>
          <a:bodyPr/>
          <a:lstStyle/>
          <a:p>
            <a:r>
              <a:rPr lang="en-US" dirty="0"/>
              <a:t>Multi-Threading</a:t>
            </a:r>
          </a:p>
        </p:txBody>
      </p:sp>
      <p:pic>
        <p:nvPicPr>
          <p:cNvPr id="4" name="Picture 3">
            <a:extLst>
              <a:ext uri="{FF2B5EF4-FFF2-40B4-BE49-F238E27FC236}">
                <a16:creationId xmlns:a16="http://schemas.microsoft.com/office/drawing/2014/main" id="{C183C276-FF74-4CD6-99E8-F72E243097BB}"/>
              </a:ext>
            </a:extLst>
          </p:cNvPr>
          <p:cNvPicPr>
            <a:picLocks noChangeAspect="1"/>
          </p:cNvPicPr>
          <p:nvPr/>
        </p:nvPicPr>
        <p:blipFill>
          <a:blip r:embed="rId3"/>
          <a:stretch>
            <a:fillRect/>
          </a:stretch>
        </p:blipFill>
        <p:spPr>
          <a:xfrm>
            <a:off x="2928937" y="1279524"/>
            <a:ext cx="6334126" cy="47942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921102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a:xfrm>
            <a:off x="914400" y="-190509"/>
            <a:ext cx="10363200" cy="1143000"/>
          </a:xfrm>
        </p:spPr>
        <p:txBody>
          <a:bodyPr/>
          <a:lstStyle/>
          <a:p>
            <a:r>
              <a:rPr lang="en-US" dirty="0"/>
              <a:t>Fork-Join: A Common Pattern for Multi-Threading</a:t>
            </a:r>
          </a:p>
        </p:txBody>
      </p:sp>
      <p:sp>
        <p:nvSpPr>
          <p:cNvPr id="6" name="TextBox 5">
            <a:extLst>
              <a:ext uri="{FF2B5EF4-FFF2-40B4-BE49-F238E27FC236}">
                <a16:creationId xmlns:a16="http://schemas.microsoft.com/office/drawing/2014/main" id="{13B8F98D-2807-4B4A-AB1C-A9821F0B209D}"/>
              </a:ext>
            </a:extLst>
          </p:cNvPr>
          <p:cNvSpPr txBox="1"/>
          <p:nvPr/>
        </p:nvSpPr>
        <p:spPr>
          <a:xfrm>
            <a:off x="489412" y="1114341"/>
            <a:ext cx="5588893" cy="830997"/>
          </a:xfrm>
          <a:prstGeom prst="rect">
            <a:avLst/>
          </a:prstGeom>
          <a:noFill/>
        </p:spPr>
        <p:txBody>
          <a:bodyPr wrap="square" rtlCol="0">
            <a:spAutoFit/>
          </a:bodyPr>
          <a:lstStyle/>
          <a:p>
            <a:pPr algn="ctr"/>
            <a:r>
              <a:rPr lang="en-US" sz="2400" dirty="0"/>
              <a:t>The "fork-join" pattern is basically a concurrent version of divide and conquer.</a:t>
            </a:r>
          </a:p>
        </p:txBody>
      </p:sp>
      <p:sp>
        <p:nvSpPr>
          <p:cNvPr id="8" name="TextBox 7">
            <a:extLst>
              <a:ext uri="{FF2B5EF4-FFF2-40B4-BE49-F238E27FC236}">
                <a16:creationId xmlns:a16="http://schemas.microsoft.com/office/drawing/2014/main" id="{76FB335A-BF13-4013-937A-3E3DB13EB001}"/>
              </a:ext>
            </a:extLst>
          </p:cNvPr>
          <p:cNvSpPr txBox="1"/>
          <p:nvPr/>
        </p:nvSpPr>
        <p:spPr>
          <a:xfrm>
            <a:off x="220118" y="3389179"/>
            <a:ext cx="5952320" cy="3416320"/>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function </a:t>
            </a:r>
            <a:r>
              <a:rPr lang="en-US" dirty="0">
                <a:solidFill>
                  <a:srgbClr val="C00000"/>
                </a:solidFill>
                <a:latin typeface="Consolas" panose="020B0609020204030204" pitchFamily="49" charset="0"/>
              </a:rPr>
              <a:t>task1(param) </a:t>
            </a:r>
            <a:r>
              <a:rPr lang="en-US" dirty="0">
                <a:latin typeface="Consolas" panose="020B0609020204030204" pitchFamily="49" charset="0"/>
              </a:rPr>
              <a:t>{ ... }</a:t>
            </a:r>
          </a:p>
          <a:p>
            <a:r>
              <a:rPr lang="en-US" dirty="0">
                <a:latin typeface="Consolas" panose="020B0609020204030204" pitchFamily="49" charset="0"/>
              </a:rPr>
              <a:t>function </a:t>
            </a:r>
            <a:r>
              <a:rPr lang="en-US" dirty="0">
                <a:solidFill>
                  <a:srgbClr val="009644"/>
                </a:solidFill>
                <a:latin typeface="Consolas" panose="020B0609020204030204" pitchFamily="49" charset="0"/>
              </a:rPr>
              <a:t>task2(param) </a:t>
            </a:r>
            <a:r>
              <a:rPr lang="en-US" dirty="0">
                <a:latin typeface="Consolas" panose="020B0609020204030204" pitchFamily="49" charset="0"/>
              </a:rPr>
              <a:t>{ ... }</a:t>
            </a:r>
          </a:p>
          <a:p>
            <a:r>
              <a:rPr lang="en-US" dirty="0">
                <a:latin typeface="Consolas" panose="020B0609020204030204" pitchFamily="49" charset="0"/>
              </a:rPr>
              <a:t>function </a:t>
            </a:r>
            <a:r>
              <a:rPr lang="en-US" dirty="0">
                <a:solidFill>
                  <a:srgbClr val="0070C0"/>
                </a:solidFill>
                <a:latin typeface="Consolas" panose="020B0609020204030204" pitchFamily="49" charset="0"/>
              </a:rPr>
              <a:t>task3(param1, param2) </a:t>
            </a:r>
            <a:r>
              <a:rPr lang="en-US" dirty="0">
                <a:latin typeface="Consolas" panose="020B0609020204030204" pitchFamily="49" charset="0"/>
              </a:rPr>
              <a:t>{ ... }</a:t>
            </a:r>
          </a:p>
          <a:p>
            <a:endParaRPr lang="en-US" dirty="0">
              <a:latin typeface="Consolas" panose="020B0609020204030204" pitchFamily="49" charset="0"/>
            </a:endParaRPr>
          </a:p>
          <a:p>
            <a:r>
              <a:rPr lang="en-US" dirty="0">
                <a:latin typeface="Consolas" panose="020B0609020204030204" pitchFamily="49" charset="0"/>
              </a:rPr>
              <a:t>function </a:t>
            </a:r>
            <a:r>
              <a:rPr lang="en-US" dirty="0" err="1">
                <a:latin typeface="Consolas" panose="020B0609020204030204" pitchFamily="49" charset="0"/>
              </a:rPr>
              <a:t>launch_in_parallel</a:t>
            </a:r>
            <a:r>
              <a:rPr lang="en-US" dirty="0">
                <a:latin typeface="Consolas" panose="020B0609020204030204" pitchFamily="49" charset="0"/>
              </a:rPr>
              <a:t>() {</a:t>
            </a:r>
          </a:p>
          <a:p>
            <a:r>
              <a:rPr lang="en-US" dirty="0">
                <a:latin typeface="Consolas" panose="020B0609020204030204" pitchFamily="49" charset="0"/>
              </a:rPr>
              <a:t>  </a:t>
            </a:r>
            <a:r>
              <a:rPr lang="en-US" dirty="0">
                <a:solidFill>
                  <a:srgbClr val="C00000"/>
                </a:solidFill>
                <a:latin typeface="Consolas" panose="020B0609020204030204" pitchFamily="49" charset="0"/>
              </a:rPr>
              <a:t>t1</a:t>
            </a:r>
            <a:r>
              <a:rPr lang="en-US" dirty="0">
                <a:solidFill>
                  <a:srgbClr val="7030A0"/>
                </a:solidFill>
                <a:latin typeface="Consolas" panose="020B0609020204030204" pitchFamily="49" charset="0"/>
              </a:rPr>
              <a:t> = </a:t>
            </a:r>
            <a:r>
              <a:rPr lang="en-US" dirty="0" err="1">
                <a:solidFill>
                  <a:srgbClr val="7030A0"/>
                </a:solidFill>
                <a:latin typeface="Consolas" panose="020B0609020204030204" pitchFamily="49" charset="0"/>
              </a:rPr>
              <a:t>run_background</a:t>
            </a:r>
            <a:r>
              <a:rPr lang="en-US" dirty="0">
                <a:solidFill>
                  <a:srgbClr val="7030A0"/>
                </a:solidFill>
                <a:latin typeface="Consolas" panose="020B0609020204030204" pitchFamily="49" charset="0"/>
              </a:rPr>
              <a:t>(</a:t>
            </a:r>
            <a:r>
              <a:rPr lang="en-US" dirty="0">
                <a:solidFill>
                  <a:srgbClr val="C00000"/>
                </a:solidFill>
                <a:latin typeface="Consolas" panose="020B0609020204030204" pitchFamily="49" charset="0"/>
              </a:rPr>
              <a:t>task1</a:t>
            </a:r>
            <a:r>
              <a:rPr lang="en-US" dirty="0">
                <a:solidFill>
                  <a:srgbClr val="7030A0"/>
                </a:solidFill>
                <a:latin typeface="Consolas" panose="020B0609020204030204" pitchFamily="49" charset="0"/>
              </a:rPr>
              <a:t>(42)); </a:t>
            </a:r>
          </a:p>
          <a:p>
            <a:r>
              <a:rPr lang="en-US" dirty="0">
                <a:solidFill>
                  <a:srgbClr val="7030A0"/>
                </a:solidFill>
                <a:latin typeface="Consolas" panose="020B0609020204030204" pitchFamily="49" charset="0"/>
              </a:rPr>
              <a:t>  </a:t>
            </a:r>
            <a:r>
              <a:rPr lang="en-US" dirty="0">
                <a:solidFill>
                  <a:srgbClr val="009644"/>
                </a:solidFill>
                <a:latin typeface="Consolas" panose="020B0609020204030204" pitchFamily="49" charset="0"/>
              </a:rPr>
              <a:t>t2</a:t>
            </a:r>
            <a:r>
              <a:rPr lang="en-US" dirty="0">
                <a:solidFill>
                  <a:srgbClr val="7030A0"/>
                </a:solidFill>
                <a:latin typeface="Consolas" panose="020B0609020204030204" pitchFamily="49" charset="0"/>
              </a:rPr>
              <a:t> = </a:t>
            </a:r>
            <a:r>
              <a:rPr lang="en-US" dirty="0" err="1">
                <a:solidFill>
                  <a:srgbClr val="7030A0"/>
                </a:solidFill>
                <a:latin typeface="Consolas" panose="020B0609020204030204" pitchFamily="49" charset="0"/>
              </a:rPr>
              <a:t>run_background</a:t>
            </a:r>
            <a:r>
              <a:rPr lang="en-US" dirty="0">
                <a:solidFill>
                  <a:srgbClr val="7030A0"/>
                </a:solidFill>
                <a:latin typeface="Consolas" panose="020B0609020204030204" pitchFamily="49" charset="0"/>
              </a:rPr>
              <a:t>(</a:t>
            </a:r>
            <a:r>
              <a:rPr lang="en-US" dirty="0">
                <a:solidFill>
                  <a:srgbClr val="009644"/>
                </a:solidFill>
                <a:latin typeface="Consolas" panose="020B0609020204030204" pitchFamily="49" charset="0"/>
              </a:rPr>
              <a:t>task2</a:t>
            </a:r>
            <a:r>
              <a:rPr lang="en-US" dirty="0">
                <a:solidFill>
                  <a:srgbClr val="7030A0"/>
                </a:solidFill>
                <a:latin typeface="Consolas" panose="020B0609020204030204" pitchFamily="49" charset="0"/>
              </a:rPr>
              <a:t>("</a:t>
            </a:r>
            <a:r>
              <a:rPr lang="en-US" dirty="0" err="1">
                <a:solidFill>
                  <a:srgbClr val="7030A0"/>
                </a:solidFill>
                <a:latin typeface="Consolas" panose="020B0609020204030204" pitchFamily="49" charset="0"/>
              </a:rPr>
              <a:t>suss</a:t>
            </a:r>
            <a:r>
              <a:rPr lang="en-US" dirty="0">
                <a:solidFill>
                  <a:srgbClr val="7030A0"/>
                </a:solidFill>
                <a:latin typeface="Consolas" panose="020B0609020204030204" pitchFamily="49" charset="0"/>
              </a:rPr>
              <a:t>")); </a:t>
            </a:r>
          </a:p>
          <a:p>
            <a:r>
              <a:rPr lang="en-US" dirty="0">
                <a:solidFill>
                  <a:srgbClr val="7030A0"/>
                </a:solidFill>
                <a:latin typeface="Consolas" panose="020B0609020204030204" pitchFamily="49" charset="0"/>
              </a:rPr>
              <a:t>  </a:t>
            </a:r>
            <a:r>
              <a:rPr lang="en-US" dirty="0">
                <a:solidFill>
                  <a:srgbClr val="0070C0"/>
                </a:solidFill>
                <a:latin typeface="Consolas" panose="020B0609020204030204" pitchFamily="49" charset="0"/>
              </a:rPr>
              <a:t>t3</a:t>
            </a:r>
            <a:r>
              <a:rPr lang="en-US" dirty="0">
                <a:solidFill>
                  <a:srgbClr val="7030A0"/>
                </a:solidFill>
                <a:latin typeface="Consolas" panose="020B0609020204030204" pitchFamily="49" charset="0"/>
              </a:rPr>
              <a:t> = </a:t>
            </a:r>
            <a:r>
              <a:rPr lang="en-US" dirty="0" err="1">
                <a:solidFill>
                  <a:srgbClr val="7030A0"/>
                </a:solidFill>
                <a:latin typeface="Consolas" panose="020B0609020204030204" pitchFamily="49" charset="0"/>
              </a:rPr>
              <a:t>run_background</a:t>
            </a:r>
            <a:r>
              <a:rPr lang="en-US" dirty="0">
                <a:solidFill>
                  <a:srgbClr val="7030A0"/>
                </a:solidFill>
                <a:latin typeface="Consolas" panose="020B0609020204030204" pitchFamily="49" charset="0"/>
              </a:rPr>
              <a:t>(</a:t>
            </a:r>
            <a:r>
              <a:rPr lang="en-US" dirty="0">
                <a:solidFill>
                  <a:srgbClr val="0070C0"/>
                </a:solidFill>
                <a:latin typeface="Consolas" panose="020B0609020204030204" pitchFamily="49" charset="0"/>
              </a:rPr>
              <a:t>task3</a:t>
            </a:r>
            <a:r>
              <a:rPr lang="en-US" dirty="0">
                <a:solidFill>
                  <a:srgbClr val="7030A0"/>
                </a:solidFill>
                <a:latin typeface="Consolas" panose="020B0609020204030204" pitchFamily="49" charset="0"/>
              </a:rPr>
              <a:t>(3.14, 2.71));</a:t>
            </a:r>
          </a:p>
          <a:p>
            <a:endParaRPr lang="en-US" dirty="0">
              <a:latin typeface="Consolas" panose="020B0609020204030204" pitchFamily="49" charset="0"/>
            </a:endParaRPr>
          </a:p>
          <a:p>
            <a:r>
              <a:rPr lang="en-US" dirty="0">
                <a:latin typeface="Consolas" panose="020B0609020204030204" pitchFamily="49" charset="0"/>
              </a:rPr>
              <a:t>  </a:t>
            </a:r>
            <a:r>
              <a:rPr lang="en-US" dirty="0" err="1">
                <a:solidFill>
                  <a:srgbClr val="FF00FF"/>
                </a:solidFill>
                <a:latin typeface="Consolas" panose="020B0609020204030204" pitchFamily="49" charset="0"/>
              </a:rPr>
              <a:t>wait_for_all_tasks_to_finish</a:t>
            </a:r>
            <a:r>
              <a:rPr lang="en-US" dirty="0">
                <a:solidFill>
                  <a:srgbClr val="FF00FF"/>
                </a:solidFill>
                <a:latin typeface="Consolas" panose="020B0609020204030204" pitchFamily="49" charset="0"/>
              </a:rPr>
              <a:t>(</a:t>
            </a:r>
            <a:r>
              <a:rPr lang="en-US" dirty="0">
                <a:solidFill>
                  <a:srgbClr val="C00000"/>
                </a:solidFill>
                <a:latin typeface="Consolas" panose="020B0609020204030204" pitchFamily="49" charset="0"/>
              </a:rPr>
              <a:t>t1</a:t>
            </a:r>
            <a:r>
              <a:rPr lang="en-US" dirty="0">
                <a:solidFill>
                  <a:srgbClr val="FF00FF"/>
                </a:solidFill>
                <a:latin typeface="Consolas" panose="020B0609020204030204" pitchFamily="49" charset="0"/>
              </a:rPr>
              <a:t>, </a:t>
            </a:r>
            <a:r>
              <a:rPr lang="en-US" dirty="0">
                <a:solidFill>
                  <a:srgbClr val="009644"/>
                </a:solidFill>
                <a:latin typeface="Consolas" panose="020B0609020204030204" pitchFamily="49" charset="0"/>
              </a:rPr>
              <a:t>t2</a:t>
            </a:r>
            <a:r>
              <a:rPr lang="en-US" dirty="0">
                <a:solidFill>
                  <a:srgbClr val="FF00FF"/>
                </a:solidFill>
                <a:latin typeface="Consolas" panose="020B0609020204030204" pitchFamily="49" charset="0"/>
              </a:rPr>
              <a:t>, </a:t>
            </a:r>
            <a:r>
              <a:rPr lang="en-US" dirty="0">
                <a:solidFill>
                  <a:srgbClr val="0070C0"/>
                </a:solidFill>
                <a:latin typeface="Consolas" panose="020B0609020204030204" pitchFamily="49" charset="0"/>
              </a:rPr>
              <a:t>t3</a:t>
            </a:r>
            <a:r>
              <a:rPr lang="en-US" dirty="0">
                <a:solidFill>
                  <a:srgbClr val="FF00FF"/>
                </a:solidFill>
                <a:latin typeface="Consolas" panose="020B0609020204030204" pitchFamily="49" charset="0"/>
              </a:rPr>
              <a:t>);</a:t>
            </a:r>
          </a:p>
          <a:p>
            <a:r>
              <a:rPr lang="en-US" dirty="0">
                <a:latin typeface="Consolas" panose="020B0609020204030204" pitchFamily="49" charset="0"/>
              </a:rPr>
              <a:t>  </a:t>
            </a:r>
            <a:r>
              <a:rPr lang="en-US" dirty="0">
                <a:solidFill>
                  <a:schemeClr val="accent4">
                    <a:lumMod val="50000"/>
                  </a:schemeClr>
                </a:solidFill>
                <a:latin typeface="Consolas" panose="020B0609020204030204" pitchFamily="49" charset="0"/>
              </a:rPr>
              <a:t>print("All tasks completed, proceeding...");</a:t>
            </a:r>
          </a:p>
          <a:p>
            <a:r>
              <a:rPr lang="en-US" dirty="0">
                <a:latin typeface="Consolas" panose="020B0609020204030204" pitchFamily="49" charset="0"/>
              </a:rPr>
              <a:t>}</a:t>
            </a:r>
          </a:p>
        </p:txBody>
      </p:sp>
      <p:sp>
        <p:nvSpPr>
          <p:cNvPr id="59" name="TextBox 58">
            <a:extLst>
              <a:ext uri="{FF2B5EF4-FFF2-40B4-BE49-F238E27FC236}">
                <a16:creationId xmlns:a16="http://schemas.microsoft.com/office/drawing/2014/main" id="{BFA790A8-8CF5-4118-916B-AF193C357C5D}"/>
              </a:ext>
            </a:extLst>
          </p:cNvPr>
          <p:cNvSpPr txBox="1"/>
          <p:nvPr/>
        </p:nvSpPr>
        <p:spPr>
          <a:xfrm>
            <a:off x="1257537" y="2492045"/>
            <a:ext cx="9829802" cy="400110"/>
          </a:xfrm>
          <a:prstGeom prst="rect">
            <a:avLst/>
          </a:prstGeom>
          <a:noFill/>
        </p:spPr>
        <p:txBody>
          <a:bodyPr wrap="square">
            <a:spAutoFit/>
          </a:bodyPr>
          <a:lstStyle/>
          <a:p>
            <a:pPr algn="ctr"/>
            <a:r>
              <a:rPr lang="en-US" sz="2000" dirty="0"/>
              <a:t>First, we </a:t>
            </a:r>
            <a:r>
              <a:rPr lang="en-US" sz="2000" dirty="0">
                <a:solidFill>
                  <a:srgbClr val="7030A0"/>
                </a:solidFill>
              </a:rPr>
              <a:t>"fork" </a:t>
            </a:r>
            <a:r>
              <a:rPr lang="en-US" sz="2000" dirty="0"/>
              <a:t>one or more tasks so they execute concurrently...</a:t>
            </a:r>
          </a:p>
        </p:txBody>
      </p:sp>
      <p:sp>
        <p:nvSpPr>
          <p:cNvPr id="60" name="TextBox 59">
            <a:extLst>
              <a:ext uri="{FF2B5EF4-FFF2-40B4-BE49-F238E27FC236}">
                <a16:creationId xmlns:a16="http://schemas.microsoft.com/office/drawing/2014/main" id="{BDA48EB2-562B-43D6-80D8-51BEDC67B475}"/>
              </a:ext>
            </a:extLst>
          </p:cNvPr>
          <p:cNvSpPr txBox="1"/>
          <p:nvPr/>
        </p:nvSpPr>
        <p:spPr>
          <a:xfrm>
            <a:off x="1257537" y="2945377"/>
            <a:ext cx="9829802" cy="400110"/>
          </a:xfrm>
          <a:prstGeom prst="rect">
            <a:avLst/>
          </a:prstGeom>
          <a:noFill/>
        </p:spPr>
        <p:txBody>
          <a:bodyPr wrap="square">
            <a:spAutoFit/>
          </a:bodyPr>
          <a:lstStyle/>
          <a:p>
            <a:pPr algn="ctr"/>
            <a:r>
              <a:rPr lang="en-US" sz="2000" dirty="0"/>
              <a:t>Second, we </a:t>
            </a:r>
            <a:r>
              <a:rPr lang="en-US" sz="2000" dirty="0">
                <a:solidFill>
                  <a:srgbClr val="FF00FF"/>
                </a:solidFill>
              </a:rPr>
              <a:t>wait</a:t>
            </a:r>
            <a:r>
              <a:rPr lang="en-US" sz="2000" dirty="0"/>
              <a:t> for all those tasks to complete (aka </a:t>
            </a:r>
            <a:r>
              <a:rPr lang="en-US" sz="2000" dirty="0">
                <a:solidFill>
                  <a:srgbClr val="FF00FF"/>
                </a:solidFill>
              </a:rPr>
              <a:t>"join"</a:t>
            </a:r>
            <a:r>
              <a:rPr lang="en-US" sz="2000" dirty="0"/>
              <a:t>)</a:t>
            </a:r>
            <a:r>
              <a:rPr lang="en-US" sz="2000" dirty="0">
                <a:solidFill>
                  <a:srgbClr val="7030A0"/>
                </a:solidFill>
              </a:rPr>
              <a:t> </a:t>
            </a:r>
            <a:r>
              <a:rPr lang="en-US" sz="2000" dirty="0"/>
              <a:t>and then proceed.</a:t>
            </a:r>
          </a:p>
        </p:txBody>
      </p:sp>
      <p:grpSp>
        <p:nvGrpSpPr>
          <p:cNvPr id="76" name="Group 75">
            <a:extLst>
              <a:ext uri="{FF2B5EF4-FFF2-40B4-BE49-F238E27FC236}">
                <a16:creationId xmlns:a16="http://schemas.microsoft.com/office/drawing/2014/main" id="{6B4ED2E2-A3AC-4DD5-998C-E4775FB374A4}"/>
              </a:ext>
            </a:extLst>
          </p:cNvPr>
          <p:cNvGrpSpPr/>
          <p:nvPr/>
        </p:nvGrpSpPr>
        <p:grpSpPr>
          <a:xfrm>
            <a:off x="6293319" y="3633953"/>
            <a:ext cx="5773278" cy="2926771"/>
            <a:chOff x="6418722" y="3548220"/>
            <a:chExt cx="5773278" cy="2926771"/>
          </a:xfrm>
        </p:grpSpPr>
        <p:grpSp>
          <p:nvGrpSpPr>
            <p:cNvPr id="58" name="Group 57">
              <a:extLst>
                <a:ext uri="{FF2B5EF4-FFF2-40B4-BE49-F238E27FC236}">
                  <a16:creationId xmlns:a16="http://schemas.microsoft.com/office/drawing/2014/main" id="{89866808-FBD5-4291-8ECB-778C3612B15B}"/>
                </a:ext>
              </a:extLst>
            </p:cNvPr>
            <p:cNvGrpSpPr/>
            <p:nvPr/>
          </p:nvGrpSpPr>
          <p:grpSpPr>
            <a:xfrm>
              <a:off x="6418722" y="3548220"/>
              <a:ext cx="5773278" cy="2926771"/>
              <a:chOff x="5110695" y="211419"/>
              <a:chExt cx="5773278" cy="2926771"/>
            </a:xfrm>
          </p:grpSpPr>
          <p:grpSp>
            <p:nvGrpSpPr>
              <p:cNvPr id="9" name="Group 8">
                <a:extLst>
                  <a:ext uri="{FF2B5EF4-FFF2-40B4-BE49-F238E27FC236}">
                    <a16:creationId xmlns:a16="http://schemas.microsoft.com/office/drawing/2014/main" id="{59174C66-4290-4F55-ABFC-917EB105FB92}"/>
                  </a:ext>
                </a:extLst>
              </p:cNvPr>
              <p:cNvGrpSpPr/>
              <p:nvPr/>
            </p:nvGrpSpPr>
            <p:grpSpPr>
              <a:xfrm>
                <a:off x="5151043" y="211419"/>
                <a:ext cx="5732930" cy="2926771"/>
                <a:chOff x="5151043" y="211419"/>
                <a:chExt cx="6793358" cy="2926771"/>
              </a:xfrm>
            </p:grpSpPr>
            <p:grpSp>
              <p:nvGrpSpPr>
                <p:cNvPr id="10" name="Group 9">
                  <a:extLst>
                    <a:ext uri="{FF2B5EF4-FFF2-40B4-BE49-F238E27FC236}">
                      <a16:creationId xmlns:a16="http://schemas.microsoft.com/office/drawing/2014/main" id="{42953FF6-7637-401A-BC78-9FF9E86B7CE6}"/>
                    </a:ext>
                  </a:extLst>
                </p:cNvPr>
                <p:cNvGrpSpPr/>
                <p:nvPr/>
              </p:nvGrpSpPr>
              <p:grpSpPr>
                <a:xfrm>
                  <a:off x="5151043" y="211419"/>
                  <a:ext cx="6793358" cy="2926771"/>
                  <a:chOff x="5358346" y="3709805"/>
                  <a:chExt cx="6793358" cy="2926771"/>
                </a:xfrm>
              </p:grpSpPr>
              <p:grpSp>
                <p:nvGrpSpPr>
                  <p:cNvPr id="29" name="Group 28">
                    <a:extLst>
                      <a:ext uri="{FF2B5EF4-FFF2-40B4-BE49-F238E27FC236}">
                        <a16:creationId xmlns:a16="http://schemas.microsoft.com/office/drawing/2014/main" id="{2E285172-0108-4660-9B3C-199C1AAB4963}"/>
                      </a:ext>
                    </a:extLst>
                  </p:cNvPr>
                  <p:cNvGrpSpPr/>
                  <p:nvPr/>
                </p:nvGrpSpPr>
                <p:grpSpPr>
                  <a:xfrm>
                    <a:off x="5358346" y="3709805"/>
                    <a:ext cx="6793358" cy="2926771"/>
                    <a:chOff x="5351770" y="352793"/>
                    <a:chExt cx="6793358" cy="2926771"/>
                  </a:xfrm>
                </p:grpSpPr>
                <p:grpSp>
                  <p:nvGrpSpPr>
                    <p:cNvPr id="33" name="Group 32">
                      <a:extLst>
                        <a:ext uri="{FF2B5EF4-FFF2-40B4-BE49-F238E27FC236}">
                          <a16:creationId xmlns:a16="http://schemas.microsoft.com/office/drawing/2014/main" id="{01D510B7-C276-4D5B-B3F0-25D1ABE16F83}"/>
                        </a:ext>
                      </a:extLst>
                    </p:cNvPr>
                    <p:cNvGrpSpPr/>
                    <p:nvPr/>
                  </p:nvGrpSpPr>
                  <p:grpSpPr>
                    <a:xfrm>
                      <a:off x="5351770" y="352793"/>
                      <a:ext cx="6793358" cy="2926771"/>
                      <a:chOff x="3814263" y="7675666"/>
                      <a:chExt cx="6946899" cy="2926771"/>
                    </a:xfrm>
                  </p:grpSpPr>
                  <p:sp>
                    <p:nvSpPr>
                      <p:cNvPr id="36" name="Rectangle 35">
                        <a:extLst>
                          <a:ext uri="{FF2B5EF4-FFF2-40B4-BE49-F238E27FC236}">
                            <a16:creationId xmlns:a16="http://schemas.microsoft.com/office/drawing/2014/main" id="{AA342340-050C-4755-8811-FD4148C2E512}"/>
                          </a:ext>
                        </a:extLst>
                      </p:cNvPr>
                      <p:cNvSpPr/>
                      <p:nvPr/>
                    </p:nvSpPr>
                    <p:spPr>
                      <a:xfrm>
                        <a:off x="3814263" y="7675666"/>
                        <a:ext cx="6946899" cy="292677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Arrow Connector 37">
                        <a:extLst>
                          <a:ext uri="{FF2B5EF4-FFF2-40B4-BE49-F238E27FC236}">
                            <a16:creationId xmlns:a16="http://schemas.microsoft.com/office/drawing/2014/main" id="{61FBD0E9-6402-4A8F-A724-1C763CF20924}"/>
                          </a:ext>
                        </a:extLst>
                      </p:cNvPr>
                      <p:cNvCxnSpPr>
                        <a:cxnSpLocks/>
                      </p:cNvCxnSpPr>
                      <p:nvPr/>
                    </p:nvCxnSpPr>
                    <p:spPr>
                      <a:xfrm>
                        <a:off x="4094230" y="8791913"/>
                        <a:ext cx="6526539" cy="0"/>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4DC4754-4E5D-4956-9560-4C338B73143C}"/>
                          </a:ext>
                        </a:extLst>
                      </p:cNvPr>
                      <p:cNvCxnSpPr>
                        <a:cxnSpLocks/>
                      </p:cNvCxnSpPr>
                      <p:nvPr/>
                    </p:nvCxnSpPr>
                    <p:spPr>
                      <a:xfrm>
                        <a:off x="4094230" y="9575628"/>
                        <a:ext cx="6526539" cy="0"/>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5" name="Straight Arrow Connector 34">
                      <a:extLst>
                        <a:ext uri="{FF2B5EF4-FFF2-40B4-BE49-F238E27FC236}">
                          <a16:creationId xmlns:a16="http://schemas.microsoft.com/office/drawing/2014/main" id="{D47A5458-751F-467A-A524-443E46167250}"/>
                        </a:ext>
                      </a:extLst>
                    </p:cNvPr>
                    <p:cNvCxnSpPr>
                      <a:cxnSpLocks/>
                    </p:cNvCxnSpPr>
                    <p:nvPr/>
                  </p:nvCxnSpPr>
                  <p:spPr>
                    <a:xfrm>
                      <a:off x="5669508" y="797560"/>
                      <a:ext cx="6382289" cy="0"/>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1" name="Straight Arrow Connector 30">
                    <a:extLst>
                      <a:ext uri="{FF2B5EF4-FFF2-40B4-BE49-F238E27FC236}">
                        <a16:creationId xmlns:a16="http://schemas.microsoft.com/office/drawing/2014/main" id="{4CC2954A-D188-40C3-9D2B-7361FE009600}"/>
                      </a:ext>
                    </a:extLst>
                  </p:cNvPr>
                  <p:cNvCxnSpPr>
                    <a:cxnSpLocks/>
                  </p:cNvCxnSpPr>
                  <p:nvPr/>
                </p:nvCxnSpPr>
                <p:spPr>
                  <a:xfrm>
                    <a:off x="5636677" y="6354052"/>
                    <a:ext cx="6382289" cy="0"/>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D963DE97-B189-4873-B493-F80B334E52AB}"/>
                    </a:ext>
                  </a:extLst>
                </p:cNvPr>
                <p:cNvSpPr/>
                <p:nvPr/>
              </p:nvSpPr>
              <p:spPr>
                <a:xfrm>
                  <a:off x="10340558" y="2658464"/>
                  <a:ext cx="1217292" cy="331392"/>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Rectangle 18">
                  <a:extLst>
                    <a:ext uri="{FF2B5EF4-FFF2-40B4-BE49-F238E27FC236}">
                      <a16:creationId xmlns:a16="http://schemas.microsoft.com/office/drawing/2014/main" id="{BC08083D-1164-462D-9846-3145372B0BEB}"/>
                    </a:ext>
                  </a:extLst>
                </p:cNvPr>
                <p:cNvSpPr/>
                <p:nvPr/>
              </p:nvSpPr>
              <p:spPr>
                <a:xfrm>
                  <a:off x="5610053" y="2658464"/>
                  <a:ext cx="758813" cy="331392"/>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 </a:t>
                  </a:r>
                </a:p>
              </p:txBody>
            </p:sp>
            <p:sp>
              <p:nvSpPr>
                <p:cNvPr id="22" name="Rectangle 21">
                  <a:extLst>
                    <a:ext uri="{FF2B5EF4-FFF2-40B4-BE49-F238E27FC236}">
                      <a16:creationId xmlns:a16="http://schemas.microsoft.com/office/drawing/2014/main" id="{6C16A478-D76E-4553-BD07-FEB8FE0189A6}"/>
                    </a:ext>
                  </a:extLst>
                </p:cNvPr>
                <p:cNvSpPr/>
                <p:nvPr/>
              </p:nvSpPr>
              <p:spPr>
                <a:xfrm>
                  <a:off x="6174605" y="1947426"/>
                  <a:ext cx="2993057" cy="331392"/>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j-lt"/>
                    </a:rPr>
                    <a:t>task1</a:t>
                  </a:r>
                </a:p>
              </p:txBody>
            </p:sp>
            <p:sp>
              <p:nvSpPr>
                <p:cNvPr id="24" name="Rectangle 23">
                  <a:extLst>
                    <a:ext uri="{FF2B5EF4-FFF2-40B4-BE49-F238E27FC236}">
                      <a16:creationId xmlns:a16="http://schemas.microsoft.com/office/drawing/2014/main" id="{403F5A4F-2FAB-43DF-8E1C-B028436F9011}"/>
                    </a:ext>
                  </a:extLst>
                </p:cNvPr>
                <p:cNvSpPr/>
                <p:nvPr/>
              </p:nvSpPr>
              <p:spPr>
                <a:xfrm>
                  <a:off x="6721518" y="1187330"/>
                  <a:ext cx="2013547" cy="331392"/>
                </a:xfrm>
                <a:prstGeom prst="rect">
                  <a:avLst/>
                </a:prstGeom>
                <a:solidFill>
                  <a:srgbClr val="00863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mj-lt"/>
                    </a:rPr>
                    <a:t>task2</a:t>
                  </a:r>
                </a:p>
              </p:txBody>
            </p:sp>
            <p:cxnSp>
              <p:nvCxnSpPr>
                <p:cNvPr id="21" name="Straight Arrow Connector 20">
                  <a:extLst>
                    <a:ext uri="{FF2B5EF4-FFF2-40B4-BE49-F238E27FC236}">
                      <a16:creationId xmlns:a16="http://schemas.microsoft.com/office/drawing/2014/main" id="{813B4BD0-F373-44CF-88A5-288BBC6B6452}"/>
                    </a:ext>
                  </a:extLst>
                </p:cNvPr>
                <p:cNvCxnSpPr>
                  <a:cxnSpLocks/>
                  <a:endCxn id="22" idx="1"/>
                </p:cNvCxnSpPr>
                <p:nvPr/>
              </p:nvCxnSpPr>
              <p:spPr>
                <a:xfrm flipV="1">
                  <a:off x="5825630" y="2113122"/>
                  <a:ext cx="348975" cy="55144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98562E8-E171-4053-9ED6-37DD15082439}"/>
                    </a:ext>
                  </a:extLst>
                </p:cNvPr>
                <p:cNvCxnSpPr>
                  <a:cxnSpLocks/>
                  <a:stCxn id="19" idx="0"/>
                  <a:endCxn id="24" idx="1"/>
                </p:cNvCxnSpPr>
                <p:nvPr/>
              </p:nvCxnSpPr>
              <p:spPr>
                <a:xfrm flipV="1">
                  <a:off x="5989460" y="1353026"/>
                  <a:ext cx="732058" cy="130543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54" name="Picture 53">
                <a:extLst>
                  <a:ext uri="{FF2B5EF4-FFF2-40B4-BE49-F238E27FC236}">
                    <a16:creationId xmlns:a16="http://schemas.microsoft.com/office/drawing/2014/main" id="{8D053E08-F84F-46EC-BEC4-5FCEAF4DF78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110695" y="872824"/>
                <a:ext cx="555696" cy="723086"/>
              </a:xfrm>
              <a:prstGeom prst="rect">
                <a:avLst/>
              </a:prstGeom>
            </p:spPr>
          </p:pic>
          <p:pic>
            <p:nvPicPr>
              <p:cNvPr id="55" name="Picture 54">
                <a:extLst>
                  <a:ext uri="{FF2B5EF4-FFF2-40B4-BE49-F238E27FC236}">
                    <a16:creationId xmlns:a16="http://schemas.microsoft.com/office/drawing/2014/main" id="{E1599235-DC7E-4FAA-9B9E-162E47F79A4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110695" y="1656539"/>
                <a:ext cx="555696" cy="723086"/>
              </a:xfrm>
              <a:prstGeom prst="rect">
                <a:avLst/>
              </a:prstGeom>
            </p:spPr>
          </p:pic>
          <p:pic>
            <p:nvPicPr>
              <p:cNvPr id="56" name="Picture 55">
                <a:extLst>
                  <a:ext uri="{FF2B5EF4-FFF2-40B4-BE49-F238E27FC236}">
                    <a16:creationId xmlns:a16="http://schemas.microsoft.com/office/drawing/2014/main" id="{076D66DD-E6E5-4848-91CF-2F85D3D49CC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116466" y="211419"/>
                <a:ext cx="555696" cy="723086"/>
              </a:xfrm>
              <a:prstGeom prst="rect">
                <a:avLst/>
              </a:prstGeom>
            </p:spPr>
          </p:pic>
          <p:pic>
            <p:nvPicPr>
              <p:cNvPr id="57" name="Picture 56">
                <a:extLst>
                  <a:ext uri="{FF2B5EF4-FFF2-40B4-BE49-F238E27FC236}">
                    <a16:creationId xmlns:a16="http://schemas.microsoft.com/office/drawing/2014/main" id="{507ADD97-F93F-4D32-96B0-E959C2BF25A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115247" y="2400824"/>
                <a:ext cx="555696" cy="723086"/>
              </a:xfrm>
              <a:prstGeom prst="rect">
                <a:avLst/>
              </a:prstGeom>
            </p:spPr>
          </p:pic>
        </p:grpSp>
        <p:cxnSp>
          <p:nvCxnSpPr>
            <p:cNvPr id="63" name="Straight Arrow Connector 62">
              <a:extLst>
                <a:ext uri="{FF2B5EF4-FFF2-40B4-BE49-F238E27FC236}">
                  <a16:creationId xmlns:a16="http://schemas.microsoft.com/office/drawing/2014/main" id="{7C032EE1-FBBE-40E6-8AF4-7577BBABD894}"/>
                </a:ext>
              </a:extLst>
            </p:cNvPr>
            <p:cNvCxnSpPr>
              <a:cxnSpLocks/>
              <a:stCxn id="24" idx="3"/>
            </p:cNvCxnSpPr>
            <p:nvPr/>
          </p:nvCxnSpPr>
          <p:spPr>
            <a:xfrm>
              <a:off x="9483634" y="4689827"/>
              <a:ext cx="449363" cy="130543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785BEC64-4303-4722-8175-F11E43C8E1AF}"/>
                </a:ext>
              </a:extLst>
            </p:cNvPr>
            <p:cNvCxnSpPr>
              <a:cxnSpLocks/>
            </p:cNvCxnSpPr>
            <p:nvPr/>
          </p:nvCxnSpPr>
          <p:spPr>
            <a:xfrm>
              <a:off x="9860439" y="5431670"/>
              <a:ext cx="219307" cy="57096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85" name="Rectangle 84">
            <a:extLst>
              <a:ext uri="{FF2B5EF4-FFF2-40B4-BE49-F238E27FC236}">
                <a16:creationId xmlns:a16="http://schemas.microsoft.com/office/drawing/2014/main" id="{C2BB04D0-C23D-4A7A-8536-D103578959D9}"/>
              </a:ext>
            </a:extLst>
          </p:cNvPr>
          <p:cNvSpPr/>
          <p:nvPr/>
        </p:nvSpPr>
        <p:spPr>
          <a:xfrm>
            <a:off x="10575627" y="6080998"/>
            <a:ext cx="105753" cy="331392"/>
          </a:xfrm>
          <a:prstGeom prst="rect">
            <a:avLst/>
          </a:prstGeom>
          <a:solidFill>
            <a:srgbClr val="FF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 </a:t>
            </a:r>
          </a:p>
        </p:txBody>
      </p:sp>
      <p:sp>
        <p:nvSpPr>
          <p:cNvPr id="78" name="Rectangle 77">
            <a:extLst>
              <a:ext uri="{FF2B5EF4-FFF2-40B4-BE49-F238E27FC236}">
                <a16:creationId xmlns:a16="http://schemas.microsoft.com/office/drawing/2014/main" id="{054F4E6F-F5B1-4742-BC48-6A838F7A0FF0}"/>
              </a:ext>
            </a:extLst>
          </p:cNvPr>
          <p:cNvSpPr/>
          <p:nvPr/>
        </p:nvSpPr>
        <p:spPr>
          <a:xfrm>
            <a:off x="7397596" y="6080998"/>
            <a:ext cx="3151576" cy="331392"/>
          </a:xfrm>
          <a:prstGeom prst="rect">
            <a:avLst/>
          </a:prstGeom>
          <a:solidFill>
            <a:srgbClr val="FF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 </a:t>
            </a:r>
          </a:p>
        </p:txBody>
      </p:sp>
      <p:sp>
        <p:nvSpPr>
          <p:cNvPr id="81" name="Rectangle 80">
            <a:extLst>
              <a:ext uri="{FF2B5EF4-FFF2-40B4-BE49-F238E27FC236}">
                <a16:creationId xmlns:a16="http://schemas.microsoft.com/office/drawing/2014/main" id="{706D5E72-78BB-4D4A-9070-7232ADC4B28E}"/>
              </a:ext>
            </a:extLst>
          </p:cNvPr>
          <p:cNvSpPr/>
          <p:nvPr/>
        </p:nvSpPr>
        <p:spPr>
          <a:xfrm>
            <a:off x="8066440" y="3931310"/>
            <a:ext cx="2185291" cy="331392"/>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mj-lt"/>
              </a:rPr>
              <a:t>task3</a:t>
            </a:r>
            <a:endParaRPr lang="en-US" dirty="0">
              <a:solidFill>
                <a:schemeClr val="bg1"/>
              </a:solidFill>
            </a:endParaRPr>
          </a:p>
        </p:txBody>
      </p:sp>
      <p:grpSp>
        <p:nvGrpSpPr>
          <p:cNvPr id="84" name="Group 83">
            <a:extLst>
              <a:ext uri="{FF2B5EF4-FFF2-40B4-BE49-F238E27FC236}">
                <a16:creationId xmlns:a16="http://schemas.microsoft.com/office/drawing/2014/main" id="{03B9B9C2-13AE-412F-A61D-B1BBC3716FAC}"/>
              </a:ext>
            </a:extLst>
          </p:cNvPr>
          <p:cNvGrpSpPr/>
          <p:nvPr/>
        </p:nvGrpSpPr>
        <p:grpSpPr>
          <a:xfrm>
            <a:off x="7166426" y="4097006"/>
            <a:ext cx="3520228" cy="1991358"/>
            <a:chOff x="7166426" y="4011272"/>
            <a:chExt cx="3520228" cy="1991358"/>
          </a:xfrm>
        </p:grpSpPr>
        <p:cxnSp>
          <p:nvCxnSpPr>
            <p:cNvPr id="82" name="Straight Arrow Connector 81">
              <a:extLst>
                <a:ext uri="{FF2B5EF4-FFF2-40B4-BE49-F238E27FC236}">
                  <a16:creationId xmlns:a16="http://schemas.microsoft.com/office/drawing/2014/main" id="{83D026A0-197E-472C-988E-5EE4207F733E}"/>
                </a:ext>
              </a:extLst>
            </p:cNvPr>
            <p:cNvCxnSpPr>
              <a:cxnSpLocks/>
            </p:cNvCxnSpPr>
            <p:nvPr/>
          </p:nvCxnSpPr>
          <p:spPr>
            <a:xfrm flipV="1">
              <a:off x="7166426" y="4011272"/>
              <a:ext cx="900014" cy="198399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80616F4B-4620-4B2A-8ECF-A2F40EF4A724}"/>
                </a:ext>
              </a:extLst>
            </p:cNvPr>
            <p:cNvCxnSpPr>
              <a:cxnSpLocks/>
            </p:cNvCxnSpPr>
            <p:nvPr/>
          </p:nvCxnSpPr>
          <p:spPr>
            <a:xfrm>
              <a:off x="10251731" y="4011272"/>
              <a:ext cx="434923" cy="199135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79" name="Speech Bubble: Rectangle with Corners Rounded 78">
            <a:extLst>
              <a:ext uri="{FF2B5EF4-FFF2-40B4-BE49-F238E27FC236}">
                <a16:creationId xmlns:a16="http://schemas.microsoft.com/office/drawing/2014/main" id="{B4D38A0E-CF27-444C-BF0E-1F754A3CAE29}"/>
              </a:ext>
            </a:extLst>
          </p:cNvPr>
          <p:cNvSpPr/>
          <p:nvPr/>
        </p:nvSpPr>
        <p:spPr>
          <a:xfrm>
            <a:off x="8154090" y="4127678"/>
            <a:ext cx="3854578" cy="838671"/>
          </a:xfrm>
          <a:prstGeom prst="wedgeRoundRectCallout">
            <a:avLst>
              <a:gd name="adj1" fmla="val -47171"/>
              <a:gd name="adj2" fmla="val 190493"/>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Generally, waiting doesn't actually take any CPU processing power...</a:t>
            </a:r>
            <a:endParaRPr lang="en-US" sz="2000" dirty="0">
              <a:solidFill>
                <a:schemeClr val="accent2">
                  <a:lumMod val="20000"/>
                  <a:lumOff val="80000"/>
                </a:schemeClr>
              </a:solidFill>
              <a:latin typeface="Corbel" panose="020B0503020204020204" pitchFamily="34" charset="0"/>
            </a:endParaRPr>
          </a:p>
        </p:txBody>
      </p:sp>
      <p:sp>
        <p:nvSpPr>
          <p:cNvPr id="80" name="Speech Bubble: Rectangle with Corners Rounded 79">
            <a:extLst>
              <a:ext uri="{FF2B5EF4-FFF2-40B4-BE49-F238E27FC236}">
                <a16:creationId xmlns:a16="http://schemas.microsoft.com/office/drawing/2014/main" id="{0A887CE8-432A-4E7F-9C44-D59FD0D54011}"/>
              </a:ext>
            </a:extLst>
          </p:cNvPr>
          <p:cNvSpPr/>
          <p:nvPr/>
        </p:nvSpPr>
        <p:spPr>
          <a:xfrm>
            <a:off x="4587674" y="3411241"/>
            <a:ext cx="3330071" cy="838671"/>
          </a:xfrm>
          <a:prstGeom prst="wedgeRoundRectCallout">
            <a:avLst>
              <a:gd name="adj1" fmla="val 46634"/>
              <a:gd name="adj2" fmla="val 278340"/>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So other tasks can run in this computational void.</a:t>
            </a:r>
            <a:endParaRPr lang="en-US" sz="2000" dirty="0">
              <a:solidFill>
                <a:schemeClr val="accent2">
                  <a:lumMod val="20000"/>
                  <a:lumOff val="80000"/>
                </a:schemeClr>
              </a:solidFill>
              <a:latin typeface="Corbel" panose="020B0503020204020204" pitchFamily="34" charset="0"/>
            </a:endParaRPr>
          </a:p>
        </p:txBody>
      </p:sp>
      <p:sp>
        <p:nvSpPr>
          <p:cNvPr id="40" name="Arrow: Right 39">
            <a:extLst>
              <a:ext uri="{FF2B5EF4-FFF2-40B4-BE49-F238E27FC236}">
                <a16:creationId xmlns:a16="http://schemas.microsoft.com/office/drawing/2014/main" id="{F462F90B-73D2-4B71-BDBB-700870C7E261}"/>
              </a:ext>
            </a:extLst>
          </p:cNvPr>
          <p:cNvSpPr/>
          <p:nvPr/>
        </p:nvSpPr>
        <p:spPr>
          <a:xfrm>
            <a:off x="6076124" y="1248107"/>
            <a:ext cx="1317882" cy="534377"/>
          </a:xfrm>
          <a:prstGeom prst="rightArrow">
            <a:avLst/>
          </a:prstGeom>
          <a:solidFill>
            <a:srgbClr val="7F6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Serial Task</a:t>
            </a:r>
          </a:p>
        </p:txBody>
      </p:sp>
      <p:sp>
        <p:nvSpPr>
          <p:cNvPr id="42" name="Arrow: Right 41">
            <a:extLst>
              <a:ext uri="{FF2B5EF4-FFF2-40B4-BE49-F238E27FC236}">
                <a16:creationId xmlns:a16="http://schemas.microsoft.com/office/drawing/2014/main" id="{F9B5FF34-F900-4270-9AE8-5CA766378543}"/>
              </a:ext>
            </a:extLst>
          </p:cNvPr>
          <p:cNvSpPr/>
          <p:nvPr/>
        </p:nvSpPr>
        <p:spPr>
          <a:xfrm>
            <a:off x="8409506" y="466120"/>
            <a:ext cx="1501448" cy="764488"/>
          </a:xfrm>
          <a:prstGeom prst="rightArrow">
            <a:avLst/>
          </a:prstGeom>
          <a:solidFill>
            <a:srgbClr val="C0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Process part 1 in parallel</a:t>
            </a:r>
          </a:p>
        </p:txBody>
      </p:sp>
      <p:sp>
        <p:nvSpPr>
          <p:cNvPr id="43" name="Rectangle: Rounded Corners 42">
            <a:extLst>
              <a:ext uri="{FF2B5EF4-FFF2-40B4-BE49-F238E27FC236}">
                <a16:creationId xmlns:a16="http://schemas.microsoft.com/office/drawing/2014/main" id="{D0029819-40BF-4915-8370-9946BD8518EA}"/>
              </a:ext>
            </a:extLst>
          </p:cNvPr>
          <p:cNvSpPr/>
          <p:nvPr/>
        </p:nvSpPr>
        <p:spPr>
          <a:xfrm rot="16200000">
            <a:off x="6983583" y="1010177"/>
            <a:ext cx="1841610" cy="1010240"/>
          </a:xfrm>
          <a:prstGeom prst="roundRect">
            <a:avLst/>
          </a:prstGeom>
          <a:solidFill>
            <a:srgbClr val="7030A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2">
                    <a:lumMod val="40000"/>
                    <a:lumOff val="60000"/>
                  </a:schemeClr>
                </a:solidFill>
              </a:rPr>
              <a:t>Fork </a:t>
            </a:r>
          </a:p>
          <a:p>
            <a:pPr algn="ctr"/>
            <a:r>
              <a:rPr lang="en-US" sz="1600" dirty="0"/>
              <a:t>(Split  task into N disjoint parts)</a:t>
            </a:r>
            <a:endParaRPr lang="en-US" sz="1600" dirty="0">
              <a:solidFill>
                <a:schemeClr val="accent2">
                  <a:lumMod val="40000"/>
                  <a:lumOff val="60000"/>
                </a:schemeClr>
              </a:solidFill>
            </a:endParaRPr>
          </a:p>
        </p:txBody>
      </p:sp>
      <p:sp>
        <p:nvSpPr>
          <p:cNvPr id="44" name="Arrow: Right 43">
            <a:extLst>
              <a:ext uri="{FF2B5EF4-FFF2-40B4-BE49-F238E27FC236}">
                <a16:creationId xmlns:a16="http://schemas.microsoft.com/office/drawing/2014/main" id="{CF59E87C-12BC-4D66-924E-B095C255922D}"/>
              </a:ext>
            </a:extLst>
          </p:cNvPr>
          <p:cNvSpPr/>
          <p:nvPr/>
        </p:nvSpPr>
        <p:spPr>
          <a:xfrm>
            <a:off x="8409506" y="1175366"/>
            <a:ext cx="1501448" cy="764488"/>
          </a:xfrm>
          <a:prstGeom prst="rightArrow">
            <a:avLst/>
          </a:prstGeom>
          <a:solidFill>
            <a:srgbClr val="009644"/>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Process part 2 in parallel</a:t>
            </a:r>
          </a:p>
        </p:txBody>
      </p:sp>
      <p:sp>
        <p:nvSpPr>
          <p:cNvPr id="45" name="Arrow: Right 44">
            <a:extLst>
              <a:ext uri="{FF2B5EF4-FFF2-40B4-BE49-F238E27FC236}">
                <a16:creationId xmlns:a16="http://schemas.microsoft.com/office/drawing/2014/main" id="{27C924F8-6052-4A69-8648-3565404B15B9}"/>
              </a:ext>
            </a:extLst>
          </p:cNvPr>
          <p:cNvSpPr/>
          <p:nvPr/>
        </p:nvSpPr>
        <p:spPr>
          <a:xfrm>
            <a:off x="8409506" y="1850441"/>
            <a:ext cx="1501448" cy="764488"/>
          </a:xfrm>
          <a:prstGeom prst="rightArrow">
            <a:avLst/>
          </a:prstGeom>
          <a:solidFill>
            <a:srgbClr val="0070C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Process part n in parallel</a:t>
            </a:r>
          </a:p>
        </p:txBody>
      </p:sp>
      <p:sp>
        <p:nvSpPr>
          <p:cNvPr id="46" name="TextBox 45">
            <a:extLst>
              <a:ext uri="{FF2B5EF4-FFF2-40B4-BE49-F238E27FC236}">
                <a16:creationId xmlns:a16="http://schemas.microsoft.com/office/drawing/2014/main" id="{FFD08376-8BCD-4022-A215-B81A47994702}"/>
              </a:ext>
            </a:extLst>
          </p:cNvPr>
          <p:cNvSpPr txBox="1"/>
          <p:nvPr/>
        </p:nvSpPr>
        <p:spPr>
          <a:xfrm>
            <a:off x="8484335" y="1634698"/>
            <a:ext cx="303932" cy="235947"/>
          </a:xfrm>
          <a:prstGeom prst="rect">
            <a:avLst/>
          </a:prstGeom>
          <a:noFill/>
          <a:ln>
            <a:noFill/>
          </a:ln>
        </p:spPr>
        <p:txBody>
          <a:bodyPr wrap="none" rtlCol="0">
            <a:spAutoFit/>
          </a:bodyPr>
          <a:lstStyle/>
          <a:p>
            <a:r>
              <a:rPr lang="en-US" sz="1600" dirty="0"/>
              <a:t>...</a:t>
            </a:r>
          </a:p>
        </p:txBody>
      </p:sp>
      <p:sp>
        <p:nvSpPr>
          <p:cNvPr id="47" name="Rectangle: Rounded Corners 46">
            <a:extLst>
              <a:ext uri="{FF2B5EF4-FFF2-40B4-BE49-F238E27FC236}">
                <a16:creationId xmlns:a16="http://schemas.microsoft.com/office/drawing/2014/main" id="{F4CC985C-FB32-445B-B14A-8106CC863393}"/>
              </a:ext>
            </a:extLst>
          </p:cNvPr>
          <p:cNvSpPr/>
          <p:nvPr/>
        </p:nvSpPr>
        <p:spPr>
          <a:xfrm rot="16200000">
            <a:off x="9358679" y="1203170"/>
            <a:ext cx="1746359" cy="624251"/>
          </a:xfrm>
          <a:prstGeom prst="roundRect">
            <a:avLst/>
          </a:prstGeom>
          <a:solidFill>
            <a:srgbClr val="FF00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32F4F1"/>
                </a:solidFill>
              </a:rPr>
              <a:t>Join</a:t>
            </a:r>
          </a:p>
          <a:p>
            <a:pPr algn="ctr"/>
            <a:r>
              <a:rPr lang="en-US" sz="1600" dirty="0">
                <a:solidFill>
                  <a:schemeClr val="bg1"/>
                </a:solidFill>
              </a:rPr>
              <a:t>(Combine parts)</a:t>
            </a:r>
          </a:p>
        </p:txBody>
      </p:sp>
      <p:sp>
        <p:nvSpPr>
          <p:cNvPr id="48" name="Arrow: Right 47">
            <a:extLst>
              <a:ext uri="{FF2B5EF4-FFF2-40B4-BE49-F238E27FC236}">
                <a16:creationId xmlns:a16="http://schemas.microsoft.com/office/drawing/2014/main" id="{2F21B6D9-5966-407B-AA2E-1DABB99E2E95}"/>
              </a:ext>
            </a:extLst>
          </p:cNvPr>
          <p:cNvSpPr/>
          <p:nvPr/>
        </p:nvSpPr>
        <p:spPr>
          <a:xfrm>
            <a:off x="10552761" y="1248107"/>
            <a:ext cx="1317882" cy="534377"/>
          </a:xfrm>
          <a:prstGeom prst="rightArrow">
            <a:avLst/>
          </a:prstGeom>
          <a:solidFill>
            <a:srgbClr val="7F6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Serial Task</a:t>
            </a:r>
          </a:p>
        </p:txBody>
      </p:sp>
      <p:sp>
        <p:nvSpPr>
          <p:cNvPr id="50" name="TextBox 49">
            <a:extLst>
              <a:ext uri="{FF2B5EF4-FFF2-40B4-BE49-F238E27FC236}">
                <a16:creationId xmlns:a16="http://schemas.microsoft.com/office/drawing/2014/main" id="{7B340B06-B47B-4266-9D52-34C41FD9E0D4}"/>
              </a:ext>
            </a:extLst>
          </p:cNvPr>
          <p:cNvSpPr txBox="1"/>
          <p:nvPr/>
        </p:nvSpPr>
        <p:spPr>
          <a:xfrm>
            <a:off x="225140" y="3375328"/>
            <a:ext cx="5952320" cy="3416320"/>
          </a:xfrm>
          <a:prstGeom prst="rect">
            <a:avLst/>
          </a:prstGeom>
          <a:solidFill>
            <a:schemeClr val="accent4">
              <a:lumMod val="20000"/>
              <a:lumOff val="80000"/>
            </a:schemeClr>
          </a:solidFill>
          <a:ln>
            <a:solidFill>
              <a:schemeClr val="tx1"/>
            </a:solidFill>
          </a:ln>
        </p:spPr>
        <p:txBody>
          <a:bodyPr wrap="square">
            <a:spAutoFit/>
          </a:bodyPr>
          <a:lstStyle/>
          <a:p>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function </a:t>
            </a:r>
            <a:r>
              <a:rPr lang="en-US" dirty="0" err="1">
                <a:latin typeface="Consolas" panose="020B0609020204030204" pitchFamily="49" charset="0"/>
              </a:rPr>
              <a:t>sort_in_parallel</a:t>
            </a:r>
            <a:r>
              <a:rPr lang="en-US" dirty="0">
                <a:latin typeface="Consolas" panose="020B0609020204030204" pitchFamily="49" charset="0"/>
              </a:rPr>
              <a:t>(array, n) {</a:t>
            </a:r>
          </a:p>
          <a:p>
            <a:r>
              <a:rPr lang="en-US" dirty="0">
                <a:latin typeface="Consolas" panose="020B0609020204030204" pitchFamily="49" charset="0"/>
              </a:rPr>
              <a:t>  </a:t>
            </a:r>
            <a:r>
              <a:rPr lang="en-US" dirty="0">
                <a:solidFill>
                  <a:srgbClr val="C00000"/>
                </a:solidFill>
                <a:latin typeface="Consolas" panose="020B0609020204030204" pitchFamily="49" charset="0"/>
              </a:rPr>
              <a:t>t1</a:t>
            </a:r>
            <a:r>
              <a:rPr lang="en-US" dirty="0">
                <a:solidFill>
                  <a:srgbClr val="7030A0"/>
                </a:solidFill>
                <a:latin typeface="Consolas" panose="020B0609020204030204" pitchFamily="49" charset="0"/>
              </a:rPr>
              <a:t> = </a:t>
            </a:r>
            <a:r>
              <a:rPr lang="en-US" dirty="0" err="1">
                <a:solidFill>
                  <a:srgbClr val="7030A0"/>
                </a:solidFill>
                <a:latin typeface="Consolas" panose="020B0609020204030204" pitchFamily="49" charset="0"/>
              </a:rPr>
              <a:t>run_background</a:t>
            </a:r>
            <a:r>
              <a:rPr lang="en-US" dirty="0">
                <a:solidFill>
                  <a:srgbClr val="7030A0"/>
                </a:solidFill>
                <a:latin typeface="Consolas" panose="020B0609020204030204" pitchFamily="49" charset="0"/>
              </a:rPr>
              <a:t>(</a:t>
            </a:r>
            <a:r>
              <a:rPr lang="en-US" dirty="0">
                <a:solidFill>
                  <a:srgbClr val="C00000"/>
                </a:solidFill>
                <a:latin typeface="Consolas" panose="020B0609020204030204" pitchFamily="49" charset="0"/>
              </a:rPr>
              <a:t>sort</a:t>
            </a:r>
            <a:r>
              <a:rPr lang="en-US" dirty="0">
                <a:solidFill>
                  <a:srgbClr val="7030A0"/>
                </a:solidFill>
                <a:latin typeface="Consolas" panose="020B0609020204030204" pitchFamily="49" charset="0"/>
              </a:rPr>
              <a:t>(array[0:n/3])); </a:t>
            </a:r>
          </a:p>
          <a:p>
            <a:r>
              <a:rPr lang="en-US" dirty="0">
                <a:solidFill>
                  <a:srgbClr val="7030A0"/>
                </a:solidFill>
                <a:latin typeface="Consolas" panose="020B0609020204030204" pitchFamily="49" charset="0"/>
              </a:rPr>
              <a:t>  </a:t>
            </a:r>
            <a:r>
              <a:rPr lang="en-US" dirty="0">
                <a:solidFill>
                  <a:srgbClr val="009644"/>
                </a:solidFill>
                <a:latin typeface="Consolas" panose="020B0609020204030204" pitchFamily="49" charset="0"/>
              </a:rPr>
              <a:t>t2</a:t>
            </a:r>
            <a:r>
              <a:rPr lang="en-US" dirty="0">
                <a:solidFill>
                  <a:srgbClr val="7030A0"/>
                </a:solidFill>
                <a:latin typeface="Consolas" panose="020B0609020204030204" pitchFamily="49" charset="0"/>
              </a:rPr>
              <a:t> = </a:t>
            </a:r>
            <a:r>
              <a:rPr lang="en-US" dirty="0" err="1">
                <a:solidFill>
                  <a:srgbClr val="7030A0"/>
                </a:solidFill>
                <a:latin typeface="Consolas" panose="020B0609020204030204" pitchFamily="49" charset="0"/>
              </a:rPr>
              <a:t>run_background</a:t>
            </a:r>
            <a:r>
              <a:rPr lang="en-US" dirty="0">
                <a:solidFill>
                  <a:srgbClr val="7030A0"/>
                </a:solidFill>
                <a:latin typeface="Consolas" panose="020B0609020204030204" pitchFamily="49" charset="0"/>
              </a:rPr>
              <a:t>(</a:t>
            </a:r>
            <a:r>
              <a:rPr lang="en-US" dirty="0">
                <a:solidFill>
                  <a:srgbClr val="009644"/>
                </a:solidFill>
                <a:latin typeface="Consolas" panose="020B0609020204030204" pitchFamily="49" charset="0"/>
              </a:rPr>
              <a:t>sort</a:t>
            </a:r>
            <a:r>
              <a:rPr lang="en-US" dirty="0">
                <a:solidFill>
                  <a:srgbClr val="7030A0"/>
                </a:solidFill>
                <a:latin typeface="Consolas" panose="020B0609020204030204" pitchFamily="49" charset="0"/>
              </a:rPr>
              <a:t>(array[n/3:n*2/3)); </a:t>
            </a:r>
          </a:p>
          <a:p>
            <a:r>
              <a:rPr lang="en-US" dirty="0">
                <a:solidFill>
                  <a:srgbClr val="7030A0"/>
                </a:solidFill>
                <a:latin typeface="Consolas" panose="020B0609020204030204" pitchFamily="49" charset="0"/>
              </a:rPr>
              <a:t>  </a:t>
            </a:r>
            <a:r>
              <a:rPr lang="en-US" dirty="0">
                <a:solidFill>
                  <a:srgbClr val="0070C0"/>
                </a:solidFill>
                <a:latin typeface="Consolas" panose="020B0609020204030204" pitchFamily="49" charset="0"/>
              </a:rPr>
              <a:t>t3</a:t>
            </a:r>
            <a:r>
              <a:rPr lang="en-US" dirty="0">
                <a:solidFill>
                  <a:srgbClr val="7030A0"/>
                </a:solidFill>
                <a:latin typeface="Consolas" panose="020B0609020204030204" pitchFamily="49" charset="0"/>
              </a:rPr>
              <a:t> = </a:t>
            </a:r>
            <a:r>
              <a:rPr lang="en-US" dirty="0" err="1">
                <a:solidFill>
                  <a:srgbClr val="7030A0"/>
                </a:solidFill>
                <a:latin typeface="Consolas" panose="020B0609020204030204" pitchFamily="49" charset="0"/>
              </a:rPr>
              <a:t>run_background</a:t>
            </a:r>
            <a:r>
              <a:rPr lang="en-US" dirty="0">
                <a:solidFill>
                  <a:srgbClr val="7030A0"/>
                </a:solidFill>
                <a:latin typeface="Consolas" panose="020B0609020204030204" pitchFamily="49" charset="0"/>
              </a:rPr>
              <a:t>(</a:t>
            </a:r>
            <a:r>
              <a:rPr lang="en-US" dirty="0">
                <a:solidFill>
                  <a:srgbClr val="0070C0"/>
                </a:solidFill>
                <a:latin typeface="Consolas" panose="020B0609020204030204" pitchFamily="49" charset="0"/>
              </a:rPr>
              <a:t>sort</a:t>
            </a:r>
            <a:r>
              <a:rPr lang="en-US" dirty="0">
                <a:solidFill>
                  <a:srgbClr val="7030A0"/>
                </a:solidFill>
                <a:latin typeface="Consolas" panose="020B0609020204030204" pitchFamily="49" charset="0"/>
              </a:rPr>
              <a:t>(array[n*2/3:n]));</a:t>
            </a:r>
          </a:p>
          <a:p>
            <a:endParaRPr lang="en-US" dirty="0">
              <a:latin typeface="Consolas" panose="020B0609020204030204" pitchFamily="49" charset="0"/>
            </a:endParaRPr>
          </a:p>
          <a:p>
            <a:r>
              <a:rPr lang="en-US" dirty="0">
                <a:latin typeface="Consolas" panose="020B0609020204030204" pitchFamily="49" charset="0"/>
              </a:rPr>
              <a:t>  </a:t>
            </a:r>
            <a:r>
              <a:rPr lang="en-US" dirty="0" err="1">
                <a:solidFill>
                  <a:srgbClr val="FF00FF"/>
                </a:solidFill>
                <a:latin typeface="Consolas" panose="020B0609020204030204" pitchFamily="49" charset="0"/>
              </a:rPr>
              <a:t>wait_for_all_tasks_to_finish</a:t>
            </a:r>
            <a:r>
              <a:rPr lang="en-US" dirty="0">
                <a:solidFill>
                  <a:srgbClr val="FF00FF"/>
                </a:solidFill>
                <a:latin typeface="Consolas" panose="020B0609020204030204" pitchFamily="49" charset="0"/>
              </a:rPr>
              <a:t>(</a:t>
            </a:r>
            <a:r>
              <a:rPr lang="en-US" dirty="0">
                <a:solidFill>
                  <a:srgbClr val="C00000"/>
                </a:solidFill>
                <a:latin typeface="Consolas" panose="020B0609020204030204" pitchFamily="49" charset="0"/>
              </a:rPr>
              <a:t>t1</a:t>
            </a:r>
            <a:r>
              <a:rPr lang="en-US" dirty="0">
                <a:solidFill>
                  <a:srgbClr val="FF00FF"/>
                </a:solidFill>
                <a:latin typeface="Consolas" panose="020B0609020204030204" pitchFamily="49" charset="0"/>
              </a:rPr>
              <a:t>, </a:t>
            </a:r>
            <a:r>
              <a:rPr lang="en-US" dirty="0">
                <a:solidFill>
                  <a:srgbClr val="009644"/>
                </a:solidFill>
                <a:latin typeface="Consolas" panose="020B0609020204030204" pitchFamily="49" charset="0"/>
              </a:rPr>
              <a:t>t2</a:t>
            </a:r>
            <a:r>
              <a:rPr lang="en-US" dirty="0">
                <a:solidFill>
                  <a:srgbClr val="FF00FF"/>
                </a:solidFill>
                <a:latin typeface="Consolas" panose="020B0609020204030204" pitchFamily="49" charset="0"/>
              </a:rPr>
              <a:t>, </a:t>
            </a:r>
            <a:r>
              <a:rPr lang="en-US" dirty="0">
                <a:solidFill>
                  <a:srgbClr val="0070C0"/>
                </a:solidFill>
                <a:latin typeface="Consolas" panose="020B0609020204030204" pitchFamily="49" charset="0"/>
              </a:rPr>
              <a:t>t3</a:t>
            </a:r>
            <a:r>
              <a:rPr lang="en-US" dirty="0">
                <a:solidFill>
                  <a:srgbClr val="FF00FF"/>
                </a:solidFill>
                <a:latin typeface="Consolas" panose="020B0609020204030204" pitchFamily="49" charset="0"/>
              </a:rPr>
              <a:t>);</a:t>
            </a:r>
          </a:p>
          <a:p>
            <a:r>
              <a:rPr lang="en-US" dirty="0">
                <a:latin typeface="Consolas" panose="020B0609020204030204" pitchFamily="49" charset="0"/>
              </a:rPr>
              <a:t>  </a:t>
            </a:r>
            <a:r>
              <a:rPr lang="en-US" dirty="0" err="1">
                <a:solidFill>
                  <a:schemeClr val="accent4">
                    <a:lumMod val="50000"/>
                  </a:schemeClr>
                </a:solidFill>
                <a:latin typeface="Consolas" panose="020B0609020204030204" pitchFamily="49" charset="0"/>
              </a:rPr>
              <a:t>merge_sorted_subarrays</a:t>
            </a:r>
            <a:r>
              <a:rPr lang="en-US" dirty="0">
                <a:solidFill>
                  <a:schemeClr val="accent4">
                    <a:lumMod val="50000"/>
                  </a:schemeClr>
                </a:solidFill>
                <a:latin typeface="Consolas" panose="020B0609020204030204" pitchFamily="49" charset="0"/>
              </a:rPr>
              <a:t>(array);</a:t>
            </a:r>
          </a:p>
          <a:p>
            <a:r>
              <a:rPr lang="en-US" dirty="0">
                <a:latin typeface="Consolas" panose="020B0609020204030204" pitchFamily="49" charset="0"/>
              </a:rPr>
              <a:t>}</a:t>
            </a:r>
          </a:p>
          <a:p>
            <a:endParaRPr lang="en-US" dirty="0">
              <a:latin typeface="Consolas" panose="020B0609020204030204" pitchFamily="49" charset="0"/>
            </a:endParaRPr>
          </a:p>
          <a:p>
            <a:endParaRPr lang="en-US" dirty="0">
              <a:latin typeface="Consolas" panose="020B0609020204030204" pitchFamily="49" charset="0"/>
            </a:endParaRPr>
          </a:p>
        </p:txBody>
      </p:sp>
      <p:sp>
        <p:nvSpPr>
          <p:cNvPr id="51" name="Speech Bubble: Rectangle with Corners Rounded 50">
            <a:extLst>
              <a:ext uri="{FF2B5EF4-FFF2-40B4-BE49-F238E27FC236}">
                <a16:creationId xmlns:a16="http://schemas.microsoft.com/office/drawing/2014/main" id="{36C9C665-1A9E-42D4-A37A-FF862847274F}"/>
              </a:ext>
            </a:extLst>
          </p:cNvPr>
          <p:cNvSpPr/>
          <p:nvPr/>
        </p:nvSpPr>
        <p:spPr>
          <a:xfrm>
            <a:off x="443164" y="1325274"/>
            <a:ext cx="3675763" cy="1033510"/>
          </a:xfrm>
          <a:prstGeom prst="wedgeRoundRectCallout">
            <a:avLst>
              <a:gd name="adj1" fmla="val -8431"/>
              <a:gd name="adj2" fmla="val 211984"/>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A parallel sort would be a good example of a problem suitable for fork-join.</a:t>
            </a:r>
            <a:endParaRPr lang="en-US" sz="2000" dirty="0">
              <a:solidFill>
                <a:schemeClr val="accent2">
                  <a:lumMod val="20000"/>
                  <a:lumOff val="80000"/>
                </a:schemeClr>
              </a:solidFill>
              <a:latin typeface="Corbel" panose="020B0503020204020204" pitchFamily="34" charset="0"/>
            </a:endParaRPr>
          </a:p>
        </p:txBody>
      </p:sp>
    </p:spTree>
    <p:extLst>
      <p:ext uri="{BB962C8B-B14F-4D97-AF65-F5344CB8AC3E}">
        <p14:creationId xmlns:p14="http://schemas.microsoft.com/office/powerpoint/2010/main" val="1486528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left)">
                                      <p:cBhvr>
                                        <p:cTn id="11" dur="500"/>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wipe(left)">
                                      <p:cBhvr>
                                        <p:cTn id="16" dur="500"/>
                                        <p:tgtEl>
                                          <p:spTgt spid="4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wipe(left)">
                                      <p:cBhvr>
                                        <p:cTn id="21" dur="500"/>
                                        <p:tgtEl>
                                          <p:spTgt spid="42"/>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wipe(left)">
                                      <p:cBhvr>
                                        <p:cTn id="24" dur="500"/>
                                        <p:tgtEl>
                                          <p:spTgt spid="44"/>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left)">
                                      <p:cBhvr>
                                        <p:cTn id="27" dur="500"/>
                                        <p:tgtEl>
                                          <p:spTgt spid="46"/>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wipe(left)">
                                      <p:cBhvr>
                                        <p:cTn id="30" dur="500"/>
                                        <p:tgtEl>
                                          <p:spTgt spid="4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wipe(left)">
                                      <p:cBhvr>
                                        <p:cTn id="35" dur="500"/>
                                        <p:tgtEl>
                                          <p:spTgt spid="4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wipe(left)">
                                      <p:cBhvr>
                                        <p:cTn id="40" dur="500"/>
                                        <p:tgtEl>
                                          <p:spTgt spid="48"/>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
                                            <p:bg/>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
                                            <p:txEl>
                                              <p:pRg st="0" end="0"/>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
                                            <p:txEl>
                                              <p:pRg st="1" end="1"/>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
                                            <p:txEl>
                                              <p:pRg st="4" end="4"/>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6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7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7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8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8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85"/>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79"/>
                                        </p:tgtEl>
                                        <p:attrNameLst>
                                          <p:attrName>style.visibility</p:attrName>
                                        </p:attrNameLst>
                                      </p:cBhvr>
                                      <p:to>
                                        <p:strVal val="visible"/>
                                      </p:to>
                                    </p:set>
                                    <p:animEffect transition="in" filter="wipe(down)">
                                      <p:cBhvr>
                                        <p:cTn id="101" dur="500"/>
                                        <p:tgtEl>
                                          <p:spTgt spid="79"/>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xit" presetSubtype="0" fill="hold" grpId="1" nodeType="clickEffect">
                                  <p:stCondLst>
                                    <p:cond delay="0"/>
                                  </p:stCondLst>
                                  <p:childTnLst>
                                    <p:animEffect transition="out" filter="fade">
                                      <p:cBhvr>
                                        <p:cTn id="105" dur="500"/>
                                        <p:tgtEl>
                                          <p:spTgt spid="78"/>
                                        </p:tgtEl>
                                      </p:cBhvr>
                                    </p:animEffect>
                                    <p:set>
                                      <p:cBhvr>
                                        <p:cTn id="106" dur="1" fill="hold">
                                          <p:stCondLst>
                                            <p:cond delay="499"/>
                                          </p:stCondLst>
                                        </p:cTn>
                                        <p:tgtEl>
                                          <p:spTgt spid="78"/>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79"/>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grpId="0" nodeType="clickEffect">
                                  <p:stCondLst>
                                    <p:cond delay="0"/>
                                  </p:stCondLst>
                                  <p:childTnLst>
                                    <p:set>
                                      <p:cBhvr>
                                        <p:cTn id="114" dur="1" fill="hold">
                                          <p:stCondLst>
                                            <p:cond delay="0"/>
                                          </p:stCondLst>
                                        </p:cTn>
                                        <p:tgtEl>
                                          <p:spTgt spid="80"/>
                                        </p:tgtEl>
                                        <p:attrNameLst>
                                          <p:attrName>style.visibility</p:attrName>
                                        </p:attrNameLst>
                                      </p:cBhvr>
                                      <p:to>
                                        <p:strVal val="visible"/>
                                      </p:to>
                                    </p:set>
                                    <p:animEffect transition="in" filter="wipe(down)">
                                      <p:cBhvr>
                                        <p:cTn id="115" dur="500"/>
                                        <p:tgtEl>
                                          <p:spTgt spid="80"/>
                                        </p:tgtEl>
                                      </p:cBhvr>
                                    </p:animEffect>
                                  </p:childTnLst>
                                </p:cTn>
                              </p:par>
                            </p:childTnLst>
                          </p:cTn>
                        </p:par>
                      </p:childTnLst>
                    </p:cTn>
                  </p:par>
                  <p:par>
                    <p:cTn id="116" fill="hold">
                      <p:stCondLst>
                        <p:cond delay="indefinite"/>
                      </p:stCondLst>
                      <p:childTnLst>
                        <p:par>
                          <p:cTn id="117" fill="hold">
                            <p:stCondLst>
                              <p:cond delay="0"/>
                            </p:stCondLst>
                            <p:childTnLst>
                              <p:par>
                                <p:cTn id="118" presetID="42" presetClass="path" presetSubtype="0" accel="50000" decel="50000" fill="hold" grpId="1" nodeType="clickEffect">
                                  <p:stCondLst>
                                    <p:cond delay="0"/>
                                  </p:stCondLst>
                                  <p:childTnLst>
                                    <p:animMotion origin="layout" path="M -1.875E-6 -2.22222E-6 L -0.00078 0.31366 " pathEditMode="relative" rAng="0" ptsTypes="AA">
                                      <p:cBhvr>
                                        <p:cTn id="119" dur="2000" fill="hold"/>
                                        <p:tgtEl>
                                          <p:spTgt spid="81"/>
                                        </p:tgtEl>
                                        <p:attrNameLst>
                                          <p:attrName>ppt_x</p:attrName>
                                          <p:attrName>ppt_y</p:attrName>
                                        </p:attrNameLst>
                                      </p:cBhvr>
                                      <p:rCtr x="-39" y="15671"/>
                                    </p:animMotion>
                                  </p:childTnLst>
                                </p:cTn>
                              </p:par>
                              <p:par>
                                <p:cTn id="120" presetID="10" presetClass="exit" presetSubtype="0" fill="hold" nodeType="withEffect">
                                  <p:stCondLst>
                                    <p:cond delay="0"/>
                                  </p:stCondLst>
                                  <p:childTnLst>
                                    <p:animEffect transition="out" filter="fade">
                                      <p:cBhvr>
                                        <p:cTn id="121" dur="500"/>
                                        <p:tgtEl>
                                          <p:spTgt spid="84"/>
                                        </p:tgtEl>
                                      </p:cBhvr>
                                    </p:animEffect>
                                    <p:set>
                                      <p:cBhvr>
                                        <p:cTn id="122" dur="1" fill="hold">
                                          <p:stCondLst>
                                            <p:cond delay="499"/>
                                          </p:stCondLst>
                                        </p:cTn>
                                        <p:tgtEl>
                                          <p:spTgt spid="84"/>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80"/>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22" presetClass="entr" presetSubtype="4" fill="hold" grpId="0" nodeType="clickEffect">
                                  <p:stCondLst>
                                    <p:cond delay="0"/>
                                  </p:stCondLst>
                                  <p:childTnLst>
                                    <p:set>
                                      <p:cBhvr>
                                        <p:cTn id="130" dur="1" fill="hold">
                                          <p:stCondLst>
                                            <p:cond delay="0"/>
                                          </p:stCondLst>
                                        </p:cTn>
                                        <p:tgtEl>
                                          <p:spTgt spid="51"/>
                                        </p:tgtEl>
                                        <p:attrNameLst>
                                          <p:attrName>style.visibility</p:attrName>
                                        </p:attrNameLst>
                                      </p:cBhvr>
                                      <p:to>
                                        <p:strVal val="visible"/>
                                      </p:to>
                                    </p:set>
                                    <p:animEffect transition="in" filter="wipe(down)">
                                      <p:cBhvr>
                                        <p:cTn id="131" dur="500"/>
                                        <p:tgtEl>
                                          <p:spTgt spid="51"/>
                                        </p:tgtEl>
                                      </p:cBhvr>
                                    </p:animEffec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grpId="0" nodeType="clickEffect">
                                  <p:stCondLst>
                                    <p:cond delay="0"/>
                                  </p:stCondLst>
                                  <p:childTnLst>
                                    <p:set>
                                      <p:cBhvr>
                                        <p:cTn id="135" dur="1" fill="hold">
                                          <p:stCondLst>
                                            <p:cond delay="0"/>
                                          </p:stCondLst>
                                        </p:cTn>
                                        <p:tgtEl>
                                          <p:spTgt spid="50"/>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1" presetClass="exit" presetSubtype="0" fill="hold" grpId="1" nodeType="clickEffect">
                                  <p:stCondLst>
                                    <p:cond delay="0"/>
                                  </p:stCondLst>
                                  <p:childTnLst>
                                    <p:set>
                                      <p:cBhvr>
                                        <p:cTn id="139" dur="1" fill="hold">
                                          <p:stCondLst>
                                            <p:cond delay="0"/>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uiExpand="1" build="p" animBg="1"/>
      <p:bldP spid="59" grpId="0"/>
      <p:bldP spid="60" grpId="0"/>
      <p:bldP spid="85" grpId="0" animBg="1"/>
      <p:bldP spid="78" grpId="0" animBg="1"/>
      <p:bldP spid="78" grpId="1" animBg="1"/>
      <p:bldP spid="81" grpId="0" animBg="1"/>
      <p:bldP spid="81" grpId="1" animBg="1"/>
      <p:bldP spid="79" grpId="0" animBg="1"/>
      <p:bldP spid="79" grpId="1" animBg="1"/>
      <p:bldP spid="80" grpId="0" animBg="1"/>
      <p:bldP spid="80" grpId="1" animBg="1"/>
      <p:bldP spid="40" grpId="0" animBg="1"/>
      <p:bldP spid="42" grpId="0" animBg="1"/>
      <p:bldP spid="43" grpId="0" animBg="1"/>
      <p:bldP spid="44" grpId="0" animBg="1"/>
      <p:bldP spid="45" grpId="0" animBg="1"/>
      <p:bldP spid="46" grpId="0"/>
      <p:bldP spid="47" grpId="0" animBg="1"/>
      <p:bldP spid="48" grpId="0" animBg="1"/>
      <p:bldP spid="50" grpId="0" animBg="1"/>
      <p:bldP spid="51" grpId="0" animBg="1"/>
      <p:bldP spid="51" grpId="1"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DA6CF-8869-4F13-898E-2BFCCE5454C5}"/>
              </a:ext>
            </a:extLst>
          </p:cNvPr>
          <p:cNvSpPr>
            <a:spLocks noGrp="1"/>
          </p:cNvSpPr>
          <p:nvPr>
            <p:ph type="title"/>
          </p:nvPr>
        </p:nvSpPr>
        <p:spPr/>
        <p:txBody>
          <a:bodyPr/>
          <a:lstStyle/>
          <a:p>
            <a:r>
              <a:rPr lang="en-US" dirty="0"/>
              <a:t>Fork-Join is Often Used Recursively</a:t>
            </a:r>
          </a:p>
        </p:txBody>
      </p:sp>
      <p:pic>
        <p:nvPicPr>
          <p:cNvPr id="43" name="Picture 42">
            <a:extLst>
              <a:ext uri="{FF2B5EF4-FFF2-40B4-BE49-F238E27FC236}">
                <a16:creationId xmlns:a16="http://schemas.microsoft.com/office/drawing/2014/main" id="{30E96ED3-81D2-45E3-BF9D-38301920A6EE}"/>
              </a:ext>
            </a:extLst>
          </p:cNvPr>
          <p:cNvPicPr>
            <a:picLocks noChangeAspect="1"/>
          </p:cNvPicPr>
          <p:nvPr/>
        </p:nvPicPr>
        <p:blipFill>
          <a:blip r:embed="rId2"/>
          <a:stretch>
            <a:fillRect/>
          </a:stretch>
        </p:blipFill>
        <p:spPr>
          <a:xfrm>
            <a:off x="1443037" y="1066800"/>
            <a:ext cx="9305925" cy="5172075"/>
          </a:xfrm>
          <a:prstGeom prst="rect">
            <a:avLst/>
          </a:prstGeom>
        </p:spPr>
      </p:pic>
      <p:sp>
        <p:nvSpPr>
          <p:cNvPr id="44" name="TextBox 43">
            <a:extLst>
              <a:ext uri="{FF2B5EF4-FFF2-40B4-BE49-F238E27FC236}">
                <a16:creationId xmlns:a16="http://schemas.microsoft.com/office/drawing/2014/main" id="{36D185B0-7DCE-4540-A8C4-EF6A56D2F270}"/>
              </a:ext>
            </a:extLst>
          </p:cNvPr>
          <p:cNvSpPr txBox="1"/>
          <p:nvPr/>
        </p:nvSpPr>
        <p:spPr>
          <a:xfrm>
            <a:off x="10347572" y="6550223"/>
            <a:ext cx="1690271" cy="276999"/>
          </a:xfrm>
          <a:prstGeom prst="rect">
            <a:avLst/>
          </a:prstGeom>
          <a:noFill/>
        </p:spPr>
        <p:txBody>
          <a:bodyPr wrap="none" rtlCol="0">
            <a:spAutoFit/>
          </a:bodyPr>
          <a:lstStyle/>
          <a:p>
            <a:r>
              <a:rPr lang="en-US" sz="1200" dirty="0"/>
              <a:t>Source: </a:t>
            </a:r>
            <a:r>
              <a:rPr lang="en-US" sz="1200" dirty="0" err="1"/>
              <a:t>GeeksForGeeks</a:t>
            </a:r>
            <a:endParaRPr lang="en-US" sz="1200" dirty="0"/>
          </a:p>
        </p:txBody>
      </p:sp>
    </p:spTree>
    <p:extLst>
      <p:ext uri="{BB962C8B-B14F-4D97-AF65-F5344CB8AC3E}">
        <p14:creationId xmlns:p14="http://schemas.microsoft.com/office/powerpoint/2010/main" val="1336205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p:txBody>
          <a:bodyPr/>
          <a:lstStyle/>
          <a:p>
            <a:r>
              <a:rPr lang="en-US" dirty="0"/>
              <a:t>Fork-Join In Different Languages</a:t>
            </a:r>
          </a:p>
        </p:txBody>
      </p:sp>
      <p:sp>
        <p:nvSpPr>
          <p:cNvPr id="9" name="TextBox 8">
            <a:extLst>
              <a:ext uri="{FF2B5EF4-FFF2-40B4-BE49-F238E27FC236}">
                <a16:creationId xmlns:a16="http://schemas.microsoft.com/office/drawing/2014/main" id="{67E93976-CD30-4C92-A706-1BA9E864F44A}"/>
              </a:ext>
            </a:extLst>
          </p:cNvPr>
          <p:cNvSpPr txBox="1"/>
          <p:nvPr/>
        </p:nvSpPr>
        <p:spPr>
          <a:xfrm>
            <a:off x="10404798" y="2488326"/>
            <a:ext cx="6095222" cy="200055"/>
          </a:xfrm>
          <a:prstGeom prst="rect">
            <a:avLst/>
          </a:prstGeom>
          <a:noFill/>
        </p:spPr>
        <p:txBody>
          <a:bodyPr wrap="square">
            <a:spAutoFit/>
          </a:bodyPr>
          <a:lstStyle/>
          <a:p>
            <a:r>
              <a:rPr lang="en-US" sz="700" dirty="0"/>
              <a:t>	</a:t>
            </a:r>
          </a:p>
        </p:txBody>
      </p:sp>
      <p:sp>
        <p:nvSpPr>
          <p:cNvPr id="11" name="TextBox 10">
            <a:extLst>
              <a:ext uri="{FF2B5EF4-FFF2-40B4-BE49-F238E27FC236}">
                <a16:creationId xmlns:a16="http://schemas.microsoft.com/office/drawing/2014/main" id="{349BE5C2-DE5D-4DDB-A982-52E9F88DDCB9}"/>
              </a:ext>
            </a:extLst>
          </p:cNvPr>
          <p:cNvSpPr txBox="1"/>
          <p:nvPr/>
        </p:nvSpPr>
        <p:spPr>
          <a:xfrm>
            <a:off x="5982789" y="891243"/>
            <a:ext cx="6019364" cy="5909310"/>
          </a:xfrm>
          <a:prstGeom prst="rect">
            <a:avLst/>
          </a:prstGeom>
          <a:solidFill>
            <a:schemeClr val="accent2">
              <a:lumMod val="20000"/>
              <a:lumOff val="80000"/>
            </a:schemeClr>
          </a:solidFill>
          <a:ln>
            <a:solidFill>
              <a:schemeClr val="tx1"/>
            </a:solidFill>
          </a:ln>
        </p:spPr>
        <p:txBody>
          <a:bodyPr wrap="square">
            <a:spAutoFit/>
          </a:bodyPr>
          <a:lstStyle/>
          <a:p>
            <a:r>
              <a:rPr lang="en-US" dirty="0">
                <a:latin typeface="Consolas" panose="020B0609020204030204" pitchFamily="49" charset="0"/>
              </a:rPr>
              <a:t>// C# </a:t>
            </a:r>
          </a:p>
          <a:p>
            <a:r>
              <a:rPr lang="en-US" dirty="0">
                <a:latin typeface="Consolas" panose="020B0609020204030204" pitchFamily="49" charset="0"/>
              </a:rPr>
              <a:t>using System;</a:t>
            </a:r>
          </a:p>
          <a:p>
            <a:r>
              <a:rPr lang="en-US" dirty="0">
                <a:latin typeface="Consolas" panose="020B0609020204030204" pitchFamily="49" charset="0"/>
              </a:rPr>
              <a:t>using </a:t>
            </a:r>
            <a:r>
              <a:rPr lang="en-US" dirty="0" err="1">
                <a:latin typeface="Consolas" panose="020B0609020204030204" pitchFamily="49" charset="0"/>
              </a:rPr>
              <a:t>System.Threading</a:t>
            </a:r>
            <a:r>
              <a:rPr lang="en-US" dirty="0">
                <a:latin typeface="Consolas" panose="020B0609020204030204" pitchFamily="49" charset="0"/>
              </a:rPr>
              <a:t>;</a:t>
            </a:r>
          </a:p>
          <a:p>
            <a:r>
              <a:rPr lang="en-US" dirty="0">
                <a:latin typeface="Consolas" panose="020B0609020204030204" pitchFamily="49" charset="0"/>
              </a:rPr>
              <a:t>using </a:t>
            </a:r>
            <a:r>
              <a:rPr lang="en-US" dirty="0" err="1">
                <a:latin typeface="Consolas" panose="020B0609020204030204" pitchFamily="49" charset="0"/>
              </a:rPr>
              <a:t>System.Threading.Tasks</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class Program {</a:t>
            </a:r>
          </a:p>
          <a:p>
            <a:r>
              <a:rPr lang="en-US" dirty="0">
                <a:latin typeface="Consolas" panose="020B0609020204030204" pitchFamily="49" charset="0"/>
              </a:rPr>
              <a:t>  static int task1(int param) { ... }</a:t>
            </a:r>
          </a:p>
          <a:p>
            <a:r>
              <a:rPr lang="en-US" dirty="0">
                <a:latin typeface="Consolas" panose="020B0609020204030204" pitchFamily="49" charset="0"/>
              </a:rPr>
              <a:t>  static int task2(int param) { ... }</a:t>
            </a:r>
          </a:p>
          <a:p>
            <a:r>
              <a:rPr lang="en-US" dirty="0">
                <a:latin typeface="Consolas" panose="020B0609020204030204" pitchFamily="49" charset="0"/>
              </a:rPr>
              <a:t>  static int task3(int param) { ... }</a:t>
            </a:r>
          </a:p>
          <a:p>
            <a:endParaRPr lang="en-US" dirty="0">
              <a:latin typeface="Consolas" panose="020B0609020204030204" pitchFamily="49" charset="0"/>
            </a:endParaRPr>
          </a:p>
          <a:p>
            <a:r>
              <a:rPr lang="en-US" dirty="0">
                <a:latin typeface="Consolas" panose="020B0609020204030204" pitchFamily="49" charset="0"/>
              </a:rPr>
              <a:t>  public static void Main(string[] </a:t>
            </a:r>
            <a:r>
              <a:rPr lang="en-US" dirty="0" err="1">
                <a:latin typeface="Consolas" panose="020B0609020204030204" pitchFamily="49" charset="0"/>
              </a:rPr>
              <a:t>args</a:t>
            </a:r>
            <a:r>
              <a:rPr lang="en-US" dirty="0">
                <a:latin typeface="Consolas" panose="020B0609020204030204" pitchFamily="49" charset="0"/>
              </a:rPr>
              <a:t>) {</a:t>
            </a:r>
          </a:p>
          <a:p>
            <a:r>
              <a:rPr lang="en-US" dirty="0">
                <a:latin typeface="Consolas" panose="020B0609020204030204" pitchFamily="49" charset="0"/>
              </a:rPr>
              <a:t>    int r1 = 0, r2 = 0, r3 = 0;</a:t>
            </a:r>
          </a:p>
          <a:p>
            <a:r>
              <a:rPr lang="en-US" dirty="0">
                <a:latin typeface="Consolas" panose="020B0609020204030204" pitchFamily="49" charset="0"/>
              </a:rPr>
              <a:t>    </a:t>
            </a:r>
            <a:r>
              <a:rPr lang="en-US" dirty="0" err="1">
                <a:latin typeface="Consolas" panose="020B0609020204030204" pitchFamily="49" charset="0"/>
              </a:rPr>
              <a:t>Console.WriteLine</a:t>
            </a:r>
            <a:r>
              <a:rPr lang="en-US" dirty="0">
                <a:latin typeface="Consolas" panose="020B0609020204030204" pitchFamily="49" charset="0"/>
              </a:rPr>
              <a:t>("Forking threads!");</a:t>
            </a:r>
          </a:p>
          <a:p>
            <a:r>
              <a:rPr lang="en-US" dirty="0">
                <a:latin typeface="Consolas" panose="020B0609020204030204" pitchFamily="49" charset="0"/>
              </a:rPr>
              <a:t>    var t1 = </a:t>
            </a:r>
            <a:r>
              <a:rPr lang="en-US" dirty="0" err="1">
                <a:latin typeface="Consolas" panose="020B0609020204030204" pitchFamily="49" charset="0"/>
              </a:rPr>
              <a:t>Task.Run</a:t>
            </a:r>
            <a:r>
              <a:rPr lang="en-US" dirty="0">
                <a:latin typeface="Consolas" panose="020B0609020204030204" pitchFamily="49" charset="0"/>
              </a:rPr>
              <a:t>(</a:t>
            </a:r>
            <a:r>
              <a:rPr lang="en-US" dirty="0">
                <a:solidFill>
                  <a:srgbClr val="7030A0"/>
                </a:solidFill>
                <a:latin typeface="Consolas" panose="020B0609020204030204" pitchFamily="49" charset="0"/>
              </a:rPr>
              <a:t>() =&gt; r1 = task1(10)</a:t>
            </a:r>
            <a:r>
              <a:rPr lang="en-US" dirty="0">
                <a:latin typeface="Consolas" panose="020B0609020204030204" pitchFamily="49" charset="0"/>
              </a:rPr>
              <a:t>); </a:t>
            </a:r>
          </a:p>
          <a:p>
            <a:r>
              <a:rPr lang="en-US" dirty="0">
                <a:latin typeface="Consolas" panose="020B0609020204030204" pitchFamily="49" charset="0"/>
              </a:rPr>
              <a:t>    var t2 = </a:t>
            </a:r>
            <a:r>
              <a:rPr lang="en-US" dirty="0" err="1">
                <a:latin typeface="Consolas" panose="020B0609020204030204" pitchFamily="49" charset="0"/>
              </a:rPr>
              <a:t>Task.Run</a:t>
            </a:r>
            <a:r>
              <a:rPr lang="en-US" dirty="0">
                <a:latin typeface="Consolas" panose="020B0609020204030204" pitchFamily="49" charset="0"/>
              </a:rPr>
              <a:t>(</a:t>
            </a:r>
            <a:r>
              <a:rPr lang="en-US" dirty="0">
                <a:solidFill>
                  <a:srgbClr val="7030A0"/>
                </a:solidFill>
                <a:latin typeface="Consolas" panose="020B0609020204030204" pitchFamily="49" charset="0"/>
              </a:rPr>
              <a:t>() =&gt; r2 = task2(20)</a:t>
            </a:r>
            <a:r>
              <a:rPr lang="en-US" dirty="0">
                <a:latin typeface="Consolas" panose="020B0609020204030204" pitchFamily="49" charset="0"/>
              </a:rPr>
              <a:t>); </a:t>
            </a:r>
          </a:p>
          <a:p>
            <a:r>
              <a:rPr lang="en-US" dirty="0">
                <a:latin typeface="Consolas" panose="020B0609020204030204" pitchFamily="49" charset="0"/>
              </a:rPr>
              <a:t>    var t3 = </a:t>
            </a:r>
            <a:r>
              <a:rPr lang="en-US" dirty="0" err="1">
                <a:latin typeface="Consolas" panose="020B0609020204030204" pitchFamily="49" charset="0"/>
              </a:rPr>
              <a:t>Task.Run</a:t>
            </a:r>
            <a:r>
              <a:rPr lang="en-US" dirty="0">
                <a:latin typeface="Consolas" panose="020B0609020204030204" pitchFamily="49" charset="0"/>
              </a:rPr>
              <a:t>(</a:t>
            </a:r>
            <a:r>
              <a:rPr lang="en-US" dirty="0">
                <a:solidFill>
                  <a:srgbClr val="7030A0"/>
                </a:solidFill>
                <a:latin typeface="Consolas" panose="020B0609020204030204" pitchFamily="49" charset="0"/>
              </a:rPr>
              <a:t>() =&gt; r3 = task3(30)</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Task.WaitAll</a:t>
            </a:r>
            <a:r>
              <a:rPr lang="en-US" dirty="0">
                <a:latin typeface="Consolas" panose="020B0609020204030204" pitchFamily="49" charset="0"/>
              </a:rPr>
              <a:t>(t1, t2, t3);</a:t>
            </a:r>
          </a:p>
          <a:p>
            <a:r>
              <a:rPr lang="en-US" dirty="0">
                <a:latin typeface="Consolas" panose="020B0609020204030204" pitchFamily="49" charset="0"/>
              </a:rPr>
              <a:t>    </a:t>
            </a:r>
            <a:r>
              <a:rPr lang="en-US" dirty="0" err="1">
                <a:latin typeface="Consolas" panose="020B0609020204030204" pitchFamily="49" charset="0"/>
              </a:rPr>
              <a:t>Console.WriteLine</a:t>
            </a:r>
            <a:r>
              <a:rPr lang="en-US" dirty="0">
                <a:latin typeface="Consolas" panose="020B0609020204030204" pitchFamily="49" charset="0"/>
              </a:rPr>
              <a:t>("Joined: {0}, {1}, {2}", </a:t>
            </a:r>
          </a:p>
          <a:p>
            <a:r>
              <a:rPr lang="en-US" dirty="0">
                <a:latin typeface="Consolas" panose="020B0609020204030204" pitchFamily="49" charset="0"/>
              </a:rPr>
              <a:t>                      r1, r2, r3);</a:t>
            </a:r>
          </a:p>
          <a:p>
            <a:r>
              <a:rPr lang="en-US" dirty="0">
                <a:latin typeface="Consolas" panose="020B0609020204030204" pitchFamily="49" charset="0"/>
              </a:rPr>
              <a:t>  }</a:t>
            </a:r>
          </a:p>
          <a:p>
            <a:r>
              <a:rPr lang="en-US" dirty="0">
                <a:latin typeface="Consolas" panose="020B0609020204030204" pitchFamily="49" charset="0"/>
              </a:rPr>
              <a:t>}</a:t>
            </a:r>
          </a:p>
        </p:txBody>
      </p:sp>
      <p:sp>
        <p:nvSpPr>
          <p:cNvPr id="13" name="TextBox 12">
            <a:extLst>
              <a:ext uri="{FF2B5EF4-FFF2-40B4-BE49-F238E27FC236}">
                <a16:creationId xmlns:a16="http://schemas.microsoft.com/office/drawing/2014/main" id="{63D3632E-A2A6-412F-B7BD-4D8AA1CA4FAE}"/>
              </a:ext>
            </a:extLst>
          </p:cNvPr>
          <p:cNvSpPr txBox="1"/>
          <p:nvPr/>
        </p:nvSpPr>
        <p:spPr>
          <a:xfrm>
            <a:off x="456687" y="891243"/>
            <a:ext cx="5359691" cy="5909310"/>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 C++</a:t>
            </a:r>
          </a:p>
          <a:p>
            <a:r>
              <a:rPr lang="en-US" dirty="0">
                <a:latin typeface="Consolas" panose="020B0609020204030204" pitchFamily="49" charset="0"/>
              </a:rPr>
              <a:t>#include &lt;thread&gt;          </a:t>
            </a:r>
          </a:p>
          <a:p>
            <a:r>
              <a:rPr lang="en-US" dirty="0">
                <a:latin typeface="Consolas" panose="020B0609020204030204" pitchFamily="49" charset="0"/>
              </a:rPr>
              <a:t> </a:t>
            </a:r>
          </a:p>
          <a:p>
            <a:r>
              <a:rPr lang="en-US" dirty="0">
                <a:latin typeface="Consolas" panose="020B0609020204030204" pitchFamily="49" charset="0"/>
              </a:rPr>
              <a:t>void task1(int n)  { ... }</a:t>
            </a:r>
          </a:p>
          <a:p>
            <a:r>
              <a:rPr lang="en-US" dirty="0">
                <a:latin typeface="Consolas" panose="020B0609020204030204" pitchFamily="49" charset="0"/>
              </a:rPr>
              <a:t>void task2(int n)  { ... }</a:t>
            </a:r>
          </a:p>
          <a:p>
            <a:r>
              <a:rPr lang="en-US" dirty="0">
                <a:latin typeface="Consolas" panose="020B0609020204030204" pitchFamily="49" charset="0"/>
              </a:rPr>
              <a:t>void task3(int n)  { ... }</a:t>
            </a:r>
          </a:p>
          <a:p>
            <a:endParaRPr lang="en-US" dirty="0">
              <a:latin typeface="Consolas" panose="020B0609020204030204" pitchFamily="49" charset="0"/>
            </a:endParaRPr>
          </a:p>
          <a:p>
            <a:r>
              <a:rPr lang="en-US" dirty="0">
                <a:latin typeface="Consolas" panose="020B0609020204030204" pitchFamily="49" charset="0"/>
              </a:rPr>
              <a:t>int main() {</a:t>
            </a:r>
          </a:p>
          <a:p>
            <a:r>
              <a:rPr lang="en-US" dirty="0">
                <a:latin typeface="Consolas" panose="020B0609020204030204" pitchFamily="49" charset="0"/>
              </a:rPr>
              <a:t>  std::</a:t>
            </a:r>
            <a:r>
              <a:rPr lang="en-US" dirty="0" err="1">
                <a:latin typeface="Consolas" panose="020B0609020204030204" pitchFamily="49" charset="0"/>
              </a:rPr>
              <a:t>cout</a:t>
            </a:r>
            <a:r>
              <a:rPr lang="en-US" dirty="0">
                <a:latin typeface="Consolas" panose="020B0609020204030204" pitchFamily="49" charset="0"/>
              </a:rPr>
              <a:t> &lt;&lt; "Forking threads!\n";</a:t>
            </a:r>
          </a:p>
          <a:p>
            <a:r>
              <a:rPr lang="en-US" dirty="0">
                <a:latin typeface="Consolas" panose="020B0609020204030204" pitchFamily="49" charset="0"/>
              </a:rPr>
              <a:t>  std::thread t1(task1, 10);</a:t>
            </a:r>
          </a:p>
          <a:p>
            <a:r>
              <a:rPr lang="en-US" dirty="0">
                <a:latin typeface="Consolas" panose="020B0609020204030204" pitchFamily="49" charset="0"/>
              </a:rPr>
              <a:t>  std::thread t2(task2, 20);</a:t>
            </a:r>
          </a:p>
          <a:p>
            <a:r>
              <a:rPr lang="en-US" dirty="0">
                <a:latin typeface="Consolas" panose="020B0609020204030204" pitchFamily="49" charset="0"/>
              </a:rPr>
              <a:t>  std::thread t3(task3, 30);</a:t>
            </a:r>
          </a:p>
          <a:p>
            <a:endParaRPr lang="en-US" dirty="0">
              <a:latin typeface="Consolas" panose="020B0609020204030204" pitchFamily="49" charset="0"/>
            </a:endParaRPr>
          </a:p>
          <a:p>
            <a:r>
              <a:rPr lang="en-US" dirty="0">
                <a:latin typeface="Consolas" panose="020B0609020204030204" pitchFamily="49" charset="0"/>
              </a:rPr>
              <a:t>  // do other processing here...</a:t>
            </a:r>
          </a:p>
          <a:p>
            <a:endParaRPr lang="en-US" dirty="0">
              <a:latin typeface="Consolas" panose="020B0609020204030204" pitchFamily="49" charset="0"/>
            </a:endParaRPr>
          </a:p>
          <a:p>
            <a:r>
              <a:rPr lang="en-US" dirty="0">
                <a:latin typeface="Consolas" panose="020B0609020204030204" pitchFamily="49" charset="0"/>
              </a:rPr>
              <a:t>  t1.join();</a:t>
            </a:r>
          </a:p>
          <a:p>
            <a:r>
              <a:rPr lang="en-US" dirty="0">
                <a:latin typeface="Consolas" panose="020B0609020204030204" pitchFamily="49" charset="0"/>
              </a:rPr>
              <a:t>  t2.join();</a:t>
            </a:r>
          </a:p>
          <a:p>
            <a:r>
              <a:rPr lang="en-US" dirty="0">
                <a:latin typeface="Consolas" panose="020B0609020204030204" pitchFamily="49" charset="0"/>
              </a:rPr>
              <a:t>  t3.join();</a:t>
            </a:r>
          </a:p>
          <a:p>
            <a:r>
              <a:rPr lang="en-US" dirty="0">
                <a:latin typeface="Consolas" panose="020B0609020204030204" pitchFamily="49" charset="0"/>
              </a:rPr>
              <a:t>  std::</a:t>
            </a:r>
            <a:r>
              <a:rPr lang="en-US" dirty="0" err="1">
                <a:latin typeface="Consolas" panose="020B0609020204030204" pitchFamily="49" charset="0"/>
              </a:rPr>
              <a:t>cout</a:t>
            </a:r>
            <a:r>
              <a:rPr lang="en-US" dirty="0">
                <a:latin typeface="Consolas" panose="020B0609020204030204" pitchFamily="49" charset="0"/>
              </a:rPr>
              <a:t> &lt;&lt; "All threads joined!\n";</a:t>
            </a:r>
          </a:p>
          <a:p>
            <a:r>
              <a:rPr lang="en-US" dirty="0">
                <a:latin typeface="Consolas" panose="020B0609020204030204" pitchFamily="49" charset="0"/>
              </a:rPr>
              <a:t>}</a:t>
            </a:r>
          </a:p>
          <a:p>
            <a:endParaRPr lang="en-US" dirty="0">
              <a:latin typeface="Consolas" panose="020B0609020204030204" pitchFamily="49" charset="0"/>
            </a:endParaRPr>
          </a:p>
        </p:txBody>
      </p:sp>
      <p:sp>
        <p:nvSpPr>
          <p:cNvPr id="7" name="Speech Bubble: Rectangle with Corners Rounded 6">
            <a:extLst>
              <a:ext uri="{FF2B5EF4-FFF2-40B4-BE49-F238E27FC236}">
                <a16:creationId xmlns:a16="http://schemas.microsoft.com/office/drawing/2014/main" id="{99B1745E-F1F5-4078-8EFA-EA5C16B6BFC2}"/>
              </a:ext>
            </a:extLst>
          </p:cNvPr>
          <p:cNvSpPr/>
          <p:nvPr/>
        </p:nvSpPr>
        <p:spPr>
          <a:xfrm>
            <a:off x="2705919" y="1114002"/>
            <a:ext cx="3330071" cy="1142999"/>
          </a:xfrm>
          <a:prstGeom prst="wedgeRoundRectCallout">
            <a:avLst>
              <a:gd name="adj1" fmla="val -54257"/>
              <a:gd name="adj2" fmla="val 156471"/>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To launch a function in the background, we simply create a new thread object.</a:t>
            </a:r>
            <a:endParaRPr lang="en-US" sz="2000" dirty="0">
              <a:solidFill>
                <a:schemeClr val="accent2">
                  <a:lumMod val="20000"/>
                  <a:lumOff val="80000"/>
                </a:schemeClr>
              </a:solidFill>
              <a:latin typeface="Corbel" panose="020B0503020204020204" pitchFamily="34" charset="0"/>
            </a:endParaRPr>
          </a:p>
        </p:txBody>
      </p:sp>
      <p:sp>
        <p:nvSpPr>
          <p:cNvPr id="10" name="Speech Bubble: Rectangle with Corners Rounded 9">
            <a:extLst>
              <a:ext uri="{FF2B5EF4-FFF2-40B4-BE49-F238E27FC236}">
                <a16:creationId xmlns:a16="http://schemas.microsoft.com/office/drawing/2014/main" id="{838520BE-DD7F-4B44-9C23-30F72615FCB1}"/>
              </a:ext>
            </a:extLst>
          </p:cNvPr>
          <p:cNvSpPr/>
          <p:nvPr/>
        </p:nvSpPr>
        <p:spPr>
          <a:xfrm>
            <a:off x="7565815" y="1559708"/>
            <a:ext cx="4169498" cy="1142999"/>
          </a:xfrm>
          <a:prstGeom prst="wedgeRoundRectCallout">
            <a:avLst>
              <a:gd name="adj1" fmla="val -39632"/>
              <a:gd name="adj2" fmla="val 208585"/>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To fork, we use </a:t>
            </a:r>
            <a:r>
              <a:rPr lang="en-US" sz="2000" dirty="0" err="1">
                <a:solidFill>
                  <a:schemeClr val="bg1"/>
                </a:solidFill>
                <a:latin typeface="Corbel" panose="020B0503020204020204" pitchFamily="34" charset="0"/>
              </a:rPr>
              <a:t>task.Run</a:t>
            </a:r>
            <a:r>
              <a:rPr lang="en-US" sz="2000" dirty="0">
                <a:solidFill>
                  <a:schemeClr val="bg1"/>
                </a:solidFill>
                <a:latin typeface="Corbel" panose="020B0503020204020204" pitchFamily="34" charset="0"/>
              </a:rPr>
              <a:t>() to run the passed-in </a:t>
            </a:r>
            <a:r>
              <a:rPr lang="en-US" sz="2000" dirty="0">
                <a:solidFill>
                  <a:srgbClr val="E6CDFF"/>
                </a:solidFill>
                <a:latin typeface="Corbel" panose="020B0503020204020204" pitchFamily="34" charset="0"/>
              </a:rPr>
              <a:t>lambda function</a:t>
            </a:r>
            <a:r>
              <a:rPr lang="en-US" sz="2000" dirty="0">
                <a:solidFill>
                  <a:schemeClr val="bg1"/>
                </a:solidFill>
                <a:latin typeface="Corbel" panose="020B0503020204020204" pitchFamily="34" charset="0"/>
              </a:rPr>
              <a:t>.</a:t>
            </a:r>
            <a:endParaRPr lang="en-US" sz="2000" dirty="0">
              <a:solidFill>
                <a:schemeClr val="accent2">
                  <a:lumMod val="20000"/>
                  <a:lumOff val="80000"/>
                </a:schemeClr>
              </a:solidFill>
              <a:latin typeface="Corbel" panose="020B0503020204020204" pitchFamily="34" charset="0"/>
            </a:endParaRPr>
          </a:p>
        </p:txBody>
      </p:sp>
      <p:sp>
        <p:nvSpPr>
          <p:cNvPr id="12" name="Speech Bubble: Rectangle with Corners Rounded 11">
            <a:extLst>
              <a:ext uri="{FF2B5EF4-FFF2-40B4-BE49-F238E27FC236}">
                <a16:creationId xmlns:a16="http://schemas.microsoft.com/office/drawing/2014/main" id="{C217179D-C24B-4061-8CBD-A2F879B4EC93}"/>
              </a:ext>
            </a:extLst>
          </p:cNvPr>
          <p:cNvSpPr/>
          <p:nvPr/>
        </p:nvSpPr>
        <p:spPr>
          <a:xfrm>
            <a:off x="7832655" y="57447"/>
            <a:ext cx="4169498" cy="1142999"/>
          </a:xfrm>
          <a:prstGeom prst="wedgeRoundRectCallout">
            <a:avLst>
              <a:gd name="adj1" fmla="val 23278"/>
              <a:gd name="adj2" fmla="val 341157"/>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 lambda function then calls our desired task function with the proper arguments, and then gets the result.</a:t>
            </a:r>
            <a:endParaRPr lang="en-US" sz="2000" dirty="0">
              <a:solidFill>
                <a:schemeClr val="accent2">
                  <a:lumMod val="20000"/>
                  <a:lumOff val="80000"/>
                </a:schemeClr>
              </a:solidFill>
              <a:latin typeface="Corbel" panose="020B0503020204020204" pitchFamily="34" charset="0"/>
            </a:endParaRPr>
          </a:p>
        </p:txBody>
      </p:sp>
      <p:sp>
        <p:nvSpPr>
          <p:cNvPr id="14" name="Speech Bubble: Rectangle with Corners Rounded 13">
            <a:extLst>
              <a:ext uri="{FF2B5EF4-FFF2-40B4-BE49-F238E27FC236}">
                <a16:creationId xmlns:a16="http://schemas.microsoft.com/office/drawing/2014/main" id="{442BCAD1-A597-4915-9606-4A084BFB7333}"/>
              </a:ext>
            </a:extLst>
          </p:cNvPr>
          <p:cNvSpPr/>
          <p:nvPr/>
        </p:nvSpPr>
        <p:spPr>
          <a:xfrm>
            <a:off x="2009613" y="3613799"/>
            <a:ext cx="4169498" cy="1142999"/>
          </a:xfrm>
          <a:prstGeom prst="wedgeRoundRectCallout">
            <a:avLst>
              <a:gd name="adj1" fmla="val 69396"/>
              <a:gd name="adj2" fmla="val 105728"/>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We use </a:t>
            </a:r>
            <a:r>
              <a:rPr lang="en-US" sz="2000" dirty="0" err="1">
                <a:solidFill>
                  <a:schemeClr val="bg1"/>
                </a:solidFill>
                <a:latin typeface="Corbel" panose="020B0503020204020204" pitchFamily="34" charset="0"/>
              </a:rPr>
              <a:t>Task.WaitAll</a:t>
            </a:r>
            <a:r>
              <a:rPr lang="en-US" sz="2000" dirty="0">
                <a:solidFill>
                  <a:schemeClr val="bg1"/>
                </a:solidFill>
                <a:latin typeface="Corbel" panose="020B0503020204020204" pitchFamily="34" charset="0"/>
              </a:rPr>
              <a:t>() to join multiple tasks at once.</a:t>
            </a:r>
            <a:endParaRPr lang="en-US" sz="2000" dirty="0">
              <a:solidFill>
                <a:schemeClr val="accent2">
                  <a:lumMod val="20000"/>
                  <a:lumOff val="80000"/>
                </a:schemeClr>
              </a:solidFill>
              <a:latin typeface="Corbel" panose="020B0503020204020204" pitchFamily="34" charset="0"/>
            </a:endParaRPr>
          </a:p>
        </p:txBody>
      </p:sp>
      <p:sp>
        <p:nvSpPr>
          <p:cNvPr id="16" name="Speech Bubble: Rectangle with Corners Rounded 15">
            <a:extLst>
              <a:ext uri="{FF2B5EF4-FFF2-40B4-BE49-F238E27FC236}">
                <a16:creationId xmlns:a16="http://schemas.microsoft.com/office/drawing/2014/main" id="{810F325A-B1B4-4F69-A336-BD872424A8D6}"/>
              </a:ext>
            </a:extLst>
          </p:cNvPr>
          <p:cNvSpPr/>
          <p:nvPr/>
        </p:nvSpPr>
        <p:spPr>
          <a:xfrm>
            <a:off x="5298980" y="2574348"/>
            <a:ext cx="4169498" cy="1142999"/>
          </a:xfrm>
          <a:prstGeom prst="wedgeRoundRectCallout">
            <a:avLst>
              <a:gd name="adj1" fmla="val 55110"/>
              <a:gd name="adj2" fmla="val 124928"/>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Finally, since we stored the result of our tasks in local variables...</a:t>
            </a:r>
            <a:endParaRPr lang="en-US" sz="2000" dirty="0">
              <a:solidFill>
                <a:schemeClr val="accent2">
                  <a:lumMod val="20000"/>
                  <a:lumOff val="80000"/>
                </a:schemeClr>
              </a:solidFill>
              <a:latin typeface="Corbel" panose="020B0503020204020204" pitchFamily="34" charset="0"/>
            </a:endParaRPr>
          </a:p>
        </p:txBody>
      </p:sp>
      <p:sp>
        <p:nvSpPr>
          <p:cNvPr id="17" name="Speech Bubble: Rectangle with Corners Rounded 16">
            <a:extLst>
              <a:ext uri="{FF2B5EF4-FFF2-40B4-BE49-F238E27FC236}">
                <a16:creationId xmlns:a16="http://schemas.microsoft.com/office/drawing/2014/main" id="{6154C881-4748-4754-8478-39FC0D8C84C9}"/>
              </a:ext>
            </a:extLst>
          </p:cNvPr>
          <p:cNvSpPr/>
          <p:nvPr/>
        </p:nvSpPr>
        <p:spPr>
          <a:xfrm>
            <a:off x="3098675" y="5395257"/>
            <a:ext cx="3080435" cy="1142999"/>
          </a:xfrm>
          <a:prstGeom prst="wedgeRoundRectCallout">
            <a:avLst>
              <a:gd name="adj1" fmla="val 135914"/>
              <a:gd name="adj2" fmla="val 5156"/>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We can use the output after we join the results.</a:t>
            </a:r>
            <a:endParaRPr lang="en-US" sz="2000" dirty="0">
              <a:solidFill>
                <a:schemeClr val="accent2">
                  <a:lumMod val="20000"/>
                  <a:lumOff val="80000"/>
                </a:schemeClr>
              </a:solidFill>
              <a:latin typeface="Corbel" panose="020B0503020204020204" pitchFamily="34" charset="0"/>
            </a:endParaRPr>
          </a:p>
        </p:txBody>
      </p:sp>
      <p:sp>
        <p:nvSpPr>
          <p:cNvPr id="8" name="Speech Bubble: Rectangle with Corners Rounded 7">
            <a:extLst>
              <a:ext uri="{FF2B5EF4-FFF2-40B4-BE49-F238E27FC236}">
                <a16:creationId xmlns:a16="http://schemas.microsoft.com/office/drawing/2014/main" id="{CFD72B67-734D-4DF2-B299-10FB3F036EE5}"/>
              </a:ext>
            </a:extLst>
          </p:cNvPr>
          <p:cNvSpPr/>
          <p:nvPr/>
        </p:nvSpPr>
        <p:spPr>
          <a:xfrm>
            <a:off x="3098676" y="4777698"/>
            <a:ext cx="4169498" cy="1142999"/>
          </a:xfrm>
          <a:prstGeom prst="wedgeRoundRectCallout">
            <a:avLst>
              <a:gd name="adj1" fmla="val -76852"/>
              <a:gd name="adj2" fmla="val -12215"/>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To join, we simple call the </a:t>
            </a:r>
            <a:r>
              <a:rPr lang="en-US" sz="2000" dirty="0" err="1">
                <a:solidFill>
                  <a:schemeClr val="bg1"/>
                </a:solidFill>
                <a:latin typeface="Corbel" panose="020B0503020204020204" pitchFamily="34" charset="0"/>
              </a:rPr>
              <a:t>thread.join</a:t>
            </a:r>
            <a:r>
              <a:rPr lang="en-US" sz="2000" dirty="0">
                <a:solidFill>
                  <a:schemeClr val="bg1"/>
                </a:solidFill>
                <a:latin typeface="Corbel" panose="020B0503020204020204" pitchFamily="34" charset="0"/>
              </a:rPr>
              <a:t>() method. This blocks the caller until the thread finishes.</a:t>
            </a:r>
            <a:endParaRPr lang="en-US" sz="2000" dirty="0">
              <a:solidFill>
                <a:schemeClr val="accent2">
                  <a:lumMod val="20000"/>
                  <a:lumOff val="80000"/>
                </a:schemeClr>
              </a:solidFill>
              <a:latin typeface="Corbel" panose="020B0503020204020204" pitchFamily="34" charset="0"/>
            </a:endParaRPr>
          </a:p>
        </p:txBody>
      </p:sp>
      <p:sp>
        <p:nvSpPr>
          <p:cNvPr id="18" name="Speech Bubble: Rectangle with Corners Rounded 17">
            <a:extLst>
              <a:ext uri="{FF2B5EF4-FFF2-40B4-BE49-F238E27FC236}">
                <a16:creationId xmlns:a16="http://schemas.microsoft.com/office/drawing/2014/main" id="{CB32F8E8-5CF2-4EB8-9BC5-7F0995B90FF7}"/>
              </a:ext>
            </a:extLst>
          </p:cNvPr>
          <p:cNvSpPr/>
          <p:nvPr/>
        </p:nvSpPr>
        <p:spPr>
          <a:xfrm>
            <a:off x="3494445" y="1088311"/>
            <a:ext cx="3330071" cy="1142999"/>
          </a:xfrm>
          <a:prstGeom prst="wedgeRoundRectCallout">
            <a:avLst>
              <a:gd name="adj1" fmla="val -54257"/>
              <a:gd name="adj2" fmla="val 156471"/>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We could have done a similar thing here to get the results if we liked.</a:t>
            </a:r>
            <a:endParaRPr lang="en-US" sz="2000" dirty="0">
              <a:solidFill>
                <a:schemeClr val="accent2">
                  <a:lumMod val="20000"/>
                  <a:lumOff val="80000"/>
                </a:schemeClr>
              </a:solidFill>
              <a:latin typeface="Corbel" panose="020B0503020204020204" pitchFamily="34" charset="0"/>
            </a:endParaRPr>
          </a:p>
        </p:txBody>
      </p:sp>
    </p:spTree>
    <p:extLst>
      <p:ext uri="{BB962C8B-B14F-4D97-AF65-F5344CB8AC3E}">
        <p14:creationId xmlns:p14="http://schemas.microsoft.com/office/powerpoint/2010/main" val="154475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down)">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0"/>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down)">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down)">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14"/>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wipe(down)">
                                      <p:cBhvr>
                                        <p:cTn id="60" dur="500"/>
                                        <p:tgtEl>
                                          <p:spTgt spid="16"/>
                                        </p:tgtEl>
                                      </p:cBhvr>
                                    </p:animEffect>
                                  </p:childTnLst>
                                </p:cTn>
                              </p:par>
                            </p:childTnLst>
                          </p:cTn>
                        </p:par>
                      </p:childTnLst>
                    </p:cTn>
                  </p:par>
                  <p:par>
                    <p:cTn id="61" fill="hold">
                      <p:stCondLst>
                        <p:cond delay="indefinite"/>
                      </p:stCondLst>
                      <p:childTnLst>
                        <p:par>
                          <p:cTn id="62" fill="hold">
                            <p:stCondLst>
                              <p:cond delay="0"/>
                            </p:stCondLst>
                            <p:childTnLst>
                              <p:par>
                                <p:cTn id="63" presetID="42" presetClass="path" presetSubtype="0" accel="50000" decel="50000" fill="hold" grpId="2" nodeType="clickEffect">
                                  <p:stCondLst>
                                    <p:cond delay="0"/>
                                  </p:stCondLst>
                                  <p:childTnLst>
                                    <p:animMotion origin="layout" path="M 1.04167E-6 3.7037E-6 L -0.20742 -0.08635 " pathEditMode="relative" rAng="0" ptsTypes="AA">
                                      <p:cBhvr>
                                        <p:cTn id="64" dur="2000" fill="hold"/>
                                        <p:tgtEl>
                                          <p:spTgt spid="16"/>
                                        </p:tgtEl>
                                        <p:attrNameLst>
                                          <p:attrName>ppt_x</p:attrName>
                                          <p:attrName>ppt_y</p:attrName>
                                        </p:attrNameLst>
                                      </p:cBhvr>
                                      <p:rCtr x="-10378" y="-4329"/>
                                    </p:animMotion>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wipe(down)">
                                      <p:cBhvr>
                                        <p:cTn id="69" dur="500"/>
                                        <p:tgtEl>
                                          <p:spTgt spid="17"/>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grpId="1" nodeType="clickEffect">
                                  <p:stCondLst>
                                    <p:cond delay="0"/>
                                  </p:stCondLst>
                                  <p:childTnLst>
                                    <p:set>
                                      <p:cBhvr>
                                        <p:cTn id="73" dur="1" fill="hold">
                                          <p:stCondLst>
                                            <p:cond delay="0"/>
                                          </p:stCondLst>
                                        </p:cTn>
                                        <p:tgtEl>
                                          <p:spTgt spid="17"/>
                                        </p:tgtEl>
                                        <p:attrNameLst>
                                          <p:attrName>style.visibility</p:attrName>
                                        </p:attrNameLst>
                                      </p:cBhvr>
                                      <p:to>
                                        <p:strVal val="hidden"/>
                                      </p:to>
                                    </p:set>
                                  </p:childTnLst>
                                </p:cTn>
                              </p:par>
                              <p:par>
                                <p:cTn id="74" presetID="1" presetClass="exit" presetSubtype="0" fill="hold" grpId="1" nodeType="withEffect">
                                  <p:stCondLst>
                                    <p:cond delay="0"/>
                                  </p:stCondLst>
                                  <p:childTnLst>
                                    <p:set>
                                      <p:cBhvr>
                                        <p:cTn id="75" dur="1" fill="hold">
                                          <p:stCondLst>
                                            <p:cond delay="0"/>
                                          </p:stCondLst>
                                        </p:cTn>
                                        <p:tgtEl>
                                          <p:spTgt spid="16"/>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wipe(down)">
                                      <p:cBhvr>
                                        <p:cTn id="80" dur="500"/>
                                        <p:tgtEl>
                                          <p:spTgt spid="18"/>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7" grpId="0" animBg="1"/>
      <p:bldP spid="7" grpId="1" animBg="1"/>
      <p:bldP spid="10" grpId="0" animBg="1"/>
      <p:bldP spid="10" grpId="1" animBg="1"/>
      <p:bldP spid="12" grpId="0" animBg="1"/>
      <p:bldP spid="12" grpId="1" animBg="1"/>
      <p:bldP spid="14" grpId="0" animBg="1"/>
      <p:bldP spid="14" grpId="1" animBg="1"/>
      <p:bldP spid="16" grpId="0" animBg="1"/>
      <p:bldP spid="16" grpId="1" animBg="1"/>
      <p:bldP spid="16" grpId="2" animBg="1"/>
      <p:bldP spid="17" grpId="0" animBg="1"/>
      <p:bldP spid="17" grpId="1" animBg="1"/>
      <p:bldP spid="8" grpId="0" animBg="1"/>
      <p:bldP spid="8" grpId="1" animBg="1"/>
      <p:bldP spid="18" grpId="0" animBg="1"/>
      <p:bldP spid="18" grpId="1"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a:xfrm>
            <a:off x="914400" y="-199345"/>
            <a:ext cx="10363200" cy="1143000"/>
          </a:xfrm>
        </p:spPr>
        <p:txBody>
          <a:bodyPr/>
          <a:lstStyle/>
          <a:p>
            <a:r>
              <a:rPr lang="en-US" dirty="0"/>
              <a:t>Fork-Join In Different Languages: Python</a:t>
            </a:r>
          </a:p>
        </p:txBody>
      </p:sp>
      <p:sp>
        <p:nvSpPr>
          <p:cNvPr id="9" name="TextBox 8">
            <a:extLst>
              <a:ext uri="{FF2B5EF4-FFF2-40B4-BE49-F238E27FC236}">
                <a16:creationId xmlns:a16="http://schemas.microsoft.com/office/drawing/2014/main" id="{67E93976-CD30-4C92-A706-1BA9E864F44A}"/>
              </a:ext>
            </a:extLst>
          </p:cNvPr>
          <p:cNvSpPr txBox="1"/>
          <p:nvPr/>
        </p:nvSpPr>
        <p:spPr>
          <a:xfrm>
            <a:off x="10404798" y="2488326"/>
            <a:ext cx="6095222" cy="200055"/>
          </a:xfrm>
          <a:prstGeom prst="rect">
            <a:avLst/>
          </a:prstGeom>
          <a:noFill/>
        </p:spPr>
        <p:txBody>
          <a:bodyPr wrap="square">
            <a:spAutoFit/>
          </a:bodyPr>
          <a:lstStyle/>
          <a:p>
            <a:r>
              <a:rPr lang="en-US" sz="700" dirty="0"/>
              <a:t>	</a:t>
            </a:r>
          </a:p>
        </p:txBody>
      </p:sp>
      <p:sp>
        <p:nvSpPr>
          <p:cNvPr id="13" name="TextBox 12">
            <a:extLst>
              <a:ext uri="{FF2B5EF4-FFF2-40B4-BE49-F238E27FC236}">
                <a16:creationId xmlns:a16="http://schemas.microsoft.com/office/drawing/2014/main" id="{63D3632E-A2A6-412F-B7BD-4D8AA1CA4FAE}"/>
              </a:ext>
            </a:extLst>
          </p:cNvPr>
          <p:cNvSpPr txBox="1"/>
          <p:nvPr/>
        </p:nvSpPr>
        <p:spPr>
          <a:xfrm>
            <a:off x="268582" y="769466"/>
            <a:ext cx="7041393" cy="5909310"/>
          </a:xfrm>
          <a:prstGeom prst="rect">
            <a:avLst/>
          </a:prstGeom>
          <a:solidFill>
            <a:srgbClr val="FCFDFE"/>
          </a:solidFill>
          <a:ln>
            <a:solidFill>
              <a:schemeClr val="tx1"/>
            </a:solidFill>
          </a:ln>
        </p:spPr>
        <p:txBody>
          <a:bodyPr wrap="square">
            <a:spAutoFit/>
          </a:bodyPr>
          <a:lstStyle/>
          <a:p>
            <a:r>
              <a:rPr lang="en-US" dirty="0">
                <a:latin typeface="Consolas" panose="020B0609020204030204" pitchFamily="49" charset="0"/>
              </a:rPr>
              <a:t># Python</a:t>
            </a:r>
          </a:p>
          <a:p>
            <a:r>
              <a:rPr lang="en-US" dirty="0">
                <a:latin typeface="Consolas" panose="020B0609020204030204" pitchFamily="49" charset="0"/>
              </a:rPr>
              <a:t>import threading</a:t>
            </a:r>
          </a:p>
          <a:p>
            <a:endParaRPr lang="en-US" dirty="0">
              <a:latin typeface="Consolas" panose="020B0609020204030204" pitchFamily="49" charset="0"/>
            </a:endParaRPr>
          </a:p>
          <a:p>
            <a:r>
              <a:rPr lang="en-US" dirty="0">
                <a:latin typeface="Consolas" panose="020B0609020204030204" pitchFamily="49" charset="0"/>
              </a:rPr>
              <a:t>def task(n):</a:t>
            </a:r>
          </a:p>
          <a:p>
            <a:r>
              <a:rPr lang="en-US" dirty="0">
                <a:latin typeface="Consolas" panose="020B0609020204030204" pitchFamily="49" charset="0"/>
              </a:rPr>
              <a:t>  while n &gt; 0:   # do some computation</a:t>
            </a:r>
          </a:p>
          <a:p>
            <a:r>
              <a:rPr lang="en-US" dirty="0">
                <a:latin typeface="Consolas" panose="020B0609020204030204" pitchFamily="49" charset="0"/>
              </a:rPr>
              <a:t>    n = n - 1</a:t>
            </a:r>
          </a:p>
          <a:p>
            <a:endParaRPr lang="en-US" dirty="0">
              <a:latin typeface="Consolas" panose="020B0609020204030204" pitchFamily="49" charset="0"/>
            </a:endParaRPr>
          </a:p>
          <a:p>
            <a:r>
              <a:rPr lang="en-US" dirty="0">
                <a:latin typeface="Consolas" panose="020B0609020204030204" pitchFamily="49" charset="0"/>
              </a:rPr>
              <a:t>print("Forking threads!")</a:t>
            </a:r>
          </a:p>
          <a:p>
            <a:r>
              <a:rPr lang="en-US" dirty="0">
                <a:solidFill>
                  <a:srgbClr val="009644"/>
                </a:solidFill>
                <a:latin typeface="Consolas" panose="020B0609020204030204" pitchFamily="49" charset="0"/>
              </a:rPr>
              <a:t>t1 = </a:t>
            </a:r>
            <a:r>
              <a:rPr lang="en-US" dirty="0" err="1">
                <a:solidFill>
                  <a:srgbClr val="009644"/>
                </a:solidFill>
                <a:latin typeface="Consolas" panose="020B0609020204030204" pitchFamily="49" charset="0"/>
              </a:rPr>
              <a:t>threading.Thread</a:t>
            </a:r>
            <a:r>
              <a:rPr lang="en-US" dirty="0">
                <a:solidFill>
                  <a:srgbClr val="009644"/>
                </a:solidFill>
                <a:latin typeface="Consolas" panose="020B0609020204030204" pitchFamily="49" charset="0"/>
              </a:rPr>
              <a:t>(target=task, </a:t>
            </a:r>
            <a:r>
              <a:rPr lang="en-US" dirty="0" err="1">
                <a:solidFill>
                  <a:srgbClr val="009644"/>
                </a:solidFill>
                <a:latin typeface="Consolas" panose="020B0609020204030204" pitchFamily="49" charset="0"/>
              </a:rPr>
              <a:t>args</a:t>
            </a:r>
            <a:r>
              <a:rPr lang="en-US" dirty="0">
                <a:solidFill>
                  <a:srgbClr val="009644"/>
                </a:solidFill>
                <a:latin typeface="Consolas" panose="020B0609020204030204" pitchFamily="49" charset="0"/>
              </a:rPr>
              <a:t>=(100000000,))</a:t>
            </a:r>
          </a:p>
          <a:p>
            <a:r>
              <a:rPr lang="en-US" dirty="0">
                <a:solidFill>
                  <a:srgbClr val="7030A0"/>
                </a:solidFill>
                <a:latin typeface="Consolas" panose="020B0609020204030204" pitchFamily="49" charset="0"/>
              </a:rPr>
              <a:t>t2 = </a:t>
            </a:r>
            <a:r>
              <a:rPr lang="en-US" dirty="0" err="1">
                <a:solidFill>
                  <a:srgbClr val="7030A0"/>
                </a:solidFill>
                <a:latin typeface="Consolas" panose="020B0609020204030204" pitchFamily="49" charset="0"/>
              </a:rPr>
              <a:t>threading.Thread</a:t>
            </a:r>
            <a:r>
              <a:rPr lang="en-US" dirty="0">
                <a:solidFill>
                  <a:srgbClr val="7030A0"/>
                </a:solidFill>
                <a:latin typeface="Consolas" panose="020B0609020204030204" pitchFamily="49" charset="0"/>
              </a:rPr>
              <a:t>(target=task, </a:t>
            </a:r>
            <a:r>
              <a:rPr lang="en-US" dirty="0" err="1">
                <a:solidFill>
                  <a:srgbClr val="7030A0"/>
                </a:solidFill>
                <a:latin typeface="Consolas" panose="020B0609020204030204" pitchFamily="49" charset="0"/>
              </a:rPr>
              <a:t>args</a:t>
            </a:r>
            <a:r>
              <a:rPr lang="en-US" dirty="0">
                <a:solidFill>
                  <a:srgbClr val="7030A0"/>
                </a:solidFill>
                <a:latin typeface="Consolas" panose="020B0609020204030204" pitchFamily="49" charset="0"/>
              </a:rPr>
              <a:t>=(100000000,))</a:t>
            </a:r>
          </a:p>
          <a:p>
            <a:r>
              <a:rPr lang="en-US" dirty="0">
                <a:solidFill>
                  <a:srgbClr val="0070C0"/>
                </a:solidFill>
                <a:latin typeface="Consolas" panose="020B0609020204030204" pitchFamily="49" charset="0"/>
              </a:rPr>
              <a:t>t3 = </a:t>
            </a:r>
            <a:r>
              <a:rPr lang="en-US" dirty="0" err="1">
                <a:solidFill>
                  <a:srgbClr val="0070C0"/>
                </a:solidFill>
                <a:latin typeface="Consolas" panose="020B0609020204030204" pitchFamily="49" charset="0"/>
              </a:rPr>
              <a:t>threading.Thread</a:t>
            </a:r>
            <a:r>
              <a:rPr lang="en-US" dirty="0">
                <a:solidFill>
                  <a:srgbClr val="0070C0"/>
                </a:solidFill>
                <a:latin typeface="Consolas" panose="020B0609020204030204" pitchFamily="49" charset="0"/>
              </a:rPr>
              <a:t>(target=task, </a:t>
            </a:r>
            <a:r>
              <a:rPr lang="en-US" dirty="0" err="1">
                <a:solidFill>
                  <a:srgbClr val="0070C0"/>
                </a:solidFill>
                <a:latin typeface="Consolas" panose="020B0609020204030204" pitchFamily="49" charset="0"/>
              </a:rPr>
              <a:t>args</a:t>
            </a:r>
            <a:r>
              <a:rPr lang="en-US" dirty="0">
                <a:solidFill>
                  <a:srgbClr val="0070C0"/>
                </a:solidFill>
                <a:latin typeface="Consolas" panose="020B0609020204030204" pitchFamily="49" charset="0"/>
              </a:rPr>
              <a:t>=(100000000,))</a:t>
            </a:r>
          </a:p>
          <a:p>
            <a:r>
              <a:rPr lang="en-US" dirty="0">
                <a:latin typeface="Consolas" panose="020B0609020204030204" pitchFamily="49" charset="0"/>
              </a:rPr>
              <a:t>t1.start()</a:t>
            </a:r>
          </a:p>
          <a:p>
            <a:r>
              <a:rPr lang="en-US" dirty="0">
                <a:latin typeface="Consolas" panose="020B0609020204030204" pitchFamily="49" charset="0"/>
              </a:rPr>
              <a:t>t2.start()</a:t>
            </a:r>
          </a:p>
          <a:p>
            <a:r>
              <a:rPr lang="en-US" dirty="0">
                <a:latin typeface="Consolas" panose="020B0609020204030204" pitchFamily="49" charset="0"/>
              </a:rPr>
              <a:t>t3.start()</a:t>
            </a:r>
          </a:p>
          <a:p>
            <a:endParaRPr lang="en-US" dirty="0">
              <a:latin typeface="Consolas" panose="020B0609020204030204" pitchFamily="49" charset="0"/>
            </a:endParaRPr>
          </a:p>
          <a:p>
            <a:r>
              <a:rPr lang="en-US" dirty="0">
                <a:latin typeface="Consolas" panose="020B0609020204030204" pitchFamily="49" charset="0"/>
              </a:rPr>
              <a:t># do other processing here...</a:t>
            </a:r>
          </a:p>
          <a:p>
            <a:endParaRPr lang="en-US" dirty="0">
              <a:latin typeface="Consolas" panose="020B0609020204030204" pitchFamily="49" charset="0"/>
            </a:endParaRPr>
          </a:p>
          <a:p>
            <a:r>
              <a:rPr lang="en-US" dirty="0">
                <a:latin typeface="Consolas" panose="020B0609020204030204" pitchFamily="49" charset="0"/>
              </a:rPr>
              <a:t>t1.join()</a:t>
            </a:r>
          </a:p>
          <a:p>
            <a:r>
              <a:rPr lang="en-US" dirty="0">
                <a:latin typeface="Consolas" panose="020B0609020204030204" pitchFamily="49" charset="0"/>
              </a:rPr>
              <a:t>t2.join()</a:t>
            </a:r>
          </a:p>
          <a:p>
            <a:r>
              <a:rPr lang="en-US" dirty="0">
                <a:latin typeface="Consolas" panose="020B0609020204030204" pitchFamily="49" charset="0"/>
              </a:rPr>
              <a:t>t3.join()</a:t>
            </a:r>
          </a:p>
          <a:p>
            <a:r>
              <a:rPr lang="en-US" dirty="0">
                <a:latin typeface="Consolas" panose="020B0609020204030204" pitchFamily="49" charset="0"/>
              </a:rPr>
              <a:t>print("All threads joined!")</a:t>
            </a:r>
          </a:p>
        </p:txBody>
      </p:sp>
      <p:sp>
        <p:nvSpPr>
          <p:cNvPr id="15" name="Speech Bubble: Rectangle with Corners Rounded 14">
            <a:extLst>
              <a:ext uri="{FF2B5EF4-FFF2-40B4-BE49-F238E27FC236}">
                <a16:creationId xmlns:a16="http://schemas.microsoft.com/office/drawing/2014/main" id="{D18A2B30-2961-47AD-B392-AE19892EAB70}"/>
              </a:ext>
            </a:extLst>
          </p:cNvPr>
          <p:cNvSpPr/>
          <p:nvPr/>
        </p:nvSpPr>
        <p:spPr>
          <a:xfrm>
            <a:off x="4336992" y="1463030"/>
            <a:ext cx="2847883" cy="818687"/>
          </a:xfrm>
          <a:prstGeom prst="wedgeRoundRectCallout">
            <a:avLst>
              <a:gd name="adj1" fmla="val 2925"/>
              <a:gd name="adj2" fmla="val 142946"/>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Arguments to a task are passed in via a tuple.</a:t>
            </a:r>
            <a:endParaRPr lang="en-US" sz="2000" dirty="0">
              <a:solidFill>
                <a:schemeClr val="accent2">
                  <a:lumMod val="20000"/>
                  <a:lumOff val="80000"/>
                </a:schemeClr>
              </a:solidFill>
              <a:latin typeface="Corbel" panose="020B0503020204020204" pitchFamily="34" charset="0"/>
            </a:endParaRPr>
          </a:p>
        </p:txBody>
      </p:sp>
      <p:sp>
        <p:nvSpPr>
          <p:cNvPr id="19" name="Speech Bubble: Rectangle with Corners Rounded 18">
            <a:extLst>
              <a:ext uri="{FF2B5EF4-FFF2-40B4-BE49-F238E27FC236}">
                <a16:creationId xmlns:a16="http://schemas.microsoft.com/office/drawing/2014/main" id="{C3854780-9E33-46F4-9C3F-F9BF303939DC}"/>
              </a:ext>
            </a:extLst>
          </p:cNvPr>
          <p:cNvSpPr/>
          <p:nvPr/>
        </p:nvSpPr>
        <p:spPr>
          <a:xfrm>
            <a:off x="2924335" y="5370180"/>
            <a:ext cx="3099383" cy="631006"/>
          </a:xfrm>
          <a:prstGeom prst="wedgeRoundRectCallout">
            <a:avLst>
              <a:gd name="adj1" fmla="val -97665"/>
              <a:gd name="adj2" fmla="val 40357"/>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And here's how we join.</a:t>
            </a:r>
            <a:endParaRPr lang="en-US" sz="2000" dirty="0">
              <a:solidFill>
                <a:schemeClr val="accent2">
                  <a:lumMod val="20000"/>
                  <a:lumOff val="80000"/>
                </a:schemeClr>
              </a:solidFill>
              <a:latin typeface="Corbel" panose="020B0503020204020204" pitchFamily="34" charset="0"/>
            </a:endParaRPr>
          </a:p>
        </p:txBody>
      </p:sp>
      <p:sp>
        <p:nvSpPr>
          <p:cNvPr id="20" name="Speech Bubble: Rectangle with Corners Rounded 19">
            <a:extLst>
              <a:ext uri="{FF2B5EF4-FFF2-40B4-BE49-F238E27FC236}">
                <a16:creationId xmlns:a16="http://schemas.microsoft.com/office/drawing/2014/main" id="{C6AE51D0-DFA3-40E8-980F-4A4DBC821A36}"/>
              </a:ext>
            </a:extLst>
          </p:cNvPr>
          <p:cNvSpPr/>
          <p:nvPr/>
        </p:nvSpPr>
        <p:spPr>
          <a:xfrm>
            <a:off x="3412018" y="3879935"/>
            <a:ext cx="3756877" cy="1034874"/>
          </a:xfrm>
          <a:prstGeom prst="wedgeRoundRectCallout">
            <a:avLst>
              <a:gd name="adj1" fmla="val -76184"/>
              <a:gd name="adj2" fmla="val -57198"/>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In Python, we must create a thread object, and then do </a:t>
            </a:r>
            <a:r>
              <a:rPr lang="en-US" sz="2000" dirty="0" err="1">
                <a:solidFill>
                  <a:schemeClr val="bg1"/>
                </a:solidFill>
                <a:latin typeface="Corbel" panose="020B0503020204020204" pitchFamily="34" charset="0"/>
              </a:rPr>
              <a:t>thread.start</a:t>
            </a:r>
            <a:r>
              <a:rPr lang="en-US" sz="2000" dirty="0">
                <a:solidFill>
                  <a:schemeClr val="bg1"/>
                </a:solidFill>
                <a:latin typeface="Corbel" panose="020B0503020204020204" pitchFamily="34" charset="0"/>
              </a:rPr>
              <a:t>() before it runs.</a:t>
            </a:r>
            <a:endParaRPr lang="en-US" sz="2000" dirty="0">
              <a:solidFill>
                <a:schemeClr val="accent2">
                  <a:lumMod val="20000"/>
                  <a:lumOff val="80000"/>
                </a:schemeClr>
              </a:solidFill>
              <a:latin typeface="Corbel" panose="020B0503020204020204" pitchFamily="34" charset="0"/>
            </a:endParaRPr>
          </a:p>
        </p:txBody>
      </p:sp>
      <p:grpSp>
        <p:nvGrpSpPr>
          <p:cNvPr id="22" name="Group 21">
            <a:extLst>
              <a:ext uri="{FF2B5EF4-FFF2-40B4-BE49-F238E27FC236}">
                <a16:creationId xmlns:a16="http://schemas.microsoft.com/office/drawing/2014/main" id="{444A35ED-4281-46C6-8233-611450EC94A4}"/>
              </a:ext>
            </a:extLst>
          </p:cNvPr>
          <p:cNvGrpSpPr/>
          <p:nvPr/>
        </p:nvGrpSpPr>
        <p:grpSpPr>
          <a:xfrm>
            <a:off x="7412521" y="979760"/>
            <a:ext cx="4591524" cy="1015663"/>
            <a:chOff x="-1679307" y="950409"/>
            <a:chExt cx="4591524" cy="1015663"/>
          </a:xfrm>
        </p:grpSpPr>
        <p:sp>
          <p:nvSpPr>
            <p:cNvPr id="23" name="TextBox 22">
              <a:extLst>
                <a:ext uri="{FF2B5EF4-FFF2-40B4-BE49-F238E27FC236}">
                  <a16:creationId xmlns:a16="http://schemas.microsoft.com/office/drawing/2014/main" id="{5D68E649-F984-41FC-8EAA-0B12844EED52}"/>
                </a:ext>
              </a:extLst>
            </p:cNvPr>
            <p:cNvSpPr txBox="1"/>
            <p:nvPr/>
          </p:nvSpPr>
          <p:spPr>
            <a:xfrm>
              <a:off x="-1016473" y="950409"/>
              <a:ext cx="3928690" cy="1015663"/>
            </a:xfrm>
            <a:prstGeom prst="rect">
              <a:avLst/>
            </a:prstGeom>
            <a:noFill/>
          </p:spPr>
          <p:txBody>
            <a:bodyPr wrap="square" rtlCol="0">
              <a:spAutoFit/>
            </a:bodyPr>
            <a:lstStyle/>
            <a:p>
              <a:pPr algn="ctr"/>
              <a:r>
                <a:rPr lang="en-US" sz="2000" dirty="0"/>
                <a:t>Assuming looping 100 million times takes 5s, how long will this program take to run on a multicore PC?</a:t>
              </a:r>
            </a:p>
          </p:txBody>
        </p:sp>
        <p:pic>
          <p:nvPicPr>
            <p:cNvPr id="24" name="Picture 23" descr="Shape&#10;&#10;Description automatically generated with low confidence">
              <a:extLst>
                <a:ext uri="{FF2B5EF4-FFF2-40B4-BE49-F238E27FC236}">
                  <a16:creationId xmlns:a16="http://schemas.microsoft.com/office/drawing/2014/main" id="{685E78BB-4079-4EC4-BED7-D64F648CBE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9307" y="1051547"/>
              <a:ext cx="662880" cy="662880"/>
            </a:xfrm>
            <a:prstGeom prst="rect">
              <a:avLst/>
            </a:prstGeom>
            <a:ln>
              <a:noFill/>
            </a:ln>
            <a:effectLst>
              <a:outerShdw blurRad="292100" dist="139700" dir="2700000" algn="tl" rotWithShape="0">
                <a:srgbClr val="333333">
                  <a:alpha val="65000"/>
                </a:srgbClr>
              </a:outerShdw>
            </a:effectLst>
          </p:spPr>
        </p:pic>
      </p:grpSp>
      <p:sp>
        <p:nvSpPr>
          <p:cNvPr id="25" name="Rectangle 24">
            <a:extLst>
              <a:ext uri="{FF2B5EF4-FFF2-40B4-BE49-F238E27FC236}">
                <a16:creationId xmlns:a16="http://schemas.microsoft.com/office/drawing/2014/main" id="{E190EF6F-B0B9-43D0-8A04-5C60B037BF4B}"/>
              </a:ext>
            </a:extLst>
          </p:cNvPr>
          <p:cNvSpPr/>
          <p:nvPr/>
        </p:nvSpPr>
        <p:spPr>
          <a:xfrm>
            <a:off x="7636743" y="2115723"/>
            <a:ext cx="4193076"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26" name="Rectangle 25">
            <a:extLst>
              <a:ext uri="{FF2B5EF4-FFF2-40B4-BE49-F238E27FC236}">
                <a16:creationId xmlns:a16="http://schemas.microsoft.com/office/drawing/2014/main" id="{B0304B66-A440-4FD6-AACA-5CAD00DA092C}"/>
              </a:ext>
            </a:extLst>
          </p:cNvPr>
          <p:cNvSpPr/>
          <p:nvPr/>
        </p:nvSpPr>
        <p:spPr>
          <a:xfrm>
            <a:off x="7635558" y="2116909"/>
            <a:ext cx="4194639"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494EBF71-3E3A-44A9-A773-6D7BA0DF1257}"/>
              </a:ext>
            </a:extLst>
          </p:cNvPr>
          <p:cNvSpPr txBox="1"/>
          <p:nvPr/>
        </p:nvSpPr>
        <p:spPr>
          <a:xfrm>
            <a:off x="7348259" y="2208206"/>
            <a:ext cx="4720048" cy="707886"/>
          </a:xfrm>
          <a:prstGeom prst="rect">
            <a:avLst/>
          </a:prstGeom>
          <a:noFill/>
        </p:spPr>
        <p:txBody>
          <a:bodyPr wrap="square" rtlCol="0">
            <a:spAutoFit/>
          </a:bodyPr>
          <a:lstStyle/>
          <a:p>
            <a:pPr algn="ctr"/>
            <a:r>
              <a:rPr lang="en-US" sz="2000" dirty="0">
                <a:latin typeface="+mj-lt"/>
              </a:rPr>
              <a:t>We'd expect all three tasks to run in parallel... taking 5s total. But it takes 15s! </a:t>
            </a:r>
          </a:p>
        </p:txBody>
      </p:sp>
      <p:sp>
        <p:nvSpPr>
          <p:cNvPr id="30" name="TextBox 29">
            <a:extLst>
              <a:ext uri="{FF2B5EF4-FFF2-40B4-BE49-F238E27FC236}">
                <a16:creationId xmlns:a16="http://schemas.microsoft.com/office/drawing/2014/main" id="{274B9B0B-B9A8-49FB-A745-B6123ADAC838}"/>
              </a:ext>
            </a:extLst>
          </p:cNvPr>
          <p:cNvSpPr txBox="1"/>
          <p:nvPr/>
        </p:nvSpPr>
        <p:spPr>
          <a:xfrm>
            <a:off x="7425331" y="3164980"/>
            <a:ext cx="4565905" cy="1015663"/>
          </a:xfrm>
          <a:prstGeom prst="rect">
            <a:avLst/>
          </a:prstGeom>
          <a:noFill/>
        </p:spPr>
        <p:txBody>
          <a:bodyPr wrap="square" rtlCol="0">
            <a:spAutoFit/>
          </a:bodyPr>
          <a:lstStyle/>
          <a:p>
            <a:pPr algn="ctr"/>
            <a:r>
              <a:rPr lang="en-US" sz="2000" dirty="0"/>
              <a:t>Why? Because when each Python thread runs, it claims exclusive access to Python's memory/objects.</a:t>
            </a:r>
          </a:p>
        </p:txBody>
      </p:sp>
      <p:sp>
        <p:nvSpPr>
          <p:cNvPr id="87" name="TextBox 86">
            <a:extLst>
              <a:ext uri="{FF2B5EF4-FFF2-40B4-BE49-F238E27FC236}">
                <a16:creationId xmlns:a16="http://schemas.microsoft.com/office/drawing/2014/main" id="{251D1BAE-4B96-4B79-AA61-8E88ACCFA3AE}"/>
              </a:ext>
            </a:extLst>
          </p:cNvPr>
          <p:cNvSpPr txBox="1"/>
          <p:nvPr/>
        </p:nvSpPr>
        <p:spPr>
          <a:xfrm>
            <a:off x="7425331" y="4227580"/>
            <a:ext cx="4565905" cy="707886"/>
          </a:xfrm>
          <a:prstGeom prst="rect">
            <a:avLst/>
          </a:prstGeom>
          <a:noFill/>
        </p:spPr>
        <p:txBody>
          <a:bodyPr wrap="square" rtlCol="0">
            <a:spAutoFit/>
          </a:bodyPr>
          <a:lstStyle/>
          <a:p>
            <a:pPr algn="ctr"/>
            <a:r>
              <a:rPr lang="en-US" sz="2000" dirty="0"/>
              <a:t>So only one thread generally does computation at a time!</a:t>
            </a:r>
          </a:p>
        </p:txBody>
      </p:sp>
      <p:grpSp>
        <p:nvGrpSpPr>
          <p:cNvPr id="102" name="Group 101">
            <a:extLst>
              <a:ext uri="{FF2B5EF4-FFF2-40B4-BE49-F238E27FC236}">
                <a16:creationId xmlns:a16="http://schemas.microsoft.com/office/drawing/2014/main" id="{B9738E47-13D0-4C08-8971-8489DC6C2C06}"/>
              </a:ext>
            </a:extLst>
          </p:cNvPr>
          <p:cNvGrpSpPr/>
          <p:nvPr/>
        </p:nvGrpSpPr>
        <p:grpSpPr>
          <a:xfrm>
            <a:off x="7476783" y="4921333"/>
            <a:ext cx="4484331" cy="1891392"/>
            <a:chOff x="7476783" y="4921333"/>
            <a:chExt cx="4484331" cy="1891392"/>
          </a:xfrm>
        </p:grpSpPr>
        <p:grpSp>
          <p:nvGrpSpPr>
            <p:cNvPr id="92" name="Group 91">
              <a:extLst>
                <a:ext uri="{FF2B5EF4-FFF2-40B4-BE49-F238E27FC236}">
                  <a16:creationId xmlns:a16="http://schemas.microsoft.com/office/drawing/2014/main" id="{D9078E85-FA7E-4A0B-8FE8-C559F81B81CC}"/>
                </a:ext>
              </a:extLst>
            </p:cNvPr>
            <p:cNvGrpSpPr/>
            <p:nvPr/>
          </p:nvGrpSpPr>
          <p:grpSpPr>
            <a:xfrm>
              <a:off x="7476783" y="4921333"/>
              <a:ext cx="4484331" cy="1891392"/>
              <a:chOff x="7476783" y="4820981"/>
              <a:chExt cx="4484331" cy="1891392"/>
            </a:xfrm>
          </p:grpSpPr>
          <p:grpSp>
            <p:nvGrpSpPr>
              <p:cNvPr id="6" name="Group 5">
                <a:extLst>
                  <a:ext uri="{FF2B5EF4-FFF2-40B4-BE49-F238E27FC236}">
                    <a16:creationId xmlns:a16="http://schemas.microsoft.com/office/drawing/2014/main" id="{ECBC240E-33B1-42C5-9B4F-6BB6339E3F8C}"/>
                  </a:ext>
                </a:extLst>
              </p:cNvPr>
              <p:cNvGrpSpPr/>
              <p:nvPr/>
            </p:nvGrpSpPr>
            <p:grpSpPr>
              <a:xfrm>
                <a:off x="7476783" y="4864608"/>
                <a:ext cx="4484331" cy="1847765"/>
                <a:chOff x="7439086" y="4840925"/>
                <a:chExt cx="4484331" cy="1847765"/>
              </a:xfrm>
            </p:grpSpPr>
            <p:grpSp>
              <p:nvGrpSpPr>
                <p:cNvPr id="36" name="Group 35">
                  <a:extLst>
                    <a:ext uri="{FF2B5EF4-FFF2-40B4-BE49-F238E27FC236}">
                      <a16:creationId xmlns:a16="http://schemas.microsoft.com/office/drawing/2014/main" id="{32D1224E-A16B-47C9-A5B1-9949B53BBF77}"/>
                    </a:ext>
                  </a:extLst>
                </p:cNvPr>
                <p:cNvGrpSpPr/>
                <p:nvPr/>
              </p:nvGrpSpPr>
              <p:grpSpPr>
                <a:xfrm>
                  <a:off x="7439086" y="4840925"/>
                  <a:ext cx="4484331" cy="1847765"/>
                  <a:chOff x="3133114" y="821038"/>
                  <a:chExt cx="4484331" cy="1847765"/>
                </a:xfrm>
              </p:grpSpPr>
              <p:sp>
                <p:nvSpPr>
                  <p:cNvPr id="37" name="Rectangle 36">
                    <a:extLst>
                      <a:ext uri="{FF2B5EF4-FFF2-40B4-BE49-F238E27FC236}">
                        <a16:creationId xmlns:a16="http://schemas.microsoft.com/office/drawing/2014/main" id="{CB13B63E-8B60-450F-B7D2-F09C44602879}"/>
                      </a:ext>
                    </a:extLst>
                  </p:cNvPr>
                  <p:cNvSpPr/>
                  <p:nvPr/>
                </p:nvSpPr>
                <p:spPr>
                  <a:xfrm>
                    <a:off x="3154660" y="821038"/>
                    <a:ext cx="4462785" cy="181416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Picture 38">
                    <a:extLst>
                      <a:ext uri="{FF2B5EF4-FFF2-40B4-BE49-F238E27FC236}">
                        <a16:creationId xmlns:a16="http://schemas.microsoft.com/office/drawing/2014/main" id="{9ED961B4-4E62-4F33-A4E2-3BB85F86255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3133114" y="1945717"/>
                    <a:ext cx="568256" cy="723086"/>
                  </a:xfrm>
                  <a:prstGeom prst="rect">
                    <a:avLst/>
                  </a:prstGeom>
                </p:spPr>
              </p:pic>
            </p:grpSp>
            <p:cxnSp>
              <p:nvCxnSpPr>
                <p:cNvPr id="67" name="Straight Arrow Connector 66">
                  <a:extLst>
                    <a:ext uri="{FF2B5EF4-FFF2-40B4-BE49-F238E27FC236}">
                      <a16:creationId xmlns:a16="http://schemas.microsoft.com/office/drawing/2014/main" id="{6B8E71D8-85EB-4A03-8B16-ED4D02EC2344}"/>
                    </a:ext>
                  </a:extLst>
                </p:cNvPr>
                <p:cNvCxnSpPr>
                  <a:cxnSpLocks/>
                </p:cNvCxnSpPr>
                <p:nvPr/>
              </p:nvCxnSpPr>
              <p:spPr>
                <a:xfrm>
                  <a:off x="7672312" y="6401604"/>
                  <a:ext cx="4233443" cy="14781"/>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5B46A5DA-A07E-4B3C-BD6C-B69ADE42E9C7}"/>
                  </a:ext>
                </a:extLst>
              </p:cNvPr>
              <p:cNvGrpSpPr/>
              <p:nvPr/>
            </p:nvGrpSpPr>
            <p:grpSpPr>
              <a:xfrm>
                <a:off x="8066585" y="6255272"/>
                <a:ext cx="3008131" cy="340030"/>
                <a:chOff x="6972656" y="6227270"/>
                <a:chExt cx="3525615" cy="340030"/>
              </a:xfrm>
            </p:grpSpPr>
            <p:grpSp>
              <p:nvGrpSpPr>
                <p:cNvPr id="69" name="Group 68">
                  <a:extLst>
                    <a:ext uri="{FF2B5EF4-FFF2-40B4-BE49-F238E27FC236}">
                      <a16:creationId xmlns:a16="http://schemas.microsoft.com/office/drawing/2014/main" id="{BD6AAB13-12DA-4FF6-8C73-06A96C2B50CB}"/>
                    </a:ext>
                  </a:extLst>
                </p:cNvPr>
                <p:cNvGrpSpPr/>
                <p:nvPr/>
              </p:nvGrpSpPr>
              <p:grpSpPr>
                <a:xfrm>
                  <a:off x="6972656" y="6231589"/>
                  <a:ext cx="1384513" cy="335711"/>
                  <a:chOff x="6972656" y="6231589"/>
                  <a:chExt cx="1384513" cy="335711"/>
                </a:xfrm>
              </p:grpSpPr>
              <p:sp>
                <p:nvSpPr>
                  <p:cNvPr id="84" name="Rectangle 83">
                    <a:extLst>
                      <a:ext uri="{FF2B5EF4-FFF2-40B4-BE49-F238E27FC236}">
                        <a16:creationId xmlns:a16="http://schemas.microsoft.com/office/drawing/2014/main" id="{BE112398-62D3-44F1-AEDC-8F14651D99E9}"/>
                      </a:ext>
                    </a:extLst>
                  </p:cNvPr>
                  <p:cNvSpPr/>
                  <p:nvPr/>
                </p:nvSpPr>
                <p:spPr>
                  <a:xfrm>
                    <a:off x="6972656" y="6235908"/>
                    <a:ext cx="316063" cy="33139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81" name="Rectangle 80">
                    <a:extLst>
                      <a:ext uri="{FF2B5EF4-FFF2-40B4-BE49-F238E27FC236}">
                        <a16:creationId xmlns:a16="http://schemas.microsoft.com/office/drawing/2014/main" id="{20F5B63D-B207-4BCF-A8FC-FF64EC6E0C0E}"/>
                      </a:ext>
                    </a:extLst>
                  </p:cNvPr>
                  <p:cNvSpPr/>
                  <p:nvPr/>
                </p:nvSpPr>
                <p:spPr>
                  <a:xfrm>
                    <a:off x="8041106" y="6231589"/>
                    <a:ext cx="316063" cy="33139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grpSp>
            <p:grpSp>
              <p:nvGrpSpPr>
                <p:cNvPr id="70" name="Group 69">
                  <a:extLst>
                    <a:ext uri="{FF2B5EF4-FFF2-40B4-BE49-F238E27FC236}">
                      <a16:creationId xmlns:a16="http://schemas.microsoft.com/office/drawing/2014/main" id="{7BAA5F32-A064-421B-A53E-0CC3B130DC11}"/>
                    </a:ext>
                  </a:extLst>
                </p:cNvPr>
                <p:cNvGrpSpPr/>
                <p:nvPr/>
              </p:nvGrpSpPr>
              <p:grpSpPr>
                <a:xfrm>
                  <a:off x="9113758" y="6227270"/>
                  <a:ext cx="1384513" cy="335711"/>
                  <a:chOff x="6972656" y="6231589"/>
                  <a:chExt cx="1384513" cy="335711"/>
                </a:xfrm>
              </p:grpSpPr>
              <p:sp>
                <p:nvSpPr>
                  <p:cNvPr id="76" name="Rectangle 75">
                    <a:extLst>
                      <a:ext uri="{FF2B5EF4-FFF2-40B4-BE49-F238E27FC236}">
                        <a16:creationId xmlns:a16="http://schemas.microsoft.com/office/drawing/2014/main" id="{2F9010FC-7563-484F-9147-E944C3FC1F0C}"/>
                      </a:ext>
                    </a:extLst>
                  </p:cNvPr>
                  <p:cNvSpPr/>
                  <p:nvPr/>
                </p:nvSpPr>
                <p:spPr>
                  <a:xfrm>
                    <a:off x="6972656" y="6235908"/>
                    <a:ext cx="316063" cy="33139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73" name="Rectangle 72">
                    <a:extLst>
                      <a:ext uri="{FF2B5EF4-FFF2-40B4-BE49-F238E27FC236}">
                        <a16:creationId xmlns:a16="http://schemas.microsoft.com/office/drawing/2014/main" id="{C7885DB9-F6BA-4923-A2C5-69D2C995666C}"/>
                      </a:ext>
                    </a:extLst>
                  </p:cNvPr>
                  <p:cNvSpPr/>
                  <p:nvPr/>
                </p:nvSpPr>
                <p:spPr>
                  <a:xfrm>
                    <a:off x="8041106" y="6231589"/>
                    <a:ext cx="316063" cy="33139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grpSp>
          </p:grpSp>
          <p:pic>
            <p:nvPicPr>
              <p:cNvPr id="88" name="Picture 87">
                <a:extLst>
                  <a:ext uri="{FF2B5EF4-FFF2-40B4-BE49-F238E27FC236}">
                    <a16:creationId xmlns:a16="http://schemas.microsoft.com/office/drawing/2014/main" id="{2B135E11-A2A8-4209-AD9C-93D8F1D11D1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7476783" y="5384467"/>
                <a:ext cx="568256" cy="723086"/>
              </a:xfrm>
              <a:prstGeom prst="rect">
                <a:avLst/>
              </a:prstGeom>
            </p:spPr>
          </p:pic>
          <p:cxnSp>
            <p:nvCxnSpPr>
              <p:cNvPr id="89" name="Straight Arrow Connector 88">
                <a:extLst>
                  <a:ext uri="{FF2B5EF4-FFF2-40B4-BE49-F238E27FC236}">
                    <a16:creationId xmlns:a16="http://schemas.microsoft.com/office/drawing/2014/main" id="{5085496B-52DB-4A27-B819-D72DD591C387}"/>
                  </a:ext>
                </a:extLst>
              </p:cNvPr>
              <p:cNvCxnSpPr>
                <a:cxnSpLocks/>
              </p:cNvCxnSpPr>
              <p:nvPr/>
            </p:nvCxnSpPr>
            <p:spPr>
              <a:xfrm>
                <a:off x="7710009" y="5820467"/>
                <a:ext cx="4233443" cy="14781"/>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pic>
            <p:nvPicPr>
              <p:cNvPr id="90" name="Picture 89">
                <a:extLst>
                  <a:ext uri="{FF2B5EF4-FFF2-40B4-BE49-F238E27FC236}">
                    <a16:creationId xmlns:a16="http://schemas.microsoft.com/office/drawing/2014/main" id="{4D565B3F-5F8E-4EAA-957C-ABADE28154C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7476783" y="4820981"/>
                <a:ext cx="568256" cy="723086"/>
              </a:xfrm>
              <a:prstGeom prst="rect">
                <a:avLst/>
              </a:prstGeom>
            </p:spPr>
          </p:pic>
          <p:cxnSp>
            <p:nvCxnSpPr>
              <p:cNvPr id="91" name="Straight Arrow Connector 90">
                <a:extLst>
                  <a:ext uri="{FF2B5EF4-FFF2-40B4-BE49-F238E27FC236}">
                    <a16:creationId xmlns:a16="http://schemas.microsoft.com/office/drawing/2014/main" id="{E39329F1-4DF0-478B-A4BC-614544851637}"/>
                  </a:ext>
                </a:extLst>
              </p:cNvPr>
              <p:cNvCxnSpPr>
                <a:cxnSpLocks/>
              </p:cNvCxnSpPr>
              <p:nvPr/>
            </p:nvCxnSpPr>
            <p:spPr>
              <a:xfrm>
                <a:off x="7710009" y="5256981"/>
                <a:ext cx="4233443" cy="14781"/>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grpSp>
        <p:sp>
          <p:nvSpPr>
            <p:cNvPr id="94" name="Rectangle 93">
              <a:extLst>
                <a:ext uri="{FF2B5EF4-FFF2-40B4-BE49-F238E27FC236}">
                  <a16:creationId xmlns:a16="http://schemas.microsoft.com/office/drawing/2014/main" id="{1452614B-495E-4FBA-88B9-928BD0C8C70F}"/>
                </a:ext>
              </a:extLst>
            </p:cNvPr>
            <p:cNvSpPr/>
            <p:nvPr/>
          </p:nvSpPr>
          <p:spPr>
            <a:xfrm>
              <a:off x="8663547" y="5206418"/>
              <a:ext cx="290182" cy="33139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5" name="Rectangle 94">
              <a:extLst>
                <a:ext uri="{FF2B5EF4-FFF2-40B4-BE49-F238E27FC236}">
                  <a16:creationId xmlns:a16="http://schemas.microsoft.com/office/drawing/2014/main" id="{A0CF8FD9-37BA-43DA-900F-FB8F4281FE70}"/>
                </a:ext>
              </a:extLst>
            </p:cNvPr>
            <p:cNvSpPr/>
            <p:nvPr/>
          </p:nvSpPr>
          <p:spPr>
            <a:xfrm>
              <a:off x="9575172" y="5204169"/>
              <a:ext cx="290182" cy="33139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6" name="Rectangle 95">
              <a:extLst>
                <a:ext uri="{FF2B5EF4-FFF2-40B4-BE49-F238E27FC236}">
                  <a16:creationId xmlns:a16="http://schemas.microsoft.com/office/drawing/2014/main" id="{94AB9C4E-6AC2-45F7-A0F6-EA5B2CA290C3}"/>
                </a:ext>
              </a:extLst>
            </p:cNvPr>
            <p:cNvSpPr/>
            <p:nvPr/>
          </p:nvSpPr>
          <p:spPr>
            <a:xfrm>
              <a:off x="10490382" y="5199027"/>
              <a:ext cx="290182" cy="33139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7" name="Rectangle 96">
              <a:extLst>
                <a:ext uri="{FF2B5EF4-FFF2-40B4-BE49-F238E27FC236}">
                  <a16:creationId xmlns:a16="http://schemas.microsoft.com/office/drawing/2014/main" id="{D7FEE3D2-B663-4684-A7BD-0EF095280D6B}"/>
                </a:ext>
              </a:extLst>
            </p:cNvPr>
            <p:cNvSpPr/>
            <p:nvPr/>
          </p:nvSpPr>
          <p:spPr>
            <a:xfrm>
              <a:off x="11402007" y="5191637"/>
              <a:ext cx="290182" cy="33139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8" name="Rectangle 97">
              <a:extLst>
                <a:ext uri="{FF2B5EF4-FFF2-40B4-BE49-F238E27FC236}">
                  <a16:creationId xmlns:a16="http://schemas.microsoft.com/office/drawing/2014/main" id="{154BE4DA-1C88-4FC1-8190-C7A23D314D5C}"/>
                </a:ext>
              </a:extLst>
            </p:cNvPr>
            <p:cNvSpPr/>
            <p:nvPr/>
          </p:nvSpPr>
          <p:spPr>
            <a:xfrm>
              <a:off x="8365067" y="5755123"/>
              <a:ext cx="269672" cy="33139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9" name="Rectangle 98">
              <a:extLst>
                <a:ext uri="{FF2B5EF4-FFF2-40B4-BE49-F238E27FC236}">
                  <a16:creationId xmlns:a16="http://schemas.microsoft.com/office/drawing/2014/main" id="{75746ECC-98F7-4B71-8A9B-319972A3C9AE}"/>
                </a:ext>
              </a:extLst>
            </p:cNvPr>
            <p:cNvSpPr/>
            <p:nvPr/>
          </p:nvSpPr>
          <p:spPr>
            <a:xfrm>
              <a:off x="9276692" y="5769904"/>
              <a:ext cx="269672" cy="33139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00" name="Rectangle 99">
              <a:extLst>
                <a:ext uri="{FF2B5EF4-FFF2-40B4-BE49-F238E27FC236}">
                  <a16:creationId xmlns:a16="http://schemas.microsoft.com/office/drawing/2014/main" id="{DAB2D6E1-B829-4C14-977A-5A50683C115D}"/>
                </a:ext>
              </a:extLst>
            </p:cNvPr>
            <p:cNvSpPr/>
            <p:nvPr/>
          </p:nvSpPr>
          <p:spPr>
            <a:xfrm>
              <a:off x="10191902" y="5769904"/>
              <a:ext cx="269672" cy="33139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01" name="Rectangle 100">
              <a:extLst>
                <a:ext uri="{FF2B5EF4-FFF2-40B4-BE49-F238E27FC236}">
                  <a16:creationId xmlns:a16="http://schemas.microsoft.com/office/drawing/2014/main" id="{EBEF17C5-EB03-4692-A778-BF687DFDD4C8}"/>
                </a:ext>
              </a:extLst>
            </p:cNvPr>
            <p:cNvSpPr/>
            <p:nvPr/>
          </p:nvSpPr>
          <p:spPr>
            <a:xfrm>
              <a:off x="11103527" y="5782572"/>
              <a:ext cx="269672" cy="33139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grpSp>
    </p:spTree>
    <p:extLst>
      <p:ext uri="{BB962C8B-B14F-4D97-AF65-F5344CB8AC3E}">
        <p14:creationId xmlns:p14="http://schemas.microsoft.com/office/powerpoint/2010/main" val="345788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down)">
                                      <p:cBhvr>
                                        <p:cTn id="11" dur="5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grpId="2" nodeType="clickEffect">
                                  <p:stCondLst>
                                    <p:cond delay="0"/>
                                  </p:stCondLst>
                                  <p:childTnLst>
                                    <p:animMotion origin="layout" path="M -4.16667E-6 -3.7037E-6 L -0.07252 0.09514 " pathEditMode="relative" rAng="0" ptsTypes="AA">
                                      <p:cBhvr>
                                        <p:cTn id="15" dur="2000" fill="hold"/>
                                        <p:tgtEl>
                                          <p:spTgt spid="20"/>
                                        </p:tgtEl>
                                        <p:attrNameLst>
                                          <p:attrName>ppt_x</p:attrName>
                                          <p:attrName>ppt_y</p:attrName>
                                        </p:attrNameLst>
                                      </p:cBhvr>
                                      <p:rCtr x="-3633" y="4745"/>
                                    </p:animMotion>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20"/>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down)">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2" nodeType="clickEffect">
                                  <p:stCondLst>
                                    <p:cond delay="0"/>
                                  </p:stCondLst>
                                  <p:childTnLst>
                                    <p:animMotion origin="layout" path="M 3.95833E-6 3.33333E-6 L -0.35469 -0.19074 " pathEditMode="relative" rAng="0" ptsTypes="AA">
                                      <p:cBhvr>
                                        <p:cTn id="28" dur="2000" fill="hold"/>
                                        <p:tgtEl>
                                          <p:spTgt spid="15"/>
                                        </p:tgtEl>
                                        <p:attrNameLst>
                                          <p:attrName>ppt_x</p:attrName>
                                          <p:attrName>ppt_y</p:attrName>
                                        </p:attrNameLst>
                                      </p:cBhvr>
                                      <p:rCtr x="-17734" y="-9537"/>
                                    </p:animMotion>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19"/>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5"/>
                                        </p:tgtEl>
                                        <p:attrNameLst>
                                          <p:attrName>style.visibility</p:attrName>
                                        </p:attrNameLst>
                                      </p:cBhvr>
                                      <p:to>
                                        <p:strVal val="visible"/>
                                      </p:to>
                                    </p:set>
                                  </p:childTnLst>
                                </p:cTn>
                              </p:par>
                              <p:par>
                                <p:cTn id="50" presetID="22" presetClass="entr" presetSubtype="8"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left)">
                                      <p:cBhvr>
                                        <p:cTn id="52" dur="590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25"/>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26"/>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102"/>
                                        </p:tgtEl>
                                        <p:attrNameLst>
                                          <p:attrName>style.visibility</p:attrName>
                                        </p:attrNameLst>
                                      </p:cBhvr>
                                      <p:to>
                                        <p:strVal val="visible"/>
                                      </p:to>
                                    </p:set>
                                    <p:animEffect transition="in" filter="wipe(left)">
                                      <p:cBhvr>
                                        <p:cTn id="75"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5" grpId="1" animBg="1"/>
      <p:bldP spid="15" grpId="2" animBg="1"/>
      <p:bldP spid="19" grpId="0" animBg="1"/>
      <p:bldP spid="19" grpId="1" animBg="1"/>
      <p:bldP spid="20" grpId="0" animBg="1"/>
      <p:bldP spid="20" grpId="1" animBg="1"/>
      <p:bldP spid="20" grpId="2" animBg="1"/>
      <p:bldP spid="25" grpId="0" animBg="1"/>
      <p:bldP spid="25" grpId="1" animBg="1"/>
      <p:bldP spid="26" grpId="0" animBg="1"/>
      <p:bldP spid="26" grpId="1" animBg="1"/>
      <p:bldP spid="28" grpId="0"/>
      <p:bldP spid="30" grpId="0"/>
      <p:bldP spid="8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7E93976-CD30-4C92-A706-1BA9E864F44A}"/>
              </a:ext>
            </a:extLst>
          </p:cNvPr>
          <p:cNvSpPr txBox="1"/>
          <p:nvPr/>
        </p:nvSpPr>
        <p:spPr>
          <a:xfrm>
            <a:off x="10404798" y="2488326"/>
            <a:ext cx="6095222" cy="200055"/>
          </a:xfrm>
          <a:prstGeom prst="rect">
            <a:avLst/>
          </a:prstGeom>
          <a:noFill/>
        </p:spPr>
        <p:txBody>
          <a:bodyPr wrap="square">
            <a:spAutoFit/>
          </a:bodyPr>
          <a:lstStyle/>
          <a:p>
            <a:r>
              <a:rPr lang="en-US" sz="700" dirty="0"/>
              <a:t>	</a:t>
            </a:r>
          </a:p>
        </p:txBody>
      </p:sp>
      <p:sp>
        <p:nvSpPr>
          <p:cNvPr id="13" name="TextBox 12">
            <a:extLst>
              <a:ext uri="{FF2B5EF4-FFF2-40B4-BE49-F238E27FC236}">
                <a16:creationId xmlns:a16="http://schemas.microsoft.com/office/drawing/2014/main" id="{63D3632E-A2A6-412F-B7BD-4D8AA1CA4FAE}"/>
              </a:ext>
            </a:extLst>
          </p:cNvPr>
          <p:cNvSpPr txBox="1"/>
          <p:nvPr/>
        </p:nvSpPr>
        <p:spPr>
          <a:xfrm>
            <a:off x="268582" y="769466"/>
            <a:ext cx="7041393" cy="5909310"/>
          </a:xfrm>
          <a:prstGeom prst="rect">
            <a:avLst/>
          </a:prstGeom>
          <a:solidFill>
            <a:srgbClr val="FCFDFE"/>
          </a:solidFill>
          <a:ln>
            <a:solidFill>
              <a:schemeClr val="tx1"/>
            </a:solidFill>
          </a:ln>
        </p:spPr>
        <p:txBody>
          <a:bodyPr wrap="square">
            <a:spAutoFit/>
          </a:bodyPr>
          <a:lstStyle/>
          <a:p>
            <a:r>
              <a:rPr lang="en-US" dirty="0">
                <a:latin typeface="Consolas" panose="020B0609020204030204" pitchFamily="49" charset="0"/>
              </a:rPr>
              <a:t># Python</a:t>
            </a:r>
          </a:p>
          <a:p>
            <a:r>
              <a:rPr lang="en-US" dirty="0">
                <a:latin typeface="Consolas" panose="020B0609020204030204" pitchFamily="49" charset="0"/>
              </a:rPr>
              <a:t>import threading</a:t>
            </a:r>
          </a:p>
          <a:p>
            <a:endParaRPr lang="en-US" dirty="0">
              <a:latin typeface="Consolas" panose="020B0609020204030204" pitchFamily="49" charset="0"/>
            </a:endParaRPr>
          </a:p>
          <a:p>
            <a:r>
              <a:rPr lang="en-US" dirty="0">
                <a:latin typeface="Consolas" panose="020B0609020204030204" pitchFamily="49" charset="0"/>
              </a:rPr>
              <a:t>def task(n):</a:t>
            </a:r>
          </a:p>
          <a:p>
            <a:r>
              <a:rPr lang="en-US" dirty="0">
                <a:latin typeface="Consolas" panose="020B0609020204030204" pitchFamily="49" charset="0"/>
              </a:rPr>
              <a:t>  while n &gt; 0:</a:t>
            </a:r>
          </a:p>
          <a:p>
            <a:r>
              <a:rPr lang="en-US" dirty="0">
                <a:latin typeface="Consolas" panose="020B0609020204030204" pitchFamily="49" charset="0"/>
              </a:rPr>
              <a:t>    n = n - 1</a:t>
            </a:r>
          </a:p>
          <a:p>
            <a:endParaRPr lang="en-US" dirty="0">
              <a:latin typeface="Consolas" panose="020B0609020204030204" pitchFamily="49" charset="0"/>
            </a:endParaRPr>
          </a:p>
          <a:p>
            <a:r>
              <a:rPr lang="en-US" dirty="0">
                <a:latin typeface="Consolas" panose="020B0609020204030204" pitchFamily="49" charset="0"/>
              </a:rPr>
              <a:t>print("Forking threads!")</a:t>
            </a:r>
          </a:p>
          <a:p>
            <a:r>
              <a:rPr lang="en-US" dirty="0">
                <a:solidFill>
                  <a:srgbClr val="009644"/>
                </a:solidFill>
                <a:latin typeface="Consolas" panose="020B0609020204030204" pitchFamily="49" charset="0"/>
              </a:rPr>
              <a:t>t1 = </a:t>
            </a:r>
            <a:r>
              <a:rPr lang="en-US" dirty="0" err="1">
                <a:solidFill>
                  <a:srgbClr val="009644"/>
                </a:solidFill>
                <a:latin typeface="Consolas" panose="020B0609020204030204" pitchFamily="49" charset="0"/>
              </a:rPr>
              <a:t>threading.Thread</a:t>
            </a:r>
            <a:r>
              <a:rPr lang="en-US" dirty="0">
                <a:solidFill>
                  <a:srgbClr val="009644"/>
                </a:solidFill>
                <a:latin typeface="Consolas" panose="020B0609020204030204" pitchFamily="49" charset="0"/>
              </a:rPr>
              <a:t>(target=task, </a:t>
            </a:r>
            <a:r>
              <a:rPr lang="en-US" dirty="0" err="1">
                <a:solidFill>
                  <a:srgbClr val="009644"/>
                </a:solidFill>
                <a:latin typeface="Consolas" panose="020B0609020204030204" pitchFamily="49" charset="0"/>
              </a:rPr>
              <a:t>args</a:t>
            </a:r>
            <a:r>
              <a:rPr lang="en-US" dirty="0">
                <a:solidFill>
                  <a:srgbClr val="009644"/>
                </a:solidFill>
                <a:latin typeface="Consolas" panose="020B0609020204030204" pitchFamily="49" charset="0"/>
              </a:rPr>
              <a:t>=(100000000,))</a:t>
            </a:r>
          </a:p>
          <a:p>
            <a:r>
              <a:rPr lang="en-US" dirty="0">
                <a:solidFill>
                  <a:srgbClr val="7030A0"/>
                </a:solidFill>
                <a:latin typeface="Consolas" panose="020B0609020204030204" pitchFamily="49" charset="0"/>
              </a:rPr>
              <a:t>t2 = </a:t>
            </a:r>
            <a:r>
              <a:rPr lang="en-US" dirty="0" err="1">
                <a:solidFill>
                  <a:srgbClr val="7030A0"/>
                </a:solidFill>
                <a:latin typeface="Consolas" panose="020B0609020204030204" pitchFamily="49" charset="0"/>
              </a:rPr>
              <a:t>threading.Thread</a:t>
            </a:r>
            <a:r>
              <a:rPr lang="en-US" dirty="0">
                <a:solidFill>
                  <a:srgbClr val="7030A0"/>
                </a:solidFill>
                <a:latin typeface="Consolas" panose="020B0609020204030204" pitchFamily="49" charset="0"/>
              </a:rPr>
              <a:t>(target=task, </a:t>
            </a:r>
            <a:r>
              <a:rPr lang="en-US" dirty="0" err="1">
                <a:solidFill>
                  <a:srgbClr val="7030A0"/>
                </a:solidFill>
                <a:latin typeface="Consolas" panose="020B0609020204030204" pitchFamily="49" charset="0"/>
              </a:rPr>
              <a:t>args</a:t>
            </a:r>
            <a:r>
              <a:rPr lang="en-US" dirty="0">
                <a:solidFill>
                  <a:srgbClr val="7030A0"/>
                </a:solidFill>
                <a:latin typeface="Consolas" panose="020B0609020204030204" pitchFamily="49" charset="0"/>
              </a:rPr>
              <a:t>=(100000000,))</a:t>
            </a:r>
          </a:p>
          <a:p>
            <a:r>
              <a:rPr lang="en-US" dirty="0">
                <a:solidFill>
                  <a:srgbClr val="0070C0"/>
                </a:solidFill>
                <a:latin typeface="Consolas" panose="020B0609020204030204" pitchFamily="49" charset="0"/>
              </a:rPr>
              <a:t>t3 = </a:t>
            </a:r>
            <a:r>
              <a:rPr lang="en-US" dirty="0" err="1">
                <a:solidFill>
                  <a:srgbClr val="0070C0"/>
                </a:solidFill>
                <a:latin typeface="Consolas" panose="020B0609020204030204" pitchFamily="49" charset="0"/>
              </a:rPr>
              <a:t>threading.Thread</a:t>
            </a:r>
            <a:r>
              <a:rPr lang="en-US" dirty="0">
                <a:solidFill>
                  <a:srgbClr val="0070C0"/>
                </a:solidFill>
                <a:latin typeface="Consolas" panose="020B0609020204030204" pitchFamily="49" charset="0"/>
              </a:rPr>
              <a:t>(target=task, </a:t>
            </a:r>
            <a:r>
              <a:rPr lang="en-US" dirty="0" err="1">
                <a:solidFill>
                  <a:srgbClr val="0070C0"/>
                </a:solidFill>
                <a:latin typeface="Consolas" panose="020B0609020204030204" pitchFamily="49" charset="0"/>
              </a:rPr>
              <a:t>args</a:t>
            </a:r>
            <a:r>
              <a:rPr lang="en-US" dirty="0">
                <a:solidFill>
                  <a:srgbClr val="0070C0"/>
                </a:solidFill>
                <a:latin typeface="Consolas" panose="020B0609020204030204" pitchFamily="49" charset="0"/>
              </a:rPr>
              <a:t>=(100000000,))</a:t>
            </a:r>
          </a:p>
          <a:p>
            <a:r>
              <a:rPr lang="en-US" dirty="0">
                <a:latin typeface="Consolas" panose="020B0609020204030204" pitchFamily="49" charset="0"/>
              </a:rPr>
              <a:t>t1.start()</a:t>
            </a:r>
          </a:p>
          <a:p>
            <a:r>
              <a:rPr lang="en-US" dirty="0">
                <a:latin typeface="Consolas" panose="020B0609020204030204" pitchFamily="49" charset="0"/>
              </a:rPr>
              <a:t>t2.start()</a:t>
            </a:r>
          </a:p>
          <a:p>
            <a:r>
              <a:rPr lang="en-US" dirty="0">
                <a:latin typeface="Consolas" panose="020B0609020204030204" pitchFamily="49" charset="0"/>
              </a:rPr>
              <a:t>t3.start()</a:t>
            </a:r>
          </a:p>
          <a:p>
            <a:endParaRPr lang="en-US" dirty="0">
              <a:latin typeface="Consolas" panose="020B0609020204030204" pitchFamily="49" charset="0"/>
            </a:endParaRPr>
          </a:p>
          <a:p>
            <a:r>
              <a:rPr lang="en-US" dirty="0">
                <a:latin typeface="Consolas" panose="020B0609020204030204" pitchFamily="49" charset="0"/>
              </a:rPr>
              <a:t># do other processing here...</a:t>
            </a:r>
          </a:p>
          <a:p>
            <a:endParaRPr lang="en-US" dirty="0">
              <a:latin typeface="Consolas" panose="020B0609020204030204" pitchFamily="49" charset="0"/>
            </a:endParaRPr>
          </a:p>
          <a:p>
            <a:r>
              <a:rPr lang="en-US" dirty="0">
                <a:latin typeface="Consolas" panose="020B0609020204030204" pitchFamily="49" charset="0"/>
              </a:rPr>
              <a:t>t1.join()</a:t>
            </a:r>
          </a:p>
          <a:p>
            <a:r>
              <a:rPr lang="en-US" dirty="0">
                <a:latin typeface="Consolas" panose="020B0609020204030204" pitchFamily="49" charset="0"/>
              </a:rPr>
              <a:t>t2.join()</a:t>
            </a:r>
          </a:p>
          <a:p>
            <a:r>
              <a:rPr lang="en-US" dirty="0">
                <a:latin typeface="Consolas" panose="020B0609020204030204" pitchFamily="49" charset="0"/>
              </a:rPr>
              <a:t>t3.join()</a:t>
            </a:r>
          </a:p>
          <a:p>
            <a:r>
              <a:rPr lang="en-US" dirty="0">
                <a:latin typeface="Consolas" panose="020B0609020204030204" pitchFamily="49" charset="0"/>
              </a:rPr>
              <a:t>print("All threads joined!")</a:t>
            </a:r>
          </a:p>
        </p:txBody>
      </p:sp>
      <p:sp>
        <p:nvSpPr>
          <p:cNvPr id="30" name="TextBox 29">
            <a:extLst>
              <a:ext uri="{FF2B5EF4-FFF2-40B4-BE49-F238E27FC236}">
                <a16:creationId xmlns:a16="http://schemas.microsoft.com/office/drawing/2014/main" id="{274B9B0B-B9A8-49FB-A745-B6123ADAC838}"/>
              </a:ext>
            </a:extLst>
          </p:cNvPr>
          <p:cNvSpPr txBox="1"/>
          <p:nvPr/>
        </p:nvSpPr>
        <p:spPr>
          <a:xfrm>
            <a:off x="7383561" y="958024"/>
            <a:ext cx="4565905" cy="707886"/>
          </a:xfrm>
          <a:prstGeom prst="rect">
            <a:avLst/>
          </a:prstGeom>
          <a:noFill/>
        </p:spPr>
        <p:txBody>
          <a:bodyPr wrap="square" rtlCol="0">
            <a:spAutoFit/>
          </a:bodyPr>
          <a:lstStyle/>
          <a:p>
            <a:pPr algn="ctr"/>
            <a:r>
              <a:rPr lang="en-US" sz="2000" dirty="0"/>
              <a:t>Why? Python's garbage collection system was never designed to be thread-safe!</a:t>
            </a:r>
          </a:p>
        </p:txBody>
      </p:sp>
      <p:sp>
        <p:nvSpPr>
          <p:cNvPr id="41" name="TextBox 40">
            <a:extLst>
              <a:ext uri="{FF2B5EF4-FFF2-40B4-BE49-F238E27FC236}">
                <a16:creationId xmlns:a16="http://schemas.microsoft.com/office/drawing/2014/main" id="{91F9539B-6416-4674-B7A3-D712FE29DC4A}"/>
              </a:ext>
            </a:extLst>
          </p:cNvPr>
          <p:cNvSpPr txBox="1"/>
          <p:nvPr/>
        </p:nvSpPr>
        <p:spPr>
          <a:xfrm>
            <a:off x="7278621" y="2386884"/>
            <a:ext cx="4775784" cy="707886"/>
          </a:xfrm>
          <a:prstGeom prst="rect">
            <a:avLst/>
          </a:prstGeom>
          <a:noFill/>
        </p:spPr>
        <p:txBody>
          <a:bodyPr wrap="square" rtlCol="0">
            <a:spAutoFit/>
          </a:bodyPr>
          <a:lstStyle/>
          <a:p>
            <a:pPr algn="ctr"/>
            <a:r>
              <a:rPr lang="en-US" sz="2000" dirty="0"/>
              <a:t>Python has something called a </a:t>
            </a:r>
            <a:br>
              <a:rPr lang="en-US" sz="2000" dirty="0"/>
            </a:br>
            <a:r>
              <a:rPr lang="en-US" sz="2000" dirty="0"/>
              <a:t>"Global Interpreter Lock" or GIL.</a:t>
            </a:r>
          </a:p>
        </p:txBody>
      </p:sp>
      <p:sp>
        <p:nvSpPr>
          <p:cNvPr id="42" name="TextBox 41">
            <a:extLst>
              <a:ext uri="{FF2B5EF4-FFF2-40B4-BE49-F238E27FC236}">
                <a16:creationId xmlns:a16="http://schemas.microsoft.com/office/drawing/2014/main" id="{F7519E70-AA04-496A-8C09-04D5C0D3A2D6}"/>
              </a:ext>
            </a:extLst>
          </p:cNvPr>
          <p:cNvSpPr txBox="1"/>
          <p:nvPr/>
        </p:nvSpPr>
        <p:spPr>
          <a:xfrm>
            <a:off x="7309975" y="4082136"/>
            <a:ext cx="4839362" cy="707886"/>
          </a:xfrm>
          <a:prstGeom prst="rect">
            <a:avLst/>
          </a:prstGeom>
          <a:noFill/>
        </p:spPr>
        <p:txBody>
          <a:bodyPr wrap="square" rtlCol="0">
            <a:spAutoFit/>
          </a:bodyPr>
          <a:lstStyle/>
          <a:p>
            <a:pPr algn="ctr"/>
            <a:r>
              <a:rPr lang="en-US" sz="2000" dirty="0"/>
              <a:t>Once a thread takes ownership of the GIL it's allowed to read/write to Python objects.</a:t>
            </a:r>
          </a:p>
        </p:txBody>
      </p:sp>
      <p:sp>
        <p:nvSpPr>
          <p:cNvPr id="43" name="TextBox 42">
            <a:extLst>
              <a:ext uri="{FF2B5EF4-FFF2-40B4-BE49-F238E27FC236}">
                <a16:creationId xmlns:a16="http://schemas.microsoft.com/office/drawing/2014/main" id="{6439EA42-4772-4C19-9E85-B37E94852B99}"/>
              </a:ext>
            </a:extLst>
          </p:cNvPr>
          <p:cNvSpPr txBox="1"/>
          <p:nvPr/>
        </p:nvSpPr>
        <p:spPr>
          <a:xfrm>
            <a:off x="7278621" y="1810964"/>
            <a:ext cx="4775784" cy="400110"/>
          </a:xfrm>
          <a:prstGeom prst="rect">
            <a:avLst/>
          </a:prstGeom>
          <a:noFill/>
        </p:spPr>
        <p:txBody>
          <a:bodyPr wrap="square" rtlCol="0">
            <a:spAutoFit/>
          </a:bodyPr>
          <a:lstStyle/>
          <a:p>
            <a:pPr algn="ctr"/>
            <a:r>
              <a:rPr lang="en-US" sz="2000" dirty="0"/>
              <a:t>So, what's going on?</a:t>
            </a:r>
          </a:p>
        </p:txBody>
      </p:sp>
      <p:sp>
        <p:nvSpPr>
          <p:cNvPr id="45" name="TextBox 44">
            <a:extLst>
              <a:ext uri="{FF2B5EF4-FFF2-40B4-BE49-F238E27FC236}">
                <a16:creationId xmlns:a16="http://schemas.microsoft.com/office/drawing/2014/main" id="{E4C50F1F-FA6A-4C47-8AE0-A3E10F33FB26}"/>
              </a:ext>
            </a:extLst>
          </p:cNvPr>
          <p:cNvSpPr txBox="1"/>
          <p:nvPr/>
        </p:nvSpPr>
        <p:spPr>
          <a:xfrm>
            <a:off x="7342198" y="4895597"/>
            <a:ext cx="4712208" cy="1015663"/>
          </a:xfrm>
          <a:prstGeom prst="rect">
            <a:avLst/>
          </a:prstGeom>
          <a:noFill/>
        </p:spPr>
        <p:txBody>
          <a:bodyPr wrap="square" rtlCol="0">
            <a:spAutoFit/>
          </a:bodyPr>
          <a:lstStyle/>
          <a:p>
            <a:pPr algn="ctr"/>
            <a:r>
              <a:rPr lang="en-US" sz="2000" dirty="0"/>
              <a:t>After a thread runs for a while, it releases the GIL (tosses the potato) to another thread and gives it ownership.</a:t>
            </a:r>
          </a:p>
        </p:txBody>
      </p:sp>
      <p:sp>
        <p:nvSpPr>
          <p:cNvPr id="46" name="TextBox 45">
            <a:extLst>
              <a:ext uri="{FF2B5EF4-FFF2-40B4-BE49-F238E27FC236}">
                <a16:creationId xmlns:a16="http://schemas.microsoft.com/office/drawing/2014/main" id="{CCC0E2D2-BABC-4DF5-AEAA-23B35631BFA8}"/>
              </a:ext>
            </a:extLst>
          </p:cNvPr>
          <p:cNvSpPr txBox="1"/>
          <p:nvPr/>
        </p:nvSpPr>
        <p:spPr>
          <a:xfrm>
            <a:off x="7237258" y="6016835"/>
            <a:ext cx="4712208" cy="707886"/>
          </a:xfrm>
          <a:prstGeom prst="rect">
            <a:avLst/>
          </a:prstGeom>
          <a:noFill/>
        </p:spPr>
        <p:txBody>
          <a:bodyPr wrap="square" rtlCol="0">
            <a:spAutoFit/>
          </a:bodyPr>
          <a:lstStyle/>
          <a:p>
            <a:pPr algn="ctr"/>
            <a:r>
              <a:rPr lang="en-US" sz="2000" dirty="0"/>
              <a:t>If a thread is waiting for the GIL, it simply falls asleep until it gets its turn.</a:t>
            </a:r>
          </a:p>
        </p:txBody>
      </p:sp>
      <p:sp>
        <p:nvSpPr>
          <p:cNvPr id="49" name="Title 1">
            <a:extLst>
              <a:ext uri="{FF2B5EF4-FFF2-40B4-BE49-F238E27FC236}">
                <a16:creationId xmlns:a16="http://schemas.microsoft.com/office/drawing/2014/main" id="{F8B52850-FE1E-44FE-951E-09F989548401}"/>
              </a:ext>
            </a:extLst>
          </p:cNvPr>
          <p:cNvSpPr>
            <a:spLocks noGrp="1"/>
          </p:cNvSpPr>
          <p:nvPr>
            <p:ph type="title"/>
          </p:nvPr>
        </p:nvSpPr>
        <p:spPr>
          <a:xfrm>
            <a:off x="914400" y="-199345"/>
            <a:ext cx="10363200" cy="1143000"/>
          </a:xfrm>
        </p:spPr>
        <p:txBody>
          <a:bodyPr/>
          <a:lstStyle/>
          <a:p>
            <a:r>
              <a:rPr lang="en-US" dirty="0"/>
              <a:t>Fork-Join In Different Languages: Python</a:t>
            </a:r>
          </a:p>
        </p:txBody>
      </p:sp>
      <p:grpSp>
        <p:nvGrpSpPr>
          <p:cNvPr id="4" name="Group 3">
            <a:extLst>
              <a:ext uri="{FF2B5EF4-FFF2-40B4-BE49-F238E27FC236}">
                <a16:creationId xmlns:a16="http://schemas.microsoft.com/office/drawing/2014/main" id="{413A175B-8477-4F9B-8BF7-D0FBE76F651D}"/>
              </a:ext>
            </a:extLst>
          </p:cNvPr>
          <p:cNvGrpSpPr/>
          <p:nvPr/>
        </p:nvGrpSpPr>
        <p:grpSpPr>
          <a:xfrm>
            <a:off x="7309975" y="2970955"/>
            <a:ext cx="4682600" cy="1143000"/>
            <a:chOff x="7309975" y="2970955"/>
            <a:chExt cx="4682600" cy="1143000"/>
          </a:xfrm>
        </p:grpSpPr>
        <p:pic>
          <p:nvPicPr>
            <p:cNvPr id="3" name="Picture 2">
              <a:extLst>
                <a:ext uri="{FF2B5EF4-FFF2-40B4-BE49-F238E27FC236}">
                  <a16:creationId xmlns:a16="http://schemas.microsoft.com/office/drawing/2014/main" id="{FE9107F3-1D02-4519-BE39-79E6785852E5}"/>
                </a:ext>
              </a:extLst>
            </p:cNvPr>
            <p:cNvPicPr>
              <a:picLocks noChangeAspect="1"/>
            </p:cNvPicPr>
            <p:nvPr/>
          </p:nvPicPr>
          <p:blipFill>
            <a:blip r:embed="rId3"/>
            <a:stretch>
              <a:fillRect/>
            </a:stretch>
          </p:blipFill>
          <p:spPr>
            <a:xfrm>
              <a:off x="7309975" y="2970955"/>
              <a:ext cx="1143000" cy="1143000"/>
            </a:xfrm>
            <a:prstGeom prst="rect">
              <a:avLst/>
            </a:prstGeom>
          </p:spPr>
        </p:pic>
        <p:sp>
          <p:nvSpPr>
            <p:cNvPr id="44" name="TextBox 43">
              <a:extLst>
                <a:ext uri="{FF2B5EF4-FFF2-40B4-BE49-F238E27FC236}">
                  <a16:creationId xmlns:a16="http://schemas.microsoft.com/office/drawing/2014/main" id="{28D4513C-0CE1-40FD-A2CF-7E4B93D3BFC6}"/>
                </a:ext>
              </a:extLst>
            </p:cNvPr>
            <p:cNvSpPr txBox="1"/>
            <p:nvPr/>
          </p:nvSpPr>
          <p:spPr>
            <a:xfrm>
              <a:off x="8239225" y="3252741"/>
              <a:ext cx="3753350" cy="707886"/>
            </a:xfrm>
            <a:prstGeom prst="rect">
              <a:avLst/>
            </a:prstGeom>
            <a:noFill/>
          </p:spPr>
          <p:txBody>
            <a:bodyPr wrap="square" rtlCol="0">
              <a:spAutoFit/>
            </a:bodyPr>
            <a:lstStyle/>
            <a:p>
              <a:pPr algn="ctr"/>
              <a:r>
                <a:rPr lang="en-US" sz="2000" dirty="0"/>
                <a:t>The GIL is like a hot potato – it can only have one owner at a time.</a:t>
              </a:r>
            </a:p>
          </p:txBody>
        </p:sp>
      </p:grpSp>
    </p:spTree>
    <p:extLst>
      <p:ext uri="{BB962C8B-B14F-4D97-AF65-F5344CB8AC3E}">
        <p14:creationId xmlns:p14="http://schemas.microsoft.com/office/powerpoint/2010/main" val="345185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1" grpId="0"/>
      <p:bldP spid="42" grpId="0"/>
      <p:bldP spid="43" grpId="0"/>
      <p:bldP spid="45" grpId="0"/>
      <p:bldP spid="4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a:extLst>
              <a:ext uri="{FF2B5EF4-FFF2-40B4-BE49-F238E27FC236}">
                <a16:creationId xmlns:a16="http://schemas.microsoft.com/office/drawing/2014/main" id="{4B998416-A726-482E-81D0-2BBF94BDD72C}"/>
              </a:ext>
            </a:extLst>
          </p:cNvPr>
          <p:cNvSpPr txBox="1"/>
          <p:nvPr/>
        </p:nvSpPr>
        <p:spPr>
          <a:xfrm>
            <a:off x="267973" y="769466"/>
            <a:ext cx="7041393" cy="5909310"/>
          </a:xfrm>
          <a:prstGeom prst="rect">
            <a:avLst/>
          </a:prstGeom>
          <a:solidFill>
            <a:srgbClr val="FCFDFE"/>
          </a:solidFill>
          <a:ln>
            <a:solidFill>
              <a:schemeClr val="tx1"/>
            </a:solidFill>
          </a:ln>
        </p:spPr>
        <p:txBody>
          <a:bodyPr wrap="square">
            <a:spAutoFit/>
          </a:bodyPr>
          <a:lstStyle/>
          <a:p>
            <a:r>
              <a:rPr lang="en-US" dirty="0">
                <a:latin typeface="Consolas" panose="020B0609020204030204" pitchFamily="49" charset="0"/>
              </a:rPr>
              <a:t># Python</a:t>
            </a:r>
          </a:p>
          <a:p>
            <a:r>
              <a:rPr lang="en-US" dirty="0">
                <a:latin typeface="Consolas" panose="020B0609020204030204" pitchFamily="49" charset="0"/>
              </a:rPr>
              <a:t>import threading</a:t>
            </a:r>
          </a:p>
          <a:p>
            <a:endParaRPr lang="en-US" dirty="0">
              <a:latin typeface="Consolas" panose="020B0609020204030204" pitchFamily="49" charset="0"/>
            </a:endParaRPr>
          </a:p>
          <a:p>
            <a:r>
              <a:rPr lang="en-US" dirty="0">
                <a:latin typeface="Consolas" panose="020B0609020204030204" pitchFamily="49" charset="0"/>
              </a:rPr>
              <a:t>def task(n):</a:t>
            </a:r>
          </a:p>
          <a:p>
            <a:r>
              <a:rPr lang="en-US" dirty="0">
                <a:latin typeface="Consolas" panose="020B0609020204030204" pitchFamily="49" charset="0"/>
              </a:rPr>
              <a:t>  while n &gt; 0:</a:t>
            </a:r>
          </a:p>
          <a:p>
            <a:r>
              <a:rPr lang="en-US" dirty="0">
                <a:latin typeface="Consolas" panose="020B0609020204030204" pitchFamily="49" charset="0"/>
              </a:rPr>
              <a:t>    n = n - 1</a:t>
            </a:r>
          </a:p>
          <a:p>
            <a:endParaRPr lang="en-US" dirty="0">
              <a:latin typeface="Consolas" panose="020B0609020204030204" pitchFamily="49" charset="0"/>
            </a:endParaRPr>
          </a:p>
          <a:p>
            <a:r>
              <a:rPr lang="en-US" dirty="0">
                <a:latin typeface="Consolas" panose="020B0609020204030204" pitchFamily="49" charset="0"/>
              </a:rPr>
              <a:t>print("Forking threads!")</a:t>
            </a:r>
          </a:p>
          <a:p>
            <a:r>
              <a:rPr lang="en-US" dirty="0">
                <a:solidFill>
                  <a:srgbClr val="009644"/>
                </a:solidFill>
                <a:latin typeface="Consolas" panose="020B0609020204030204" pitchFamily="49" charset="0"/>
              </a:rPr>
              <a:t>t1 = </a:t>
            </a:r>
            <a:r>
              <a:rPr lang="en-US" dirty="0" err="1">
                <a:solidFill>
                  <a:srgbClr val="009644"/>
                </a:solidFill>
                <a:latin typeface="Consolas" panose="020B0609020204030204" pitchFamily="49" charset="0"/>
              </a:rPr>
              <a:t>threading.Thread</a:t>
            </a:r>
            <a:r>
              <a:rPr lang="en-US" dirty="0">
                <a:solidFill>
                  <a:srgbClr val="009644"/>
                </a:solidFill>
                <a:latin typeface="Consolas" panose="020B0609020204030204" pitchFamily="49" charset="0"/>
              </a:rPr>
              <a:t>(target=task, </a:t>
            </a:r>
            <a:r>
              <a:rPr lang="en-US" dirty="0" err="1">
                <a:solidFill>
                  <a:srgbClr val="009644"/>
                </a:solidFill>
                <a:latin typeface="Consolas" panose="020B0609020204030204" pitchFamily="49" charset="0"/>
              </a:rPr>
              <a:t>args</a:t>
            </a:r>
            <a:r>
              <a:rPr lang="en-US" dirty="0">
                <a:solidFill>
                  <a:srgbClr val="009644"/>
                </a:solidFill>
                <a:latin typeface="Consolas" panose="020B0609020204030204" pitchFamily="49" charset="0"/>
              </a:rPr>
              <a:t>=(100000000,))</a:t>
            </a:r>
          </a:p>
          <a:p>
            <a:r>
              <a:rPr lang="en-US" dirty="0">
                <a:solidFill>
                  <a:srgbClr val="7030A0"/>
                </a:solidFill>
                <a:latin typeface="Consolas" panose="020B0609020204030204" pitchFamily="49" charset="0"/>
              </a:rPr>
              <a:t>t2 = </a:t>
            </a:r>
            <a:r>
              <a:rPr lang="en-US" dirty="0" err="1">
                <a:solidFill>
                  <a:srgbClr val="7030A0"/>
                </a:solidFill>
                <a:latin typeface="Consolas" panose="020B0609020204030204" pitchFamily="49" charset="0"/>
              </a:rPr>
              <a:t>threading.Thread</a:t>
            </a:r>
            <a:r>
              <a:rPr lang="en-US" dirty="0">
                <a:solidFill>
                  <a:srgbClr val="7030A0"/>
                </a:solidFill>
                <a:latin typeface="Consolas" panose="020B0609020204030204" pitchFamily="49" charset="0"/>
              </a:rPr>
              <a:t>(target=task, </a:t>
            </a:r>
            <a:r>
              <a:rPr lang="en-US" dirty="0" err="1">
                <a:solidFill>
                  <a:srgbClr val="7030A0"/>
                </a:solidFill>
                <a:latin typeface="Consolas" panose="020B0609020204030204" pitchFamily="49" charset="0"/>
              </a:rPr>
              <a:t>args</a:t>
            </a:r>
            <a:r>
              <a:rPr lang="en-US" dirty="0">
                <a:solidFill>
                  <a:srgbClr val="7030A0"/>
                </a:solidFill>
                <a:latin typeface="Consolas" panose="020B0609020204030204" pitchFamily="49" charset="0"/>
              </a:rPr>
              <a:t>=(100000000,))</a:t>
            </a:r>
          </a:p>
          <a:p>
            <a:r>
              <a:rPr lang="en-US" dirty="0">
                <a:solidFill>
                  <a:srgbClr val="0070C0"/>
                </a:solidFill>
                <a:latin typeface="Consolas" panose="020B0609020204030204" pitchFamily="49" charset="0"/>
              </a:rPr>
              <a:t>t3 = </a:t>
            </a:r>
            <a:r>
              <a:rPr lang="en-US" dirty="0" err="1">
                <a:solidFill>
                  <a:srgbClr val="0070C0"/>
                </a:solidFill>
                <a:latin typeface="Consolas" panose="020B0609020204030204" pitchFamily="49" charset="0"/>
              </a:rPr>
              <a:t>threading.Thread</a:t>
            </a:r>
            <a:r>
              <a:rPr lang="en-US" dirty="0">
                <a:solidFill>
                  <a:srgbClr val="0070C0"/>
                </a:solidFill>
                <a:latin typeface="Consolas" panose="020B0609020204030204" pitchFamily="49" charset="0"/>
              </a:rPr>
              <a:t>(target=task, </a:t>
            </a:r>
            <a:r>
              <a:rPr lang="en-US" dirty="0" err="1">
                <a:solidFill>
                  <a:srgbClr val="0070C0"/>
                </a:solidFill>
                <a:latin typeface="Consolas" panose="020B0609020204030204" pitchFamily="49" charset="0"/>
              </a:rPr>
              <a:t>args</a:t>
            </a:r>
            <a:r>
              <a:rPr lang="en-US" dirty="0">
                <a:solidFill>
                  <a:srgbClr val="0070C0"/>
                </a:solidFill>
                <a:latin typeface="Consolas" panose="020B0609020204030204" pitchFamily="49" charset="0"/>
              </a:rPr>
              <a:t>=(100000000,))</a:t>
            </a:r>
          </a:p>
          <a:p>
            <a:r>
              <a:rPr lang="en-US" dirty="0">
                <a:latin typeface="Consolas" panose="020B0609020204030204" pitchFamily="49" charset="0"/>
              </a:rPr>
              <a:t>t1.start()</a:t>
            </a:r>
          </a:p>
          <a:p>
            <a:r>
              <a:rPr lang="en-US" dirty="0">
                <a:latin typeface="Consolas" panose="020B0609020204030204" pitchFamily="49" charset="0"/>
              </a:rPr>
              <a:t>t2.start()</a:t>
            </a:r>
          </a:p>
          <a:p>
            <a:r>
              <a:rPr lang="en-US" dirty="0">
                <a:latin typeface="Consolas" panose="020B0609020204030204" pitchFamily="49" charset="0"/>
              </a:rPr>
              <a:t>t3.start()</a:t>
            </a:r>
          </a:p>
          <a:p>
            <a:endParaRPr lang="en-US" dirty="0">
              <a:latin typeface="Consolas" panose="020B0609020204030204" pitchFamily="49" charset="0"/>
            </a:endParaRPr>
          </a:p>
          <a:p>
            <a:r>
              <a:rPr lang="en-US" dirty="0">
                <a:latin typeface="Consolas" panose="020B0609020204030204" pitchFamily="49" charset="0"/>
              </a:rPr>
              <a:t># do other processing here...</a:t>
            </a:r>
          </a:p>
          <a:p>
            <a:endParaRPr lang="en-US" dirty="0">
              <a:latin typeface="Consolas" panose="020B0609020204030204" pitchFamily="49" charset="0"/>
            </a:endParaRPr>
          </a:p>
          <a:p>
            <a:r>
              <a:rPr lang="en-US" dirty="0">
                <a:latin typeface="Consolas" panose="020B0609020204030204" pitchFamily="49" charset="0"/>
              </a:rPr>
              <a:t>t1.join()</a:t>
            </a:r>
          </a:p>
          <a:p>
            <a:r>
              <a:rPr lang="en-US" dirty="0">
                <a:latin typeface="Consolas" panose="020B0609020204030204" pitchFamily="49" charset="0"/>
              </a:rPr>
              <a:t>t2.join()</a:t>
            </a:r>
          </a:p>
          <a:p>
            <a:r>
              <a:rPr lang="en-US" dirty="0">
                <a:latin typeface="Consolas" panose="020B0609020204030204" pitchFamily="49" charset="0"/>
              </a:rPr>
              <a:t>t3.join()</a:t>
            </a:r>
          </a:p>
          <a:p>
            <a:r>
              <a:rPr lang="en-US" dirty="0">
                <a:latin typeface="Consolas" panose="020B0609020204030204" pitchFamily="49" charset="0"/>
              </a:rPr>
              <a:t>print("All threads joined!")</a:t>
            </a:r>
          </a:p>
        </p:txBody>
      </p:sp>
      <p:sp>
        <p:nvSpPr>
          <p:cNvPr id="9" name="TextBox 8">
            <a:extLst>
              <a:ext uri="{FF2B5EF4-FFF2-40B4-BE49-F238E27FC236}">
                <a16:creationId xmlns:a16="http://schemas.microsoft.com/office/drawing/2014/main" id="{67E93976-CD30-4C92-A706-1BA9E864F44A}"/>
              </a:ext>
            </a:extLst>
          </p:cNvPr>
          <p:cNvSpPr txBox="1"/>
          <p:nvPr/>
        </p:nvSpPr>
        <p:spPr>
          <a:xfrm>
            <a:off x="10404798" y="2488326"/>
            <a:ext cx="6095222" cy="200055"/>
          </a:xfrm>
          <a:prstGeom prst="rect">
            <a:avLst/>
          </a:prstGeom>
          <a:noFill/>
        </p:spPr>
        <p:txBody>
          <a:bodyPr wrap="square">
            <a:spAutoFit/>
          </a:bodyPr>
          <a:lstStyle/>
          <a:p>
            <a:r>
              <a:rPr lang="en-US" sz="700" dirty="0"/>
              <a:t>	</a:t>
            </a:r>
          </a:p>
        </p:txBody>
      </p:sp>
      <p:sp>
        <p:nvSpPr>
          <p:cNvPr id="13" name="TextBox 12">
            <a:extLst>
              <a:ext uri="{FF2B5EF4-FFF2-40B4-BE49-F238E27FC236}">
                <a16:creationId xmlns:a16="http://schemas.microsoft.com/office/drawing/2014/main" id="{63D3632E-A2A6-412F-B7BD-4D8AA1CA4FAE}"/>
              </a:ext>
            </a:extLst>
          </p:cNvPr>
          <p:cNvSpPr txBox="1"/>
          <p:nvPr/>
        </p:nvSpPr>
        <p:spPr>
          <a:xfrm>
            <a:off x="268582" y="769466"/>
            <a:ext cx="7041393" cy="5909310"/>
          </a:xfrm>
          <a:prstGeom prst="rect">
            <a:avLst/>
          </a:prstGeom>
          <a:solidFill>
            <a:srgbClr val="FCFDFE"/>
          </a:solidFill>
          <a:ln>
            <a:solidFill>
              <a:schemeClr val="tx1"/>
            </a:solidFill>
          </a:ln>
        </p:spPr>
        <p:txBody>
          <a:bodyPr wrap="square">
            <a:spAutoFit/>
          </a:bodyPr>
          <a:lstStyle/>
          <a:p>
            <a:r>
              <a:rPr lang="en-US" dirty="0">
                <a:latin typeface="Consolas" panose="020B0609020204030204" pitchFamily="49" charset="0"/>
              </a:rPr>
              <a:t># Python</a:t>
            </a:r>
          </a:p>
          <a:p>
            <a:r>
              <a:rPr lang="en-US" dirty="0">
                <a:latin typeface="Consolas" panose="020B0609020204030204" pitchFamily="49" charset="0"/>
              </a:rPr>
              <a:t>import threading</a:t>
            </a:r>
          </a:p>
          <a:p>
            <a:endParaRPr lang="en-US" dirty="0">
              <a:latin typeface="Consolas" panose="020B0609020204030204" pitchFamily="49" charset="0"/>
            </a:endParaRPr>
          </a:p>
          <a:p>
            <a:r>
              <a:rPr lang="en-US" dirty="0">
                <a:latin typeface="Consolas" panose="020B0609020204030204" pitchFamily="49" charset="0"/>
              </a:rPr>
              <a:t>def task(symbol):</a:t>
            </a:r>
          </a:p>
          <a:p>
            <a:r>
              <a:rPr lang="en-US" dirty="0">
                <a:solidFill>
                  <a:srgbClr val="FF0000"/>
                </a:solidFill>
                <a:latin typeface="Consolas" panose="020B0609020204030204" pitchFamily="49" charset="0"/>
              </a:rPr>
              <a:t>  response = urllib2.urlopen('www.stocks.com/'+symbol)</a:t>
            </a:r>
          </a:p>
          <a:p>
            <a:r>
              <a:rPr lang="en-US" dirty="0">
                <a:solidFill>
                  <a:srgbClr val="FF0000"/>
                </a:solidFill>
                <a:latin typeface="Consolas" panose="020B0609020204030204" pitchFamily="49" charset="0"/>
              </a:rPr>
              <a:t>  html = </a:t>
            </a:r>
            <a:r>
              <a:rPr lang="en-US" dirty="0" err="1">
                <a:solidFill>
                  <a:srgbClr val="FF0000"/>
                </a:solidFill>
                <a:latin typeface="Consolas" panose="020B0609020204030204" pitchFamily="49" charset="0"/>
              </a:rPr>
              <a:t>response.read</a:t>
            </a:r>
            <a:r>
              <a:rPr lang="en-US" dirty="0">
                <a:solidFill>
                  <a:srgbClr val="FF0000"/>
                </a:solidFill>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print("Forking threads!")</a:t>
            </a:r>
          </a:p>
          <a:p>
            <a:r>
              <a:rPr lang="en-US" dirty="0">
                <a:solidFill>
                  <a:srgbClr val="009644"/>
                </a:solidFill>
                <a:latin typeface="Consolas" panose="020B0609020204030204" pitchFamily="49" charset="0"/>
              </a:rPr>
              <a:t>t1 = </a:t>
            </a:r>
            <a:r>
              <a:rPr lang="en-US" dirty="0" err="1">
                <a:solidFill>
                  <a:srgbClr val="009644"/>
                </a:solidFill>
                <a:latin typeface="Consolas" panose="020B0609020204030204" pitchFamily="49" charset="0"/>
              </a:rPr>
              <a:t>threading.Thread</a:t>
            </a:r>
            <a:r>
              <a:rPr lang="en-US" dirty="0">
                <a:solidFill>
                  <a:srgbClr val="009644"/>
                </a:solidFill>
                <a:latin typeface="Consolas" panose="020B0609020204030204" pitchFamily="49" charset="0"/>
              </a:rPr>
              <a:t>(target=task, </a:t>
            </a:r>
            <a:r>
              <a:rPr lang="en-US" dirty="0" err="1">
                <a:solidFill>
                  <a:srgbClr val="009644"/>
                </a:solidFill>
                <a:latin typeface="Consolas" panose="020B0609020204030204" pitchFamily="49" charset="0"/>
              </a:rPr>
              <a:t>args</a:t>
            </a:r>
            <a:r>
              <a:rPr lang="en-US" dirty="0">
                <a:solidFill>
                  <a:srgbClr val="009644"/>
                </a:solidFill>
                <a:latin typeface="Consolas" panose="020B0609020204030204" pitchFamily="49" charset="0"/>
              </a:rPr>
              <a:t>=("</a:t>
            </a:r>
            <a:r>
              <a:rPr lang="en-US" dirty="0" err="1">
                <a:solidFill>
                  <a:srgbClr val="009644"/>
                </a:solidFill>
                <a:latin typeface="Consolas" panose="020B0609020204030204" pitchFamily="49" charset="0"/>
              </a:rPr>
              <a:t>goog</a:t>
            </a:r>
            <a:r>
              <a:rPr lang="en-US" dirty="0">
                <a:solidFill>
                  <a:srgbClr val="009644"/>
                </a:solidFill>
                <a:latin typeface="Consolas" panose="020B0609020204030204" pitchFamily="49" charset="0"/>
              </a:rPr>
              <a:t>",))</a:t>
            </a:r>
          </a:p>
          <a:p>
            <a:r>
              <a:rPr lang="en-US" dirty="0">
                <a:solidFill>
                  <a:srgbClr val="7030A0"/>
                </a:solidFill>
                <a:latin typeface="Consolas" panose="020B0609020204030204" pitchFamily="49" charset="0"/>
              </a:rPr>
              <a:t>t2 = </a:t>
            </a:r>
            <a:r>
              <a:rPr lang="en-US" dirty="0" err="1">
                <a:solidFill>
                  <a:srgbClr val="7030A0"/>
                </a:solidFill>
                <a:latin typeface="Consolas" panose="020B0609020204030204" pitchFamily="49" charset="0"/>
              </a:rPr>
              <a:t>threading.Thread</a:t>
            </a:r>
            <a:r>
              <a:rPr lang="en-US" dirty="0">
                <a:solidFill>
                  <a:srgbClr val="7030A0"/>
                </a:solidFill>
                <a:latin typeface="Consolas" panose="020B0609020204030204" pitchFamily="49" charset="0"/>
              </a:rPr>
              <a:t>(target=task, </a:t>
            </a:r>
            <a:r>
              <a:rPr lang="en-US" dirty="0" err="1">
                <a:solidFill>
                  <a:srgbClr val="7030A0"/>
                </a:solidFill>
                <a:latin typeface="Consolas" panose="020B0609020204030204" pitchFamily="49" charset="0"/>
              </a:rPr>
              <a:t>args</a:t>
            </a:r>
            <a:r>
              <a:rPr lang="en-US" dirty="0">
                <a:solidFill>
                  <a:srgbClr val="7030A0"/>
                </a:solidFill>
                <a:latin typeface="Consolas" panose="020B0609020204030204" pitchFamily="49" charset="0"/>
              </a:rPr>
              <a:t>=("</a:t>
            </a:r>
            <a:r>
              <a:rPr lang="en-US" dirty="0" err="1">
                <a:solidFill>
                  <a:srgbClr val="7030A0"/>
                </a:solidFill>
                <a:latin typeface="Consolas" panose="020B0609020204030204" pitchFamily="49" charset="0"/>
              </a:rPr>
              <a:t>amzn</a:t>
            </a:r>
            <a:r>
              <a:rPr lang="en-US" dirty="0">
                <a:solidFill>
                  <a:srgbClr val="7030A0"/>
                </a:solidFill>
                <a:latin typeface="Consolas" panose="020B0609020204030204" pitchFamily="49" charset="0"/>
              </a:rPr>
              <a:t>",))</a:t>
            </a:r>
          </a:p>
          <a:p>
            <a:r>
              <a:rPr lang="en-US" dirty="0">
                <a:solidFill>
                  <a:srgbClr val="0070C0"/>
                </a:solidFill>
                <a:latin typeface="Consolas" panose="020B0609020204030204" pitchFamily="49" charset="0"/>
              </a:rPr>
              <a:t>t3 = </a:t>
            </a:r>
            <a:r>
              <a:rPr lang="en-US" dirty="0" err="1">
                <a:solidFill>
                  <a:srgbClr val="0070C0"/>
                </a:solidFill>
                <a:latin typeface="Consolas" panose="020B0609020204030204" pitchFamily="49" charset="0"/>
              </a:rPr>
              <a:t>threading.Thread</a:t>
            </a:r>
            <a:r>
              <a:rPr lang="en-US" dirty="0">
                <a:solidFill>
                  <a:srgbClr val="0070C0"/>
                </a:solidFill>
                <a:latin typeface="Consolas" panose="020B0609020204030204" pitchFamily="49" charset="0"/>
              </a:rPr>
              <a:t>(target=task, </a:t>
            </a:r>
            <a:r>
              <a:rPr lang="en-US" dirty="0" err="1">
                <a:solidFill>
                  <a:srgbClr val="0070C0"/>
                </a:solidFill>
                <a:latin typeface="Consolas" panose="020B0609020204030204" pitchFamily="49" charset="0"/>
              </a:rPr>
              <a:t>args</a:t>
            </a:r>
            <a:r>
              <a:rPr lang="en-US" dirty="0">
                <a:solidFill>
                  <a:srgbClr val="0070C0"/>
                </a:solidFill>
                <a:latin typeface="Consolas" panose="020B0609020204030204" pitchFamily="49" charset="0"/>
              </a:rPr>
              <a:t>=("</a:t>
            </a:r>
            <a:r>
              <a:rPr lang="en-US" dirty="0" err="1">
                <a:solidFill>
                  <a:srgbClr val="0070C0"/>
                </a:solidFill>
                <a:latin typeface="Consolas" panose="020B0609020204030204" pitchFamily="49" charset="0"/>
              </a:rPr>
              <a:t>bby</a:t>
            </a:r>
            <a:r>
              <a:rPr lang="en-US" dirty="0">
                <a:solidFill>
                  <a:srgbClr val="0070C0"/>
                </a:solidFill>
                <a:latin typeface="Consolas" panose="020B0609020204030204" pitchFamily="49" charset="0"/>
              </a:rPr>
              <a:t>",))</a:t>
            </a:r>
          </a:p>
          <a:p>
            <a:r>
              <a:rPr lang="en-US" dirty="0">
                <a:latin typeface="Consolas" panose="020B0609020204030204" pitchFamily="49" charset="0"/>
              </a:rPr>
              <a:t>t1.start()</a:t>
            </a:r>
          </a:p>
          <a:p>
            <a:r>
              <a:rPr lang="en-US" dirty="0">
                <a:latin typeface="Consolas" panose="020B0609020204030204" pitchFamily="49" charset="0"/>
              </a:rPr>
              <a:t>t2.start()</a:t>
            </a:r>
          </a:p>
          <a:p>
            <a:r>
              <a:rPr lang="en-US" dirty="0">
                <a:latin typeface="Consolas" panose="020B0609020204030204" pitchFamily="49" charset="0"/>
              </a:rPr>
              <a:t>t3.start()</a:t>
            </a:r>
          </a:p>
          <a:p>
            <a:endParaRPr lang="en-US" dirty="0">
              <a:latin typeface="Consolas" panose="020B0609020204030204" pitchFamily="49" charset="0"/>
            </a:endParaRPr>
          </a:p>
          <a:p>
            <a:r>
              <a:rPr lang="en-US" dirty="0">
                <a:latin typeface="Consolas" panose="020B0609020204030204" pitchFamily="49" charset="0"/>
              </a:rPr>
              <a:t># do other processing here...</a:t>
            </a:r>
          </a:p>
          <a:p>
            <a:endParaRPr lang="en-US" dirty="0">
              <a:latin typeface="Consolas" panose="020B0609020204030204" pitchFamily="49" charset="0"/>
            </a:endParaRPr>
          </a:p>
          <a:p>
            <a:r>
              <a:rPr lang="en-US" dirty="0">
                <a:latin typeface="Consolas" panose="020B0609020204030204" pitchFamily="49" charset="0"/>
              </a:rPr>
              <a:t>t1.join()</a:t>
            </a:r>
          </a:p>
          <a:p>
            <a:r>
              <a:rPr lang="en-US" dirty="0">
                <a:latin typeface="Consolas" panose="020B0609020204030204" pitchFamily="49" charset="0"/>
              </a:rPr>
              <a:t>t2.join()</a:t>
            </a:r>
          </a:p>
          <a:p>
            <a:r>
              <a:rPr lang="en-US" dirty="0">
                <a:latin typeface="Consolas" panose="020B0609020204030204" pitchFamily="49" charset="0"/>
              </a:rPr>
              <a:t>t3.join()</a:t>
            </a:r>
          </a:p>
          <a:p>
            <a:r>
              <a:rPr lang="en-US" dirty="0">
                <a:latin typeface="Consolas" panose="020B0609020204030204" pitchFamily="49" charset="0"/>
              </a:rPr>
              <a:t>print("All threads joined!")</a:t>
            </a:r>
          </a:p>
        </p:txBody>
      </p:sp>
      <p:grpSp>
        <p:nvGrpSpPr>
          <p:cNvPr id="12" name="Group 11">
            <a:extLst>
              <a:ext uri="{FF2B5EF4-FFF2-40B4-BE49-F238E27FC236}">
                <a16:creationId xmlns:a16="http://schemas.microsoft.com/office/drawing/2014/main" id="{3C817705-D73B-4E6D-A6DE-D1F0E8C192AA}"/>
              </a:ext>
            </a:extLst>
          </p:cNvPr>
          <p:cNvGrpSpPr/>
          <p:nvPr/>
        </p:nvGrpSpPr>
        <p:grpSpPr>
          <a:xfrm>
            <a:off x="7412521" y="979760"/>
            <a:ext cx="4591524" cy="1015663"/>
            <a:chOff x="-1679307" y="950409"/>
            <a:chExt cx="4591524" cy="1015663"/>
          </a:xfrm>
        </p:grpSpPr>
        <p:sp>
          <p:nvSpPr>
            <p:cNvPr id="14" name="TextBox 13">
              <a:extLst>
                <a:ext uri="{FF2B5EF4-FFF2-40B4-BE49-F238E27FC236}">
                  <a16:creationId xmlns:a16="http://schemas.microsoft.com/office/drawing/2014/main" id="{FE1BACB3-9286-47BC-A6F6-7CE3EEC39869}"/>
                </a:ext>
              </a:extLst>
            </p:cNvPr>
            <p:cNvSpPr txBox="1"/>
            <p:nvPr/>
          </p:nvSpPr>
          <p:spPr>
            <a:xfrm>
              <a:off x="-1016473" y="950409"/>
              <a:ext cx="3928690" cy="1015663"/>
            </a:xfrm>
            <a:prstGeom prst="rect">
              <a:avLst/>
            </a:prstGeom>
            <a:noFill/>
          </p:spPr>
          <p:txBody>
            <a:bodyPr wrap="square" rtlCol="0">
              <a:spAutoFit/>
            </a:bodyPr>
            <a:lstStyle/>
            <a:p>
              <a:pPr algn="ctr"/>
              <a:r>
                <a:rPr lang="en-US" sz="2000" dirty="0"/>
                <a:t>So why even support multiple threads? Are there any cases where multithreading speeds things up?</a:t>
              </a:r>
            </a:p>
          </p:txBody>
        </p:sp>
        <p:pic>
          <p:nvPicPr>
            <p:cNvPr id="15" name="Picture 14" descr="Shape&#10;&#10;Description automatically generated with low confidence">
              <a:extLst>
                <a:ext uri="{FF2B5EF4-FFF2-40B4-BE49-F238E27FC236}">
                  <a16:creationId xmlns:a16="http://schemas.microsoft.com/office/drawing/2014/main" id="{BAD2213E-F36B-442D-A6CD-9385003B9F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9307" y="1051547"/>
              <a:ext cx="662880" cy="662880"/>
            </a:xfrm>
            <a:prstGeom prst="rect">
              <a:avLst/>
            </a:prstGeom>
            <a:ln>
              <a:noFill/>
            </a:ln>
            <a:effectLst>
              <a:outerShdw blurRad="292100" dist="139700" dir="2700000" algn="tl" rotWithShape="0">
                <a:srgbClr val="333333">
                  <a:alpha val="65000"/>
                </a:srgbClr>
              </a:outerShdw>
            </a:effectLst>
          </p:spPr>
        </p:pic>
      </p:grpSp>
      <p:sp>
        <p:nvSpPr>
          <p:cNvPr id="16" name="Rectangle 15">
            <a:extLst>
              <a:ext uri="{FF2B5EF4-FFF2-40B4-BE49-F238E27FC236}">
                <a16:creationId xmlns:a16="http://schemas.microsoft.com/office/drawing/2014/main" id="{8FF25A95-3B09-4ED2-B245-34DB30816768}"/>
              </a:ext>
            </a:extLst>
          </p:cNvPr>
          <p:cNvSpPr/>
          <p:nvPr/>
        </p:nvSpPr>
        <p:spPr>
          <a:xfrm>
            <a:off x="7602047" y="2115723"/>
            <a:ext cx="4193076"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7" name="Rectangle 16">
            <a:extLst>
              <a:ext uri="{FF2B5EF4-FFF2-40B4-BE49-F238E27FC236}">
                <a16:creationId xmlns:a16="http://schemas.microsoft.com/office/drawing/2014/main" id="{7D789535-A1F3-4FF3-8472-5B10A1F21301}"/>
              </a:ext>
            </a:extLst>
          </p:cNvPr>
          <p:cNvSpPr/>
          <p:nvPr/>
        </p:nvSpPr>
        <p:spPr>
          <a:xfrm>
            <a:off x="7601266" y="2116909"/>
            <a:ext cx="4194639"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5B6EEB67-8B55-4908-8929-31282E7809FC}"/>
              </a:ext>
            </a:extLst>
          </p:cNvPr>
          <p:cNvSpPr txBox="1"/>
          <p:nvPr/>
        </p:nvSpPr>
        <p:spPr>
          <a:xfrm>
            <a:off x="7415633" y="2708458"/>
            <a:ext cx="4565905" cy="1015663"/>
          </a:xfrm>
          <a:prstGeom prst="rect">
            <a:avLst/>
          </a:prstGeom>
          <a:noFill/>
        </p:spPr>
        <p:txBody>
          <a:bodyPr wrap="square" rtlCol="0">
            <a:spAutoFit/>
          </a:bodyPr>
          <a:lstStyle/>
          <a:p>
            <a:pPr algn="ctr"/>
            <a:r>
              <a:rPr lang="en-US" sz="2000" dirty="0"/>
              <a:t>Answer: I/O operations like downloading data from the web or saving a file to disk DON'T need the GIL to run!</a:t>
            </a:r>
          </a:p>
        </p:txBody>
      </p:sp>
      <p:sp>
        <p:nvSpPr>
          <p:cNvPr id="19" name="TextBox 18">
            <a:extLst>
              <a:ext uri="{FF2B5EF4-FFF2-40B4-BE49-F238E27FC236}">
                <a16:creationId xmlns:a16="http://schemas.microsoft.com/office/drawing/2014/main" id="{0A866CF5-D965-4A2A-8AF8-A49AD851E915}"/>
              </a:ext>
            </a:extLst>
          </p:cNvPr>
          <p:cNvSpPr txBox="1"/>
          <p:nvPr/>
        </p:nvSpPr>
        <p:spPr>
          <a:xfrm>
            <a:off x="7147830" y="3849183"/>
            <a:ext cx="5044170" cy="707886"/>
          </a:xfrm>
          <a:prstGeom prst="rect">
            <a:avLst/>
          </a:prstGeom>
          <a:noFill/>
        </p:spPr>
        <p:txBody>
          <a:bodyPr wrap="square" rtlCol="0">
            <a:spAutoFit/>
          </a:bodyPr>
          <a:lstStyle/>
          <a:p>
            <a:pPr algn="ctr"/>
            <a:r>
              <a:rPr lang="en-US" sz="2000" dirty="0"/>
              <a:t>So these kinds of operations can still make progress if launched in the background!</a:t>
            </a:r>
          </a:p>
        </p:txBody>
      </p:sp>
      <p:grpSp>
        <p:nvGrpSpPr>
          <p:cNvPr id="3" name="Group 2">
            <a:extLst>
              <a:ext uri="{FF2B5EF4-FFF2-40B4-BE49-F238E27FC236}">
                <a16:creationId xmlns:a16="http://schemas.microsoft.com/office/drawing/2014/main" id="{2FA3D810-586E-480E-B61D-47E7F4A40657}"/>
              </a:ext>
            </a:extLst>
          </p:cNvPr>
          <p:cNvGrpSpPr/>
          <p:nvPr/>
        </p:nvGrpSpPr>
        <p:grpSpPr>
          <a:xfrm>
            <a:off x="7476783" y="4921333"/>
            <a:ext cx="4484331" cy="1891392"/>
            <a:chOff x="7476783" y="4921333"/>
            <a:chExt cx="4484331" cy="1891392"/>
          </a:xfrm>
        </p:grpSpPr>
        <p:grpSp>
          <p:nvGrpSpPr>
            <p:cNvPr id="20" name="Group 19">
              <a:extLst>
                <a:ext uri="{FF2B5EF4-FFF2-40B4-BE49-F238E27FC236}">
                  <a16:creationId xmlns:a16="http://schemas.microsoft.com/office/drawing/2014/main" id="{DD090C27-2E24-47A2-955C-6073668BAD57}"/>
                </a:ext>
              </a:extLst>
            </p:cNvPr>
            <p:cNvGrpSpPr/>
            <p:nvPr/>
          </p:nvGrpSpPr>
          <p:grpSpPr>
            <a:xfrm>
              <a:off x="7476783" y="4921333"/>
              <a:ext cx="4484331" cy="1891392"/>
              <a:chOff x="7476783" y="4820981"/>
              <a:chExt cx="4484331" cy="1891392"/>
            </a:xfrm>
          </p:grpSpPr>
          <p:grpSp>
            <p:nvGrpSpPr>
              <p:cNvPr id="21" name="Group 20">
                <a:extLst>
                  <a:ext uri="{FF2B5EF4-FFF2-40B4-BE49-F238E27FC236}">
                    <a16:creationId xmlns:a16="http://schemas.microsoft.com/office/drawing/2014/main" id="{60A6BE72-B213-4B2F-9E22-767B57636220}"/>
                  </a:ext>
                </a:extLst>
              </p:cNvPr>
              <p:cNvGrpSpPr/>
              <p:nvPr/>
            </p:nvGrpSpPr>
            <p:grpSpPr>
              <a:xfrm>
                <a:off x="7476783" y="4864608"/>
                <a:ext cx="4484331" cy="1847765"/>
                <a:chOff x="7439086" y="4840925"/>
                <a:chExt cx="4484331" cy="1847765"/>
              </a:xfrm>
            </p:grpSpPr>
            <p:grpSp>
              <p:nvGrpSpPr>
                <p:cNvPr id="52" name="Group 51">
                  <a:extLst>
                    <a:ext uri="{FF2B5EF4-FFF2-40B4-BE49-F238E27FC236}">
                      <a16:creationId xmlns:a16="http://schemas.microsoft.com/office/drawing/2014/main" id="{DE9A54CC-B044-40E9-BC33-084ACB85A433}"/>
                    </a:ext>
                  </a:extLst>
                </p:cNvPr>
                <p:cNvGrpSpPr/>
                <p:nvPr/>
              </p:nvGrpSpPr>
              <p:grpSpPr>
                <a:xfrm>
                  <a:off x="7439086" y="4840925"/>
                  <a:ext cx="4484331" cy="1847765"/>
                  <a:chOff x="3133114" y="821038"/>
                  <a:chExt cx="4484331" cy="1847765"/>
                </a:xfrm>
              </p:grpSpPr>
              <p:sp>
                <p:nvSpPr>
                  <p:cNvPr id="54" name="Rectangle 53">
                    <a:extLst>
                      <a:ext uri="{FF2B5EF4-FFF2-40B4-BE49-F238E27FC236}">
                        <a16:creationId xmlns:a16="http://schemas.microsoft.com/office/drawing/2014/main" id="{27FA04FA-B4D4-466B-AD38-E108E3BD040F}"/>
                      </a:ext>
                    </a:extLst>
                  </p:cNvPr>
                  <p:cNvSpPr/>
                  <p:nvPr/>
                </p:nvSpPr>
                <p:spPr>
                  <a:xfrm>
                    <a:off x="3154660" y="821038"/>
                    <a:ext cx="4462785" cy="181416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5" name="Picture 54">
                    <a:extLst>
                      <a:ext uri="{FF2B5EF4-FFF2-40B4-BE49-F238E27FC236}">
                        <a16:creationId xmlns:a16="http://schemas.microsoft.com/office/drawing/2014/main" id="{71F7F49F-9B2B-4E05-9DBA-AFE227C365F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3133114" y="1945717"/>
                    <a:ext cx="568256" cy="723086"/>
                  </a:xfrm>
                  <a:prstGeom prst="rect">
                    <a:avLst/>
                  </a:prstGeom>
                </p:spPr>
              </p:pic>
            </p:grpSp>
            <p:cxnSp>
              <p:nvCxnSpPr>
                <p:cNvPr id="53" name="Straight Arrow Connector 52">
                  <a:extLst>
                    <a:ext uri="{FF2B5EF4-FFF2-40B4-BE49-F238E27FC236}">
                      <a16:creationId xmlns:a16="http://schemas.microsoft.com/office/drawing/2014/main" id="{D7B43F2F-CCC8-4627-A6E3-3C3BE2C841CF}"/>
                    </a:ext>
                  </a:extLst>
                </p:cNvPr>
                <p:cNvCxnSpPr>
                  <a:cxnSpLocks/>
                </p:cNvCxnSpPr>
                <p:nvPr/>
              </p:nvCxnSpPr>
              <p:spPr>
                <a:xfrm>
                  <a:off x="7672312" y="6401604"/>
                  <a:ext cx="4233443" cy="14781"/>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grpSp>
          <p:sp>
            <p:nvSpPr>
              <p:cNvPr id="49" name="Rectangle 48">
                <a:extLst>
                  <a:ext uri="{FF2B5EF4-FFF2-40B4-BE49-F238E27FC236}">
                    <a16:creationId xmlns:a16="http://schemas.microsoft.com/office/drawing/2014/main" id="{D8CFD2CC-86DA-4FAE-BD51-3E47D1C80205}"/>
                  </a:ext>
                </a:extLst>
              </p:cNvPr>
              <p:cNvSpPr/>
              <p:nvPr/>
            </p:nvSpPr>
            <p:spPr>
              <a:xfrm>
                <a:off x="8066587" y="6263910"/>
                <a:ext cx="2984589" cy="33139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23" name="Picture 22">
                <a:extLst>
                  <a:ext uri="{FF2B5EF4-FFF2-40B4-BE49-F238E27FC236}">
                    <a16:creationId xmlns:a16="http://schemas.microsoft.com/office/drawing/2014/main" id="{F49B6DD7-1F8C-401A-80EA-4F1795F4E27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7476783" y="5384467"/>
                <a:ext cx="568256" cy="723086"/>
              </a:xfrm>
              <a:prstGeom prst="rect">
                <a:avLst/>
              </a:prstGeom>
            </p:spPr>
          </p:pic>
          <p:cxnSp>
            <p:nvCxnSpPr>
              <p:cNvPr id="24" name="Straight Arrow Connector 23">
                <a:extLst>
                  <a:ext uri="{FF2B5EF4-FFF2-40B4-BE49-F238E27FC236}">
                    <a16:creationId xmlns:a16="http://schemas.microsoft.com/office/drawing/2014/main" id="{45DAFE60-2B66-473C-9DDC-98B582D2208B}"/>
                  </a:ext>
                </a:extLst>
              </p:cNvPr>
              <p:cNvCxnSpPr>
                <a:cxnSpLocks/>
              </p:cNvCxnSpPr>
              <p:nvPr/>
            </p:nvCxnSpPr>
            <p:spPr>
              <a:xfrm>
                <a:off x="7710009" y="5820467"/>
                <a:ext cx="4233443" cy="14781"/>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0EF9D9D7-2BB2-4487-BF84-FA6CA236B2D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7476783" y="4820981"/>
                <a:ext cx="568256" cy="723086"/>
              </a:xfrm>
              <a:prstGeom prst="rect">
                <a:avLst/>
              </a:prstGeom>
            </p:spPr>
          </p:pic>
          <p:cxnSp>
            <p:nvCxnSpPr>
              <p:cNvPr id="26" name="Straight Arrow Connector 25">
                <a:extLst>
                  <a:ext uri="{FF2B5EF4-FFF2-40B4-BE49-F238E27FC236}">
                    <a16:creationId xmlns:a16="http://schemas.microsoft.com/office/drawing/2014/main" id="{2152BE9F-79FC-46E9-B6D4-E6354270F189}"/>
                  </a:ext>
                </a:extLst>
              </p:cNvPr>
              <p:cNvCxnSpPr>
                <a:cxnSpLocks/>
              </p:cNvCxnSpPr>
              <p:nvPr/>
            </p:nvCxnSpPr>
            <p:spPr>
              <a:xfrm>
                <a:off x="7710009" y="5256981"/>
                <a:ext cx="4233443" cy="14781"/>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Rectangle 55">
              <a:extLst>
                <a:ext uri="{FF2B5EF4-FFF2-40B4-BE49-F238E27FC236}">
                  <a16:creationId xmlns:a16="http://schemas.microsoft.com/office/drawing/2014/main" id="{33E4FDE2-BBEA-4B23-9CF5-B62B581F2003}"/>
                </a:ext>
              </a:extLst>
            </p:cNvPr>
            <p:cNvSpPr/>
            <p:nvPr/>
          </p:nvSpPr>
          <p:spPr>
            <a:xfrm>
              <a:off x="8201424" y="5185023"/>
              <a:ext cx="2369040" cy="33139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57" name="Rectangle 56">
              <a:extLst>
                <a:ext uri="{FF2B5EF4-FFF2-40B4-BE49-F238E27FC236}">
                  <a16:creationId xmlns:a16="http://schemas.microsoft.com/office/drawing/2014/main" id="{0715D3E6-8AAC-44B9-A910-776CCEF0E1BF}"/>
                </a:ext>
              </a:extLst>
            </p:cNvPr>
            <p:cNvSpPr/>
            <p:nvPr/>
          </p:nvSpPr>
          <p:spPr>
            <a:xfrm>
              <a:off x="8121883" y="5755123"/>
              <a:ext cx="2234350" cy="33139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grpSp>
      <p:sp>
        <p:nvSpPr>
          <p:cNvPr id="58" name="Title 1">
            <a:extLst>
              <a:ext uri="{FF2B5EF4-FFF2-40B4-BE49-F238E27FC236}">
                <a16:creationId xmlns:a16="http://schemas.microsoft.com/office/drawing/2014/main" id="{93170C58-D549-40F1-A237-2E6807A29878}"/>
              </a:ext>
            </a:extLst>
          </p:cNvPr>
          <p:cNvSpPr>
            <a:spLocks noGrp="1"/>
          </p:cNvSpPr>
          <p:nvPr>
            <p:ph type="title"/>
          </p:nvPr>
        </p:nvSpPr>
        <p:spPr>
          <a:xfrm>
            <a:off x="914400" y="-199345"/>
            <a:ext cx="10363200" cy="1143000"/>
          </a:xfrm>
        </p:spPr>
        <p:txBody>
          <a:bodyPr/>
          <a:lstStyle/>
          <a:p>
            <a:r>
              <a:rPr lang="en-US" dirty="0"/>
              <a:t>Fork-Join In Different Languages: Python</a:t>
            </a:r>
          </a:p>
        </p:txBody>
      </p:sp>
      <p:grpSp>
        <p:nvGrpSpPr>
          <p:cNvPr id="61" name="Group 60">
            <a:extLst>
              <a:ext uri="{FF2B5EF4-FFF2-40B4-BE49-F238E27FC236}">
                <a16:creationId xmlns:a16="http://schemas.microsoft.com/office/drawing/2014/main" id="{A8CFEA7D-EB6B-4D37-BD49-3E0D08D23F2C}"/>
              </a:ext>
            </a:extLst>
          </p:cNvPr>
          <p:cNvGrpSpPr/>
          <p:nvPr/>
        </p:nvGrpSpPr>
        <p:grpSpPr>
          <a:xfrm>
            <a:off x="5654842" y="22601"/>
            <a:ext cx="6537158" cy="1928484"/>
            <a:chOff x="5134351" y="1867122"/>
            <a:chExt cx="6537158" cy="1928484"/>
          </a:xfrm>
        </p:grpSpPr>
        <p:grpSp>
          <p:nvGrpSpPr>
            <p:cNvPr id="62" name="Group 61">
              <a:extLst>
                <a:ext uri="{FF2B5EF4-FFF2-40B4-BE49-F238E27FC236}">
                  <a16:creationId xmlns:a16="http://schemas.microsoft.com/office/drawing/2014/main" id="{AE97838D-25B2-4996-98C1-03A342135F28}"/>
                </a:ext>
              </a:extLst>
            </p:cNvPr>
            <p:cNvGrpSpPr/>
            <p:nvPr/>
          </p:nvGrpSpPr>
          <p:grpSpPr>
            <a:xfrm>
              <a:off x="5134351" y="1867122"/>
              <a:ext cx="6537158" cy="1928484"/>
              <a:chOff x="6204760" y="4803764"/>
              <a:chExt cx="6537158" cy="1928484"/>
            </a:xfrm>
          </p:grpSpPr>
          <p:grpSp>
            <p:nvGrpSpPr>
              <p:cNvPr id="64" name="Group 63">
                <a:extLst>
                  <a:ext uri="{FF2B5EF4-FFF2-40B4-BE49-F238E27FC236}">
                    <a16:creationId xmlns:a16="http://schemas.microsoft.com/office/drawing/2014/main" id="{8212FCF3-CDDE-4091-BACF-FBB10F713FA7}"/>
                  </a:ext>
                </a:extLst>
              </p:cNvPr>
              <p:cNvGrpSpPr/>
              <p:nvPr/>
            </p:nvGrpSpPr>
            <p:grpSpPr>
              <a:xfrm>
                <a:off x="6204760" y="4803764"/>
                <a:ext cx="6537158" cy="1928484"/>
                <a:chOff x="6443301" y="4426226"/>
                <a:chExt cx="6537158" cy="1928484"/>
              </a:xfrm>
            </p:grpSpPr>
            <p:sp>
              <p:nvSpPr>
                <p:cNvPr id="66" name="Rectangle: Rounded Corners 65">
                  <a:extLst>
                    <a:ext uri="{FF2B5EF4-FFF2-40B4-BE49-F238E27FC236}">
                      <a16:creationId xmlns:a16="http://schemas.microsoft.com/office/drawing/2014/main" id="{6C7948F6-FBE7-46A0-84D3-C3506BE850A8}"/>
                    </a:ext>
                  </a:extLst>
                </p:cNvPr>
                <p:cNvSpPr/>
                <p:nvPr/>
              </p:nvSpPr>
              <p:spPr>
                <a:xfrm>
                  <a:off x="6443301" y="4426226"/>
                  <a:ext cx="6537158" cy="19284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5F368B61-3A6D-43D9-8719-4A1F1FE3939F}"/>
                    </a:ext>
                  </a:extLst>
                </p:cNvPr>
                <p:cNvSpPr txBox="1"/>
                <p:nvPr/>
              </p:nvSpPr>
              <p:spPr>
                <a:xfrm>
                  <a:off x="7286769" y="4451818"/>
                  <a:ext cx="2831224" cy="400110"/>
                </a:xfrm>
                <a:prstGeom prst="rect">
                  <a:avLst/>
                </a:prstGeom>
                <a:noFill/>
              </p:spPr>
              <p:txBody>
                <a:bodyPr wrap="none" rtlCol="0">
                  <a:spAutoFit/>
                </a:bodyPr>
                <a:lstStyle/>
                <a:p>
                  <a:r>
                    <a:rPr lang="en-US" sz="2000" dirty="0">
                      <a:solidFill>
                        <a:schemeClr val="bg1">
                          <a:lumMod val="50000"/>
                        </a:schemeClr>
                      </a:solidFill>
                      <a:latin typeface="Comic Sans MS" panose="030F0702030302020204" pitchFamily="66" charset="0"/>
                    </a:rPr>
                    <a:t>Academic Robot Says:</a:t>
                  </a:r>
                </a:p>
              </p:txBody>
            </p:sp>
          </p:grpSp>
          <p:sp>
            <p:nvSpPr>
              <p:cNvPr id="65" name="TextBox 64">
                <a:extLst>
                  <a:ext uri="{FF2B5EF4-FFF2-40B4-BE49-F238E27FC236}">
                    <a16:creationId xmlns:a16="http://schemas.microsoft.com/office/drawing/2014/main" id="{B0EAD0CB-EC5F-4A94-8627-15368DF14B7E}"/>
                  </a:ext>
                </a:extLst>
              </p:cNvPr>
              <p:cNvSpPr txBox="1"/>
              <p:nvPr/>
            </p:nvSpPr>
            <p:spPr>
              <a:xfrm>
                <a:off x="6969969" y="5347081"/>
                <a:ext cx="5631318" cy="1200329"/>
              </a:xfrm>
              <a:prstGeom prst="rect">
                <a:avLst/>
              </a:prstGeom>
              <a:noFill/>
            </p:spPr>
            <p:txBody>
              <a:bodyPr wrap="square" rtlCol="0">
                <a:spAutoFit/>
              </a:bodyPr>
              <a:lstStyle/>
              <a:p>
                <a:pPr algn="ctr"/>
                <a:r>
                  <a:rPr lang="en-US" sz="2400" dirty="0"/>
                  <a:t>"In addition to I/O ops, many external C++ libraries (e.g., </a:t>
                </a:r>
                <a:r>
                  <a:rPr lang="en-US" sz="2400" dirty="0" err="1"/>
                  <a:t>pytorch</a:t>
                </a:r>
                <a:r>
                  <a:rPr lang="en-US" sz="2400" dirty="0"/>
                  <a:t>) have operations that can also run in parallel!</a:t>
                </a:r>
                <a:r>
                  <a:rPr lang="en-US" sz="2400" dirty="0">
                    <a:latin typeface="Comic Sans MS" panose="030F0702030302020204" pitchFamily="66" charset="0"/>
                  </a:rPr>
                  <a:t>"</a:t>
                </a:r>
              </a:p>
            </p:txBody>
          </p:sp>
        </p:grpSp>
        <p:pic>
          <p:nvPicPr>
            <p:cNvPr id="63" name="Picture 62">
              <a:extLst>
                <a:ext uri="{FF2B5EF4-FFF2-40B4-BE49-F238E27FC236}">
                  <a16:creationId xmlns:a16="http://schemas.microsoft.com/office/drawing/2014/main" id="{5F1A6034-DCEC-47E1-BCC8-FA50129A1A1E}"/>
                </a:ext>
              </a:extLst>
            </p:cNvPr>
            <p:cNvPicPr>
              <a:picLocks noChangeAspect="1"/>
            </p:cNvPicPr>
            <p:nvPr/>
          </p:nvPicPr>
          <p:blipFill rotWithShape="1">
            <a:blip r:embed="rId6"/>
            <a:srcRect l="23761" r="21167"/>
            <a:stretch/>
          </p:blipFill>
          <p:spPr>
            <a:xfrm>
              <a:off x="5301884" y="1943786"/>
              <a:ext cx="675935" cy="670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Tree>
    <p:extLst>
      <p:ext uri="{BB962C8B-B14F-4D97-AF65-F5344CB8AC3E}">
        <p14:creationId xmlns:p14="http://schemas.microsoft.com/office/powerpoint/2010/main" val="3390731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22" presetClass="entr" presetSubtype="8"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90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16"/>
                                        </p:tgtEl>
                                        <p:attrNameLst>
                                          <p:attrName>style.visibility</p:attrName>
                                        </p:attrNameLst>
                                      </p:cBhvr>
                                      <p:to>
                                        <p:strVal val="hidden"/>
                                      </p:to>
                                    </p:set>
                                  </p:childTnLst>
                                </p:cTn>
                              </p:par>
                              <p:par>
                                <p:cTn id="18" presetID="1" presetClass="exit" presetSubtype="0" fill="hold" grpId="1" nodeType="withEffect">
                                  <p:stCondLst>
                                    <p:cond delay="0"/>
                                  </p:stCondLst>
                                  <p:childTnLst>
                                    <p:set>
                                      <p:cBhvr>
                                        <p:cTn id="19" dur="1" fill="hold">
                                          <p:stCondLst>
                                            <p:cond delay="0"/>
                                          </p:stCondLst>
                                        </p:cTn>
                                        <p:tgtEl>
                                          <p:spTgt spid="17"/>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left)">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nodeType="clickEffect">
                                  <p:stCondLst>
                                    <p:cond delay="0"/>
                                  </p:stCondLst>
                                  <p:childTnLst>
                                    <p:set>
                                      <p:cBhvr>
                                        <p:cTn id="41" dur="1" fill="hold">
                                          <p:stCondLst>
                                            <p:cond delay="0"/>
                                          </p:stCondLst>
                                        </p:cTn>
                                        <p:tgtEl>
                                          <p:spTgt spid="61"/>
                                        </p:tgtEl>
                                        <p:attrNameLst>
                                          <p:attrName>style.visibility</p:attrName>
                                        </p:attrNameLst>
                                      </p:cBhvr>
                                      <p:to>
                                        <p:strVal val="visible"/>
                                      </p:to>
                                    </p:set>
                                    <p:anim calcmode="lin" valueType="num">
                                      <p:cBhvr additive="base">
                                        <p:cTn id="42" dur="500" fill="hold"/>
                                        <p:tgtEl>
                                          <p:spTgt spid="61"/>
                                        </p:tgtEl>
                                        <p:attrNameLst>
                                          <p:attrName>ppt_x</p:attrName>
                                        </p:attrNameLst>
                                      </p:cBhvr>
                                      <p:tavLst>
                                        <p:tav tm="0">
                                          <p:val>
                                            <p:strVal val="1+#ppt_w/2"/>
                                          </p:val>
                                        </p:tav>
                                        <p:tav tm="100000">
                                          <p:val>
                                            <p:strVal val="#ppt_x"/>
                                          </p:val>
                                        </p:tav>
                                      </p:tavLst>
                                    </p:anim>
                                    <p:anim calcmode="lin" valueType="num">
                                      <p:cBhvr additive="base">
                                        <p:cTn id="43" dur="500" fill="hold"/>
                                        <p:tgtEl>
                                          <p:spTgt spid="61"/>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xit" presetSubtype="2" fill="hold" nodeType="clickEffect">
                                  <p:stCondLst>
                                    <p:cond delay="0"/>
                                  </p:stCondLst>
                                  <p:childTnLst>
                                    <p:anim calcmode="lin" valueType="num">
                                      <p:cBhvr additive="base">
                                        <p:cTn id="47" dur="500"/>
                                        <p:tgtEl>
                                          <p:spTgt spid="61"/>
                                        </p:tgtEl>
                                        <p:attrNameLst>
                                          <p:attrName>ppt_x</p:attrName>
                                        </p:attrNameLst>
                                      </p:cBhvr>
                                      <p:tavLst>
                                        <p:tav tm="0">
                                          <p:val>
                                            <p:strVal val="ppt_x"/>
                                          </p:val>
                                        </p:tav>
                                        <p:tav tm="100000">
                                          <p:val>
                                            <p:strVal val="1+ppt_w/2"/>
                                          </p:val>
                                        </p:tav>
                                      </p:tavLst>
                                    </p:anim>
                                    <p:anim calcmode="lin" valueType="num">
                                      <p:cBhvr additive="base">
                                        <p:cTn id="48" dur="500"/>
                                        <p:tgtEl>
                                          <p:spTgt spid="61"/>
                                        </p:tgtEl>
                                        <p:attrNameLst>
                                          <p:attrName>ppt_y</p:attrName>
                                        </p:attrNameLst>
                                      </p:cBhvr>
                                      <p:tavLst>
                                        <p:tav tm="0">
                                          <p:val>
                                            <p:strVal val="ppt_y"/>
                                          </p:val>
                                        </p:tav>
                                        <p:tav tm="100000">
                                          <p:val>
                                            <p:strVal val="ppt_y"/>
                                          </p:val>
                                        </p:tav>
                                      </p:tavLst>
                                    </p:anim>
                                    <p:set>
                                      <p:cBhvr>
                                        <p:cTn id="49" dur="1" fill="hold">
                                          <p:stCondLst>
                                            <p:cond delay="499"/>
                                          </p:stCondLst>
                                        </p:cTn>
                                        <p:tgtEl>
                                          <p:spTgt spid="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16" grpId="1" animBg="1"/>
      <p:bldP spid="17" grpId="0" animBg="1"/>
      <p:bldP spid="17" grpId="1" animBg="1"/>
      <p:bldP spid="18" grpId="0"/>
      <p:bldP spid="1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a:xfrm>
            <a:off x="914400" y="-76200"/>
            <a:ext cx="10363200" cy="1143000"/>
          </a:xfrm>
        </p:spPr>
        <p:txBody>
          <a:bodyPr/>
          <a:lstStyle/>
          <a:p>
            <a:r>
              <a:rPr lang="en-US" dirty="0"/>
              <a:t>UI Programming and Concurrency</a:t>
            </a:r>
          </a:p>
        </p:txBody>
      </p:sp>
      <p:sp>
        <p:nvSpPr>
          <p:cNvPr id="11" name="TextBox 10">
            <a:extLst>
              <a:ext uri="{FF2B5EF4-FFF2-40B4-BE49-F238E27FC236}">
                <a16:creationId xmlns:a16="http://schemas.microsoft.com/office/drawing/2014/main" id="{36D1174D-F1B7-40DE-BDBB-882F65191278}"/>
              </a:ext>
            </a:extLst>
          </p:cNvPr>
          <p:cNvSpPr txBox="1"/>
          <p:nvPr/>
        </p:nvSpPr>
        <p:spPr>
          <a:xfrm>
            <a:off x="871017" y="6143503"/>
            <a:ext cx="10341322" cy="461665"/>
          </a:xfrm>
          <a:prstGeom prst="rect">
            <a:avLst/>
          </a:prstGeom>
          <a:noFill/>
        </p:spPr>
        <p:txBody>
          <a:bodyPr wrap="square" rtlCol="0">
            <a:spAutoFit/>
          </a:bodyPr>
          <a:lstStyle/>
          <a:p>
            <a:pPr algn="ctr"/>
            <a:r>
              <a:rPr lang="en-US" sz="2400" dirty="0"/>
              <a:t>Let's see how </a:t>
            </a:r>
            <a:r>
              <a:rPr lang="en-US" sz="2400" dirty="0">
                <a:solidFill>
                  <a:srgbClr val="0070C0"/>
                </a:solidFill>
              </a:rPr>
              <a:t>event-based concurrency </a:t>
            </a:r>
            <a:r>
              <a:rPr lang="en-US" sz="2400" dirty="0"/>
              <a:t>works next!</a:t>
            </a:r>
          </a:p>
        </p:txBody>
      </p:sp>
      <p:grpSp>
        <p:nvGrpSpPr>
          <p:cNvPr id="28" name="Group 27">
            <a:extLst>
              <a:ext uri="{FF2B5EF4-FFF2-40B4-BE49-F238E27FC236}">
                <a16:creationId xmlns:a16="http://schemas.microsoft.com/office/drawing/2014/main" id="{DA8B9465-A578-4F1F-9C01-508A033581F2}"/>
              </a:ext>
            </a:extLst>
          </p:cNvPr>
          <p:cNvGrpSpPr/>
          <p:nvPr/>
        </p:nvGrpSpPr>
        <p:grpSpPr>
          <a:xfrm>
            <a:off x="1677884" y="3579174"/>
            <a:ext cx="8727588" cy="1913075"/>
            <a:chOff x="1671206" y="3913187"/>
            <a:chExt cx="8727588" cy="1913075"/>
          </a:xfrm>
        </p:grpSpPr>
        <p:sp>
          <p:nvSpPr>
            <p:cNvPr id="6" name="TextBox 5">
              <a:extLst>
                <a:ext uri="{FF2B5EF4-FFF2-40B4-BE49-F238E27FC236}">
                  <a16:creationId xmlns:a16="http://schemas.microsoft.com/office/drawing/2014/main" id="{6844C0F3-E001-469B-81BB-EECA1039E067}"/>
                </a:ext>
              </a:extLst>
            </p:cNvPr>
            <p:cNvSpPr txBox="1"/>
            <p:nvPr/>
          </p:nvSpPr>
          <p:spPr>
            <a:xfrm>
              <a:off x="1671206" y="3913187"/>
              <a:ext cx="8727588" cy="830997"/>
            </a:xfrm>
            <a:prstGeom prst="rect">
              <a:avLst/>
            </a:prstGeom>
            <a:noFill/>
          </p:spPr>
          <p:txBody>
            <a:bodyPr wrap="square" rtlCol="0">
              <a:spAutoFit/>
            </a:bodyPr>
            <a:lstStyle/>
            <a:p>
              <a:pPr algn="ctr"/>
              <a:r>
                <a:rPr lang="en-US" sz="2400" dirty="0"/>
                <a:t>It might be surprising, but most UIs (Windows, MAC, iPhone, Android, browsers) are single-threaded and "event-based"!</a:t>
              </a:r>
            </a:p>
          </p:txBody>
        </p:sp>
        <p:grpSp>
          <p:nvGrpSpPr>
            <p:cNvPr id="8" name="Group 7">
              <a:extLst>
                <a:ext uri="{FF2B5EF4-FFF2-40B4-BE49-F238E27FC236}">
                  <a16:creationId xmlns:a16="http://schemas.microsoft.com/office/drawing/2014/main" id="{6B2E4FF4-6646-45C2-AD94-C48C7338F3AF}"/>
                </a:ext>
              </a:extLst>
            </p:cNvPr>
            <p:cNvGrpSpPr/>
            <p:nvPr/>
          </p:nvGrpSpPr>
          <p:grpSpPr>
            <a:xfrm>
              <a:off x="3176357" y="4987591"/>
              <a:ext cx="5839285" cy="838671"/>
              <a:chOff x="5336104" y="3359199"/>
              <a:chExt cx="5839285" cy="838671"/>
            </a:xfrm>
          </p:grpSpPr>
          <p:grpSp>
            <p:nvGrpSpPr>
              <p:cNvPr id="9" name="Group 8">
                <a:extLst>
                  <a:ext uri="{FF2B5EF4-FFF2-40B4-BE49-F238E27FC236}">
                    <a16:creationId xmlns:a16="http://schemas.microsoft.com/office/drawing/2014/main" id="{398EDD8A-8C6A-4861-99D9-10FADC6A8F2C}"/>
                  </a:ext>
                </a:extLst>
              </p:cNvPr>
              <p:cNvGrpSpPr/>
              <p:nvPr/>
            </p:nvGrpSpPr>
            <p:grpSpPr>
              <a:xfrm>
                <a:off x="5336104" y="3359199"/>
                <a:ext cx="5839285" cy="838671"/>
                <a:chOff x="1778161" y="1898780"/>
                <a:chExt cx="5839285" cy="838671"/>
              </a:xfrm>
            </p:grpSpPr>
            <p:sp>
              <p:nvSpPr>
                <p:cNvPr id="10" name="Rectangle 9">
                  <a:extLst>
                    <a:ext uri="{FF2B5EF4-FFF2-40B4-BE49-F238E27FC236}">
                      <a16:creationId xmlns:a16="http://schemas.microsoft.com/office/drawing/2014/main" id="{8B20367C-72B2-4D67-BBC7-46FA368FFEF1}"/>
                    </a:ext>
                  </a:extLst>
                </p:cNvPr>
                <p:cNvSpPr/>
                <p:nvPr/>
              </p:nvSpPr>
              <p:spPr>
                <a:xfrm>
                  <a:off x="1813496" y="1898780"/>
                  <a:ext cx="5803950" cy="83867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DB3A52CA-043F-4C07-BFF0-12E3E0DECA07}"/>
                    </a:ext>
                  </a:extLst>
                </p:cNvPr>
                <p:cNvGrpSpPr/>
                <p:nvPr/>
              </p:nvGrpSpPr>
              <p:grpSpPr>
                <a:xfrm>
                  <a:off x="1778161" y="1941656"/>
                  <a:ext cx="5821623" cy="723086"/>
                  <a:chOff x="1342343" y="1377855"/>
                  <a:chExt cx="6646458" cy="723086"/>
                </a:xfrm>
              </p:grpSpPr>
              <p:pic>
                <p:nvPicPr>
                  <p:cNvPr id="13" name="Picture 12">
                    <a:extLst>
                      <a:ext uri="{FF2B5EF4-FFF2-40B4-BE49-F238E27FC236}">
                        <a16:creationId xmlns:a16="http://schemas.microsoft.com/office/drawing/2014/main" id="{106E2C98-05F4-4001-B29F-C3D8284A0BA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1342343" y="1377855"/>
                    <a:ext cx="648769" cy="723086"/>
                  </a:xfrm>
                  <a:prstGeom prst="rect">
                    <a:avLst/>
                  </a:prstGeom>
                </p:spPr>
              </p:pic>
              <p:cxnSp>
                <p:nvCxnSpPr>
                  <p:cNvPr id="14" name="Straight Arrow Connector 13">
                    <a:extLst>
                      <a:ext uri="{FF2B5EF4-FFF2-40B4-BE49-F238E27FC236}">
                        <a16:creationId xmlns:a16="http://schemas.microsoft.com/office/drawing/2014/main" id="{1A46D4A9-61FA-4DE6-B0B0-F0CD9C6E1767}"/>
                      </a:ext>
                    </a:extLst>
                  </p:cNvPr>
                  <p:cNvCxnSpPr>
                    <a:cxnSpLocks/>
                  </p:cNvCxnSpPr>
                  <p:nvPr/>
                </p:nvCxnSpPr>
                <p:spPr>
                  <a:xfrm>
                    <a:off x="1709083" y="1832697"/>
                    <a:ext cx="6279718" cy="0"/>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5" name="Group 14">
                <a:extLst>
                  <a:ext uri="{FF2B5EF4-FFF2-40B4-BE49-F238E27FC236}">
                    <a16:creationId xmlns:a16="http://schemas.microsoft.com/office/drawing/2014/main" id="{73FE1F8C-7239-488B-B9F2-6A42485CE7F2}"/>
                  </a:ext>
                </a:extLst>
              </p:cNvPr>
              <p:cNvGrpSpPr/>
              <p:nvPr/>
            </p:nvGrpSpPr>
            <p:grpSpPr>
              <a:xfrm>
                <a:off x="5986798" y="3676440"/>
                <a:ext cx="4443520" cy="331392"/>
                <a:chOff x="4787814" y="3610418"/>
                <a:chExt cx="4443520" cy="331392"/>
              </a:xfrm>
            </p:grpSpPr>
            <p:sp>
              <p:nvSpPr>
                <p:cNvPr id="16" name="Rectangle 15">
                  <a:extLst>
                    <a:ext uri="{FF2B5EF4-FFF2-40B4-BE49-F238E27FC236}">
                      <a16:creationId xmlns:a16="http://schemas.microsoft.com/office/drawing/2014/main" id="{9CBD5DB1-3505-459E-91D7-D4FCC21A9252}"/>
                    </a:ext>
                  </a:extLst>
                </p:cNvPr>
                <p:cNvSpPr/>
                <p:nvPr/>
              </p:nvSpPr>
              <p:spPr>
                <a:xfrm>
                  <a:off x="4787814" y="3610418"/>
                  <a:ext cx="204064" cy="3313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7" name="Rectangle 16">
                  <a:extLst>
                    <a:ext uri="{FF2B5EF4-FFF2-40B4-BE49-F238E27FC236}">
                      <a16:creationId xmlns:a16="http://schemas.microsoft.com/office/drawing/2014/main" id="{1795B7D4-1CBC-410B-B4AF-BEAAC1E08400}"/>
                    </a:ext>
                  </a:extLst>
                </p:cNvPr>
                <p:cNvSpPr/>
                <p:nvPr/>
              </p:nvSpPr>
              <p:spPr>
                <a:xfrm>
                  <a:off x="5025643" y="3610418"/>
                  <a:ext cx="316063" cy="33139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8" name="Rectangle 17">
                  <a:extLst>
                    <a:ext uri="{FF2B5EF4-FFF2-40B4-BE49-F238E27FC236}">
                      <a16:creationId xmlns:a16="http://schemas.microsoft.com/office/drawing/2014/main" id="{B953C746-7C3D-4004-A6A0-590B2FA0076D}"/>
                    </a:ext>
                  </a:extLst>
                </p:cNvPr>
                <p:cNvSpPr/>
                <p:nvPr/>
              </p:nvSpPr>
              <p:spPr>
                <a:xfrm>
                  <a:off x="5375471" y="3610418"/>
                  <a:ext cx="316063" cy="3313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9" name="Rectangle 18">
                  <a:extLst>
                    <a:ext uri="{FF2B5EF4-FFF2-40B4-BE49-F238E27FC236}">
                      <a16:creationId xmlns:a16="http://schemas.microsoft.com/office/drawing/2014/main" id="{E1E9452B-B79B-45B2-9A94-902B4A72AF5B}"/>
                    </a:ext>
                  </a:extLst>
                </p:cNvPr>
                <p:cNvSpPr/>
                <p:nvPr/>
              </p:nvSpPr>
              <p:spPr>
                <a:xfrm>
                  <a:off x="5725299" y="3610418"/>
                  <a:ext cx="340102" cy="33139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0" name="Rectangle 19">
                  <a:extLst>
                    <a:ext uri="{FF2B5EF4-FFF2-40B4-BE49-F238E27FC236}">
                      <a16:creationId xmlns:a16="http://schemas.microsoft.com/office/drawing/2014/main" id="{641801EA-B5A8-4BF9-BE74-3CC102740377}"/>
                    </a:ext>
                  </a:extLst>
                </p:cNvPr>
                <p:cNvSpPr/>
                <p:nvPr/>
              </p:nvSpPr>
              <p:spPr>
                <a:xfrm>
                  <a:off x="6099166" y="3610418"/>
                  <a:ext cx="564525" cy="3313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1" name="Rectangle 20">
                  <a:extLst>
                    <a:ext uri="{FF2B5EF4-FFF2-40B4-BE49-F238E27FC236}">
                      <a16:creationId xmlns:a16="http://schemas.microsoft.com/office/drawing/2014/main" id="{E7F5B72D-EB5C-4C1E-A9CF-3F15CD707FAD}"/>
                    </a:ext>
                  </a:extLst>
                </p:cNvPr>
                <p:cNvSpPr/>
                <p:nvPr/>
              </p:nvSpPr>
              <p:spPr>
                <a:xfrm>
                  <a:off x="6697456" y="3610418"/>
                  <a:ext cx="140298" cy="33139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2" name="Rectangle 21">
                  <a:extLst>
                    <a:ext uri="{FF2B5EF4-FFF2-40B4-BE49-F238E27FC236}">
                      <a16:creationId xmlns:a16="http://schemas.microsoft.com/office/drawing/2014/main" id="{9BF6AD9B-FB51-4CE6-8297-EFC499181D7F}"/>
                    </a:ext>
                  </a:extLst>
                </p:cNvPr>
                <p:cNvSpPr/>
                <p:nvPr/>
              </p:nvSpPr>
              <p:spPr>
                <a:xfrm>
                  <a:off x="6871519" y="3610418"/>
                  <a:ext cx="248489" cy="3313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3" name="Rectangle 22">
                  <a:extLst>
                    <a:ext uri="{FF2B5EF4-FFF2-40B4-BE49-F238E27FC236}">
                      <a16:creationId xmlns:a16="http://schemas.microsoft.com/office/drawing/2014/main" id="{43B2EDAC-0639-479E-917C-4CE5FAC3C8C0}"/>
                    </a:ext>
                  </a:extLst>
                </p:cNvPr>
                <p:cNvSpPr/>
                <p:nvPr/>
              </p:nvSpPr>
              <p:spPr>
                <a:xfrm>
                  <a:off x="7153773" y="3610418"/>
                  <a:ext cx="569038" cy="33139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4" name="Rectangle 23">
                  <a:extLst>
                    <a:ext uri="{FF2B5EF4-FFF2-40B4-BE49-F238E27FC236}">
                      <a16:creationId xmlns:a16="http://schemas.microsoft.com/office/drawing/2014/main" id="{6A4AA670-AC43-43C4-A716-B6CA0F68793D}"/>
                    </a:ext>
                  </a:extLst>
                </p:cNvPr>
                <p:cNvSpPr/>
                <p:nvPr/>
              </p:nvSpPr>
              <p:spPr>
                <a:xfrm>
                  <a:off x="7756576" y="3610418"/>
                  <a:ext cx="446774" cy="3313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5" name="Rectangle 24">
                  <a:extLst>
                    <a:ext uri="{FF2B5EF4-FFF2-40B4-BE49-F238E27FC236}">
                      <a16:creationId xmlns:a16="http://schemas.microsoft.com/office/drawing/2014/main" id="{0D325DCD-EB33-4AD4-B036-AC6283EA6E56}"/>
                    </a:ext>
                  </a:extLst>
                </p:cNvPr>
                <p:cNvSpPr/>
                <p:nvPr/>
              </p:nvSpPr>
              <p:spPr>
                <a:xfrm>
                  <a:off x="8237115" y="3610418"/>
                  <a:ext cx="368678" cy="33139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6" name="Rectangle 25">
                  <a:extLst>
                    <a:ext uri="{FF2B5EF4-FFF2-40B4-BE49-F238E27FC236}">
                      <a16:creationId xmlns:a16="http://schemas.microsoft.com/office/drawing/2014/main" id="{48AA87B3-80CC-42A9-8C95-F62AF4796442}"/>
                    </a:ext>
                  </a:extLst>
                </p:cNvPr>
                <p:cNvSpPr/>
                <p:nvPr/>
              </p:nvSpPr>
              <p:spPr>
                <a:xfrm>
                  <a:off x="8639558" y="3610418"/>
                  <a:ext cx="217908" cy="3313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7" name="Rectangle 26">
                  <a:extLst>
                    <a:ext uri="{FF2B5EF4-FFF2-40B4-BE49-F238E27FC236}">
                      <a16:creationId xmlns:a16="http://schemas.microsoft.com/office/drawing/2014/main" id="{8A4A7C31-0F73-483F-949E-AD7F2614260D}"/>
                    </a:ext>
                  </a:extLst>
                </p:cNvPr>
                <p:cNvSpPr/>
                <p:nvPr/>
              </p:nvSpPr>
              <p:spPr>
                <a:xfrm>
                  <a:off x="8891232" y="3610418"/>
                  <a:ext cx="340102" cy="33139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grpSp>
        </p:grpSp>
      </p:grpSp>
      <p:grpSp>
        <p:nvGrpSpPr>
          <p:cNvPr id="31" name="Group 30">
            <a:extLst>
              <a:ext uri="{FF2B5EF4-FFF2-40B4-BE49-F238E27FC236}">
                <a16:creationId xmlns:a16="http://schemas.microsoft.com/office/drawing/2014/main" id="{78A19C95-52AC-485C-833F-94B40E29206A}"/>
              </a:ext>
            </a:extLst>
          </p:cNvPr>
          <p:cNvGrpSpPr/>
          <p:nvPr/>
        </p:nvGrpSpPr>
        <p:grpSpPr>
          <a:xfrm>
            <a:off x="1609162" y="1006690"/>
            <a:ext cx="8549013" cy="2302825"/>
            <a:chOff x="1855206" y="1219486"/>
            <a:chExt cx="8549013" cy="2302825"/>
          </a:xfrm>
        </p:grpSpPr>
        <p:sp>
          <p:nvSpPr>
            <p:cNvPr id="5" name="TextBox 4">
              <a:extLst>
                <a:ext uri="{FF2B5EF4-FFF2-40B4-BE49-F238E27FC236}">
                  <a16:creationId xmlns:a16="http://schemas.microsoft.com/office/drawing/2014/main" id="{4C7C4F2A-AE7A-4B2A-AFD5-F858DD7292D8}"/>
                </a:ext>
              </a:extLst>
            </p:cNvPr>
            <p:cNvSpPr txBox="1"/>
            <p:nvPr/>
          </p:nvSpPr>
          <p:spPr>
            <a:xfrm>
              <a:off x="1855206" y="1943022"/>
              <a:ext cx="5686453" cy="830997"/>
            </a:xfrm>
            <a:prstGeom prst="rect">
              <a:avLst/>
            </a:prstGeom>
            <a:noFill/>
          </p:spPr>
          <p:txBody>
            <a:bodyPr wrap="square" rtlCol="0">
              <a:spAutoFit/>
            </a:bodyPr>
            <a:lstStyle/>
            <a:p>
              <a:pPr algn="ctr"/>
              <a:r>
                <a:rPr lang="en-US" sz="2400" dirty="0"/>
                <a:t>When we're building user interfaces, concurrency works a bit differently.</a:t>
              </a:r>
            </a:p>
          </p:txBody>
        </p:sp>
        <p:pic>
          <p:nvPicPr>
            <p:cNvPr id="30" name="Picture 29" descr="A picture containing text&#10;&#10;Description automatically generated">
              <a:extLst>
                <a:ext uri="{FF2B5EF4-FFF2-40B4-BE49-F238E27FC236}">
                  <a16:creationId xmlns:a16="http://schemas.microsoft.com/office/drawing/2014/main" id="{D6410006-C89A-40CD-96CF-9DB5424BEF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0264" y="1219486"/>
              <a:ext cx="3223955" cy="2302825"/>
            </a:xfrm>
            <a:prstGeom prst="rect">
              <a:avLst/>
            </a:prstGeom>
          </p:spPr>
        </p:pic>
      </p:grpSp>
    </p:spTree>
    <p:extLst>
      <p:ext uri="{BB962C8B-B14F-4D97-AF65-F5344CB8AC3E}">
        <p14:creationId xmlns:p14="http://schemas.microsoft.com/office/powerpoint/2010/main" val="3298537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a:xfrm>
            <a:off x="914400" y="-257398"/>
            <a:ext cx="10363200" cy="1143000"/>
          </a:xfrm>
        </p:spPr>
        <p:txBody>
          <a:bodyPr/>
          <a:lstStyle/>
          <a:p>
            <a:r>
              <a:rPr lang="en-US" dirty="0"/>
              <a:t>But First... Callback Functions</a:t>
            </a:r>
          </a:p>
        </p:txBody>
      </p:sp>
      <p:sp>
        <p:nvSpPr>
          <p:cNvPr id="17" name="TextBox 16">
            <a:extLst>
              <a:ext uri="{FF2B5EF4-FFF2-40B4-BE49-F238E27FC236}">
                <a16:creationId xmlns:a16="http://schemas.microsoft.com/office/drawing/2014/main" id="{E87467F0-DAD0-4357-8EF7-AD898F8FE20B}"/>
              </a:ext>
            </a:extLst>
          </p:cNvPr>
          <p:cNvSpPr txBox="1"/>
          <p:nvPr/>
        </p:nvSpPr>
        <p:spPr>
          <a:xfrm>
            <a:off x="960156" y="718908"/>
            <a:ext cx="10596146" cy="400110"/>
          </a:xfrm>
          <a:prstGeom prst="rect">
            <a:avLst/>
          </a:prstGeom>
          <a:noFill/>
        </p:spPr>
        <p:txBody>
          <a:bodyPr wrap="square" rtlCol="0">
            <a:spAutoFit/>
          </a:bodyPr>
          <a:lstStyle/>
          <a:p>
            <a:pPr algn="ctr"/>
            <a:r>
              <a:rPr lang="en-US" sz="2000" dirty="0"/>
              <a:t>A callback function is a function that is called when an "event" occurs.</a:t>
            </a:r>
          </a:p>
        </p:txBody>
      </p:sp>
      <p:sp>
        <p:nvSpPr>
          <p:cNvPr id="20" name="TextBox 19">
            <a:extLst>
              <a:ext uri="{FF2B5EF4-FFF2-40B4-BE49-F238E27FC236}">
                <a16:creationId xmlns:a16="http://schemas.microsoft.com/office/drawing/2014/main" id="{DE9BA925-5979-4E3F-90DF-9E01EA33D5C1}"/>
              </a:ext>
            </a:extLst>
          </p:cNvPr>
          <p:cNvSpPr txBox="1"/>
          <p:nvPr/>
        </p:nvSpPr>
        <p:spPr>
          <a:xfrm>
            <a:off x="208845" y="2434911"/>
            <a:ext cx="7782566" cy="4308872"/>
          </a:xfrm>
          <a:prstGeom prst="rect">
            <a:avLst/>
          </a:prstGeom>
          <a:solidFill>
            <a:schemeClr val="bg1">
              <a:lumMod val="95000"/>
            </a:schemeClr>
          </a:solidFill>
          <a:ln>
            <a:solidFill>
              <a:schemeClr val="tx1"/>
            </a:solidFill>
          </a:ln>
        </p:spPr>
        <p:txBody>
          <a:bodyPr wrap="square">
            <a:spAutoFit/>
          </a:bodyPr>
          <a:lstStyle/>
          <a:p>
            <a:r>
              <a:rPr lang="en-US" dirty="0">
                <a:solidFill>
                  <a:srgbClr val="000000"/>
                </a:solidFill>
                <a:latin typeface="Consolas" panose="020B0609020204030204" pitchFamily="49" charset="0"/>
              </a:rPr>
              <a:t>function </a:t>
            </a:r>
            <a:r>
              <a:rPr lang="en-US" dirty="0" err="1">
                <a:solidFill>
                  <a:srgbClr val="000000"/>
                </a:solidFill>
                <a:latin typeface="Consolas" panose="020B0609020204030204" pitchFamily="49" charset="0"/>
              </a:rPr>
              <a:t>set_up_ui</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payment_button</a:t>
            </a:r>
            <a:r>
              <a:rPr lang="en-US" dirty="0">
                <a:solidFill>
                  <a:srgbClr val="000000"/>
                </a:solidFill>
                <a:latin typeface="Consolas" panose="020B0609020204030204" pitchFamily="49" charset="0"/>
              </a:rPr>
              <a:t> = new Button("Pay now!");</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payment_button.set_callback</a:t>
            </a:r>
            <a:r>
              <a:rPr lang="en-US" dirty="0">
                <a:solidFill>
                  <a:srgbClr val="000000"/>
                </a:solidFill>
                <a:latin typeface="Consolas" panose="020B0609020204030204" pitchFamily="49" charset="0"/>
              </a:rPr>
              <a:t>(ON_CLICK, </a:t>
            </a:r>
            <a:r>
              <a:rPr lang="en-US" dirty="0" err="1">
                <a:solidFill>
                  <a:srgbClr val="C00000"/>
                </a:solidFill>
                <a:latin typeface="Consolas" panose="020B0609020204030204" pitchFamily="49" charset="0"/>
              </a:rPr>
              <a:t>call_upon_click</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add_button_to_ui</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payment_button</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endParaRPr lang="en-US" sz="1100"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function </a:t>
            </a:r>
            <a:r>
              <a:rPr lang="en-US" dirty="0" err="1">
                <a:solidFill>
                  <a:srgbClr val="C00000"/>
                </a:solidFill>
                <a:latin typeface="Consolas" panose="020B0609020204030204" pitchFamily="49" charset="0"/>
              </a:rPr>
              <a:t>call_upon_click</a:t>
            </a:r>
            <a:r>
              <a:rPr lang="en-US"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pay_obj</a:t>
            </a:r>
            <a:r>
              <a:rPr lang="en-US" dirty="0">
                <a:solidFill>
                  <a:srgbClr val="000000"/>
                </a:solidFill>
                <a:latin typeface="Consolas" panose="020B0609020204030204" pitchFamily="49" charset="0"/>
              </a:rPr>
              <a:t> = new </a:t>
            </a:r>
            <a:r>
              <a:rPr lang="en-US" dirty="0" err="1">
                <a:solidFill>
                  <a:srgbClr val="000000"/>
                </a:solidFill>
                <a:latin typeface="Consolas" panose="020B0609020204030204" pitchFamily="49" charset="0"/>
              </a:rPr>
              <a:t>PaymentProcessor</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pay_obj.set_callback</a:t>
            </a:r>
            <a:r>
              <a:rPr lang="en-US" dirty="0">
                <a:solidFill>
                  <a:srgbClr val="000000"/>
                </a:solidFill>
                <a:latin typeface="Consolas" panose="020B0609020204030204" pitchFamily="49" charset="0"/>
              </a:rPr>
              <a:t>(</a:t>
            </a:r>
            <a:r>
              <a:rPr lang="en-US" dirty="0" err="1">
                <a:solidFill>
                  <a:srgbClr val="00B050"/>
                </a:solidFill>
                <a:latin typeface="Consolas" panose="020B0609020204030204" pitchFamily="49" charset="0"/>
              </a:rPr>
              <a:t>call_upon_payment_done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pay_obj.initiate_payment_in_background</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endParaRPr lang="en-US" sz="1100"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function </a:t>
            </a:r>
            <a:r>
              <a:rPr lang="en-US" dirty="0" err="1">
                <a:solidFill>
                  <a:srgbClr val="00B050"/>
                </a:solidFill>
                <a:latin typeface="Consolas" panose="020B0609020204030204" pitchFamily="49" charset="0"/>
              </a:rPr>
              <a:t>call_upon_payment_done</a:t>
            </a:r>
            <a:r>
              <a:rPr lang="en-US" dirty="0">
                <a:latin typeface="Consolas" panose="020B0609020204030204" pitchFamily="49" charset="0"/>
              </a:rPr>
              <a:t>(result) {</a:t>
            </a:r>
          </a:p>
          <a:p>
            <a:r>
              <a:rPr lang="en-US" dirty="0">
                <a:latin typeface="Consolas" panose="020B0609020204030204" pitchFamily="49" charset="0"/>
              </a:rPr>
              <a:t>  if (result == SUCCESS) </a:t>
            </a:r>
            <a:r>
              <a:rPr lang="en-US" dirty="0" err="1">
                <a:latin typeface="Consolas" panose="020B0609020204030204" pitchFamily="49" charset="0"/>
              </a:rPr>
              <a:t>update_ui</a:t>
            </a:r>
            <a:r>
              <a:rPr lang="en-US" dirty="0">
                <a:latin typeface="Consolas" panose="020B0609020204030204" pitchFamily="49" charset="0"/>
              </a:rPr>
              <a:t>("Payment accepted!");</a:t>
            </a:r>
          </a:p>
          <a:p>
            <a:r>
              <a:rPr lang="en-US" dirty="0">
                <a:latin typeface="Consolas" panose="020B0609020204030204" pitchFamily="49" charset="0"/>
              </a:rPr>
              <a:t>                    else </a:t>
            </a:r>
            <a:r>
              <a:rPr lang="en-US" dirty="0" err="1">
                <a:latin typeface="Consolas" panose="020B0609020204030204" pitchFamily="49" charset="0"/>
              </a:rPr>
              <a:t>update_ui</a:t>
            </a:r>
            <a:r>
              <a:rPr lang="en-US" dirty="0">
                <a:latin typeface="Consolas" panose="020B0609020204030204" pitchFamily="49" charset="0"/>
              </a:rPr>
              <a:t>("Card denied!");</a:t>
            </a:r>
          </a:p>
          <a:p>
            <a:r>
              <a:rPr lang="en-US" dirty="0">
                <a:latin typeface="Consolas" panose="020B0609020204030204" pitchFamily="49" charset="0"/>
              </a:rPr>
              <a:t>}</a:t>
            </a:r>
          </a:p>
        </p:txBody>
      </p:sp>
      <p:sp>
        <p:nvSpPr>
          <p:cNvPr id="33" name="Speech Bubble: Rectangle with Corners Rounded 32" hidden="1">
            <a:extLst>
              <a:ext uri="{FF2B5EF4-FFF2-40B4-BE49-F238E27FC236}">
                <a16:creationId xmlns:a16="http://schemas.microsoft.com/office/drawing/2014/main" id="{115391B3-4FF5-413A-B036-64D600A064DD}"/>
              </a:ext>
            </a:extLst>
          </p:cNvPr>
          <p:cNvSpPr/>
          <p:nvPr/>
        </p:nvSpPr>
        <p:spPr>
          <a:xfrm>
            <a:off x="4113674" y="3291748"/>
            <a:ext cx="2783758" cy="1599011"/>
          </a:xfrm>
          <a:prstGeom prst="wedgeRoundRectCallout">
            <a:avLst>
              <a:gd name="adj1" fmla="val -113495"/>
              <a:gd name="adj2" fmla="val 55096"/>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launches our task in the background.</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(this is pseudo-syntax)</a:t>
            </a:r>
            <a:endParaRPr lang="en-US" sz="2000" dirty="0">
              <a:solidFill>
                <a:schemeClr val="accent2">
                  <a:lumMod val="20000"/>
                  <a:lumOff val="80000"/>
                </a:schemeClr>
              </a:solidFill>
              <a:latin typeface="Corbel" panose="020B0503020204020204" pitchFamily="34" charset="0"/>
            </a:endParaRPr>
          </a:p>
        </p:txBody>
      </p:sp>
      <p:sp>
        <p:nvSpPr>
          <p:cNvPr id="34" name="Speech Bubble: Rectangle with Corners Rounded 33" hidden="1">
            <a:extLst>
              <a:ext uri="{FF2B5EF4-FFF2-40B4-BE49-F238E27FC236}">
                <a16:creationId xmlns:a16="http://schemas.microsoft.com/office/drawing/2014/main" id="{DCD2F4DC-AEDD-450E-BD10-3390C9E42A68}"/>
              </a:ext>
            </a:extLst>
          </p:cNvPr>
          <p:cNvSpPr/>
          <p:nvPr/>
        </p:nvSpPr>
        <p:spPr>
          <a:xfrm>
            <a:off x="4624420" y="4440374"/>
            <a:ext cx="2783758" cy="1067719"/>
          </a:xfrm>
          <a:prstGeom prst="wedgeRoundRectCallout">
            <a:avLst>
              <a:gd name="adj1" fmla="val -92928"/>
              <a:gd name="adj2" fmla="val -46910"/>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Our task is done, so it runs the callback, then terminates.</a:t>
            </a:r>
            <a:endParaRPr lang="en-US" sz="2000" dirty="0">
              <a:solidFill>
                <a:schemeClr val="accent2">
                  <a:lumMod val="20000"/>
                  <a:lumOff val="80000"/>
                </a:schemeClr>
              </a:solidFill>
              <a:latin typeface="Corbel" panose="020B0503020204020204" pitchFamily="34" charset="0"/>
            </a:endParaRPr>
          </a:p>
        </p:txBody>
      </p:sp>
      <p:sp>
        <p:nvSpPr>
          <p:cNvPr id="75" name="Speech Bubble: Rectangle with Corners Rounded 74" hidden="1">
            <a:extLst>
              <a:ext uri="{FF2B5EF4-FFF2-40B4-BE49-F238E27FC236}">
                <a16:creationId xmlns:a16="http://schemas.microsoft.com/office/drawing/2014/main" id="{58A6AC96-2B03-4428-85EB-3B27D5CB010A}"/>
              </a:ext>
            </a:extLst>
          </p:cNvPr>
          <p:cNvSpPr/>
          <p:nvPr/>
        </p:nvSpPr>
        <p:spPr>
          <a:xfrm>
            <a:off x="4505792" y="4636230"/>
            <a:ext cx="2783758" cy="1067719"/>
          </a:xfrm>
          <a:prstGeom prst="wedgeRoundRectCallout">
            <a:avLst>
              <a:gd name="adj1" fmla="val -88341"/>
              <a:gd name="adj2" fmla="val 40274"/>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Our main UI code continues normally.</a:t>
            </a:r>
            <a:endParaRPr lang="en-US" sz="2000" dirty="0">
              <a:solidFill>
                <a:schemeClr val="accent2">
                  <a:lumMod val="20000"/>
                  <a:lumOff val="80000"/>
                </a:schemeClr>
              </a:solidFill>
              <a:latin typeface="Corbel" panose="020B0503020204020204" pitchFamily="34" charset="0"/>
            </a:endParaRPr>
          </a:p>
        </p:txBody>
      </p:sp>
      <p:sp>
        <p:nvSpPr>
          <p:cNvPr id="42" name="TextBox 41">
            <a:extLst>
              <a:ext uri="{FF2B5EF4-FFF2-40B4-BE49-F238E27FC236}">
                <a16:creationId xmlns:a16="http://schemas.microsoft.com/office/drawing/2014/main" id="{26A8A61B-0085-42F0-9B81-4410159D5EF4}"/>
              </a:ext>
            </a:extLst>
          </p:cNvPr>
          <p:cNvSpPr txBox="1"/>
          <p:nvPr/>
        </p:nvSpPr>
        <p:spPr>
          <a:xfrm>
            <a:off x="779096" y="1217651"/>
            <a:ext cx="10958266" cy="400110"/>
          </a:xfrm>
          <a:prstGeom prst="rect">
            <a:avLst/>
          </a:prstGeom>
          <a:noFill/>
        </p:spPr>
        <p:txBody>
          <a:bodyPr wrap="square" rtlCol="0">
            <a:spAutoFit/>
          </a:bodyPr>
          <a:lstStyle/>
          <a:p>
            <a:pPr algn="ctr"/>
            <a:r>
              <a:rPr lang="en-US" sz="2000" dirty="0"/>
              <a:t>The event could be a </a:t>
            </a:r>
            <a:r>
              <a:rPr lang="en-US" sz="2000" dirty="0">
                <a:solidFill>
                  <a:srgbClr val="C00000"/>
                </a:solidFill>
              </a:rPr>
              <a:t>click of a UI button</a:t>
            </a:r>
            <a:r>
              <a:rPr lang="en-US" sz="2000" dirty="0"/>
              <a:t>, a </a:t>
            </a:r>
            <a:r>
              <a:rPr lang="en-US" sz="2000" dirty="0">
                <a:solidFill>
                  <a:srgbClr val="7030A0"/>
                </a:solidFill>
              </a:rPr>
              <a:t>timer expiring</a:t>
            </a:r>
            <a:r>
              <a:rPr lang="en-US" sz="2000" dirty="0"/>
              <a:t>, or a </a:t>
            </a:r>
            <a:r>
              <a:rPr lang="en-US" sz="2000" dirty="0">
                <a:solidFill>
                  <a:srgbClr val="009644"/>
                </a:solidFill>
              </a:rPr>
              <a:t>completed payment transaction</a:t>
            </a:r>
            <a:r>
              <a:rPr lang="en-US" sz="2000" dirty="0"/>
              <a:t>.</a:t>
            </a:r>
          </a:p>
        </p:txBody>
      </p:sp>
      <p:sp>
        <p:nvSpPr>
          <p:cNvPr id="43" name="TextBox 42">
            <a:extLst>
              <a:ext uri="{FF2B5EF4-FFF2-40B4-BE49-F238E27FC236}">
                <a16:creationId xmlns:a16="http://schemas.microsoft.com/office/drawing/2014/main" id="{89DC5126-CEDD-46F9-B1DF-74844DAE0E33}"/>
              </a:ext>
            </a:extLst>
          </p:cNvPr>
          <p:cNvSpPr txBox="1"/>
          <p:nvPr/>
        </p:nvSpPr>
        <p:spPr>
          <a:xfrm>
            <a:off x="779096" y="1716394"/>
            <a:ext cx="10958266" cy="400110"/>
          </a:xfrm>
          <a:prstGeom prst="rect">
            <a:avLst/>
          </a:prstGeom>
          <a:noFill/>
        </p:spPr>
        <p:txBody>
          <a:bodyPr wrap="square" rtlCol="0">
            <a:spAutoFit/>
          </a:bodyPr>
          <a:lstStyle/>
          <a:p>
            <a:pPr algn="ctr"/>
            <a:r>
              <a:rPr lang="en-US" sz="2000" dirty="0"/>
              <a:t>The callback performs a follow-up action that handles the just-completed event.</a:t>
            </a:r>
          </a:p>
        </p:txBody>
      </p:sp>
      <p:sp>
        <p:nvSpPr>
          <p:cNvPr id="44" name="TextBox 43">
            <a:extLst>
              <a:ext uri="{FF2B5EF4-FFF2-40B4-BE49-F238E27FC236}">
                <a16:creationId xmlns:a16="http://schemas.microsoft.com/office/drawing/2014/main" id="{15AF6978-5CE2-498C-A1FB-C508BA0A62B7}"/>
              </a:ext>
            </a:extLst>
          </p:cNvPr>
          <p:cNvSpPr txBox="1"/>
          <p:nvPr/>
        </p:nvSpPr>
        <p:spPr>
          <a:xfrm>
            <a:off x="8268718" y="3155856"/>
            <a:ext cx="3785426" cy="1015663"/>
          </a:xfrm>
          <a:prstGeom prst="rect">
            <a:avLst/>
          </a:prstGeom>
          <a:noFill/>
        </p:spPr>
        <p:txBody>
          <a:bodyPr wrap="square" rtlCol="0">
            <a:spAutoFit/>
          </a:bodyPr>
          <a:lstStyle/>
          <a:p>
            <a:pPr algn="ctr"/>
            <a:r>
              <a:rPr lang="en-US" sz="2000" dirty="0"/>
              <a:t>For example, a </a:t>
            </a:r>
            <a:r>
              <a:rPr lang="en-US" sz="2000" dirty="0">
                <a:solidFill>
                  <a:srgbClr val="C00000"/>
                </a:solidFill>
              </a:rPr>
              <a:t>callback</a:t>
            </a:r>
            <a:r>
              <a:rPr lang="en-US" sz="2000" dirty="0"/>
              <a:t> handling a button click could initiate a credit-card purchase...</a:t>
            </a:r>
          </a:p>
        </p:txBody>
      </p:sp>
      <p:sp>
        <p:nvSpPr>
          <p:cNvPr id="45" name="TextBox 44">
            <a:extLst>
              <a:ext uri="{FF2B5EF4-FFF2-40B4-BE49-F238E27FC236}">
                <a16:creationId xmlns:a16="http://schemas.microsoft.com/office/drawing/2014/main" id="{9891CA65-60E2-46FA-815A-60B709F8756F}"/>
              </a:ext>
            </a:extLst>
          </p:cNvPr>
          <p:cNvSpPr txBox="1"/>
          <p:nvPr/>
        </p:nvSpPr>
        <p:spPr>
          <a:xfrm>
            <a:off x="8249235" y="4505438"/>
            <a:ext cx="3733920" cy="1323439"/>
          </a:xfrm>
          <a:prstGeom prst="rect">
            <a:avLst/>
          </a:prstGeom>
          <a:noFill/>
        </p:spPr>
        <p:txBody>
          <a:bodyPr wrap="square" rtlCol="0">
            <a:spAutoFit/>
          </a:bodyPr>
          <a:lstStyle/>
          <a:p>
            <a:pPr algn="ctr"/>
            <a:r>
              <a:rPr lang="en-US" sz="2000" dirty="0"/>
              <a:t>and the </a:t>
            </a:r>
            <a:r>
              <a:rPr lang="en-US" sz="2000" dirty="0">
                <a:solidFill>
                  <a:srgbClr val="009644"/>
                </a:solidFill>
              </a:rPr>
              <a:t>callback</a:t>
            </a:r>
            <a:r>
              <a:rPr lang="en-US" sz="2000" dirty="0"/>
              <a:t> that's triggered when the purchase completes would update the webpage with the payment result.</a:t>
            </a:r>
          </a:p>
        </p:txBody>
      </p:sp>
      <p:sp>
        <p:nvSpPr>
          <p:cNvPr id="46" name="Speech Bubble: Rectangle with Corners Rounded 45">
            <a:extLst>
              <a:ext uri="{FF2B5EF4-FFF2-40B4-BE49-F238E27FC236}">
                <a16:creationId xmlns:a16="http://schemas.microsoft.com/office/drawing/2014/main" id="{0C5B5DB6-5BBD-474E-9B93-80A128C88B5C}"/>
              </a:ext>
            </a:extLst>
          </p:cNvPr>
          <p:cNvSpPr/>
          <p:nvPr/>
        </p:nvSpPr>
        <p:spPr>
          <a:xfrm>
            <a:off x="7289513" y="1783755"/>
            <a:ext cx="3355667" cy="1437541"/>
          </a:xfrm>
          <a:prstGeom prst="wedgeRoundRectCallout">
            <a:avLst>
              <a:gd name="adj1" fmla="val -90741"/>
              <a:gd name="adj2" fmla="val 37862"/>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This says: "Call the </a:t>
            </a:r>
            <a:r>
              <a:rPr lang="en-US" sz="2000" dirty="0" err="1">
                <a:solidFill>
                  <a:schemeClr val="accent2">
                    <a:lumMod val="40000"/>
                    <a:lumOff val="60000"/>
                  </a:schemeClr>
                </a:solidFill>
              </a:rPr>
              <a:t>call_upon_click</a:t>
            </a:r>
            <a:r>
              <a:rPr lang="en-US" sz="2000" dirty="0">
                <a:solidFill>
                  <a:schemeClr val="accent2">
                    <a:lumMod val="40000"/>
                    <a:lumOff val="60000"/>
                  </a:schemeClr>
                </a:solidFill>
              </a:rPr>
              <a:t>()</a:t>
            </a:r>
            <a:r>
              <a:rPr lang="en-US" sz="2000" dirty="0"/>
              <a:t> function if/when the user clicks the payment button.</a:t>
            </a:r>
          </a:p>
        </p:txBody>
      </p:sp>
      <p:sp>
        <p:nvSpPr>
          <p:cNvPr id="47" name="Speech Bubble: Rectangle with Corners Rounded 46">
            <a:extLst>
              <a:ext uri="{FF2B5EF4-FFF2-40B4-BE49-F238E27FC236}">
                <a16:creationId xmlns:a16="http://schemas.microsoft.com/office/drawing/2014/main" id="{2B406309-99C9-4068-9D68-CF2A4977B746}"/>
              </a:ext>
            </a:extLst>
          </p:cNvPr>
          <p:cNvSpPr/>
          <p:nvPr/>
        </p:nvSpPr>
        <p:spPr>
          <a:xfrm>
            <a:off x="6151873" y="5314057"/>
            <a:ext cx="4427898" cy="1103082"/>
          </a:xfrm>
          <a:prstGeom prst="wedgeRoundRectCallout">
            <a:avLst>
              <a:gd name="adj1" fmla="val -96010"/>
              <a:gd name="adj2" fmla="val -68388"/>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This initiates the payment in the background... It might take a while...</a:t>
            </a:r>
          </a:p>
        </p:txBody>
      </p:sp>
      <p:sp>
        <p:nvSpPr>
          <p:cNvPr id="48" name="Speech Bubble: Rectangle with Corners Rounded 47">
            <a:extLst>
              <a:ext uri="{FF2B5EF4-FFF2-40B4-BE49-F238E27FC236}">
                <a16:creationId xmlns:a16="http://schemas.microsoft.com/office/drawing/2014/main" id="{707C8CCE-A7E5-463C-BC0F-9A4EADD1FC43}"/>
              </a:ext>
            </a:extLst>
          </p:cNvPr>
          <p:cNvSpPr/>
          <p:nvPr/>
        </p:nvSpPr>
        <p:spPr>
          <a:xfrm>
            <a:off x="5539295" y="3198405"/>
            <a:ext cx="2729423" cy="1103082"/>
          </a:xfrm>
          <a:prstGeom prst="wedgeRoundRectCallout">
            <a:avLst>
              <a:gd name="adj1" fmla="val -77668"/>
              <a:gd name="adj2" fmla="val 80557"/>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And instructs it to call this </a:t>
            </a:r>
            <a:r>
              <a:rPr lang="en-US" sz="2000" dirty="0">
                <a:solidFill>
                  <a:schemeClr val="accent6">
                    <a:lumMod val="40000"/>
                    <a:lumOff val="60000"/>
                  </a:schemeClr>
                </a:solidFill>
              </a:rPr>
              <a:t>callback</a:t>
            </a:r>
            <a:r>
              <a:rPr lang="en-US" sz="2000" dirty="0"/>
              <a:t> when it eventually completes.</a:t>
            </a:r>
          </a:p>
        </p:txBody>
      </p:sp>
    </p:spTree>
    <p:extLst>
      <p:ext uri="{BB962C8B-B14F-4D97-AF65-F5344CB8AC3E}">
        <p14:creationId xmlns:p14="http://schemas.microsoft.com/office/powerpoint/2010/main" val="774013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bg/>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xEl>
                                              <p:pRg st="3" end="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wipe(down)">
                                      <p:cBhvr>
                                        <p:cTn id="45" dur="500"/>
                                        <p:tgtEl>
                                          <p:spTgt spid="46"/>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path" presetSubtype="0" accel="50000" decel="50000" fill="hold" grpId="2" nodeType="clickEffect">
                                  <p:stCondLst>
                                    <p:cond delay="0"/>
                                  </p:stCondLst>
                                  <p:childTnLst>
                                    <p:animMotion origin="layout" path="M 3.125E-6 -4.81481E-6 L -0.1961 0.14815 " pathEditMode="relative" rAng="0" ptsTypes="AA">
                                      <p:cBhvr>
                                        <p:cTn id="49" dur="2000" fill="hold"/>
                                        <p:tgtEl>
                                          <p:spTgt spid="46"/>
                                        </p:tgtEl>
                                        <p:attrNameLst>
                                          <p:attrName>ppt_x</p:attrName>
                                          <p:attrName>ppt_y</p:attrName>
                                        </p:attrNameLst>
                                      </p:cBhvr>
                                      <p:rCtr x="-9805" y="7407"/>
                                    </p:animMotion>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20">
                                            <p:txEl>
                                              <p:pRg st="6" end="6"/>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20">
                                            <p:txEl>
                                              <p:pRg st="7" end="7"/>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20">
                                            <p:txEl>
                                              <p:pRg st="8" end="8"/>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20">
                                            <p:txEl>
                                              <p:pRg st="9" end="9"/>
                                            </p:txEl>
                                          </p:spTgt>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20">
                                            <p:txEl>
                                              <p:pRg st="10" end="10"/>
                                            </p:txEl>
                                          </p:spTgt>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46"/>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45"/>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20">
                                            <p:txEl>
                                              <p:pRg st="12" end="12"/>
                                            </p:txEl>
                                          </p:spTgt>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20">
                                            <p:txEl>
                                              <p:pRg st="13" end="13"/>
                                            </p:txEl>
                                          </p:spTgt>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20">
                                            <p:txEl>
                                              <p:pRg st="14" end="14"/>
                                            </p:txEl>
                                          </p:spTgt>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20">
                                            <p:txEl>
                                              <p:pRg st="15" end="15"/>
                                            </p:txEl>
                                          </p:spTgt>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wipe(down)">
                                      <p:cBhvr>
                                        <p:cTn id="90" dur="500"/>
                                        <p:tgtEl>
                                          <p:spTgt spid="33"/>
                                        </p:tgtEl>
                                      </p:cBhvr>
                                    </p:animEffect>
                                  </p:childTnLst>
                                </p:cTn>
                              </p:par>
                            </p:childTnLst>
                          </p:cTn>
                        </p:par>
                      </p:childTnLst>
                    </p:cTn>
                  </p:par>
                  <p:par>
                    <p:cTn id="91" fill="hold">
                      <p:stCondLst>
                        <p:cond delay="indefinite"/>
                      </p:stCondLst>
                      <p:childTnLst>
                        <p:par>
                          <p:cTn id="92" fill="hold">
                            <p:stCondLst>
                              <p:cond delay="0"/>
                            </p:stCondLst>
                            <p:childTnLst>
                              <p:par>
                                <p:cTn id="93" presetID="42" presetClass="path" presetSubtype="0" accel="50000" decel="50000" fill="hold" grpId="2" nodeType="clickEffect">
                                  <p:stCondLst>
                                    <p:cond delay="0"/>
                                  </p:stCondLst>
                                  <p:childTnLst>
                                    <p:animMotion origin="layout" path="M -2.5E-6 2.22222E-6 L -0.15664 -0.17963 " pathEditMode="relative" rAng="0" ptsTypes="AA">
                                      <p:cBhvr>
                                        <p:cTn id="94" dur="2000" fill="hold"/>
                                        <p:tgtEl>
                                          <p:spTgt spid="33"/>
                                        </p:tgtEl>
                                        <p:attrNameLst>
                                          <p:attrName>ppt_x</p:attrName>
                                          <p:attrName>ppt_y</p:attrName>
                                        </p:attrNameLst>
                                      </p:cBhvr>
                                      <p:rCtr x="-7839" y="-8981"/>
                                    </p:animMotion>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33"/>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34"/>
                                        </p:tgtEl>
                                        <p:attrNameLst>
                                          <p:attrName>style.visibility</p:attrName>
                                        </p:attrNameLst>
                                      </p:cBhvr>
                                      <p:to>
                                        <p:strVal val="visible"/>
                                      </p:to>
                                    </p:set>
                                    <p:animEffect transition="in" filter="wipe(down)">
                                      <p:cBhvr>
                                        <p:cTn id="103" dur="500"/>
                                        <p:tgtEl>
                                          <p:spTgt spid="34"/>
                                        </p:tgtEl>
                                      </p:cBhvr>
                                    </p:animEffect>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grpId="1" nodeType="clickEffect">
                                  <p:stCondLst>
                                    <p:cond delay="0"/>
                                  </p:stCondLst>
                                  <p:childTnLst>
                                    <p:set>
                                      <p:cBhvr>
                                        <p:cTn id="107" dur="1" fill="hold">
                                          <p:stCondLst>
                                            <p:cond delay="0"/>
                                          </p:stCondLst>
                                        </p:cTn>
                                        <p:tgtEl>
                                          <p:spTgt spid="34"/>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22" presetClass="entr" presetSubtype="4" fill="hold" grpId="0" nodeType="clickEffect">
                                  <p:stCondLst>
                                    <p:cond delay="0"/>
                                  </p:stCondLst>
                                  <p:childTnLst>
                                    <p:set>
                                      <p:cBhvr>
                                        <p:cTn id="111" dur="1" fill="hold">
                                          <p:stCondLst>
                                            <p:cond delay="0"/>
                                          </p:stCondLst>
                                        </p:cTn>
                                        <p:tgtEl>
                                          <p:spTgt spid="75"/>
                                        </p:tgtEl>
                                        <p:attrNameLst>
                                          <p:attrName>style.visibility</p:attrName>
                                        </p:attrNameLst>
                                      </p:cBhvr>
                                      <p:to>
                                        <p:strVal val="visible"/>
                                      </p:to>
                                    </p:set>
                                    <p:animEffect transition="in" filter="wipe(down)">
                                      <p:cBhvr>
                                        <p:cTn id="112" dur="500"/>
                                        <p:tgtEl>
                                          <p:spTgt spid="75"/>
                                        </p:tgtEl>
                                      </p:cBhvr>
                                    </p:animEffect>
                                  </p:childTnLst>
                                </p:cTn>
                              </p:par>
                            </p:childTnLst>
                          </p:cTn>
                        </p:par>
                      </p:childTnLst>
                    </p:cTn>
                  </p:par>
                  <p:par>
                    <p:cTn id="113" fill="hold">
                      <p:stCondLst>
                        <p:cond delay="indefinite"/>
                      </p:stCondLst>
                      <p:childTnLst>
                        <p:par>
                          <p:cTn id="114" fill="hold">
                            <p:stCondLst>
                              <p:cond delay="0"/>
                            </p:stCondLst>
                            <p:childTnLst>
                              <p:par>
                                <p:cTn id="115" presetID="1" presetClass="exit" presetSubtype="0" fill="hold" grpId="1" nodeType="clickEffect">
                                  <p:stCondLst>
                                    <p:cond delay="0"/>
                                  </p:stCondLst>
                                  <p:childTnLst>
                                    <p:set>
                                      <p:cBhvr>
                                        <p:cTn id="116" dur="1" fill="hold">
                                          <p:stCondLst>
                                            <p:cond delay="0"/>
                                          </p:stCondLst>
                                        </p:cTn>
                                        <p:tgtEl>
                                          <p:spTgt spid="75"/>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22" presetClass="entr" presetSubtype="4" fill="hold" grpId="0" nodeType="clickEffect">
                                  <p:stCondLst>
                                    <p:cond delay="0"/>
                                  </p:stCondLst>
                                  <p:childTnLst>
                                    <p:set>
                                      <p:cBhvr>
                                        <p:cTn id="120" dur="1" fill="hold">
                                          <p:stCondLst>
                                            <p:cond delay="0"/>
                                          </p:stCondLst>
                                        </p:cTn>
                                        <p:tgtEl>
                                          <p:spTgt spid="47"/>
                                        </p:tgtEl>
                                        <p:attrNameLst>
                                          <p:attrName>style.visibility</p:attrName>
                                        </p:attrNameLst>
                                      </p:cBhvr>
                                      <p:to>
                                        <p:strVal val="visible"/>
                                      </p:to>
                                    </p:set>
                                    <p:animEffect transition="in" filter="wipe(down)">
                                      <p:cBhvr>
                                        <p:cTn id="121" dur="500"/>
                                        <p:tgtEl>
                                          <p:spTgt spid="47"/>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4" fill="hold" grpId="0" nodeType="clickEffect">
                                  <p:stCondLst>
                                    <p:cond delay="0"/>
                                  </p:stCondLst>
                                  <p:childTnLst>
                                    <p:set>
                                      <p:cBhvr>
                                        <p:cTn id="125" dur="1" fill="hold">
                                          <p:stCondLst>
                                            <p:cond delay="0"/>
                                          </p:stCondLst>
                                        </p:cTn>
                                        <p:tgtEl>
                                          <p:spTgt spid="48"/>
                                        </p:tgtEl>
                                        <p:attrNameLst>
                                          <p:attrName>style.visibility</p:attrName>
                                        </p:attrNameLst>
                                      </p:cBhvr>
                                      <p:to>
                                        <p:strVal val="visible"/>
                                      </p:to>
                                    </p:set>
                                    <p:animEffect transition="in" filter="wipe(down)">
                                      <p:cBhvr>
                                        <p:cTn id="126" dur="500"/>
                                        <p:tgtEl>
                                          <p:spTgt spid="48"/>
                                        </p:tgtEl>
                                      </p:cBhvr>
                                    </p:animEffec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48"/>
                                        </p:tgtEl>
                                        <p:attrNameLst>
                                          <p:attrName>style.visibility</p:attrName>
                                        </p:attrNameLst>
                                      </p:cBhvr>
                                      <p:to>
                                        <p:strVal val="hidden"/>
                                      </p:to>
                                    </p:set>
                                  </p:childTnLst>
                                </p:cTn>
                              </p:par>
                              <p:par>
                                <p:cTn id="131" presetID="1" presetClass="exit" presetSubtype="0" fill="hold" grpId="1" nodeType="withEffect">
                                  <p:stCondLst>
                                    <p:cond delay="0"/>
                                  </p:stCondLst>
                                  <p:childTnLst>
                                    <p:set>
                                      <p:cBhvr>
                                        <p:cTn id="132" dur="1" fill="hold">
                                          <p:stCondLst>
                                            <p:cond delay="0"/>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uiExpand="1" build="p" animBg="1"/>
      <p:bldP spid="33" grpId="0" animBg="1"/>
      <p:bldP spid="33" grpId="1" animBg="1"/>
      <p:bldP spid="33" grpId="2" animBg="1"/>
      <p:bldP spid="34" grpId="0" animBg="1"/>
      <p:bldP spid="34" grpId="1" animBg="1"/>
      <p:bldP spid="75" grpId="0" animBg="1"/>
      <p:bldP spid="75" grpId="1" animBg="1"/>
      <p:bldP spid="42" grpId="0"/>
      <p:bldP spid="43" grpId="0"/>
      <p:bldP spid="44" grpId="0"/>
      <p:bldP spid="45" grpId="0"/>
      <p:bldP spid="46" grpId="0" animBg="1"/>
      <p:bldP spid="46" grpId="1" animBg="1"/>
      <p:bldP spid="46" grpId="2" animBg="1"/>
      <p:bldP spid="47" grpId="0" animBg="1"/>
      <p:bldP spid="47" grpId="1" animBg="1"/>
      <p:bldP spid="48" grpId="0" animBg="1"/>
      <p:bldP spid="48" grpId="1"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p:txBody>
          <a:bodyPr/>
          <a:lstStyle/>
          <a:p>
            <a:r>
              <a:rPr lang="en-US" dirty="0"/>
              <a:t>A Simple Web Page</a:t>
            </a:r>
          </a:p>
        </p:txBody>
      </p:sp>
      <p:sp>
        <p:nvSpPr>
          <p:cNvPr id="6" name="Rectangle 5">
            <a:extLst>
              <a:ext uri="{FF2B5EF4-FFF2-40B4-BE49-F238E27FC236}">
                <a16:creationId xmlns:a16="http://schemas.microsoft.com/office/drawing/2014/main" id="{0C50657E-27DB-4184-A461-78F29D0CC614}"/>
              </a:ext>
            </a:extLst>
          </p:cNvPr>
          <p:cNvSpPr/>
          <p:nvPr/>
        </p:nvSpPr>
        <p:spPr>
          <a:xfrm>
            <a:off x="292341" y="859228"/>
            <a:ext cx="6312239" cy="4653298"/>
          </a:xfrm>
          <a:prstGeom prst="rect">
            <a:avLst/>
          </a:prstGeom>
          <a:solidFill>
            <a:srgbClr val="F4F9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cs typeface="Courier New" panose="02070309020205020404" pitchFamily="49" charset="0"/>
              </a:rPr>
              <a:t>&lt;html&gt;</a:t>
            </a:r>
          </a:p>
          <a:p>
            <a:r>
              <a:rPr lang="en-US" dirty="0">
                <a:solidFill>
                  <a:schemeClr val="tx1"/>
                </a:solidFill>
                <a:latin typeface="Consolas" panose="020B0609020204030204" pitchFamily="49" charset="0"/>
                <a:cs typeface="Courier New" panose="02070309020205020404" pitchFamily="49" charset="0"/>
              </a:rPr>
              <a:t>&lt;body&gt;</a:t>
            </a:r>
          </a:p>
          <a:p>
            <a:r>
              <a:rPr lang="en-US" dirty="0">
                <a:solidFill>
                  <a:schemeClr val="tx1"/>
                </a:solidFill>
                <a:latin typeface="Consolas" panose="020B0609020204030204" pitchFamily="49" charset="0"/>
                <a:cs typeface="Courier New" panose="02070309020205020404" pitchFamily="49" charset="0"/>
              </a:rPr>
              <a:t>&lt;h1&gt;</a:t>
            </a:r>
            <a:r>
              <a:rPr lang="en-US" dirty="0">
                <a:solidFill>
                  <a:srgbClr val="00B050"/>
                </a:solidFill>
                <a:latin typeface="Consolas" panose="020B0609020204030204" pitchFamily="49" charset="0"/>
                <a:cs typeface="Courier New" panose="02070309020205020404" pitchFamily="49" charset="0"/>
              </a:rPr>
              <a:t>Fortune Teller</a:t>
            </a:r>
            <a:r>
              <a:rPr lang="en-US" dirty="0">
                <a:solidFill>
                  <a:schemeClr val="tx1"/>
                </a:solidFill>
                <a:latin typeface="Consolas" panose="020B0609020204030204" pitchFamily="49" charset="0"/>
                <a:cs typeface="Courier New" panose="02070309020205020404" pitchFamily="49" charset="0"/>
              </a:rPr>
              <a:t>&lt;/h1&gt;</a:t>
            </a:r>
          </a:p>
          <a:p>
            <a:r>
              <a:rPr lang="en-US" dirty="0">
                <a:solidFill>
                  <a:schemeClr val="tx1"/>
                </a:solidFill>
                <a:latin typeface="Consolas" panose="020B0609020204030204" pitchFamily="49" charset="0"/>
                <a:cs typeface="Courier New" panose="02070309020205020404" pitchFamily="49" charset="0"/>
              </a:rPr>
              <a:t>&lt;p id="fort"&gt;</a:t>
            </a:r>
            <a:r>
              <a:rPr lang="en-US" dirty="0">
                <a:solidFill>
                  <a:srgbClr val="00B050"/>
                </a:solidFill>
                <a:latin typeface="Consolas" panose="020B0609020204030204" pitchFamily="49" charset="0"/>
                <a:cs typeface="Courier New" panose="02070309020205020404" pitchFamily="49" charset="0"/>
              </a:rPr>
              <a:t>What does the future hold?</a:t>
            </a:r>
            <a:r>
              <a:rPr lang="en-US" dirty="0">
                <a:solidFill>
                  <a:schemeClr val="tx1"/>
                </a:solidFill>
                <a:latin typeface="Consolas" panose="020B0609020204030204" pitchFamily="49" charset="0"/>
                <a:cs typeface="Courier New" panose="02070309020205020404" pitchFamily="49" charset="0"/>
              </a:rPr>
              <a:t>&lt;/p&gt;</a:t>
            </a:r>
          </a:p>
          <a:p>
            <a:r>
              <a:rPr lang="en-US" dirty="0">
                <a:solidFill>
                  <a:schemeClr val="tx1"/>
                </a:solidFill>
                <a:latin typeface="Consolas" panose="020B0609020204030204" pitchFamily="49" charset="0"/>
                <a:cs typeface="Courier New" panose="02070309020205020404" pitchFamily="49" charset="0"/>
              </a:rPr>
              <a:t>&lt;button onclick="</a:t>
            </a:r>
            <a:r>
              <a:rPr lang="en-US" dirty="0" err="1">
                <a:solidFill>
                  <a:srgbClr val="C00000"/>
                </a:solidFill>
                <a:latin typeface="Consolas" panose="020B0609020204030204" pitchFamily="49" charset="0"/>
                <a:cs typeface="Courier New" panose="02070309020205020404" pitchFamily="49" charset="0"/>
              </a:rPr>
              <a:t>callbk</a:t>
            </a:r>
            <a:r>
              <a:rPr lang="en-US" dirty="0">
                <a:solidFill>
                  <a:srgbClr val="C00000"/>
                </a:solidFill>
                <a:latin typeface="Consolas" panose="020B0609020204030204" pitchFamily="49" charset="0"/>
                <a:cs typeface="Courier New" panose="02070309020205020404" pitchFamily="49" charset="0"/>
              </a:rPr>
              <a:t>()</a:t>
            </a:r>
            <a:r>
              <a:rPr lang="en-US" dirty="0">
                <a:solidFill>
                  <a:schemeClr val="tx1"/>
                </a:solidFill>
                <a:latin typeface="Consolas" panose="020B0609020204030204" pitchFamily="49" charset="0"/>
                <a:cs typeface="Courier New" panose="02070309020205020404" pitchFamily="49" charset="0"/>
              </a:rPr>
              <a:t>;"&gt;</a:t>
            </a:r>
            <a:r>
              <a:rPr lang="en-US" dirty="0">
                <a:solidFill>
                  <a:srgbClr val="0070C0"/>
                </a:solidFill>
                <a:latin typeface="Consolas" panose="020B0609020204030204" pitchFamily="49" charset="0"/>
                <a:cs typeface="Courier New" panose="02070309020205020404" pitchFamily="49" charset="0"/>
              </a:rPr>
              <a:t>Get Fortune</a:t>
            </a:r>
            <a:r>
              <a:rPr lang="en-US" dirty="0">
                <a:solidFill>
                  <a:schemeClr val="tx1"/>
                </a:solidFill>
                <a:latin typeface="Consolas" panose="020B0609020204030204" pitchFamily="49" charset="0"/>
                <a:cs typeface="Courier New" panose="02070309020205020404" pitchFamily="49" charset="0"/>
              </a:rPr>
              <a:t>&lt;/button&gt;</a:t>
            </a:r>
          </a:p>
          <a:p>
            <a:endParaRPr lang="en-US" dirty="0">
              <a:solidFill>
                <a:schemeClr val="tx1"/>
              </a:solidFill>
              <a:latin typeface="Consolas" panose="020B0609020204030204" pitchFamily="49" charset="0"/>
              <a:cs typeface="Courier New" panose="02070309020205020404" pitchFamily="49" charset="0"/>
            </a:endParaRPr>
          </a:p>
          <a:p>
            <a:r>
              <a:rPr lang="en-US" dirty="0">
                <a:solidFill>
                  <a:srgbClr val="0070C0"/>
                </a:solidFill>
                <a:latin typeface="Consolas" panose="020B0609020204030204" pitchFamily="49" charset="0"/>
                <a:cs typeface="Courier New" panose="02070309020205020404" pitchFamily="49" charset="0"/>
              </a:rPr>
              <a:t>&lt;script&gt;</a:t>
            </a:r>
          </a:p>
          <a:p>
            <a:r>
              <a:rPr lang="en-US" dirty="0">
                <a:solidFill>
                  <a:srgbClr val="7030A0"/>
                </a:solidFill>
                <a:latin typeface="Consolas" panose="020B0609020204030204" pitchFamily="49" charset="0"/>
                <a:cs typeface="Courier New" panose="02070309020205020404" pitchFamily="49" charset="0"/>
              </a:rPr>
              <a:t>  </a:t>
            </a:r>
            <a:r>
              <a:rPr lang="en-US" dirty="0" err="1">
                <a:solidFill>
                  <a:srgbClr val="7030A0"/>
                </a:solidFill>
                <a:latin typeface="Consolas" panose="020B0609020204030204" pitchFamily="49" charset="0"/>
                <a:cs typeface="Courier New" panose="02070309020205020404" pitchFamily="49" charset="0"/>
              </a:rPr>
              <a:t>set_background_color</a:t>
            </a:r>
            <a:r>
              <a:rPr lang="en-US" dirty="0">
                <a:solidFill>
                  <a:srgbClr val="7030A0"/>
                </a:solidFill>
                <a:latin typeface="Consolas" panose="020B0609020204030204" pitchFamily="49" charset="0"/>
                <a:cs typeface="Courier New" panose="02070309020205020404" pitchFamily="49" charset="0"/>
              </a:rPr>
              <a:t>(BLACK);</a:t>
            </a:r>
          </a:p>
          <a:p>
            <a:r>
              <a:rPr lang="en-US" dirty="0">
                <a:solidFill>
                  <a:srgbClr val="7030A0"/>
                </a:solidFill>
                <a:latin typeface="Consolas" panose="020B0609020204030204" pitchFamily="49" charset="0"/>
                <a:cs typeface="Courier New" panose="02070309020205020404" pitchFamily="49" charset="0"/>
              </a:rPr>
              <a:t>  play_mp3("spooky_music.mp3");</a:t>
            </a:r>
          </a:p>
          <a:p>
            <a:endParaRPr lang="en-US" dirty="0">
              <a:solidFill>
                <a:srgbClr val="0070C0"/>
              </a:solidFill>
              <a:latin typeface="Consolas" panose="020B0609020204030204" pitchFamily="49" charset="0"/>
              <a:cs typeface="Courier New" panose="02070309020205020404" pitchFamily="49" charset="0"/>
            </a:endParaRPr>
          </a:p>
          <a:p>
            <a:r>
              <a:rPr lang="en-US" dirty="0">
                <a:solidFill>
                  <a:srgbClr val="0070C0"/>
                </a:solidFill>
                <a:latin typeface="Consolas" panose="020B0609020204030204" pitchFamily="49" charset="0"/>
                <a:cs typeface="Courier New" panose="02070309020205020404" pitchFamily="49" charset="0"/>
              </a:rPr>
              <a:t>  function </a:t>
            </a:r>
            <a:r>
              <a:rPr lang="en-US" dirty="0" err="1">
                <a:solidFill>
                  <a:srgbClr val="C00000"/>
                </a:solidFill>
                <a:latin typeface="Consolas" panose="020B0609020204030204" pitchFamily="49" charset="0"/>
                <a:cs typeface="Courier New" panose="02070309020205020404" pitchFamily="49" charset="0"/>
              </a:rPr>
              <a:t>callbk</a:t>
            </a:r>
            <a:r>
              <a:rPr lang="en-US" dirty="0">
                <a:solidFill>
                  <a:srgbClr val="C00000"/>
                </a:solidFill>
                <a:latin typeface="Consolas" panose="020B0609020204030204" pitchFamily="49" charset="0"/>
                <a:cs typeface="Courier New" panose="02070309020205020404" pitchFamily="49" charset="0"/>
              </a:rPr>
              <a:t>() </a:t>
            </a:r>
            <a:r>
              <a:rPr lang="en-US" dirty="0">
                <a:solidFill>
                  <a:srgbClr val="0070C0"/>
                </a:solidFill>
                <a:latin typeface="Consolas" panose="020B0609020204030204" pitchFamily="49" charset="0"/>
                <a:cs typeface="Courier New" panose="02070309020205020404" pitchFamily="49" charset="0"/>
              </a:rPr>
              <a:t>{</a:t>
            </a:r>
          </a:p>
          <a:p>
            <a:r>
              <a:rPr lang="en-US" dirty="0">
                <a:solidFill>
                  <a:srgbClr val="0070C0"/>
                </a:solidFill>
                <a:latin typeface="Consolas" panose="020B0609020204030204" pitchFamily="49" charset="0"/>
                <a:cs typeface="Courier New" panose="02070309020205020404" pitchFamily="49" charset="0"/>
              </a:rPr>
              <a:t>    </a:t>
            </a:r>
            <a:r>
              <a:rPr lang="en-US" dirty="0" err="1">
                <a:solidFill>
                  <a:srgbClr val="0070C0"/>
                </a:solidFill>
                <a:latin typeface="Consolas" panose="020B0609020204030204" pitchFamily="49" charset="0"/>
                <a:cs typeface="Courier New" panose="02070309020205020404" pitchFamily="49" charset="0"/>
              </a:rPr>
              <a:t>set_element</a:t>
            </a:r>
            <a:r>
              <a:rPr lang="en-US" dirty="0">
                <a:solidFill>
                  <a:srgbClr val="0070C0"/>
                </a:solidFill>
                <a:latin typeface="Consolas" panose="020B0609020204030204" pitchFamily="49" charset="0"/>
                <a:cs typeface="Courier New" panose="02070309020205020404" pitchFamily="49" charset="0"/>
              </a:rPr>
              <a:t>("fort", </a:t>
            </a:r>
            <a:r>
              <a:rPr lang="en-US" dirty="0">
                <a:solidFill>
                  <a:srgbClr val="C00000"/>
                </a:solidFill>
                <a:latin typeface="Consolas" panose="020B0609020204030204" pitchFamily="49" charset="0"/>
                <a:cs typeface="Courier New" panose="02070309020205020404" pitchFamily="49" charset="0"/>
              </a:rPr>
              <a:t>"You'll ace CS131!"</a:t>
            </a:r>
            <a:r>
              <a:rPr lang="en-US" dirty="0">
                <a:solidFill>
                  <a:srgbClr val="0070C0"/>
                </a:solidFill>
                <a:latin typeface="Consolas" panose="020B0609020204030204" pitchFamily="49" charset="0"/>
                <a:cs typeface="Courier New" panose="02070309020205020404" pitchFamily="49" charset="0"/>
              </a:rPr>
              <a:t>);   </a:t>
            </a:r>
          </a:p>
          <a:p>
            <a:r>
              <a:rPr lang="en-US" dirty="0">
                <a:solidFill>
                  <a:srgbClr val="0070C0"/>
                </a:solidFill>
                <a:latin typeface="Consolas" panose="020B0609020204030204" pitchFamily="49" charset="0"/>
                <a:cs typeface="Courier New" panose="02070309020205020404" pitchFamily="49" charset="0"/>
              </a:rPr>
              <a:t>  }</a:t>
            </a:r>
          </a:p>
          <a:p>
            <a:r>
              <a:rPr lang="en-US" dirty="0">
                <a:solidFill>
                  <a:srgbClr val="0070C0"/>
                </a:solidFill>
                <a:latin typeface="Consolas" panose="020B0609020204030204" pitchFamily="49" charset="0"/>
                <a:cs typeface="Courier New" panose="02070309020205020404" pitchFamily="49" charset="0"/>
              </a:rPr>
              <a:t>&lt;/script&gt;</a:t>
            </a:r>
          </a:p>
          <a:p>
            <a:endParaRPr lang="en-US" dirty="0">
              <a:solidFill>
                <a:schemeClr val="tx1"/>
              </a:solidFill>
              <a:latin typeface="Consolas" panose="020B0609020204030204" pitchFamily="49" charset="0"/>
              <a:cs typeface="Courier New" panose="02070309020205020404" pitchFamily="49" charset="0"/>
            </a:endParaRPr>
          </a:p>
          <a:p>
            <a:r>
              <a:rPr lang="en-US" dirty="0">
                <a:solidFill>
                  <a:schemeClr val="tx1"/>
                </a:solidFill>
                <a:latin typeface="Consolas" panose="020B0609020204030204" pitchFamily="49" charset="0"/>
                <a:cs typeface="Courier New" panose="02070309020205020404" pitchFamily="49" charset="0"/>
              </a:rPr>
              <a:t>&lt;/body&gt;</a:t>
            </a:r>
          </a:p>
          <a:p>
            <a:r>
              <a:rPr lang="en-US" dirty="0">
                <a:solidFill>
                  <a:schemeClr val="tx1"/>
                </a:solidFill>
                <a:latin typeface="Consolas" panose="020B0609020204030204" pitchFamily="49" charset="0"/>
                <a:cs typeface="Courier New" panose="02070309020205020404" pitchFamily="49" charset="0"/>
              </a:rPr>
              <a:t>&lt;/html&gt;</a:t>
            </a:r>
          </a:p>
        </p:txBody>
      </p:sp>
      <p:sp>
        <p:nvSpPr>
          <p:cNvPr id="4" name="TextBox 3">
            <a:extLst>
              <a:ext uri="{FF2B5EF4-FFF2-40B4-BE49-F238E27FC236}">
                <a16:creationId xmlns:a16="http://schemas.microsoft.com/office/drawing/2014/main" id="{7AC9BE0D-5EE5-40EA-8AAC-0EE8C0E978F2}"/>
              </a:ext>
            </a:extLst>
          </p:cNvPr>
          <p:cNvSpPr txBox="1"/>
          <p:nvPr/>
        </p:nvSpPr>
        <p:spPr>
          <a:xfrm>
            <a:off x="7156703" y="1232844"/>
            <a:ext cx="4866351" cy="707886"/>
          </a:xfrm>
          <a:prstGeom prst="rect">
            <a:avLst/>
          </a:prstGeom>
          <a:noFill/>
        </p:spPr>
        <p:txBody>
          <a:bodyPr wrap="square" rtlCol="0">
            <a:spAutoFit/>
          </a:bodyPr>
          <a:lstStyle/>
          <a:p>
            <a:pPr algn="ctr"/>
            <a:r>
              <a:rPr lang="en-US" sz="2000" dirty="0"/>
              <a:t>Consider this webpage written in pseudo HTML and JavaScript.</a:t>
            </a:r>
          </a:p>
        </p:txBody>
      </p:sp>
      <p:sp>
        <p:nvSpPr>
          <p:cNvPr id="7" name="Speech Bubble: Rectangle with Corners Rounded 6">
            <a:extLst>
              <a:ext uri="{FF2B5EF4-FFF2-40B4-BE49-F238E27FC236}">
                <a16:creationId xmlns:a16="http://schemas.microsoft.com/office/drawing/2014/main" id="{2E955C6D-F0B5-468C-8246-6F8DBACFEAB1}"/>
              </a:ext>
            </a:extLst>
          </p:cNvPr>
          <p:cNvSpPr/>
          <p:nvPr/>
        </p:nvSpPr>
        <p:spPr>
          <a:xfrm>
            <a:off x="5035298" y="297416"/>
            <a:ext cx="3045682" cy="1437541"/>
          </a:xfrm>
          <a:prstGeom prst="wedgeRoundRectCallout">
            <a:avLst>
              <a:gd name="adj1" fmla="val -95635"/>
              <a:gd name="adj2" fmla="val 51809"/>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It defines a text field where we'll show our fortune.</a:t>
            </a:r>
          </a:p>
        </p:txBody>
      </p:sp>
      <p:sp>
        <p:nvSpPr>
          <p:cNvPr id="8" name="Speech Bubble: Rectangle with Corners Rounded 7">
            <a:extLst>
              <a:ext uri="{FF2B5EF4-FFF2-40B4-BE49-F238E27FC236}">
                <a16:creationId xmlns:a16="http://schemas.microsoft.com/office/drawing/2014/main" id="{CE018BE6-70E6-4B7D-9B9B-C8E6BF8C9613}"/>
              </a:ext>
            </a:extLst>
          </p:cNvPr>
          <p:cNvSpPr/>
          <p:nvPr/>
        </p:nvSpPr>
        <p:spPr>
          <a:xfrm>
            <a:off x="7671084" y="1852121"/>
            <a:ext cx="3045682" cy="1437541"/>
          </a:xfrm>
          <a:prstGeom prst="wedgeRoundRectCallout">
            <a:avLst>
              <a:gd name="adj1" fmla="val -91630"/>
              <a:gd name="adj2" fmla="val -31164"/>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It provides a button for the user to click to get their fortune.</a:t>
            </a:r>
          </a:p>
        </p:txBody>
      </p:sp>
      <p:sp>
        <p:nvSpPr>
          <p:cNvPr id="11" name="Speech Bubble: Rectangle with Corners Rounded 10">
            <a:extLst>
              <a:ext uri="{FF2B5EF4-FFF2-40B4-BE49-F238E27FC236}">
                <a16:creationId xmlns:a16="http://schemas.microsoft.com/office/drawing/2014/main" id="{EA4A3427-85E4-4CBC-B7F4-64DB6739EA88}"/>
              </a:ext>
            </a:extLst>
          </p:cNvPr>
          <p:cNvSpPr/>
          <p:nvPr/>
        </p:nvSpPr>
        <p:spPr>
          <a:xfrm>
            <a:off x="6509298" y="2231546"/>
            <a:ext cx="3878286" cy="1214610"/>
          </a:xfrm>
          <a:prstGeom prst="wedgeRoundRectCallout">
            <a:avLst>
              <a:gd name="adj1" fmla="val -143601"/>
              <a:gd name="adj2" fmla="val -48359"/>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This specifies a "handler" or "callback" function for our button.</a:t>
            </a:r>
          </a:p>
        </p:txBody>
      </p:sp>
      <p:sp>
        <p:nvSpPr>
          <p:cNvPr id="20" name="Speech Bubble: Rectangle with Corners Rounded 19">
            <a:extLst>
              <a:ext uri="{FF2B5EF4-FFF2-40B4-BE49-F238E27FC236}">
                <a16:creationId xmlns:a16="http://schemas.microsoft.com/office/drawing/2014/main" id="{9FE42F55-EB83-4B12-AE71-BC6A404F4B18}"/>
              </a:ext>
            </a:extLst>
          </p:cNvPr>
          <p:cNvSpPr/>
          <p:nvPr/>
        </p:nvSpPr>
        <p:spPr>
          <a:xfrm>
            <a:off x="7156703" y="3335440"/>
            <a:ext cx="4664708" cy="1214610"/>
          </a:xfrm>
          <a:prstGeom prst="wedgeRoundRectCallout">
            <a:avLst>
              <a:gd name="adj1" fmla="val -143544"/>
              <a:gd name="adj2" fmla="val -16794"/>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The "handler" function is executed when the button is clicked.</a:t>
            </a:r>
          </a:p>
        </p:txBody>
      </p:sp>
      <p:sp>
        <p:nvSpPr>
          <p:cNvPr id="13" name="Speech Bubble: Rectangle with Corners Rounded 12">
            <a:extLst>
              <a:ext uri="{FF2B5EF4-FFF2-40B4-BE49-F238E27FC236}">
                <a16:creationId xmlns:a16="http://schemas.microsoft.com/office/drawing/2014/main" id="{5DC35037-F5C3-43B8-B5D3-68408B2BD9D5}"/>
              </a:ext>
            </a:extLst>
          </p:cNvPr>
          <p:cNvSpPr/>
          <p:nvPr/>
        </p:nvSpPr>
        <p:spPr>
          <a:xfrm>
            <a:off x="3993696" y="4686766"/>
            <a:ext cx="3277495" cy="1257994"/>
          </a:xfrm>
          <a:prstGeom prst="wedgeRoundRectCallout">
            <a:avLst>
              <a:gd name="adj1" fmla="val -81382"/>
              <a:gd name="adj2" fmla="val -89259"/>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 this example, our handler updates the "fort" field with the user's fortune.</a:t>
            </a:r>
          </a:p>
        </p:txBody>
      </p:sp>
      <p:sp>
        <p:nvSpPr>
          <p:cNvPr id="10" name="Speech Bubble: Rectangle with Corners Rounded 9">
            <a:extLst>
              <a:ext uri="{FF2B5EF4-FFF2-40B4-BE49-F238E27FC236}">
                <a16:creationId xmlns:a16="http://schemas.microsoft.com/office/drawing/2014/main" id="{F90D9C03-338A-4BBE-A508-8DF6C33CC110}"/>
              </a:ext>
            </a:extLst>
          </p:cNvPr>
          <p:cNvSpPr/>
          <p:nvPr/>
        </p:nvSpPr>
        <p:spPr>
          <a:xfrm>
            <a:off x="6434180" y="3265746"/>
            <a:ext cx="3441340" cy="1163671"/>
          </a:xfrm>
          <a:prstGeom prst="wedgeRoundRectCallout">
            <a:avLst>
              <a:gd name="adj1" fmla="val -116381"/>
              <a:gd name="adj2" fmla="val -65361"/>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This page also has top-level statements that run when the page initially loads.</a:t>
            </a:r>
          </a:p>
        </p:txBody>
      </p:sp>
    </p:spTree>
    <p:extLst>
      <p:ext uri="{BB962C8B-B14F-4D97-AF65-F5344CB8AC3E}">
        <p14:creationId xmlns:p14="http://schemas.microsoft.com/office/powerpoint/2010/main" val="331399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7"/>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down)">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1"/>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down)">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2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down)">
                                      <p:cBhvr>
                                        <p:cTn id="51" dur="500"/>
                                        <p:tgtEl>
                                          <p:spTgt spid="13"/>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path" presetSubtype="0" accel="50000" decel="50000" fill="hold" grpId="2" nodeType="clickEffect">
                                  <p:stCondLst>
                                    <p:cond delay="0"/>
                                  </p:stCondLst>
                                  <p:childTnLst>
                                    <p:animMotion origin="layout" path="M 8.33333E-7 0 L -0.12474 -0.33009 " pathEditMode="relative" rAng="0" ptsTypes="AA">
                                      <p:cBhvr>
                                        <p:cTn id="55" dur="2000" fill="hold"/>
                                        <p:tgtEl>
                                          <p:spTgt spid="13"/>
                                        </p:tgtEl>
                                        <p:attrNameLst>
                                          <p:attrName>ppt_x</p:attrName>
                                          <p:attrName>ppt_y</p:attrName>
                                        </p:attrNameLst>
                                      </p:cBhvr>
                                      <p:rCtr x="-6237" y="-16505"/>
                                    </p:animMotion>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13"/>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wipe(down)">
                                      <p:cBhvr>
                                        <p:cTn id="64" dur="500"/>
                                        <p:tgtEl>
                                          <p:spTgt spid="10"/>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p:bldP spid="7" grpId="0" animBg="1"/>
      <p:bldP spid="7" grpId="1" animBg="1"/>
      <p:bldP spid="8" grpId="0" animBg="1"/>
      <p:bldP spid="8" grpId="1" animBg="1"/>
      <p:bldP spid="11" grpId="0" animBg="1"/>
      <p:bldP spid="11" grpId="1" animBg="1"/>
      <p:bldP spid="20" grpId="0" animBg="1"/>
      <p:bldP spid="20" grpId="1" animBg="1"/>
      <p:bldP spid="13" grpId="0" animBg="1"/>
      <p:bldP spid="13" grpId="1" animBg="1"/>
      <p:bldP spid="13" grpId="2" animBg="1"/>
      <p:bldP spid="10" grpId="0" animBg="1"/>
      <p:bldP spid="10"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7ACCBD75-F8AF-4FDE-9F2C-1F97FB78CEC8}"/>
              </a:ext>
            </a:extLst>
          </p:cNvPr>
          <p:cNvSpPr>
            <a:spLocks noGrp="1" noChangeArrowheads="1"/>
          </p:cNvSpPr>
          <p:nvPr>
            <p:ph type="title"/>
          </p:nvPr>
        </p:nvSpPr>
        <p:spPr>
          <a:xfrm>
            <a:off x="2209800" y="-76200"/>
            <a:ext cx="7772400" cy="1143000"/>
          </a:xfrm>
        </p:spPr>
        <p:txBody>
          <a:bodyPr/>
          <a:lstStyle/>
          <a:p>
            <a:r>
              <a:rPr lang="en-US" altLang="en-US" dirty="0"/>
              <a:t>Short Circuiting: How it Works</a:t>
            </a:r>
          </a:p>
        </p:txBody>
      </p:sp>
      <p:sp>
        <p:nvSpPr>
          <p:cNvPr id="103442" name="Text Box 18">
            <a:extLst>
              <a:ext uri="{FF2B5EF4-FFF2-40B4-BE49-F238E27FC236}">
                <a16:creationId xmlns:a16="http://schemas.microsoft.com/office/drawing/2014/main" id="{C2EE93B9-4ACE-4A7D-A3D1-2A39E099B075}"/>
              </a:ext>
            </a:extLst>
          </p:cNvPr>
          <p:cNvSpPr txBox="1">
            <a:spLocks noChangeArrowheads="1"/>
          </p:cNvSpPr>
          <p:nvPr/>
        </p:nvSpPr>
        <p:spPr bwMode="auto">
          <a:xfrm>
            <a:off x="2106613" y="1585033"/>
            <a:ext cx="8104187" cy="1631216"/>
          </a:xfrm>
          <a:prstGeom prst="rect">
            <a:avLst/>
          </a:prstGeom>
          <a:solidFill>
            <a:schemeClr val="accent4">
              <a:lumMod val="20000"/>
              <a:lumOff val="80000"/>
            </a:schemeClr>
          </a:solidFill>
          <a:ln>
            <a:solidFill>
              <a:schemeClr val="tx1"/>
            </a:solidFill>
          </a:ln>
          <a:effectLst/>
        </p:spPr>
        <p:txBody>
          <a:bodyPr>
            <a:spAutoFit/>
          </a:bodyPr>
          <a:lstStyle/>
          <a:p>
            <a:endParaRPr lang="en-US" altLang="en-US" sz="2000" dirty="0">
              <a:latin typeface="Consolas" panose="020B0609020204030204" pitchFamily="49" charset="0"/>
            </a:endParaRPr>
          </a:p>
          <a:p>
            <a:endParaRPr lang="en-US" altLang="en-US" sz="2000" dirty="0">
              <a:latin typeface="Consolas" panose="020B0609020204030204" pitchFamily="49" charset="0"/>
            </a:endParaRPr>
          </a:p>
          <a:p>
            <a:r>
              <a:rPr lang="en-US" altLang="en-US" sz="2000" dirty="0">
                <a:latin typeface="Consolas" panose="020B0609020204030204" pitchFamily="49" charset="0"/>
              </a:rPr>
              <a:t>if (</a:t>
            </a:r>
            <a:r>
              <a:rPr lang="en-US" altLang="en-US" sz="2000" dirty="0">
                <a:solidFill>
                  <a:srgbClr val="6600CC"/>
                </a:solidFill>
                <a:latin typeface="Consolas" panose="020B0609020204030204" pitchFamily="49" charset="0"/>
              </a:rPr>
              <a:t>cute == true</a:t>
            </a:r>
            <a:r>
              <a:rPr lang="en-US" altLang="en-US" sz="2000" dirty="0">
                <a:latin typeface="Consolas" panose="020B0609020204030204" pitchFamily="49" charset="0"/>
              </a:rPr>
              <a:t> || </a:t>
            </a:r>
            <a:r>
              <a:rPr lang="en-US" altLang="en-US" sz="2000" dirty="0">
                <a:solidFill>
                  <a:srgbClr val="6600CC"/>
                </a:solidFill>
                <a:latin typeface="Consolas" panose="020B0609020204030204" pitchFamily="49" charset="0"/>
              </a:rPr>
              <a:t>smart == true</a:t>
            </a:r>
            <a:r>
              <a:rPr lang="en-US" altLang="en-US" sz="2000" dirty="0">
                <a:latin typeface="Consolas" panose="020B0609020204030204" pitchFamily="49" charset="0"/>
              </a:rPr>
              <a:t> || </a:t>
            </a:r>
            <a:r>
              <a:rPr lang="en-US" altLang="en-US" sz="2000" dirty="0">
                <a:solidFill>
                  <a:srgbClr val="6600CC"/>
                </a:solidFill>
                <a:latin typeface="Consolas" panose="020B0609020204030204" pitchFamily="49" charset="0"/>
              </a:rPr>
              <a:t>rich == true</a:t>
            </a:r>
            <a:r>
              <a:rPr lang="en-US" altLang="en-US" sz="2000" dirty="0">
                <a:latin typeface="Consolas" panose="020B0609020204030204" pitchFamily="49" charset="0"/>
              </a:rPr>
              <a:t>)</a:t>
            </a:r>
          </a:p>
          <a:p>
            <a:pPr algn="l"/>
            <a:r>
              <a:rPr lang="en-US" altLang="en-US" sz="2000" dirty="0">
                <a:latin typeface="Consolas" panose="020B0609020204030204" pitchFamily="49" charset="0"/>
              </a:rPr>
              <a:t>    </a:t>
            </a:r>
            <a:r>
              <a:rPr lang="en-US" altLang="en-US" sz="2000" dirty="0" err="1">
                <a:latin typeface="Consolas" panose="020B0609020204030204" pitchFamily="49" charset="0"/>
              </a:rPr>
              <a:t>cout</a:t>
            </a:r>
            <a:r>
              <a:rPr lang="en-US" altLang="en-US" sz="2000" dirty="0">
                <a:latin typeface="Consolas" panose="020B0609020204030204" pitchFamily="49" charset="0"/>
              </a:rPr>
              <a:t> &lt;&lt; “Hey, want to go on a date?”;</a:t>
            </a:r>
          </a:p>
          <a:p>
            <a:pPr algn="l"/>
            <a:r>
              <a:rPr lang="en-US" altLang="en-US" sz="2000" dirty="0">
                <a:latin typeface="Consolas" panose="020B0609020204030204" pitchFamily="49" charset="0"/>
              </a:rPr>
              <a:t>     </a:t>
            </a:r>
          </a:p>
        </p:txBody>
      </p:sp>
      <p:sp>
        <p:nvSpPr>
          <p:cNvPr id="103443" name="Text Box 19">
            <a:extLst>
              <a:ext uri="{FF2B5EF4-FFF2-40B4-BE49-F238E27FC236}">
                <a16:creationId xmlns:a16="http://schemas.microsoft.com/office/drawing/2014/main" id="{A70A1614-817F-41D4-9F10-0C6F92A3B270}"/>
              </a:ext>
            </a:extLst>
          </p:cNvPr>
          <p:cNvSpPr txBox="1">
            <a:spLocks noChangeArrowheads="1"/>
          </p:cNvSpPr>
          <p:nvPr/>
        </p:nvSpPr>
        <p:spPr bwMode="auto">
          <a:xfrm>
            <a:off x="1994084" y="874015"/>
            <a:ext cx="8242300"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2400" dirty="0">
                <a:cs typeface="Times New Roman" panose="02020603050405020304" pitchFamily="18" charset="0"/>
              </a:rPr>
              <a:t>Consider the expression below:</a:t>
            </a:r>
          </a:p>
        </p:txBody>
      </p:sp>
      <p:sp>
        <p:nvSpPr>
          <p:cNvPr id="103444" name="Text Box 20">
            <a:extLst>
              <a:ext uri="{FF2B5EF4-FFF2-40B4-BE49-F238E27FC236}">
                <a16:creationId xmlns:a16="http://schemas.microsoft.com/office/drawing/2014/main" id="{FE5D9AE5-C12F-4D7B-8AA0-1E3A34CDEE75}"/>
              </a:ext>
            </a:extLst>
          </p:cNvPr>
          <p:cNvSpPr txBox="1">
            <a:spLocks noChangeArrowheads="1"/>
          </p:cNvSpPr>
          <p:nvPr/>
        </p:nvSpPr>
        <p:spPr bwMode="auto">
          <a:xfrm>
            <a:off x="1843087" y="3614132"/>
            <a:ext cx="8769352"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2400" dirty="0">
                <a:cs typeface="Times New Roman" panose="02020603050405020304" pitchFamily="18" charset="0"/>
              </a:rPr>
              <a:t>If you’re either </a:t>
            </a:r>
            <a:r>
              <a:rPr lang="en-US" altLang="en-US" sz="2400" dirty="0">
                <a:solidFill>
                  <a:srgbClr val="990000"/>
                </a:solidFill>
                <a:cs typeface="Times New Roman" panose="02020603050405020304" pitchFamily="18" charset="0"/>
              </a:rPr>
              <a:t>cute</a:t>
            </a:r>
            <a:r>
              <a:rPr lang="en-US" altLang="en-US" sz="2400" dirty="0">
                <a:cs typeface="Times New Roman" panose="02020603050405020304" pitchFamily="18" charset="0"/>
              </a:rPr>
              <a:t>, </a:t>
            </a:r>
            <a:r>
              <a:rPr lang="en-US" altLang="en-US" sz="2400" i="1" dirty="0">
                <a:cs typeface="Times New Roman" panose="02020603050405020304" pitchFamily="18" charset="0"/>
              </a:rPr>
              <a:t>or</a:t>
            </a:r>
            <a:r>
              <a:rPr lang="en-US" altLang="en-US" sz="2400" dirty="0">
                <a:cs typeface="Times New Roman" panose="02020603050405020304" pitchFamily="18" charset="0"/>
              </a:rPr>
              <a:t> </a:t>
            </a:r>
            <a:r>
              <a:rPr lang="en-US" altLang="en-US" sz="2400" dirty="0">
                <a:solidFill>
                  <a:srgbClr val="990000"/>
                </a:solidFill>
                <a:cs typeface="Times New Roman" panose="02020603050405020304" pitchFamily="18" charset="0"/>
              </a:rPr>
              <a:t>smart</a:t>
            </a:r>
            <a:r>
              <a:rPr lang="en-US" altLang="en-US" sz="2400" dirty="0">
                <a:cs typeface="Times New Roman" panose="02020603050405020304" pitchFamily="18" charset="0"/>
              </a:rPr>
              <a:t>, </a:t>
            </a:r>
            <a:r>
              <a:rPr lang="en-US" altLang="en-US" sz="2400" i="1" dirty="0">
                <a:cs typeface="Times New Roman" panose="02020603050405020304" pitchFamily="18" charset="0"/>
              </a:rPr>
              <a:t>or </a:t>
            </a:r>
            <a:r>
              <a:rPr lang="en-US" altLang="en-US" sz="2400" dirty="0">
                <a:solidFill>
                  <a:srgbClr val="990000"/>
                </a:solidFill>
                <a:cs typeface="Times New Roman" panose="02020603050405020304" pitchFamily="18" charset="0"/>
              </a:rPr>
              <a:t>rich</a:t>
            </a:r>
            <a:r>
              <a:rPr lang="en-US" altLang="en-US" sz="2400" dirty="0">
                <a:cs typeface="Times New Roman" panose="02020603050405020304" pitchFamily="18" charset="0"/>
              </a:rPr>
              <a:t>, then I’d like to go out with you.</a:t>
            </a:r>
          </a:p>
        </p:txBody>
      </p:sp>
      <p:sp>
        <p:nvSpPr>
          <p:cNvPr id="103445" name="Text Box 21">
            <a:extLst>
              <a:ext uri="{FF2B5EF4-FFF2-40B4-BE49-F238E27FC236}">
                <a16:creationId xmlns:a16="http://schemas.microsoft.com/office/drawing/2014/main" id="{86017A0D-0654-4563-BFB8-A524D0289A0B}"/>
              </a:ext>
            </a:extLst>
          </p:cNvPr>
          <p:cNvSpPr txBox="1">
            <a:spLocks noChangeArrowheads="1"/>
          </p:cNvSpPr>
          <p:nvPr/>
        </p:nvSpPr>
        <p:spPr bwMode="auto">
          <a:xfrm>
            <a:off x="1981200" y="4184597"/>
            <a:ext cx="8242300"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2400" dirty="0">
                <a:cs typeface="Times New Roman" panose="02020603050405020304" pitchFamily="18" charset="0"/>
              </a:rPr>
              <a:t>Let’s say that I happen to know you’re </a:t>
            </a:r>
            <a:r>
              <a:rPr lang="en-US" altLang="en-US" sz="2400" dirty="0">
                <a:solidFill>
                  <a:srgbClr val="990000"/>
                </a:solidFill>
                <a:cs typeface="Times New Roman" panose="02020603050405020304" pitchFamily="18" charset="0"/>
              </a:rPr>
              <a:t>cute</a:t>
            </a:r>
            <a:r>
              <a:rPr lang="en-US" altLang="en-US" sz="2400" dirty="0">
                <a:cs typeface="Times New Roman" panose="02020603050405020304" pitchFamily="18" charset="0"/>
              </a:rPr>
              <a:t>.</a:t>
            </a:r>
          </a:p>
        </p:txBody>
      </p:sp>
      <p:sp>
        <p:nvSpPr>
          <p:cNvPr id="103446" name="Text Box 22">
            <a:extLst>
              <a:ext uri="{FF2B5EF4-FFF2-40B4-BE49-F238E27FC236}">
                <a16:creationId xmlns:a16="http://schemas.microsoft.com/office/drawing/2014/main" id="{42CEE6B6-140A-43B6-B3B8-6FA1F7629200}"/>
              </a:ext>
            </a:extLst>
          </p:cNvPr>
          <p:cNvSpPr txBox="1">
            <a:spLocks noChangeArrowheads="1"/>
          </p:cNvSpPr>
          <p:nvPr/>
        </p:nvSpPr>
        <p:spPr bwMode="auto">
          <a:xfrm>
            <a:off x="2106613" y="1583489"/>
            <a:ext cx="258275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000" dirty="0">
                <a:latin typeface="Consolas" panose="020B0609020204030204" pitchFamily="49" charset="0"/>
              </a:rPr>
              <a:t>bool cute = </a:t>
            </a:r>
            <a:r>
              <a:rPr lang="en-US" altLang="en-US" sz="2000" dirty="0">
                <a:solidFill>
                  <a:srgbClr val="FF3300"/>
                </a:solidFill>
                <a:latin typeface="Consolas" panose="020B0609020204030204" pitchFamily="49" charset="0"/>
              </a:rPr>
              <a:t>true</a:t>
            </a:r>
            <a:r>
              <a:rPr lang="en-US" altLang="en-US" sz="2000" dirty="0">
                <a:latin typeface="Consolas" panose="020B0609020204030204" pitchFamily="49" charset="0"/>
              </a:rPr>
              <a:t>;</a:t>
            </a:r>
          </a:p>
          <a:p>
            <a:pPr algn="l"/>
            <a:r>
              <a:rPr lang="en-US" altLang="en-US" sz="2000" dirty="0">
                <a:latin typeface="Consolas" panose="020B0609020204030204" pitchFamily="49" charset="0"/>
              </a:rPr>
              <a:t> </a:t>
            </a:r>
          </a:p>
        </p:txBody>
      </p:sp>
      <p:sp>
        <p:nvSpPr>
          <p:cNvPr id="103447" name="Text Box 23">
            <a:extLst>
              <a:ext uri="{FF2B5EF4-FFF2-40B4-BE49-F238E27FC236}">
                <a16:creationId xmlns:a16="http://schemas.microsoft.com/office/drawing/2014/main" id="{29224148-4CB8-408D-9FF0-B3E058A577B0}"/>
              </a:ext>
            </a:extLst>
          </p:cNvPr>
          <p:cNvSpPr txBox="1">
            <a:spLocks noChangeArrowheads="1"/>
          </p:cNvSpPr>
          <p:nvPr/>
        </p:nvSpPr>
        <p:spPr bwMode="auto">
          <a:xfrm>
            <a:off x="1787371" y="4906827"/>
            <a:ext cx="8617258"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2400" dirty="0">
                <a:cs typeface="Times New Roman" panose="02020603050405020304" pitchFamily="18" charset="0"/>
              </a:rPr>
              <a:t>Once I know you’re cute, I no longer need to waste time asking the other two questions…</a:t>
            </a:r>
          </a:p>
        </p:txBody>
      </p:sp>
      <p:grpSp>
        <p:nvGrpSpPr>
          <p:cNvPr id="103448" name="Group 24">
            <a:extLst>
              <a:ext uri="{FF2B5EF4-FFF2-40B4-BE49-F238E27FC236}">
                <a16:creationId xmlns:a16="http://schemas.microsoft.com/office/drawing/2014/main" id="{47616C39-A896-4CD1-8013-6B71083A9FA9}"/>
              </a:ext>
            </a:extLst>
          </p:cNvPr>
          <p:cNvGrpSpPr>
            <a:grpSpLocks/>
          </p:cNvGrpSpPr>
          <p:nvPr/>
        </p:nvGrpSpPr>
        <p:grpSpPr bwMode="auto">
          <a:xfrm>
            <a:off x="4974936" y="2238125"/>
            <a:ext cx="1994425" cy="365402"/>
            <a:chOff x="2208" y="1584"/>
            <a:chExt cx="2208" cy="336"/>
          </a:xfrm>
        </p:grpSpPr>
        <p:sp>
          <p:nvSpPr>
            <p:cNvPr id="103449" name="Line 25">
              <a:extLst>
                <a:ext uri="{FF2B5EF4-FFF2-40B4-BE49-F238E27FC236}">
                  <a16:creationId xmlns:a16="http://schemas.microsoft.com/office/drawing/2014/main" id="{0F2A003B-479E-4890-9661-911CB63FDEC9}"/>
                </a:ext>
              </a:extLst>
            </p:cNvPr>
            <p:cNvSpPr>
              <a:spLocks noChangeShapeType="1"/>
            </p:cNvSpPr>
            <p:nvPr/>
          </p:nvSpPr>
          <p:spPr bwMode="auto">
            <a:xfrm>
              <a:off x="2208" y="1584"/>
              <a:ext cx="2208" cy="33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3450" name="Line 26">
              <a:extLst>
                <a:ext uri="{FF2B5EF4-FFF2-40B4-BE49-F238E27FC236}">
                  <a16:creationId xmlns:a16="http://schemas.microsoft.com/office/drawing/2014/main" id="{1140BE3C-8AAD-4D12-8433-8CD0300C3A19}"/>
                </a:ext>
              </a:extLst>
            </p:cNvPr>
            <p:cNvSpPr>
              <a:spLocks noChangeShapeType="1"/>
            </p:cNvSpPr>
            <p:nvPr/>
          </p:nvSpPr>
          <p:spPr bwMode="auto">
            <a:xfrm flipV="1">
              <a:off x="2208" y="1584"/>
              <a:ext cx="2208" cy="28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grpSp>
        <p:nvGrpSpPr>
          <p:cNvPr id="103451" name="Group 27">
            <a:extLst>
              <a:ext uri="{FF2B5EF4-FFF2-40B4-BE49-F238E27FC236}">
                <a16:creationId xmlns:a16="http://schemas.microsoft.com/office/drawing/2014/main" id="{9EE64FA9-3633-4FF2-AE9B-680CC3F6B46E}"/>
              </a:ext>
            </a:extLst>
          </p:cNvPr>
          <p:cNvGrpSpPr>
            <a:grpSpLocks/>
          </p:cNvGrpSpPr>
          <p:nvPr/>
        </p:nvGrpSpPr>
        <p:grpSpPr bwMode="auto">
          <a:xfrm>
            <a:off x="7254926" y="2206856"/>
            <a:ext cx="1817704" cy="365402"/>
            <a:chOff x="2208" y="1584"/>
            <a:chExt cx="2208" cy="336"/>
          </a:xfrm>
        </p:grpSpPr>
        <p:sp>
          <p:nvSpPr>
            <p:cNvPr id="103452" name="Line 28">
              <a:extLst>
                <a:ext uri="{FF2B5EF4-FFF2-40B4-BE49-F238E27FC236}">
                  <a16:creationId xmlns:a16="http://schemas.microsoft.com/office/drawing/2014/main" id="{E091CFB2-ADE5-46AE-8AA5-732164A5AE55}"/>
                </a:ext>
              </a:extLst>
            </p:cNvPr>
            <p:cNvSpPr>
              <a:spLocks noChangeShapeType="1"/>
            </p:cNvSpPr>
            <p:nvPr/>
          </p:nvSpPr>
          <p:spPr bwMode="auto">
            <a:xfrm>
              <a:off x="2208" y="1584"/>
              <a:ext cx="2208" cy="33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3453" name="Line 29">
              <a:extLst>
                <a:ext uri="{FF2B5EF4-FFF2-40B4-BE49-F238E27FC236}">
                  <a16:creationId xmlns:a16="http://schemas.microsoft.com/office/drawing/2014/main" id="{211068CB-5560-4782-86A2-525602EB4E60}"/>
                </a:ext>
              </a:extLst>
            </p:cNvPr>
            <p:cNvSpPr>
              <a:spLocks noChangeShapeType="1"/>
            </p:cNvSpPr>
            <p:nvPr/>
          </p:nvSpPr>
          <p:spPr bwMode="auto">
            <a:xfrm flipV="1">
              <a:off x="2208" y="1584"/>
              <a:ext cx="2208" cy="28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dirty="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3443"/>
                                        </p:tgtEl>
                                        <p:attrNameLst>
                                          <p:attrName>style.visibility</p:attrName>
                                        </p:attrNameLst>
                                      </p:cBhvr>
                                      <p:to>
                                        <p:strVal val="visible"/>
                                      </p:to>
                                    </p:set>
                                    <p:animEffect transition="in" filter="wipe(left)">
                                      <p:cBhvr>
                                        <p:cTn id="7" dur="500"/>
                                        <p:tgtEl>
                                          <p:spTgt spid="10344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3442"/>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03444"/>
                                        </p:tgtEl>
                                        <p:attrNameLst>
                                          <p:attrName>style.visibility</p:attrName>
                                        </p:attrNameLst>
                                      </p:cBhvr>
                                      <p:to>
                                        <p:strVal val="visible"/>
                                      </p:to>
                                    </p:set>
                                    <p:animEffect transition="in" filter="wipe(left)">
                                      <p:cBhvr>
                                        <p:cTn id="16" dur="500"/>
                                        <p:tgtEl>
                                          <p:spTgt spid="10344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03445">
                                            <p:txEl>
                                              <p:pRg st="0" end="0"/>
                                            </p:txEl>
                                          </p:spTgt>
                                        </p:tgtEl>
                                        <p:attrNameLst>
                                          <p:attrName>style.visibility</p:attrName>
                                        </p:attrNameLst>
                                      </p:cBhvr>
                                      <p:to>
                                        <p:strVal val="visible"/>
                                      </p:to>
                                    </p:set>
                                    <p:animEffect transition="in" filter="wipe(left)">
                                      <p:cBhvr>
                                        <p:cTn id="21" dur="500"/>
                                        <p:tgtEl>
                                          <p:spTgt spid="103445">
                                            <p:txEl>
                                              <p:pRg st="0" end="0"/>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03446"/>
                                        </p:tgtEl>
                                        <p:attrNameLst>
                                          <p:attrName>style.visibility</p:attrName>
                                        </p:attrNameLst>
                                      </p:cBhvr>
                                      <p:to>
                                        <p:strVal val="visible"/>
                                      </p:to>
                                    </p:set>
                                    <p:animEffect transition="in" filter="fade">
                                      <p:cBhvr>
                                        <p:cTn id="26" dur="1000"/>
                                        <p:tgtEl>
                                          <p:spTgt spid="103446"/>
                                        </p:tgtEl>
                                      </p:cBhvr>
                                    </p:animEffect>
                                    <p:anim calcmode="lin" valueType="num">
                                      <p:cBhvr>
                                        <p:cTn id="27" dur="1000" fill="hold"/>
                                        <p:tgtEl>
                                          <p:spTgt spid="103446"/>
                                        </p:tgtEl>
                                        <p:attrNameLst>
                                          <p:attrName>ppt_x</p:attrName>
                                        </p:attrNameLst>
                                      </p:cBhvr>
                                      <p:tavLst>
                                        <p:tav tm="0">
                                          <p:val>
                                            <p:strVal val="#ppt_x"/>
                                          </p:val>
                                        </p:tav>
                                        <p:tav tm="100000">
                                          <p:val>
                                            <p:strVal val="#ppt_x"/>
                                          </p:val>
                                        </p:tav>
                                      </p:tavLst>
                                    </p:anim>
                                    <p:anim calcmode="lin" valueType="num">
                                      <p:cBhvr>
                                        <p:cTn id="28" dur="1000" fill="hold"/>
                                        <p:tgtEl>
                                          <p:spTgt spid="10344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03447">
                                            <p:txEl>
                                              <p:pRg st="0" end="0"/>
                                            </p:txEl>
                                          </p:spTgt>
                                        </p:tgtEl>
                                        <p:attrNameLst>
                                          <p:attrName>style.visibility</p:attrName>
                                        </p:attrNameLst>
                                      </p:cBhvr>
                                      <p:to>
                                        <p:strVal val="visible"/>
                                      </p:to>
                                    </p:set>
                                    <p:animEffect transition="in" filter="wipe(left)">
                                      <p:cBhvr>
                                        <p:cTn id="33" dur="500"/>
                                        <p:tgtEl>
                                          <p:spTgt spid="103447">
                                            <p:txEl>
                                              <p:pRg st="0" end="0"/>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103448"/>
                                        </p:tgtEl>
                                        <p:attrNameLst>
                                          <p:attrName>style.visibility</p:attrName>
                                        </p:attrNameLst>
                                      </p:cBhvr>
                                      <p:to>
                                        <p:strVal val="visible"/>
                                      </p:to>
                                    </p:set>
                                    <p:animEffect transition="in" filter="wipe(left)">
                                      <p:cBhvr>
                                        <p:cTn id="38" dur="500"/>
                                        <p:tgtEl>
                                          <p:spTgt spid="103448"/>
                                        </p:tgtEl>
                                      </p:cBhvr>
                                    </p:animEffect>
                                  </p:childTnLst>
                                </p:cTn>
                              </p:par>
                            </p:childTnLst>
                          </p:cTn>
                        </p:par>
                        <p:par>
                          <p:cTn id="39" fill="hold">
                            <p:stCondLst>
                              <p:cond delay="500"/>
                            </p:stCondLst>
                            <p:childTnLst>
                              <p:par>
                                <p:cTn id="40" presetID="22" presetClass="entr" presetSubtype="8" fill="hold" nodeType="afterEffect">
                                  <p:stCondLst>
                                    <p:cond delay="0"/>
                                  </p:stCondLst>
                                  <p:childTnLst>
                                    <p:set>
                                      <p:cBhvr>
                                        <p:cTn id="41" dur="1" fill="hold">
                                          <p:stCondLst>
                                            <p:cond delay="0"/>
                                          </p:stCondLst>
                                        </p:cTn>
                                        <p:tgtEl>
                                          <p:spTgt spid="103451"/>
                                        </p:tgtEl>
                                        <p:attrNameLst>
                                          <p:attrName>style.visibility</p:attrName>
                                        </p:attrNameLst>
                                      </p:cBhvr>
                                      <p:to>
                                        <p:strVal val="visible"/>
                                      </p:to>
                                    </p:set>
                                    <p:animEffect transition="in" filter="wipe(left)">
                                      <p:cBhvr>
                                        <p:cTn id="42" dur="500"/>
                                        <p:tgtEl>
                                          <p:spTgt spid="1034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42" grpId="0" animBg="1"/>
      <p:bldP spid="103443" grpId="0"/>
      <p:bldP spid="103444" grpId="0"/>
      <p:bldP spid="10344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p:txBody>
          <a:bodyPr/>
          <a:lstStyle/>
          <a:p>
            <a:r>
              <a:rPr lang="en-US" dirty="0"/>
              <a:t>Web Browser in a Slide</a:t>
            </a:r>
          </a:p>
        </p:txBody>
      </p:sp>
      <p:sp>
        <p:nvSpPr>
          <p:cNvPr id="28" name="TextBox 27">
            <a:extLst>
              <a:ext uri="{FF2B5EF4-FFF2-40B4-BE49-F238E27FC236}">
                <a16:creationId xmlns:a16="http://schemas.microsoft.com/office/drawing/2014/main" id="{97D772A2-8B83-4EE8-8DE6-97741FCCA3B3}"/>
              </a:ext>
            </a:extLst>
          </p:cNvPr>
          <p:cNvSpPr txBox="1"/>
          <p:nvPr/>
        </p:nvSpPr>
        <p:spPr>
          <a:xfrm>
            <a:off x="6475780" y="923201"/>
            <a:ext cx="5524807" cy="707886"/>
          </a:xfrm>
          <a:prstGeom prst="rect">
            <a:avLst/>
          </a:prstGeom>
          <a:noFill/>
        </p:spPr>
        <p:txBody>
          <a:bodyPr wrap="square" rtlCol="0">
            <a:spAutoFit/>
          </a:bodyPr>
          <a:lstStyle/>
          <a:p>
            <a:pPr algn="ctr"/>
            <a:r>
              <a:rPr lang="en-US" sz="2000" dirty="0"/>
              <a:t>While traditional programs run from top-to-bottom, programs with UIs use a different model.</a:t>
            </a:r>
          </a:p>
        </p:txBody>
      </p:sp>
      <p:sp>
        <p:nvSpPr>
          <p:cNvPr id="41" name="TextBox 40">
            <a:extLst>
              <a:ext uri="{FF2B5EF4-FFF2-40B4-BE49-F238E27FC236}">
                <a16:creationId xmlns:a16="http://schemas.microsoft.com/office/drawing/2014/main" id="{0E8A0969-E8CA-4D7B-A782-4F83B91A7E52}"/>
              </a:ext>
            </a:extLst>
          </p:cNvPr>
          <p:cNvSpPr txBox="1"/>
          <p:nvPr/>
        </p:nvSpPr>
        <p:spPr>
          <a:xfrm>
            <a:off x="99280" y="710485"/>
            <a:ext cx="6174090" cy="5909310"/>
          </a:xfrm>
          <a:prstGeom prst="rect">
            <a:avLst/>
          </a:prstGeom>
          <a:solidFill>
            <a:srgbClr val="DFEAF5"/>
          </a:solidFill>
          <a:ln>
            <a:solidFill>
              <a:schemeClr val="tx1"/>
            </a:solidFill>
          </a:ln>
        </p:spPr>
        <p:txBody>
          <a:bodyPr wrap="square">
            <a:noAutofit/>
          </a:bodyPr>
          <a:lstStyle/>
          <a:p>
            <a:r>
              <a:rPr lang="en-US" dirty="0">
                <a:latin typeface="Consolas" panose="020B0609020204030204" pitchFamily="49" charset="0"/>
              </a:rPr>
              <a:t>class Browser:</a:t>
            </a:r>
          </a:p>
          <a:p>
            <a:r>
              <a:rPr lang="en-US" dirty="0">
                <a:latin typeface="Consolas" panose="020B0609020204030204" pitchFamily="49" charset="0"/>
              </a:rPr>
              <a:t> </a:t>
            </a:r>
          </a:p>
          <a:p>
            <a:endParaRPr lang="en-US" dirty="0">
              <a:latin typeface="Consolas" panose="020B0609020204030204" pitchFamily="49" charset="0"/>
            </a:endParaRPr>
          </a:p>
        </p:txBody>
      </p:sp>
      <p:sp>
        <p:nvSpPr>
          <p:cNvPr id="50" name="TextBox 49">
            <a:extLst>
              <a:ext uri="{FF2B5EF4-FFF2-40B4-BE49-F238E27FC236}">
                <a16:creationId xmlns:a16="http://schemas.microsoft.com/office/drawing/2014/main" id="{BE3EC5EF-E830-4798-B777-13D85F1F43A0}"/>
              </a:ext>
            </a:extLst>
          </p:cNvPr>
          <p:cNvSpPr txBox="1"/>
          <p:nvPr/>
        </p:nvSpPr>
        <p:spPr>
          <a:xfrm>
            <a:off x="6325993" y="3041991"/>
            <a:ext cx="5546970" cy="707886"/>
          </a:xfrm>
          <a:prstGeom prst="rect">
            <a:avLst/>
          </a:prstGeom>
          <a:noFill/>
        </p:spPr>
        <p:txBody>
          <a:bodyPr wrap="square" rtlCol="0">
            <a:spAutoFit/>
          </a:bodyPr>
          <a:lstStyle/>
          <a:p>
            <a:pPr algn="ctr"/>
            <a:r>
              <a:rPr lang="en-US" sz="2000" dirty="0"/>
              <a:t>So UIs use something called an </a:t>
            </a:r>
            <a:r>
              <a:rPr lang="en-US" sz="2000" dirty="0">
                <a:solidFill>
                  <a:srgbClr val="FF0000"/>
                </a:solidFill>
              </a:rPr>
              <a:t>Event Loop</a:t>
            </a:r>
            <a:r>
              <a:rPr lang="en-US" sz="2000" dirty="0"/>
              <a:t> to control their execution.</a:t>
            </a:r>
          </a:p>
        </p:txBody>
      </p:sp>
      <p:sp>
        <p:nvSpPr>
          <p:cNvPr id="23" name="TextBox 22">
            <a:extLst>
              <a:ext uri="{FF2B5EF4-FFF2-40B4-BE49-F238E27FC236}">
                <a16:creationId xmlns:a16="http://schemas.microsoft.com/office/drawing/2014/main" id="{9B65740D-F72E-4995-9462-6C56558BF94E}"/>
              </a:ext>
            </a:extLst>
          </p:cNvPr>
          <p:cNvSpPr txBox="1"/>
          <p:nvPr/>
        </p:nvSpPr>
        <p:spPr>
          <a:xfrm>
            <a:off x="6348156" y="1866146"/>
            <a:ext cx="5681582" cy="707886"/>
          </a:xfrm>
          <a:prstGeom prst="rect">
            <a:avLst/>
          </a:prstGeom>
          <a:noFill/>
        </p:spPr>
        <p:txBody>
          <a:bodyPr wrap="square" rtlCol="0">
            <a:spAutoFit/>
          </a:bodyPr>
          <a:lstStyle/>
          <a:p>
            <a:pPr algn="ctr"/>
            <a:r>
              <a:rPr lang="en-US" sz="2000" dirty="0"/>
              <a:t>Why?  UIs contain elements (e.g., buttons, sliders) that the user can interact with in any order!</a:t>
            </a:r>
          </a:p>
        </p:txBody>
      </p:sp>
      <p:sp>
        <p:nvSpPr>
          <p:cNvPr id="7" name="TextBox 6">
            <a:extLst>
              <a:ext uri="{FF2B5EF4-FFF2-40B4-BE49-F238E27FC236}">
                <a16:creationId xmlns:a16="http://schemas.microsoft.com/office/drawing/2014/main" id="{DA24553E-9332-4765-8BCA-E4BC8273C31A}"/>
              </a:ext>
            </a:extLst>
          </p:cNvPr>
          <p:cNvSpPr txBox="1"/>
          <p:nvPr/>
        </p:nvSpPr>
        <p:spPr>
          <a:xfrm>
            <a:off x="6453617" y="4195280"/>
            <a:ext cx="5546970" cy="707886"/>
          </a:xfrm>
          <a:prstGeom prst="rect">
            <a:avLst/>
          </a:prstGeom>
          <a:noFill/>
        </p:spPr>
        <p:txBody>
          <a:bodyPr wrap="square" rtlCol="0">
            <a:spAutoFit/>
          </a:bodyPr>
          <a:lstStyle/>
          <a:p>
            <a:pPr algn="ctr"/>
            <a:r>
              <a:rPr lang="en-US" sz="2000" dirty="0"/>
              <a:t>Let's look at a high-level model for a web browser to see how the Event Loop works.</a:t>
            </a:r>
          </a:p>
        </p:txBody>
      </p:sp>
    </p:spTree>
    <p:extLst>
      <p:ext uri="{BB962C8B-B14F-4D97-AF65-F5344CB8AC3E}">
        <p14:creationId xmlns:p14="http://schemas.microsoft.com/office/powerpoint/2010/main" val="1846810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bg/>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41" grpId="0" uiExpand="1" build="p" animBg="1"/>
      <p:bldP spid="50" grpId="0"/>
      <p:bldP spid="23" grpId="0"/>
      <p:bldP spid="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p:txBody>
          <a:bodyPr/>
          <a:lstStyle/>
          <a:p>
            <a:r>
              <a:rPr lang="en-US" dirty="0"/>
              <a:t>Web Browser in a Slide</a:t>
            </a:r>
          </a:p>
        </p:txBody>
      </p:sp>
      <p:sp>
        <p:nvSpPr>
          <p:cNvPr id="41" name="TextBox 40">
            <a:extLst>
              <a:ext uri="{FF2B5EF4-FFF2-40B4-BE49-F238E27FC236}">
                <a16:creationId xmlns:a16="http://schemas.microsoft.com/office/drawing/2014/main" id="{0E8A0969-E8CA-4D7B-A782-4F83B91A7E52}"/>
              </a:ext>
            </a:extLst>
          </p:cNvPr>
          <p:cNvSpPr txBox="1"/>
          <p:nvPr/>
        </p:nvSpPr>
        <p:spPr>
          <a:xfrm>
            <a:off x="99280" y="710485"/>
            <a:ext cx="6174090" cy="5909310"/>
          </a:xfrm>
          <a:prstGeom prst="rect">
            <a:avLst/>
          </a:prstGeom>
          <a:solidFill>
            <a:srgbClr val="DFEAF5"/>
          </a:solidFill>
          <a:ln>
            <a:solidFill>
              <a:schemeClr val="tx1"/>
            </a:solidFill>
          </a:ln>
        </p:spPr>
        <p:txBody>
          <a:bodyPr wrap="square">
            <a:noAutofit/>
          </a:bodyPr>
          <a:lstStyle/>
          <a:p>
            <a:r>
              <a:rPr lang="en-US" dirty="0">
                <a:latin typeface="Consolas" panose="020B0609020204030204" pitchFamily="49" charset="0"/>
              </a:rPr>
              <a:t>class Browser:</a:t>
            </a:r>
          </a:p>
          <a:p>
            <a:r>
              <a:rPr lang="en-US" dirty="0">
                <a:latin typeface="Consolas" panose="020B0609020204030204" pitchFamily="49" charset="0"/>
              </a:rPr>
              <a:t>  def __</a:t>
            </a:r>
            <a:r>
              <a:rPr lang="en-US" dirty="0" err="1">
                <a:latin typeface="Consolas" panose="020B0609020204030204" pitchFamily="49" charset="0"/>
              </a:rPr>
              <a:t>init</a:t>
            </a:r>
            <a:r>
              <a:rPr lang="en-US" dirty="0">
                <a:latin typeface="Consolas" panose="020B0609020204030204" pitchFamily="49" charset="0"/>
              </a:rPr>
              <a:t>__(self, page):</a:t>
            </a:r>
          </a:p>
          <a:p>
            <a:r>
              <a:rPr lang="en-US" dirty="0">
                <a:latin typeface="Consolas" panose="020B0609020204030204" pitchFamily="49" charset="0"/>
              </a:rPr>
              <a:t>    </a:t>
            </a:r>
            <a:r>
              <a:rPr lang="en-US" dirty="0" err="1">
                <a:latin typeface="Consolas" panose="020B0609020204030204" pitchFamily="49" charset="0"/>
              </a:rPr>
              <a:t>self.objs_on_page</a:t>
            </a:r>
            <a:r>
              <a:rPr lang="en-US" dirty="0">
                <a:latin typeface="Consolas" panose="020B0609020204030204" pitchFamily="49" charset="0"/>
              </a:rPr>
              <a:t> = </a:t>
            </a:r>
            <a:r>
              <a:rPr lang="en-US" dirty="0" err="1">
                <a:latin typeface="Consolas" panose="020B0609020204030204" pitchFamily="49" charset="0"/>
              </a:rPr>
              <a:t>self.get_all_objs</a:t>
            </a:r>
            <a:r>
              <a:rPr lang="en-US" dirty="0">
                <a:latin typeface="Consolas" panose="020B0609020204030204" pitchFamily="49" charset="0"/>
              </a:rPr>
              <a:t>(page)</a:t>
            </a:r>
          </a:p>
          <a:p>
            <a:r>
              <a:rPr lang="en-US" dirty="0">
                <a:latin typeface="Consolas" panose="020B0609020204030204" pitchFamily="49" charset="0"/>
              </a:rPr>
              <a:t>    </a:t>
            </a:r>
            <a:r>
              <a:rPr lang="en-US" dirty="0" err="1">
                <a:latin typeface="Consolas" panose="020B0609020204030204" pitchFamily="49" charset="0"/>
              </a:rPr>
              <a:t>self.run_queue</a:t>
            </a:r>
            <a:r>
              <a:rPr lang="en-US" dirty="0">
                <a:latin typeface="Consolas" panose="020B0609020204030204" pitchFamily="49" charset="0"/>
              </a:rPr>
              <a:t> = </a:t>
            </a:r>
            <a:r>
              <a:rPr lang="en-US" dirty="0" err="1">
                <a:latin typeface="Consolas" panose="020B0609020204030204" pitchFamily="49" charset="0"/>
              </a:rPr>
              <a:t>self.extract_stmts</a:t>
            </a:r>
            <a:r>
              <a:rPr lang="en-US" dirty="0">
                <a:latin typeface="Consolas" panose="020B0609020204030204" pitchFamily="49" charset="0"/>
              </a:rPr>
              <a:t>(page)</a:t>
            </a:r>
          </a:p>
          <a:p>
            <a:endParaRPr lang="en-US" dirty="0">
              <a:latin typeface="Consolas" panose="020B0609020204030204" pitchFamily="49" charset="0"/>
            </a:endParaRPr>
          </a:p>
        </p:txBody>
      </p:sp>
      <p:sp>
        <p:nvSpPr>
          <p:cNvPr id="15" name="TextBox 14">
            <a:extLst>
              <a:ext uri="{FF2B5EF4-FFF2-40B4-BE49-F238E27FC236}">
                <a16:creationId xmlns:a16="http://schemas.microsoft.com/office/drawing/2014/main" id="{F788147E-A839-464D-B2D9-36BE7307B72B}"/>
              </a:ext>
            </a:extLst>
          </p:cNvPr>
          <p:cNvSpPr txBox="1"/>
          <p:nvPr/>
        </p:nvSpPr>
        <p:spPr>
          <a:xfrm>
            <a:off x="6647446" y="1467174"/>
            <a:ext cx="5546970" cy="400110"/>
          </a:xfrm>
          <a:prstGeom prst="rect">
            <a:avLst/>
          </a:prstGeom>
          <a:noFill/>
        </p:spPr>
        <p:txBody>
          <a:bodyPr wrap="square" rtlCol="0">
            <a:spAutoFit/>
          </a:bodyPr>
          <a:lstStyle/>
          <a:p>
            <a:pPr algn="ctr"/>
            <a:r>
              <a:rPr lang="en-US" sz="2000" dirty="0"/>
              <a:t>The browser manages two sets of items:</a:t>
            </a:r>
          </a:p>
        </p:txBody>
      </p:sp>
      <p:sp>
        <p:nvSpPr>
          <p:cNvPr id="16" name="TextBox 15">
            <a:extLst>
              <a:ext uri="{FF2B5EF4-FFF2-40B4-BE49-F238E27FC236}">
                <a16:creationId xmlns:a16="http://schemas.microsoft.com/office/drawing/2014/main" id="{D15B162A-1ADD-4F34-8C81-FD9F0DAD296F}"/>
              </a:ext>
            </a:extLst>
          </p:cNvPr>
          <p:cNvSpPr txBox="1"/>
          <p:nvPr/>
        </p:nvSpPr>
        <p:spPr>
          <a:xfrm>
            <a:off x="7242809" y="2267648"/>
            <a:ext cx="4356244" cy="707886"/>
          </a:xfrm>
          <a:prstGeom prst="rect">
            <a:avLst/>
          </a:prstGeom>
          <a:noFill/>
        </p:spPr>
        <p:txBody>
          <a:bodyPr wrap="square" rtlCol="0">
            <a:spAutoFit/>
          </a:bodyPr>
          <a:lstStyle/>
          <a:p>
            <a:pPr algn="ctr"/>
            <a:r>
              <a:rPr lang="en-US" sz="2000" dirty="0"/>
              <a:t>It manages all the objects on a page (e.g., buttons, sliders, etc.).</a:t>
            </a:r>
          </a:p>
        </p:txBody>
      </p:sp>
      <p:sp>
        <p:nvSpPr>
          <p:cNvPr id="17" name="TextBox 16">
            <a:extLst>
              <a:ext uri="{FF2B5EF4-FFF2-40B4-BE49-F238E27FC236}">
                <a16:creationId xmlns:a16="http://schemas.microsoft.com/office/drawing/2014/main" id="{BB53FC7F-A68F-4D14-84F9-1E32566D2501}"/>
              </a:ext>
            </a:extLst>
          </p:cNvPr>
          <p:cNvSpPr txBox="1"/>
          <p:nvPr/>
        </p:nvSpPr>
        <p:spPr>
          <a:xfrm>
            <a:off x="7120033" y="4543231"/>
            <a:ext cx="4627952" cy="707886"/>
          </a:xfrm>
          <a:prstGeom prst="rect">
            <a:avLst/>
          </a:prstGeom>
          <a:noFill/>
        </p:spPr>
        <p:txBody>
          <a:bodyPr wrap="square" rtlCol="0">
            <a:spAutoFit/>
          </a:bodyPr>
          <a:lstStyle/>
          <a:p>
            <a:pPr algn="ctr"/>
            <a:r>
              <a:rPr lang="en-US" sz="2000" dirty="0"/>
              <a:t>It maintains a queue of statements to execute from the page.</a:t>
            </a:r>
          </a:p>
        </p:txBody>
      </p:sp>
      <p:sp>
        <p:nvSpPr>
          <p:cNvPr id="24" name="Speech Bubble: Rectangle with Corners Rounded 23">
            <a:extLst>
              <a:ext uri="{FF2B5EF4-FFF2-40B4-BE49-F238E27FC236}">
                <a16:creationId xmlns:a16="http://schemas.microsoft.com/office/drawing/2014/main" id="{4F8D9ADD-42AB-401F-98DD-300FA815F397}"/>
              </a:ext>
            </a:extLst>
          </p:cNvPr>
          <p:cNvSpPr/>
          <p:nvPr/>
        </p:nvSpPr>
        <p:spPr>
          <a:xfrm>
            <a:off x="5707688" y="172520"/>
            <a:ext cx="3713243" cy="1143000"/>
          </a:xfrm>
          <a:prstGeom prst="wedgeRoundRectCallout">
            <a:avLst>
              <a:gd name="adj1" fmla="val -95635"/>
              <a:gd name="adj2" fmla="val 51809"/>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The browser keeps track of anything in the UI that can be interacted with by the user.</a:t>
            </a:r>
          </a:p>
        </p:txBody>
      </p:sp>
      <p:sp>
        <p:nvSpPr>
          <p:cNvPr id="26" name="Rectangle 25">
            <a:extLst>
              <a:ext uri="{FF2B5EF4-FFF2-40B4-BE49-F238E27FC236}">
                <a16:creationId xmlns:a16="http://schemas.microsoft.com/office/drawing/2014/main" id="{B1F6CF83-0ACB-46BD-88E5-E9F5926D616F}"/>
              </a:ext>
            </a:extLst>
          </p:cNvPr>
          <p:cNvSpPr/>
          <p:nvPr/>
        </p:nvSpPr>
        <p:spPr>
          <a:xfrm>
            <a:off x="402639" y="2253157"/>
            <a:ext cx="6312239" cy="4471422"/>
          </a:xfrm>
          <a:prstGeom prst="rect">
            <a:avLst/>
          </a:prstGeom>
          <a:solidFill>
            <a:srgbClr val="F4F9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cs typeface="Courier New" panose="02070309020205020404" pitchFamily="49" charset="0"/>
              </a:rPr>
              <a:t>&lt;html&gt;</a:t>
            </a:r>
          </a:p>
          <a:p>
            <a:r>
              <a:rPr lang="en-US" dirty="0">
                <a:solidFill>
                  <a:schemeClr val="tx1"/>
                </a:solidFill>
                <a:latin typeface="Consolas" panose="020B0609020204030204" pitchFamily="49" charset="0"/>
                <a:cs typeface="Courier New" panose="02070309020205020404" pitchFamily="49" charset="0"/>
              </a:rPr>
              <a:t>&lt;body&gt;</a:t>
            </a:r>
          </a:p>
          <a:p>
            <a:r>
              <a:rPr lang="en-US" dirty="0">
                <a:solidFill>
                  <a:schemeClr val="tx1"/>
                </a:solidFill>
                <a:latin typeface="Consolas" panose="020B0609020204030204" pitchFamily="49" charset="0"/>
                <a:cs typeface="Courier New" panose="02070309020205020404" pitchFamily="49" charset="0"/>
              </a:rPr>
              <a:t>&lt;h1&gt;</a:t>
            </a:r>
            <a:r>
              <a:rPr lang="en-US" dirty="0">
                <a:solidFill>
                  <a:srgbClr val="00B050"/>
                </a:solidFill>
                <a:latin typeface="Consolas" panose="020B0609020204030204" pitchFamily="49" charset="0"/>
                <a:cs typeface="Courier New" panose="02070309020205020404" pitchFamily="49" charset="0"/>
              </a:rPr>
              <a:t>Fortune Teller</a:t>
            </a:r>
            <a:r>
              <a:rPr lang="en-US" dirty="0">
                <a:solidFill>
                  <a:schemeClr val="tx1"/>
                </a:solidFill>
                <a:latin typeface="Consolas" panose="020B0609020204030204" pitchFamily="49" charset="0"/>
                <a:cs typeface="Courier New" panose="02070309020205020404" pitchFamily="49" charset="0"/>
              </a:rPr>
              <a:t>&lt;/h1&gt;</a:t>
            </a:r>
          </a:p>
          <a:p>
            <a:r>
              <a:rPr lang="en-US" dirty="0">
                <a:solidFill>
                  <a:schemeClr val="tx1"/>
                </a:solidFill>
                <a:latin typeface="Consolas" panose="020B0609020204030204" pitchFamily="49" charset="0"/>
                <a:cs typeface="Courier New" panose="02070309020205020404" pitchFamily="49" charset="0"/>
              </a:rPr>
              <a:t>&lt;p id="fort"&gt;</a:t>
            </a:r>
            <a:r>
              <a:rPr lang="en-US" dirty="0">
                <a:solidFill>
                  <a:srgbClr val="00B050"/>
                </a:solidFill>
                <a:latin typeface="Consolas" panose="020B0609020204030204" pitchFamily="49" charset="0"/>
                <a:cs typeface="Courier New" panose="02070309020205020404" pitchFamily="49" charset="0"/>
              </a:rPr>
              <a:t>What does the future hold?</a:t>
            </a:r>
            <a:r>
              <a:rPr lang="en-US" dirty="0">
                <a:solidFill>
                  <a:schemeClr val="tx1"/>
                </a:solidFill>
                <a:latin typeface="Consolas" panose="020B0609020204030204" pitchFamily="49" charset="0"/>
                <a:cs typeface="Courier New" panose="02070309020205020404" pitchFamily="49" charset="0"/>
              </a:rPr>
              <a:t>&lt;/p&gt;</a:t>
            </a:r>
          </a:p>
          <a:p>
            <a:r>
              <a:rPr lang="en-US" dirty="0">
                <a:solidFill>
                  <a:schemeClr val="tx1"/>
                </a:solidFill>
                <a:latin typeface="Consolas" panose="020B0609020204030204" pitchFamily="49" charset="0"/>
                <a:cs typeface="Courier New" panose="02070309020205020404" pitchFamily="49" charset="0"/>
              </a:rPr>
              <a:t>&lt;button onclick="</a:t>
            </a:r>
            <a:r>
              <a:rPr lang="en-US" dirty="0" err="1">
                <a:solidFill>
                  <a:srgbClr val="C00000"/>
                </a:solidFill>
                <a:latin typeface="Consolas" panose="020B0609020204030204" pitchFamily="49" charset="0"/>
                <a:cs typeface="Courier New" panose="02070309020205020404" pitchFamily="49" charset="0"/>
              </a:rPr>
              <a:t>callbk</a:t>
            </a:r>
            <a:r>
              <a:rPr lang="en-US" dirty="0">
                <a:solidFill>
                  <a:srgbClr val="C00000"/>
                </a:solidFill>
                <a:latin typeface="Consolas" panose="020B0609020204030204" pitchFamily="49" charset="0"/>
                <a:cs typeface="Courier New" panose="02070309020205020404" pitchFamily="49" charset="0"/>
              </a:rPr>
              <a:t>()</a:t>
            </a:r>
            <a:r>
              <a:rPr lang="en-US" dirty="0">
                <a:solidFill>
                  <a:schemeClr val="tx1"/>
                </a:solidFill>
                <a:latin typeface="Consolas" panose="020B0609020204030204" pitchFamily="49" charset="0"/>
                <a:cs typeface="Courier New" panose="02070309020205020404" pitchFamily="49" charset="0"/>
              </a:rPr>
              <a:t>;"&gt;</a:t>
            </a:r>
            <a:r>
              <a:rPr lang="en-US" dirty="0">
                <a:solidFill>
                  <a:srgbClr val="0070C0"/>
                </a:solidFill>
                <a:latin typeface="Consolas" panose="020B0609020204030204" pitchFamily="49" charset="0"/>
                <a:cs typeface="Courier New" panose="02070309020205020404" pitchFamily="49" charset="0"/>
              </a:rPr>
              <a:t>Get Fortune</a:t>
            </a:r>
            <a:r>
              <a:rPr lang="en-US" dirty="0">
                <a:solidFill>
                  <a:schemeClr val="tx1"/>
                </a:solidFill>
                <a:latin typeface="Consolas" panose="020B0609020204030204" pitchFamily="49" charset="0"/>
                <a:cs typeface="Courier New" panose="02070309020205020404" pitchFamily="49" charset="0"/>
              </a:rPr>
              <a:t>&lt;/button&gt;</a:t>
            </a:r>
          </a:p>
          <a:p>
            <a:endParaRPr lang="en-US" dirty="0">
              <a:solidFill>
                <a:schemeClr val="tx1"/>
              </a:solidFill>
              <a:latin typeface="Consolas" panose="020B0609020204030204" pitchFamily="49" charset="0"/>
              <a:cs typeface="Courier New" panose="02070309020205020404" pitchFamily="49" charset="0"/>
            </a:endParaRPr>
          </a:p>
          <a:p>
            <a:r>
              <a:rPr lang="en-US" dirty="0">
                <a:solidFill>
                  <a:srgbClr val="0070C0"/>
                </a:solidFill>
                <a:latin typeface="Consolas" panose="020B0609020204030204" pitchFamily="49" charset="0"/>
                <a:cs typeface="Courier New" panose="02070309020205020404" pitchFamily="49" charset="0"/>
              </a:rPr>
              <a:t>&lt;script&gt;</a:t>
            </a:r>
          </a:p>
          <a:p>
            <a:r>
              <a:rPr lang="en-US" dirty="0">
                <a:solidFill>
                  <a:srgbClr val="7030A0"/>
                </a:solidFill>
                <a:latin typeface="Consolas" panose="020B0609020204030204" pitchFamily="49" charset="0"/>
                <a:cs typeface="Courier New" panose="02070309020205020404" pitchFamily="49" charset="0"/>
              </a:rPr>
              <a:t>  </a:t>
            </a:r>
            <a:r>
              <a:rPr lang="en-US" dirty="0" err="1">
                <a:solidFill>
                  <a:srgbClr val="7030A0"/>
                </a:solidFill>
                <a:latin typeface="Consolas" panose="020B0609020204030204" pitchFamily="49" charset="0"/>
                <a:cs typeface="Courier New" panose="02070309020205020404" pitchFamily="49" charset="0"/>
              </a:rPr>
              <a:t>set_background_color</a:t>
            </a:r>
            <a:r>
              <a:rPr lang="en-US" dirty="0">
                <a:solidFill>
                  <a:srgbClr val="7030A0"/>
                </a:solidFill>
                <a:latin typeface="Consolas" panose="020B0609020204030204" pitchFamily="49" charset="0"/>
                <a:cs typeface="Courier New" panose="02070309020205020404" pitchFamily="49" charset="0"/>
              </a:rPr>
              <a:t>(BLACK);</a:t>
            </a:r>
          </a:p>
          <a:p>
            <a:r>
              <a:rPr lang="en-US" dirty="0">
                <a:solidFill>
                  <a:srgbClr val="7030A0"/>
                </a:solidFill>
                <a:latin typeface="Consolas" panose="020B0609020204030204" pitchFamily="49" charset="0"/>
                <a:cs typeface="Courier New" panose="02070309020205020404" pitchFamily="49" charset="0"/>
              </a:rPr>
              <a:t>  play_mp3("spooky_music.mp3");</a:t>
            </a:r>
          </a:p>
          <a:p>
            <a:endParaRPr lang="en-US" dirty="0">
              <a:solidFill>
                <a:srgbClr val="0070C0"/>
              </a:solidFill>
              <a:latin typeface="Consolas" panose="020B0609020204030204" pitchFamily="49" charset="0"/>
              <a:cs typeface="Courier New" panose="02070309020205020404" pitchFamily="49" charset="0"/>
            </a:endParaRPr>
          </a:p>
          <a:p>
            <a:r>
              <a:rPr lang="en-US" dirty="0">
                <a:solidFill>
                  <a:srgbClr val="0070C0"/>
                </a:solidFill>
                <a:latin typeface="Consolas" panose="020B0609020204030204" pitchFamily="49" charset="0"/>
                <a:cs typeface="Courier New" panose="02070309020205020404" pitchFamily="49" charset="0"/>
              </a:rPr>
              <a:t>  function </a:t>
            </a:r>
            <a:r>
              <a:rPr lang="en-US" dirty="0" err="1">
                <a:solidFill>
                  <a:srgbClr val="C00000"/>
                </a:solidFill>
                <a:latin typeface="Consolas" panose="020B0609020204030204" pitchFamily="49" charset="0"/>
                <a:cs typeface="Courier New" panose="02070309020205020404" pitchFamily="49" charset="0"/>
              </a:rPr>
              <a:t>callbk</a:t>
            </a:r>
            <a:r>
              <a:rPr lang="en-US" dirty="0">
                <a:solidFill>
                  <a:srgbClr val="C00000"/>
                </a:solidFill>
                <a:latin typeface="Consolas" panose="020B0609020204030204" pitchFamily="49" charset="0"/>
                <a:cs typeface="Courier New" panose="02070309020205020404" pitchFamily="49" charset="0"/>
              </a:rPr>
              <a:t>() </a:t>
            </a:r>
            <a:r>
              <a:rPr lang="en-US" dirty="0">
                <a:solidFill>
                  <a:srgbClr val="0070C0"/>
                </a:solidFill>
                <a:latin typeface="Consolas" panose="020B0609020204030204" pitchFamily="49" charset="0"/>
                <a:cs typeface="Courier New" panose="02070309020205020404" pitchFamily="49" charset="0"/>
              </a:rPr>
              <a:t>{</a:t>
            </a:r>
          </a:p>
          <a:p>
            <a:r>
              <a:rPr lang="en-US" dirty="0">
                <a:solidFill>
                  <a:srgbClr val="0070C0"/>
                </a:solidFill>
                <a:latin typeface="Consolas" panose="020B0609020204030204" pitchFamily="49" charset="0"/>
                <a:cs typeface="Courier New" panose="02070309020205020404" pitchFamily="49" charset="0"/>
              </a:rPr>
              <a:t>    </a:t>
            </a:r>
            <a:r>
              <a:rPr lang="en-US" dirty="0" err="1">
                <a:solidFill>
                  <a:srgbClr val="0070C0"/>
                </a:solidFill>
                <a:latin typeface="Consolas" panose="020B0609020204030204" pitchFamily="49" charset="0"/>
                <a:cs typeface="Courier New" panose="02070309020205020404" pitchFamily="49" charset="0"/>
              </a:rPr>
              <a:t>set_element</a:t>
            </a:r>
            <a:r>
              <a:rPr lang="en-US" dirty="0">
                <a:solidFill>
                  <a:srgbClr val="0070C0"/>
                </a:solidFill>
                <a:latin typeface="Consolas" panose="020B0609020204030204" pitchFamily="49" charset="0"/>
                <a:cs typeface="Courier New" panose="02070309020205020404" pitchFamily="49" charset="0"/>
              </a:rPr>
              <a:t>("fort", </a:t>
            </a:r>
            <a:r>
              <a:rPr lang="en-US" dirty="0">
                <a:solidFill>
                  <a:srgbClr val="C00000"/>
                </a:solidFill>
                <a:latin typeface="Consolas" panose="020B0609020204030204" pitchFamily="49" charset="0"/>
                <a:cs typeface="Courier New" panose="02070309020205020404" pitchFamily="49" charset="0"/>
              </a:rPr>
              <a:t>"You'll ace CS131!"</a:t>
            </a:r>
            <a:r>
              <a:rPr lang="en-US" dirty="0">
                <a:solidFill>
                  <a:srgbClr val="0070C0"/>
                </a:solidFill>
                <a:latin typeface="Consolas" panose="020B0609020204030204" pitchFamily="49" charset="0"/>
                <a:cs typeface="Courier New" panose="02070309020205020404" pitchFamily="49" charset="0"/>
              </a:rPr>
              <a:t>);   </a:t>
            </a:r>
          </a:p>
          <a:p>
            <a:r>
              <a:rPr lang="en-US" dirty="0">
                <a:solidFill>
                  <a:srgbClr val="0070C0"/>
                </a:solidFill>
                <a:latin typeface="Consolas" panose="020B0609020204030204" pitchFamily="49" charset="0"/>
                <a:cs typeface="Courier New" panose="02070309020205020404" pitchFamily="49" charset="0"/>
              </a:rPr>
              <a:t>  }</a:t>
            </a:r>
          </a:p>
          <a:p>
            <a:r>
              <a:rPr lang="en-US" dirty="0">
                <a:solidFill>
                  <a:srgbClr val="0070C0"/>
                </a:solidFill>
                <a:latin typeface="Consolas" panose="020B0609020204030204" pitchFamily="49" charset="0"/>
                <a:cs typeface="Courier New" panose="02070309020205020404" pitchFamily="49" charset="0"/>
              </a:rPr>
              <a:t>&lt;/script&gt;</a:t>
            </a:r>
          </a:p>
          <a:p>
            <a:endParaRPr lang="en-US" sz="800" dirty="0">
              <a:solidFill>
                <a:schemeClr val="tx1"/>
              </a:solidFill>
              <a:latin typeface="Consolas" panose="020B0609020204030204" pitchFamily="49" charset="0"/>
              <a:cs typeface="Courier New" panose="02070309020205020404" pitchFamily="49" charset="0"/>
            </a:endParaRPr>
          </a:p>
          <a:p>
            <a:r>
              <a:rPr lang="en-US" dirty="0">
                <a:solidFill>
                  <a:schemeClr val="tx1"/>
                </a:solidFill>
                <a:latin typeface="Consolas" panose="020B0609020204030204" pitchFamily="49" charset="0"/>
                <a:cs typeface="Courier New" panose="02070309020205020404" pitchFamily="49" charset="0"/>
              </a:rPr>
              <a:t>&lt;/body&gt;</a:t>
            </a:r>
          </a:p>
          <a:p>
            <a:r>
              <a:rPr lang="en-US" dirty="0">
                <a:solidFill>
                  <a:schemeClr val="tx1"/>
                </a:solidFill>
                <a:latin typeface="Consolas" panose="020B0609020204030204" pitchFamily="49" charset="0"/>
                <a:cs typeface="Courier New" panose="02070309020205020404" pitchFamily="49" charset="0"/>
              </a:rPr>
              <a:t>&lt;/html&gt;</a:t>
            </a:r>
          </a:p>
        </p:txBody>
      </p:sp>
      <p:sp>
        <p:nvSpPr>
          <p:cNvPr id="31" name="Rectangle 30">
            <a:extLst>
              <a:ext uri="{FF2B5EF4-FFF2-40B4-BE49-F238E27FC236}">
                <a16:creationId xmlns:a16="http://schemas.microsoft.com/office/drawing/2014/main" id="{7A6A0FB8-2A91-42FA-999A-FADB89C849E9}"/>
              </a:ext>
            </a:extLst>
          </p:cNvPr>
          <p:cNvSpPr/>
          <p:nvPr/>
        </p:nvSpPr>
        <p:spPr>
          <a:xfrm>
            <a:off x="446331" y="3301006"/>
            <a:ext cx="6142064" cy="365760"/>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peech Bubble: Rectangle with Corners Rounded 24">
            <a:extLst>
              <a:ext uri="{FF2B5EF4-FFF2-40B4-BE49-F238E27FC236}">
                <a16:creationId xmlns:a16="http://schemas.microsoft.com/office/drawing/2014/main" id="{F625FC25-7BE0-4182-AF3E-D005E5A39B71}"/>
              </a:ext>
            </a:extLst>
          </p:cNvPr>
          <p:cNvSpPr/>
          <p:nvPr/>
        </p:nvSpPr>
        <p:spPr>
          <a:xfrm>
            <a:off x="5337414" y="2004437"/>
            <a:ext cx="4245499" cy="1143000"/>
          </a:xfrm>
          <a:prstGeom prst="wedgeRoundRectCallout">
            <a:avLst>
              <a:gd name="adj1" fmla="val -92117"/>
              <a:gd name="adj2" fmla="val -62477"/>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The browser starts by queuing up all of the top-level statements on the webpage for execution.</a:t>
            </a:r>
          </a:p>
        </p:txBody>
      </p:sp>
      <p:sp>
        <p:nvSpPr>
          <p:cNvPr id="33" name="Rectangle 32">
            <a:extLst>
              <a:ext uri="{FF2B5EF4-FFF2-40B4-BE49-F238E27FC236}">
                <a16:creationId xmlns:a16="http://schemas.microsoft.com/office/drawing/2014/main" id="{F01E1E6B-2ADF-4345-B16A-A70F985AA2D3}"/>
              </a:ext>
            </a:extLst>
          </p:cNvPr>
          <p:cNvSpPr/>
          <p:nvPr/>
        </p:nvSpPr>
        <p:spPr>
          <a:xfrm>
            <a:off x="632120" y="4152169"/>
            <a:ext cx="3861504" cy="578674"/>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6A5DE582-78AB-47E6-8AB4-FECBE2F30DD9}"/>
              </a:ext>
            </a:extLst>
          </p:cNvPr>
          <p:cNvGrpSpPr/>
          <p:nvPr/>
        </p:nvGrpSpPr>
        <p:grpSpPr>
          <a:xfrm>
            <a:off x="6784708" y="3227954"/>
            <a:ext cx="4983915" cy="1014522"/>
            <a:chOff x="7018237" y="4416245"/>
            <a:chExt cx="4983915" cy="1014522"/>
          </a:xfrm>
        </p:grpSpPr>
        <p:sp>
          <p:nvSpPr>
            <p:cNvPr id="3" name="Rectangle 2">
              <a:extLst>
                <a:ext uri="{FF2B5EF4-FFF2-40B4-BE49-F238E27FC236}">
                  <a16:creationId xmlns:a16="http://schemas.microsoft.com/office/drawing/2014/main" id="{A49CD1D3-EDBE-4114-AFDE-C38431DBF201}"/>
                </a:ext>
              </a:extLst>
            </p:cNvPr>
            <p:cNvSpPr/>
            <p:nvPr/>
          </p:nvSpPr>
          <p:spPr>
            <a:xfrm>
              <a:off x="8485631" y="4475482"/>
              <a:ext cx="3516521" cy="95528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endParaRPr>
            </a:p>
          </p:txBody>
        </p:sp>
        <p:sp>
          <p:nvSpPr>
            <p:cNvPr id="4" name="TextBox 3">
              <a:extLst>
                <a:ext uri="{FF2B5EF4-FFF2-40B4-BE49-F238E27FC236}">
                  <a16:creationId xmlns:a16="http://schemas.microsoft.com/office/drawing/2014/main" id="{06794BD2-62BF-47EE-83D1-617C8B009413}"/>
                </a:ext>
              </a:extLst>
            </p:cNvPr>
            <p:cNvSpPr txBox="1"/>
            <p:nvPr/>
          </p:nvSpPr>
          <p:spPr>
            <a:xfrm>
              <a:off x="7018237" y="4416245"/>
              <a:ext cx="1523174" cy="369332"/>
            </a:xfrm>
            <a:prstGeom prst="rect">
              <a:avLst/>
            </a:prstGeom>
            <a:noFill/>
          </p:spPr>
          <p:txBody>
            <a:bodyPr wrap="none" rtlCol="0">
              <a:spAutoFit/>
            </a:bodyPr>
            <a:lstStyle/>
            <a:p>
              <a:r>
                <a:rPr lang="en-US" dirty="0" err="1"/>
                <a:t>objs_on_page</a:t>
              </a:r>
              <a:endParaRPr lang="en-US" dirty="0"/>
            </a:p>
          </p:txBody>
        </p:sp>
      </p:grpSp>
      <p:sp>
        <p:nvSpPr>
          <p:cNvPr id="18" name="Rectangle 17">
            <a:extLst>
              <a:ext uri="{FF2B5EF4-FFF2-40B4-BE49-F238E27FC236}">
                <a16:creationId xmlns:a16="http://schemas.microsoft.com/office/drawing/2014/main" id="{63C516B3-2BF3-4573-8A4B-9A5A602F5F48}"/>
              </a:ext>
            </a:extLst>
          </p:cNvPr>
          <p:cNvSpPr/>
          <p:nvPr/>
        </p:nvSpPr>
        <p:spPr>
          <a:xfrm>
            <a:off x="8322542" y="3378000"/>
            <a:ext cx="2162338" cy="81059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Button</a:t>
            </a:r>
          </a:p>
          <a:p>
            <a:pPr algn="ctr"/>
            <a:r>
              <a:rPr lang="en-US" dirty="0">
                <a:solidFill>
                  <a:schemeClr val="tx1"/>
                </a:solidFill>
              </a:rPr>
              <a:t>text = "Get Fortune"</a:t>
            </a:r>
          </a:p>
          <a:p>
            <a:pPr algn="ctr"/>
            <a:r>
              <a:rPr lang="en-US" dirty="0">
                <a:solidFill>
                  <a:schemeClr val="tx1"/>
                </a:solidFill>
              </a:rPr>
              <a:t>onclick = </a:t>
            </a:r>
            <a:r>
              <a:rPr lang="en-US" dirty="0" err="1">
                <a:solidFill>
                  <a:schemeClr val="tx1"/>
                </a:solidFill>
              </a:rPr>
              <a:t>callbk</a:t>
            </a:r>
            <a:r>
              <a:rPr lang="en-US" dirty="0">
                <a:solidFill>
                  <a:schemeClr val="tx1"/>
                </a:solidFill>
              </a:rPr>
              <a:t>()</a:t>
            </a:r>
          </a:p>
        </p:txBody>
      </p:sp>
      <p:sp>
        <p:nvSpPr>
          <p:cNvPr id="19" name="TextBox 18">
            <a:extLst>
              <a:ext uri="{FF2B5EF4-FFF2-40B4-BE49-F238E27FC236}">
                <a16:creationId xmlns:a16="http://schemas.microsoft.com/office/drawing/2014/main" id="{14220943-9A6B-429F-9116-C933ED8B58C5}"/>
              </a:ext>
            </a:extLst>
          </p:cNvPr>
          <p:cNvSpPr txBox="1"/>
          <p:nvPr/>
        </p:nvSpPr>
        <p:spPr>
          <a:xfrm>
            <a:off x="10813641" y="3549885"/>
            <a:ext cx="367408" cy="369332"/>
          </a:xfrm>
          <a:prstGeom prst="rect">
            <a:avLst/>
          </a:prstGeom>
          <a:noFill/>
        </p:spPr>
        <p:txBody>
          <a:bodyPr wrap="none" rtlCol="0">
            <a:spAutoFit/>
          </a:bodyPr>
          <a:lstStyle/>
          <a:p>
            <a:r>
              <a:rPr lang="en-US" dirty="0"/>
              <a:t>...</a:t>
            </a:r>
          </a:p>
        </p:txBody>
      </p:sp>
      <p:grpSp>
        <p:nvGrpSpPr>
          <p:cNvPr id="20" name="Group 19">
            <a:extLst>
              <a:ext uri="{FF2B5EF4-FFF2-40B4-BE49-F238E27FC236}">
                <a16:creationId xmlns:a16="http://schemas.microsoft.com/office/drawing/2014/main" id="{5B116074-26D0-48BE-A7DF-6CD45429C7EE}"/>
              </a:ext>
            </a:extLst>
          </p:cNvPr>
          <p:cNvGrpSpPr/>
          <p:nvPr/>
        </p:nvGrpSpPr>
        <p:grpSpPr>
          <a:xfrm>
            <a:off x="7120033" y="5338155"/>
            <a:ext cx="4719839" cy="1386424"/>
            <a:chOff x="7282313" y="4419736"/>
            <a:chExt cx="4719839" cy="1386424"/>
          </a:xfrm>
        </p:grpSpPr>
        <p:sp>
          <p:nvSpPr>
            <p:cNvPr id="21" name="Rectangle 20">
              <a:extLst>
                <a:ext uri="{FF2B5EF4-FFF2-40B4-BE49-F238E27FC236}">
                  <a16:creationId xmlns:a16="http://schemas.microsoft.com/office/drawing/2014/main" id="{14D6D929-CC0D-4F93-A798-CBB8A342D173}"/>
                </a:ext>
              </a:extLst>
            </p:cNvPr>
            <p:cNvSpPr/>
            <p:nvPr/>
          </p:nvSpPr>
          <p:spPr>
            <a:xfrm>
              <a:off x="8485631" y="4475482"/>
              <a:ext cx="3516521" cy="133067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endParaRPr>
            </a:p>
          </p:txBody>
        </p:sp>
        <p:sp>
          <p:nvSpPr>
            <p:cNvPr id="22" name="TextBox 21">
              <a:extLst>
                <a:ext uri="{FF2B5EF4-FFF2-40B4-BE49-F238E27FC236}">
                  <a16:creationId xmlns:a16="http://schemas.microsoft.com/office/drawing/2014/main" id="{0F1CEA9B-C57B-4C4E-8C0C-E306A7208AC2}"/>
                </a:ext>
              </a:extLst>
            </p:cNvPr>
            <p:cNvSpPr txBox="1"/>
            <p:nvPr/>
          </p:nvSpPr>
          <p:spPr>
            <a:xfrm>
              <a:off x="7282313" y="4419736"/>
              <a:ext cx="1207382" cy="369332"/>
            </a:xfrm>
            <a:prstGeom prst="rect">
              <a:avLst/>
            </a:prstGeom>
            <a:noFill/>
          </p:spPr>
          <p:txBody>
            <a:bodyPr wrap="none" rtlCol="0">
              <a:spAutoFit/>
            </a:bodyPr>
            <a:lstStyle/>
            <a:p>
              <a:r>
                <a:rPr lang="en-US" dirty="0" err="1"/>
                <a:t>run_queue</a:t>
              </a:r>
              <a:endParaRPr lang="en-US" dirty="0"/>
            </a:p>
          </p:txBody>
        </p:sp>
      </p:grpSp>
      <p:sp>
        <p:nvSpPr>
          <p:cNvPr id="27" name="Rectangle 26">
            <a:extLst>
              <a:ext uri="{FF2B5EF4-FFF2-40B4-BE49-F238E27FC236}">
                <a16:creationId xmlns:a16="http://schemas.microsoft.com/office/drawing/2014/main" id="{39AB66C5-9B36-4C85-B51E-8F43EDB2CFD5}"/>
              </a:ext>
            </a:extLst>
          </p:cNvPr>
          <p:cNvSpPr/>
          <p:nvPr/>
        </p:nvSpPr>
        <p:spPr>
          <a:xfrm>
            <a:off x="8449563" y="5522821"/>
            <a:ext cx="3186829" cy="28753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err="1">
                <a:solidFill>
                  <a:srgbClr val="7030A0"/>
                </a:solidFill>
                <a:latin typeface="Consolas" panose="020B0609020204030204" pitchFamily="49" charset="0"/>
                <a:cs typeface="Courier New" panose="02070309020205020404" pitchFamily="49" charset="0"/>
              </a:rPr>
              <a:t>set_background_color</a:t>
            </a:r>
            <a:r>
              <a:rPr lang="en-US" sz="1400" dirty="0">
                <a:solidFill>
                  <a:srgbClr val="7030A0"/>
                </a:solidFill>
                <a:latin typeface="Consolas" panose="020B0609020204030204" pitchFamily="49" charset="0"/>
                <a:cs typeface="Courier New" panose="02070309020205020404" pitchFamily="49" charset="0"/>
              </a:rPr>
              <a:t>(BLACK);</a:t>
            </a:r>
          </a:p>
        </p:txBody>
      </p:sp>
      <p:sp>
        <p:nvSpPr>
          <p:cNvPr id="29" name="Rectangle 28">
            <a:extLst>
              <a:ext uri="{FF2B5EF4-FFF2-40B4-BE49-F238E27FC236}">
                <a16:creationId xmlns:a16="http://schemas.microsoft.com/office/drawing/2014/main" id="{F92F56AC-6447-4CA1-9511-D45C7450C1D3}"/>
              </a:ext>
            </a:extLst>
          </p:cNvPr>
          <p:cNvSpPr/>
          <p:nvPr/>
        </p:nvSpPr>
        <p:spPr>
          <a:xfrm>
            <a:off x="8447581" y="5860922"/>
            <a:ext cx="3186829" cy="28753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7030A0"/>
                </a:solidFill>
                <a:latin typeface="Consolas" panose="020B0609020204030204" pitchFamily="49" charset="0"/>
                <a:cs typeface="Courier New" panose="02070309020205020404" pitchFamily="49" charset="0"/>
              </a:rPr>
              <a:t>play_mp3("spooky_music.mp3");</a:t>
            </a:r>
          </a:p>
        </p:txBody>
      </p:sp>
    </p:spTree>
    <p:extLst>
      <p:ext uri="{BB962C8B-B14F-4D97-AF65-F5344CB8AC3E}">
        <p14:creationId xmlns:p14="http://schemas.microsoft.com/office/powerpoint/2010/main" val="1827794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down)">
                                      <p:cBhvr>
                                        <p:cTn id="31" dur="5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31"/>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grpId="1" nodeType="clickEffect">
                                  <p:stCondLst>
                                    <p:cond delay="0"/>
                                  </p:stCondLst>
                                  <p:childTnLst>
                                    <p:set>
                                      <p:cBhvr>
                                        <p:cTn id="61" dur="1" fill="hold">
                                          <p:stCondLst>
                                            <p:cond delay="0"/>
                                          </p:stCondLst>
                                        </p:cTn>
                                        <p:tgtEl>
                                          <p:spTgt spid="24"/>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wipe(down)">
                                      <p:cBhvr>
                                        <p:cTn id="66" dur="500"/>
                                        <p:tgtEl>
                                          <p:spTgt spid="25"/>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fade">
                                      <p:cBhvr>
                                        <p:cTn id="79" dur="500"/>
                                        <p:tgtEl>
                                          <p:spTgt spid="27"/>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fade">
                                      <p:cBhvr>
                                        <p:cTn id="84" dur="500"/>
                                        <p:tgtEl>
                                          <p:spTgt spid="29"/>
                                        </p:tgtEl>
                                      </p:cBhvr>
                                    </p:animEffec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33"/>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uiExpand="1" build="p"/>
      <p:bldP spid="15" grpId="0" uiExpand="1"/>
      <p:bldP spid="16" grpId="0"/>
      <p:bldP spid="17" grpId="0"/>
      <p:bldP spid="24" grpId="0" animBg="1"/>
      <p:bldP spid="24" grpId="1" animBg="1"/>
      <p:bldP spid="26" grpId="0" animBg="1"/>
      <p:bldP spid="31" grpId="0" animBg="1"/>
      <p:bldP spid="31" grpId="1" animBg="1"/>
      <p:bldP spid="25" grpId="0" animBg="1"/>
      <p:bldP spid="25" grpId="1" animBg="1"/>
      <p:bldP spid="33" grpId="0" animBg="1"/>
      <p:bldP spid="33" grpId="1" animBg="1"/>
      <p:bldP spid="18" grpId="0" animBg="1"/>
      <p:bldP spid="19" grpId="0"/>
      <p:bldP spid="27" grpId="0" animBg="1"/>
      <p:bldP spid="29"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p:txBody>
          <a:bodyPr/>
          <a:lstStyle/>
          <a:p>
            <a:r>
              <a:rPr lang="en-US" dirty="0"/>
              <a:t>Web Browser in a Slide</a:t>
            </a:r>
          </a:p>
        </p:txBody>
      </p:sp>
      <p:sp>
        <p:nvSpPr>
          <p:cNvPr id="28" name="TextBox 27">
            <a:extLst>
              <a:ext uri="{FF2B5EF4-FFF2-40B4-BE49-F238E27FC236}">
                <a16:creationId xmlns:a16="http://schemas.microsoft.com/office/drawing/2014/main" id="{97D772A2-8B83-4EE8-8DE6-97741FCCA3B3}"/>
              </a:ext>
            </a:extLst>
          </p:cNvPr>
          <p:cNvSpPr txBox="1"/>
          <p:nvPr/>
        </p:nvSpPr>
        <p:spPr>
          <a:xfrm>
            <a:off x="6475780" y="1163558"/>
            <a:ext cx="5524807" cy="707886"/>
          </a:xfrm>
          <a:prstGeom prst="rect">
            <a:avLst/>
          </a:prstGeom>
          <a:noFill/>
        </p:spPr>
        <p:txBody>
          <a:bodyPr wrap="square" rtlCol="0">
            <a:spAutoFit/>
          </a:bodyPr>
          <a:lstStyle/>
          <a:p>
            <a:pPr algn="ctr"/>
            <a:r>
              <a:rPr lang="en-US" sz="2000" dirty="0"/>
              <a:t>Now let's see our event loop – it runs an infinite loop that does two things.</a:t>
            </a:r>
          </a:p>
        </p:txBody>
      </p:sp>
      <p:sp>
        <p:nvSpPr>
          <p:cNvPr id="41" name="TextBox 40">
            <a:extLst>
              <a:ext uri="{FF2B5EF4-FFF2-40B4-BE49-F238E27FC236}">
                <a16:creationId xmlns:a16="http://schemas.microsoft.com/office/drawing/2014/main" id="{0E8A0969-E8CA-4D7B-A782-4F83B91A7E52}"/>
              </a:ext>
            </a:extLst>
          </p:cNvPr>
          <p:cNvSpPr txBox="1"/>
          <p:nvPr/>
        </p:nvSpPr>
        <p:spPr>
          <a:xfrm>
            <a:off x="99280" y="710485"/>
            <a:ext cx="6174090" cy="5909310"/>
          </a:xfrm>
          <a:prstGeom prst="rect">
            <a:avLst/>
          </a:prstGeom>
          <a:solidFill>
            <a:srgbClr val="DFEAF5"/>
          </a:solidFill>
          <a:ln>
            <a:solidFill>
              <a:schemeClr val="tx1"/>
            </a:solidFill>
          </a:ln>
        </p:spPr>
        <p:txBody>
          <a:bodyPr wrap="square">
            <a:spAutoFit/>
          </a:bodyPr>
          <a:lstStyle/>
          <a:p>
            <a:r>
              <a:rPr lang="en-US" dirty="0">
                <a:latin typeface="Consolas" panose="020B0609020204030204" pitchFamily="49" charset="0"/>
              </a:rPr>
              <a:t>class Browser:</a:t>
            </a:r>
          </a:p>
          <a:p>
            <a:r>
              <a:rPr lang="en-US" dirty="0">
                <a:latin typeface="Consolas" panose="020B0609020204030204" pitchFamily="49" charset="0"/>
              </a:rPr>
              <a:t>  def __</a:t>
            </a:r>
            <a:r>
              <a:rPr lang="en-US" dirty="0" err="1">
                <a:latin typeface="Consolas" panose="020B0609020204030204" pitchFamily="49" charset="0"/>
              </a:rPr>
              <a:t>init</a:t>
            </a:r>
            <a:r>
              <a:rPr lang="en-US" dirty="0">
                <a:latin typeface="Consolas" panose="020B0609020204030204" pitchFamily="49" charset="0"/>
              </a:rPr>
              <a:t>__(self, page):</a:t>
            </a:r>
          </a:p>
          <a:p>
            <a:r>
              <a:rPr lang="en-US" dirty="0">
                <a:latin typeface="Consolas" panose="020B0609020204030204" pitchFamily="49" charset="0"/>
              </a:rPr>
              <a:t>    </a:t>
            </a:r>
            <a:r>
              <a:rPr lang="en-US" dirty="0" err="1">
                <a:latin typeface="Consolas" panose="020B0609020204030204" pitchFamily="49" charset="0"/>
              </a:rPr>
              <a:t>self.objs_on_page</a:t>
            </a:r>
            <a:r>
              <a:rPr lang="en-US" dirty="0">
                <a:latin typeface="Consolas" panose="020B0609020204030204" pitchFamily="49" charset="0"/>
              </a:rPr>
              <a:t> = </a:t>
            </a:r>
            <a:r>
              <a:rPr lang="en-US" dirty="0" err="1">
                <a:latin typeface="Consolas" panose="020B0609020204030204" pitchFamily="49" charset="0"/>
              </a:rPr>
              <a:t>self.get_all_objs</a:t>
            </a:r>
            <a:r>
              <a:rPr lang="en-US" dirty="0">
                <a:latin typeface="Consolas" panose="020B0609020204030204" pitchFamily="49" charset="0"/>
              </a:rPr>
              <a:t>(page)</a:t>
            </a:r>
          </a:p>
          <a:p>
            <a:r>
              <a:rPr lang="en-US" dirty="0">
                <a:latin typeface="Consolas" panose="020B0609020204030204" pitchFamily="49" charset="0"/>
              </a:rPr>
              <a:t>    </a:t>
            </a:r>
            <a:r>
              <a:rPr lang="en-US" dirty="0" err="1">
                <a:latin typeface="Consolas" panose="020B0609020204030204" pitchFamily="49" charset="0"/>
              </a:rPr>
              <a:t>self.run_queue</a:t>
            </a:r>
            <a:r>
              <a:rPr lang="en-US" dirty="0">
                <a:latin typeface="Consolas" panose="020B0609020204030204" pitchFamily="49" charset="0"/>
              </a:rPr>
              <a:t> = </a:t>
            </a:r>
            <a:r>
              <a:rPr lang="en-US" dirty="0" err="1">
                <a:latin typeface="Consolas" panose="020B0609020204030204" pitchFamily="49" charset="0"/>
              </a:rPr>
              <a:t>self.extract_stmts</a:t>
            </a:r>
            <a:r>
              <a:rPr lang="en-US" dirty="0">
                <a:latin typeface="Consolas" panose="020B0609020204030204" pitchFamily="49" charset="0"/>
              </a:rPr>
              <a:t>(page)</a:t>
            </a:r>
          </a:p>
          <a:p>
            <a:endParaRPr lang="en-US" dirty="0">
              <a:latin typeface="Consolas" panose="020B0609020204030204" pitchFamily="49" charset="0"/>
            </a:endParaRPr>
          </a:p>
          <a:p>
            <a:r>
              <a:rPr lang="en-US" dirty="0">
                <a:latin typeface="Consolas" panose="020B0609020204030204" pitchFamily="49" charset="0"/>
              </a:rPr>
              <a:t>  def </a:t>
            </a:r>
            <a:r>
              <a:rPr lang="en-US" dirty="0" err="1">
                <a:latin typeface="Consolas" panose="020B0609020204030204" pitchFamily="49" charset="0"/>
              </a:rPr>
              <a:t>event_loop</a:t>
            </a:r>
            <a:r>
              <a:rPr lang="en-US" dirty="0">
                <a:latin typeface="Consolas" panose="020B0609020204030204" pitchFamily="49" charset="0"/>
              </a:rPr>
              <a:t>(self):</a:t>
            </a:r>
          </a:p>
          <a:p>
            <a:r>
              <a:rPr lang="en-US" dirty="0">
                <a:latin typeface="Consolas" panose="020B0609020204030204" pitchFamily="49" charset="0"/>
              </a:rPr>
              <a:t>    while True:</a:t>
            </a:r>
          </a:p>
          <a:p>
            <a:r>
              <a:rPr lang="en-US" dirty="0">
                <a:latin typeface="Consolas" panose="020B0609020204030204" pitchFamily="49" charset="0"/>
              </a:rPr>
              <a:t>      </a:t>
            </a:r>
            <a:r>
              <a:rPr lang="en-US" dirty="0" err="1">
                <a:latin typeface="Consolas" panose="020B0609020204030204" pitchFamily="49" charset="0"/>
              </a:rPr>
              <a:t>self.handle_events</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self.run_next_statement</a:t>
            </a:r>
            <a:r>
              <a:rPr lang="en-US" dirty="0">
                <a:latin typeface="Consolas" panose="020B0609020204030204" pitchFamily="49" charset="0"/>
              </a:rPr>
              <a:t>()</a:t>
            </a: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p:txBody>
      </p:sp>
      <p:sp>
        <p:nvSpPr>
          <p:cNvPr id="12" name="TextBox 11">
            <a:extLst>
              <a:ext uri="{FF2B5EF4-FFF2-40B4-BE49-F238E27FC236}">
                <a16:creationId xmlns:a16="http://schemas.microsoft.com/office/drawing/2014/main" id="{E17397A7-ECB9-4D67-A79E-4D029A456202}"/>
              </a:ext>
            </a:extLst>
          </p:cNvPr>
          <p:cNvSpPr txBox="1"/>
          <p:nvPr/>
        </p:nvSpPr>
        <p:spPr>
          <a:xfrm>
            <a:off x="6475780" y="2047478"/>
            <a:ext cx="5524807" cy="707886"/>
          </a:xfrm>
          <a:prstGeom prst="rect">
            <a:avLst/>
          </a:prstGeom>
          <a:noFill/>
        </p:spPr>
        <p:txBody>
          <a:bodyPr wrap="square" rtlCol="0">
            <a:spAutoFit/>
          </a:bodyPr>
          <a:lstStyle/>
          <a:p>
            <a:pPr algn="ctr"/>
            <a:r>
              <a:rPr lang="en-US" sz="2000" dirty="0"/>
              <a:t>First, it checks to see if the user interacted with the page's elements, and if so, deals with this.</a:t>
            </a:r>
          </a:p>
        </p:txBody>
      </p:sp>
      <p:sp>
        <p:nvSpPr>
          <p:cNvPr id="13" name="TextBox 12">
            <a:extLst>
              <a:ext uri="{FF2B5EF4-FFF2-40B4-BE49-F238E27FC236}">
                <a16:creationId xmlns:a16="http://schemas.microsoft.com/office/drawing/2014/main" id="{956694D0-24FB-4123-9761-7B543EB08924}"/>
              </a:ext>
            </a:extLst>
          </p:cNvPr>
          <p:cNvSpPr txBox="1"/>
          <p:nvPr/>
        </p:nvSpPr>
        <p:spPr>
          <a:xfrm>
            <a:off x="6408724" y="3075057"/>
            <a:ext cx="5524807" cy="707886"/>
          </a:xfrm>
          <a:prstGeom prst="rect">
            <a:avLst/>
          </a:prstGeom>
          <a:noFill/>
        </p:spPr>
        <p:txBody>
          <a:bodyPr wrap="square" rtlCol="0">
            <a:spAutoFit/>
          </a:bodyPr>
          <a:lstStyle/>
          <a:p>
            <a:pPr algn="ctr"/>
            <a:r>
              <a:rPr lang="en-US" sz="2000" dirty="0"/>
              <a:t>Second, it gets the next statement from the queue (if there are any) and runs it.</a:t>
            </a:r>
          </a:p>
        </p:txBody>
      </p:sp>
      <p:sp>
        <p:nvSpPr>
          <p:cNvPr id="14" name="TextBox 13">
            <a:extLst>
              <a:ext uri="{FF2B5EF4-FFF2-40B4-BE49-F238E27FC236}">
                <a16:creationId xmlns:a16="http://schemas.microsoft.com/office/drawing/2014/main" id="{B7F80940-FEFD-4335-9B08-B63CCDFD8942}"/>
              </a:ext>
            </a:extLst>
          </p:cNvPr>
          <p:cNvSpPr txBox="1"/>
          <p:nvPr/>
        </p:nvSpPr>
        <p:spPr>
          <a:xfrm>
            <a:off x="6408724" y="4102636"/>
            <a:ext cx="5524807" cy="707886"/>
          </a:xfrm>
          <a:prstGeom prst="rect">
            <a:avLst/>
          </a:prstGeom>
          <a:noFill/>
        </p:spPr>
        <p:txBody>
          <a:bodyPr wrap="square" rtlCol="0">
            <a:spAutoFit/>
          </a:bodyPr>
          <a:lstStyle/>
          <a:p>
            <a:pPr algn="ctr"/>
            <a:r>
              <a:rPr lang="en-US" sz="2000" dirty="0"/>
              <a:t>The loop runs over and over, handling events, and running the next queued statement...</a:t>
            </a:r>
          </a:p>
        </p:txBody>
      </p:sp>
    </p:spTree>
    <p:extLst>
      <p:ext uri="{BB962C8B-B14F-4D97-AF65-F5344CB8AC3E}">
        <p14:creationId xmlns:p14="http://schemas.microsoft.com/office/powerpoint/2010/main" val="1509509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41" grpId="0" uiExpand="1" build="p"/>
      <p:bldP spid="12" grpId="0"/>
      <p:bldP spid="13" grpId="0"/>
      <p:bldP spid="14"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p:txBody>
          <a:bodyPr/>
          <a:lstStyle/>
          <a:p>
            <a:r>
              <a:rPr lang="en-US" dirty="0"/>
              <a:t>Web Browser in a Slide</a:t>
            </a:r>
          </a:p>
        </p:txBody>
      </p:sp>
      <p:sp>
        <p:nvSpPr>
          <p:cNvPr id="28" name="TextBox 27">
            <a:extLst>
              <a:ext uri="{FF2B5EF4-FFF2-40B4-BE49-F238E27FC236}">
                <a16:creationId xmlns:a16="http://schemas.microsoft.com/office/drawing/2014/main" id="{97D772A2-8B83-4EE8-8DE6-97741FCCA3B3}"/>
              </a:ext>
            </a:extLst>
          </p:cNvPr>
          <p:cNvSpPr txBox="1"/>
          <p:nvPr/>
        </p:nvSpPr>
        <p:spPr>
          <a:xfrm>
            <a:off x="6424400" y="1081649"/>
            <a:ext cx="5524807" cy="400110"/>
          </a:xfrm>
          <a:prstGeom prst="rect">
            <a:avLst/>
          </a:prstGeom>
          <a:noFill/>
        </p:spPr>
        <p:txBody>
          <a:bodyPr wrap="square" rtlCol="0">
            <a:spAutoFit/>
          </a:bodyPr>
          <a:lstStyle/>
          <a:p>
            <a:pPr algn="ctr"/>
            <a:r>
              <a:rPr lang="en-US" sz="2000" dirty="0"/>
              <a:t>How do we handle user-interaction events?</a:t>
            </a:r>
          </a:p>
        </p:txBody>
      </p:sp>
      <p:sp>
        <p:nvSpPr>
          <p:cNvPr id="41" name="TextBox 40">
            <a:extLst>
              <a:ext uri="{FF2B5EF4-FFF2-40B4-BE49-F238E27FC236}">
                <a16:creationId xmlns:a16="http://schemas.microsoft.com/office/drawing/2014/main" id="{0E8A0969-E8CA-4D7B-A782-4F83B91A7E52}"/>
              </a:ext>
            </a:extLst>
          </p:cNvPr>
          <p:cNvSpPr txBox="1"/>
          <p:nvPr/>
        </p:nvSpPr>
        <p:spPr>
          <a:xfrm>
            <a:off x="99280" y="710485"/>
            <a:ext cx="6174090" cy="5909310"/>
          </a:xfrm>
          <a:prstGeom prst="rect">
            <a:avLst/>
          </a:prstGeom>
          <a:solidFill>
            <a:srgbClr val="DFEAF5"/>
          </a:solidFill>
          <a:ln>
            <a:solidFill>
              <a:schemeClr val="tx1"/>
            </a:solidFill>
          </a:ln>
        </p:spPr>
        <p:txBody>
          <a:bodyPr wrap="square">
            <a:noAutofit/>
          </a:bodyPr>
          <a:lstStyle/>
          <a:p>
            <a:r>
              <a:rPr lang="en-US" dirty="0">
                <a:latin typeface="Consolas" panose="020B0609020204030204" pitchFamily="49" charset="0"/>
              </a:rPr>
              <a:t>class Browser:</a:t>
            </a:r>
          </a:p>
          <a:p>
            <a:r>
              <a:rPr lang="en-US" dirty="0">
                <a:latin typeface="Consolas" panose="020B0609020204030204" pitchFamily="49" charset="0"/>
              </a:rPr>
              <a:t>  def __</a:t>
            </a:r>
            <a:r>
              <a:rPr lang="en-US" dirty="0" err="1">
                <a:latin typeface="Consolas" panose="020B0609020204030204" pitchFamily="49" charset="0"/>
              </a:rPr>
              <a:t>init</a:t>
            </a:r>
            <a:r>
              <a:rPr lang="en-US" dirty="0">
                <a:latin typeface="Consolas" panose="020B0609020204030204" pitchFamily="49" charset="0"/>
              </a:rPr>
              <a:t>__(self, page):</a:t>
            </a:r>
          </a:p>
          <a:p>
            <a:r>
              <a:rPr lang="en-US" dirty="0">
                <a:latin typeface="Consolas" panose="020B0609020204030204" pitchFamily="49" charset="0"/>
              </a:rPr>
              <a:t>    </a:t>
            </a:r>
            <a:r>
              <a:rPr lang="en-US" dirty="0" err="1">
                <a:latin typeface="Consolas" panose="020B0609020204030204" pitchFamily="49" charset="0"/>
              </a:rPr>
              <a:t>self.objs_on_page</a:t>
            </a:r>
            <a:r>
              <a:rPr lang="en-US" dirty="0">
                <a:latin typeface="Consolas" panose="020B0609020204030204" pitchFamily="49" charset="0"/>
              </a:rPr>
              <a:t> = </a:t>
            </a:r>
            <a:r>
              <a:rPr lang="en-US" dirty="0" err="1">
                <a:latin typeface="Consolas" panose="020B0609020204030204" pitchFamily="49" charset="0"/>
              </a:rPr>
              <a:t>self.get_all_objs</a:t>
            </a:r>
            <a:r>
              <a:rPr lang="en-US" dirty="0">
                <a:latin typeface="Consolas" panose="020B0609020204030204" pitchFamily="49" charset="0"/>
              </a:rPr>
              <a:t>(page)</a:t>
            </a:r>
          </a:p>
          <a:p>
            <a:r>
              <a:rPr lang="en-US" dirty="0">
                <a:latin typeface="Consolas" panose="020B0609020204030204" pitchFamily="49" charset="0"/>
              </a:rPr>
              <a:t>    </a:t>
            </a:r>
            <a:r>
              <a:rPr lang="en-US" dirty="0" err="1">
                <a:latin typeface="Consolas" panose="020B0609020204030204" pitchFamily="49" charset="0"/>
              </a:rPr>
              <a:t>self.run_queue</a:t>
            </a:r>
            <a:r>
              <a:rPr lang="en-US" dirty="0">
                <a:latin typeface="Consolas" panose="020B0609020204030204" pitchFamily="49" charset="0"/>
              </a:rPr>
              <a:t> = </a:t>
            </a:r>
            <a:r>
              <a:rPr lang="en-US" dirty="0" err="1">
                <a:latin typeface="Consolas" panose="020B0609020204030204" pitchFamily="49" charset="0"/>
              </a:rPr>
              <a:t>self.extract_stmts</a:t>
            </a:r>
            <a:r>
              <a:rPr lang="en-US" dirty="0">
                <a:latin typeface="Consolas" panose="020B0609020204030204" pitchFamily="49" charset="0"/>
              </a:rPr>
              <a:t>(page)</a:t>
            </a:r>
          </a:p>
          <a:p>
            <a:endParaRPr lang="en-US" dirty="0">
              <a:latin typeface="Consolas" panose="020B0609020204030204" pitchFamily="49" charset="0"/>
            </a:endParaRPr>
          </a:p>
          <a:p>
            <a:r>
              <a:rPr lang="en-US" dirty="0">
                <a:latin typeface="Consolas" panose="020B0609020204030204" pitchFamily="49" charset="0"/>
              </a:rPr>
              <a:t>  def </a:t>
            </a:r>
            <a:r>
              <a:rPr lang="en-US" dirty="0" err="1">
                <a:latin typeface="Consolas" panose="020B0609020204030204" pitchFamily="49" charset="0"/>
              </a:rPr>
              <a:t>event_loop</a:t>
            </a:r>
            <a:r>
              <a:rPr lang="en-US" dirty="0">
                <a:latin typeface="Consolas" panose="020B0609020204030204" pitchFamily="49" charset="0"/>
              </a:rPr>
              <a:t>(self):</a:t>
            </a:r>
          </a:p>
          <a:p>
            <a:r>
              <a:rPr lang="en-US" dirty="0">
                <a:latin typeface="Consolas" panose="020B0609020204030204" pitchFamily="49" charset="0"/>
              </a:rPr>
              <a:t>    while True:</a:t>
            </a:r>
          </a:p>
          <a:p>
            <a:r>
              <a:rPr lang="en-US" dirty="0">
                <a:latin typeface="Consolas" panose="020B0609020204030204" pitchFamily="49" charset="0"/>
              </a:rPr>
              <a:t>      </a:t>
            </a:r>
            <a:r>
              <a:rPr lang="en-US" dirty="0" err="1">
                <a:latin typeface="Consolas" panose="020B0609020204030204" pitchFamily="49" charset="0"/>
              </a:rPr>
              <a:t>self.handle_events</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self.run_next_statement</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  def </a:t>
            </a:r>
            <a:r>
              <a:rPr lang="en-US" dirty="0" err="1">
                <a:latin typeface="Consolas" panose="020B0609020204030204" pitchFamily="49" charset="0"/>
              </a:rPr>
              <a:t>handle_events</a:t>
            </a:r>
            <a:r>
              <a:rPr lang="en-US" dirty="0">
                <a:latin typeface="Consolas" panose="020B0609020204030204" pitchFamily="49" charset="0"/>
              </a:rPr>
              <a:t>(self):</a:t>
            </a:r>
          </a:p>
          <a:p>
            <a:r>
              <a:rPr lang="en-US" dirty="0">
                <a:latin typeface="Consolas" panose="020B0609020204030204" pitchFamily="49" charset="0"/>
              </a:rPr>
              <a:t>    for obj in </a:t>
            </a:r>
            <a:r>
              <a:rPr lang="en-US" dirty="0" err="1">
                <a:latin typeface="Consolas" panose="020B0609020204030204" pitchFamily="49" charset="0"/>
              </a:rPr>
              <a:t>self.objs_on_page</a:t>
            </a:r>
            <a:r>
              <a:rPr lang="en-US" dirty="0">
                <a:latin typeface="Consolas" panose="020B0609020204030204" pitchFamily="49" charset="0"/>
              </a:rPr>
              <a:t>:</a:t>
            </a:r>
          </a:p>
          <a:p>
            <a:r>
              <a:rPr lang="en-US" dirty="0">
                <a:latin typeface="Consolas" panose="020B0609020204030204" pitchFamily="49" charset="0"/>
              </a:rPr>
              <a:t>      if </a:t>
            </a:r>
            <a:r>
              <a:rPr lang="en-US" dirty="0" err="1">
                <a:latin typeface="Consolas" panose="020B0609020204030204" pitchFamily="49" charset="0"/>
              </a:rPr>
              <a:t>obj.event_occurred</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func</a:t>
            </a:r>
            <a:r>
              <a:rPr lang="en-US" dirty="0">
                <a:latin typeface="Consolas" panose="020B0609020204030204" pitchFamily="49" charset="0"/>
              </a:rPr>
              <a:t> = </a:t>
            </a:r>
            <a:r>
              <a:rPr lang="en-US" dirty="0" err="1">
                <a:latin typeface="Consolas" panose="020B0609020204030204" pitchFamily="49" charset="0"/>
              </a:rPr>
              <a:t>obj.get_handler</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self.run_queue.append</a:t>
            </a:r>
            <a:r>
              <a:rPr lang="en-US" dirty="0">
                <a:latin typeface="Consolas" panose="020B0609020204030204" pitchFamily="49" charset="0"/>
              </a:rPr>
              <a:t>(</a:t>
            </a:r>
            <a:r>
              <a:rPr lang="en-US" dirty="0" err="1">
                <a:latin typeface="Consolas" panose="020B0609020204030204" pitchFamily="49" charset="0"/>
              </a:rPr>
              <a:t>func</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   </a:t>
            </a:r>
          </a:p>
        </p:txBody>
      </p:sp>
      <p:sp>
        <p:nvSpPr>
          <p:cNvPr id="12" name="TextBox 11">
            <a:extLst>
              <a:ext uri="{FF2B5EF4-FFF2-40B4-BE49-F238E27FC236}">
                <a16:creationId xmlns:a16="http://schemas.microsoft.com/office/drawing/2014/main" id="{E17397A7-ECB9-4D67-A79E-4D029A456202}"/>
              </a:ext>
            </a:extLst>
          </p:cNvPr>
          <p:cNvSpPr txBox="1"/>
          <p:nvPr/>
        </p:nvSpPr>
        <p:spPr>
          <a:xfrm>
            <a:off x="6475780" y="1807121"/>
            <a:ext cx="5524807" cy="707886"/>
          </a:xfrm>
          <a:prstGeom prst="rect">
            <a:avLst/>
          </a:prstGeom>
          <a:noFill/>
        </p:spPr>
        <p:txBody>
          <a:bodyPr wrap="square" rtlCol="0">
            <a:spAutoFit/>
          </a:bodyPr>
          <a:lstStyle/>
          <a:p>
            <a:pPr algn="ctr"/>
            <a:r>
              <a:rPr lang="en-US" sz="2000" dirty="0"/>
              <a:t>We cycle through each of the UI elements on the screen to see if any have been interacted with...</a:t>
            </a:r>
          </a:p>
        </p:txBody>
      </p:sp>
      <p:sp>
        <p:nvSpPr>
          <p:cNvPr id="13" name="TextBox 12">
            <a:extLst>
              <a:ext uri="{FF2B5EF4-FFF2-40B4-BE49-F238E27FC236}">
                <a16:creationId xmlns:a16="http://schemas.microsoft.com/office/drawing/2014/main" id="{956694D0-24FB-4123-9761-7B543EB08924}"/>
              </a:ext>
            </a:extLst>
          </p:cNvPr>
          <p:cNvSpPr txBox="1"/>
          <p:nvPr/>
        </p:nvSpPr>
        <p:spPr>
          <a:xfrm>
            <a:off x="6273371" y="2736882"/>
            <a:ext cx="5826866" cy="400110"/>
          </a:xfrm>
          <a:prstGeom prst="rect">
            <a:avLst/>
          </a:prstGeom>
          <a:noFill/>
        </p:spPr>
        <p:txBody>
          <a:bodyPr wrap="square" rtlCol="0">
            <a:spAutoFit/>
          </a:bodyPr>
          <a:lstStyle/>
          <a:p>
            <a:pPr algn="ctr"/>
            <a:r>
              <a:rPr lang="en-US" sz="2000" dirty="0"/>
              <a:t>If an element has experienced an event (e.g., a click)...</a:t>
            </a:r>
          </a:p>
        </p:txBody>
      </p:sp>
      <p:sp>
        <p:nvSpPr>
          <p:cNvPr id="7" name="TextBox 6">
            <a:extLst>
              <a:ext uri="{FF2B5EF4-FFF2-40B4-BE49-F238E27FC236}">
                <a16:creationId xmlns:a16="http://schemas.microsoft.com/office/drawing/2014/main" id="{9D4BFE9F-F8DC-4A7D-BC31-78E99C2DEDD4}"/>
              </a:ext>
            </a:extLst>
          </p:cNvPr>
          <p:cNvSpPr txBox="1"/>
          <p:nvPr/>
        </p:nvSpPr>
        <p:spPr>
          <a:xfrm>
            <a:off x="6332874" y="4243325"/>
            <a:ext cx="5810620" cy="400110"/>
          </a:xfrm>
          <a:prstGeom prst="rect">
            <a:avLst/>
          </a:prstGeom>
          <a:noFill/>
        </p:spPr>
        <p:txBody>
          <a:bodyPr wrap="square" rtlCol="0">
            <a:spAutoFit/>
          </a:bodyPr>
          <a:lstStyle/>
          <a:p>
            <a:pPr algn="ctr"/>
            <a:r>
              <a:rPr lang="en-US" sz="2000" dirty="0"/>
              <a:t>Instead, we queue the function up for later execution!</a:t>
            </a:r>
          </a:p>
        </p:txBody>
      </p:sp>
      <p:sp>
        <p:nvSpPr>
          <p:cNvPr id="8" name="TextBox 7">
            <a:extLst>
              <a:ext uri="{FF2B5EF4-FFF2-40B4-BE49-F238E27FC236}">
                <a16:creationId xmlns:a16="http://schemas.microsoft.com/office/drawing/2014/main" id="{DCAAAE00-B699-4A5C-AA4A-93A1414CA46C}"/>
              </a:ext>
            </a:extLst>
          </p:cNvPr>
          <p:cNvSpPr txBox="1"/>
          <p:nvPr/>
        </p:nvSpPr>
        <p:spPr>
          <a:xfrm>
            <a:off x="6525420" y="3727035"/>
            <a:ext cx="5524807" cy="400110"/>
          </a:xfrm>
          <a:prstGeom prst="rect">
            <a:avLst/>
          </a:prstGeom>
          <a:noFill/>
        </p:spPr>
        <p:txBody>
          <a:bodyPr wrap="square" rtlCol="0">
            <a:spAutoFit/>
          </a:bodyPr>
          <a:lstStyle/>
          <a:p>
            <a:pPr algn="ctr"/>
            <a:r>
              <a:rPr lang="en-US" sz="2000" dirty="0"/>
              <a:t>But we DON'T call the handler immediately!!!</a:t>
            </a:r>
          </a:p>
        </p:txBody>
      </p:sp>
      <p:grpSp>
        <p:nvGrpSpPr>
          <p:cNvPr id="6" name="Group 5">
            <a:extLst>
              <a:ext uri="{FF2B5EF4-FFF2-40B4-BE49-F238E27FC236}">
                <a16:creationId xmlns:a16="http://schemas.microsoft.com/office/drawing/2014/main" id="{36FBA5AF-9451-4AB0-97D6-6650BA26B7E9}"/>
              </a:ext>
            </a:extLst>
          </p:cNvPr>
          <p:cNvGrpSpPr/>
          <p:nvPr/>
        </p:nvGrpSpPr>
        <p:grpSpPr>
          <a:xfrm>
            <a:off x="6685249" y="4857442"/>
            <a:ext cx="4719839" cy="1386424"/>
            <a:chOff x="6685249" y="4857442"/>
            <a:chExt cx="4719839" cy="1386424"/>
          </a:xfrm>
        </p:grpSpPr>
        <p:grpSp>
          <p:nvGrpSpPr>
            <p:cNvPr id="10" name="Group 9">
              <a:extLst>
                <a:ext uri="{FF2B5EF4-FFF2-40B4-BE49-F238E27FC236}">
                  <a16:creationId xmlns:a16="http://schemas.microsoft.com/office/drawing/2014/main" id="{6FAAF1EF-1B34-45DD-80BF-06807DEB25F1}"/>
                </a:ext>
              </a:extLst>
            </p:cNvPr>
            <p:cNvGrpSpPr/>
            <p:nvPr/>
          </p:nvGrpSpPr>
          <p:grpSpPr>
            <a:xfrm>
              <a:off x="6685249" y="4857442"/>
              <a:ext cx="4719839" cy="1386424"/>
              <a:chOff x="7282313" y="4419736"/>
              <a:chExt cx="4719839" cy="1386424"/>
            </a:xfrm>
          </p:grpSpPr>
          <p:sp>
            <p:nvSpPr>
              <p:cNvPr id="11" name="Rectangle 10">
                <a:extLst>
                  <a:ext uri="{FF2B5EF4-FFF2-40B4-BE49-F238E27FC236}">
                    <a16:creationId xmlns:a16="http://schemas.microsoft.com/office/drawing/2014/main" id="{CC77F9F2-2FBE-468A-B340-276995E4D257}"/>
                  </a:ext>
                </a:extLst>
              </p:cNvPr>
              <p:cNvSpPr/>
              <p:nvPr/>
            </p:nvSpPr>
            <p:spPr>
              <a:xfrm>
                <a:off x="8485631" y="4475482"/>
                <a:ext cx="3516521" cy="133067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endParaRPr>
              </a:p>
            </p:txBody>
          </p:sp>
          <p:sp>
            <p:nvSpPr>
              <p:cNvPr id="14" name="TextBox 13">
                <a:extLst>
                  <a:ext uri="{FF2B5EF4-FFF2-40B4-BE49-F238E27FC236}">
                    <a16:creationId xmlns:a16="http://schemas.microsoft.com/office/drawing/2014/main" id="{4D54E5CC-EE93-46B3-B6E1-32FAFCFFE715}"/>
                  </a:ext>
                </a:extLst>
              </p:cNvPr>
              <p:cNvSpPr txBox="1"/>
              <p:nvPr/>
            </p:nvSpPr>
            <p:spPr>
              <a:xfrm>
                <a:off x="7282313" y="4419736"/>
                <a:ext cx="1207382" cy="369332"/>
              </a:xfrm>
              <a:prstGeom prst="rect">
                <a:avLst/>
              </a:prstGeom>
              <a:noFill/>
            </p:spPr>
            <p:txBody>
              <a:bodyPr wrap="none" rtlCol="0">
                <a:spAutoFit/>
              </a:bodyPr>
              <a:lstStyle/>
              <a:p>
                <a:r>
                  <a:rPr lang="en-US" dirty="0" err="1"/>
                  <a:t>run_queue</a:t>
                </a:r>
                <a:endParaRPr lang="en-US" dirty="0"/>
              </a:p>
            </p:txBody>
          </p:sp>
        </p:grpSp>
        <p:sp>
          <p:nvSpPr>
            <p:cNvPr id="15" name="Rectangle 14">
              <a:extLst>
                <a:ext uri="{FF2B5EF4-FFF2-40B4-BE49-F238E27FC236}">
                  <a16:creationId xmlns:a16="http://schemas.microsoft.com/office/drawing/2014/main" id="{E6797383-CA39-4497-8AC2-BD85CC5D2850}"/>
                </a:ext>
              </a:extLst>
            </p:cNvPr>
            <p:cNvSpPr/>
            <p:nvPr/>
          </p:nvSpPr>
          <p:spPr>
            <a:xfrm>
              <a:off x="8014779" y="5042108"/>
              <a:ext cx="3186829" cy="28753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err="1">
                  <a:solidFill>
                    <a:srgbClr val="7030A0"/>
                  </a:solidFill>
                  <a:latin typeface="Consolas" panose="020B0609020204030204" pitchFamily="49" charset="0"/>
                  <a:cs typeface="Courier New" panose="02070309020205020404" pitchFamily="49" charset="0"/>
                </a:rPr>
                <a:t>set_background_color</a:t>
              </a:r>
              <a:r>
                <a:rPr lang="en-US" sz="1400" dirty="0">
                  <a:solidFill>
                    <a:srgbClr val="7030A0"/>
                  </a:solidFill>
                  <a:latin typeface="Consolas" panose="020B0609020204030204" pitchFamily="49" charset="0"/>
                  <a:cs typeface="Courier New" panose="02070309020205020404" pitchFamily="49" charset="0"/>
                </a:rPr>
                <a:t>(BLACK);</a:t>
              </a:r>
            </a:p>
          </p:txBody>
        </p:sp>
        <p:sp>
          <p:nvSpPr>
            <p:cNvPr id="16" name="Rectangle 15">
              <a:extLst>
                <a:ext uri="{FF2B5EF4-FFF2-40B4-BE49-F238E27FC236}">
                  <a16:creationId xmlns:a16="http://schemas.microsoft.com/office/drawing/2014/main" id="{857941C6-10AC-4219-97E6-95B0448814E5}"/>
                </a:ext>
              </a:extLst>
            </p:cNvPr>
            <p:cNvSpPr/>
            <p:nvPr/>
          </p:nvSpPr>
          <p:spPr>
            <a:xfrm>
              <a:off x="8012797" y="5380209"/>
              <a:ext cx="3186829" cy="28753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7030A0"/>
                  </a:solidFill>
                  <a:latin typeface="Consolas" panose="020B0609020204030204" pitchFamily="49" charset="0"/>
                  <a:cs typeface="Courier New" panose="02070309020205020404" pitchFamily="49" charset="0"/>
                </a:rPr>
                <a:t>play_mp3("spooky_music.mp3");</a:t>
              </a:r>
            </a:p>
          </p:txBody>
        </p:sp>
      </p:grpSp>
      <p:grpSp>
        <p:nvGrpSpPr>
          <p:cNvPr id="4" name="Group 3">
            <a:extLst>
              <a:ext uri="{FF2B5EF4-FFF2-40B4-BE49-F238E27FC236}">
                <a16:creationId xmlns:a16="http://schemas.microsoft.com/office/drawing/2014/main" id="{EAF80466-81A1-41C5-9B3A-64E53D751AF9}"/>
              </a:ext>
            </a:extLst>
          </p:cNvPr>
          <p:cNvGrpSpPr/>
          <p:nvPr/>
        </p:nvGrpSpPr>
        <p:grpSpPr>
          <a:xfrm>
            <a:off x="720094" y="4973307"/>
            <a:ext cx="4486455" cy="2533923"/>
            <a:chOff x="6999763" y="797164"/>
            <a:chExt cx="4486455" cy="2533923"/>
          </a:xfrm>
        </p:grpSpPr>
        <p:grpSp>
          <p:nvGrpSpPr>
            <p:cNvPr id="3" name="Group 2">
              <a:extLst>
                <a:ext uri="{FF2B5EF4-FFF2-40B4-BE49-F238E27FC236}">
                  <a16:creationId xmlns:a16="http://schemas.microsoft.com/office/drawing/2014/main" id="{8579478B-CA86-4652-8DF1-FA23EEB02B3C}"/>
                </a:ext>
              </a:extLst>
            </p:cNvPr>
            <p:cNvGrpSpPr/>
            <p:nvPr/>
          </p:nvGrpSpPr>
          <p:grpSpPr>
            <a:xfrm>
              <a:off x="6999763" y="797164"/>
              <a:ext cx="4486455" cy="2533923"/>
              <a:chOff x="6999763" y="797164"/>
              <a:chExt cx="4486455" cy="2533923"/>
            </a:xfrm>
          </p:grpSpPr>
          <p:grpSp>
            <p:nvGrpSpPr>
              <p:cNvPr id="19" name="Group 18">
                <a:extLst>
                  <a:ext uri="{FF2B5EF4-FFF2-40B4-BE49-F238E27FC236}">
                    <a16:creationId xmlns:a16="http://schemas.microsoft.com/office/drawing/2014/main" id="{3AAD48AE-1CEC-4C96-9B59-65B2AF77A69B}"/>
                  </a:ext>
                </a:extLst>
              </p:cNvPr>
              <p:cNvGrpSpPr/>
              <p:nvPr/>
            </p:nvGrpSpPr>
            <p:grpSpPr>
              <a:xfrm>
                <a:off x="6999763" y="797164"/>
                <a:ext cx="4486455" cy="2533923"/>
                <a:chOff x="7111987" y="2173706"/>
                <a:chExt cx="3903860" cy="2008769"/>
              </a:xfrm>
            </p:grpSpPr>
            <p:grpSp>
              <p:nvGrpSpPr>
                <p:cNvPr id="21" name="Group 20">
                  <a:extLst>
                    <a:ext uri="{FF2B5EF4-FFF2-40B4-BE49-F238E27FC236}">
                      <a16:creationId xmlns:a16="http://schemas.microsoft.com/office/drawing/2014/main" id="{6670470C-1B16-4D03-9E90-3EC1C9C25B97}"/>
                    </a:ext>
                  </a:extLst>
                </p:cNvPr>
                <p:cNvGrpSpPr/>
                <p:nvPr/>
              </p:nvGrpSpPr>
              <p:grpSpPr>
                <a:xfrm>
                  <a:off x="7111987" y="2173706"/>
                  <a:ext cx="3903860" cy="2008769"/>
                  <a:chOff x="3319462" y="2754855"/>
                  <a:chExt cx="3903860" cy="2008769"/>
                </a:xfrm>
              </p:grpSpPr>
              <p:pic>
                <p:nvPicPr>
                  <p:cNvPr id="24" name="Picture 23">
                    <a:extLst>
                      <a:ext uri="{FF2B5EF4-FFF2-40B4-BE49-F238E27FC236}">
                        <a16:creationId xmlns:a16="http://schemas.microsoft.com/office/drawing/2014/main" id="{45A8E72B-DB41-49AC-9D83-CE684BB1872C}"/>
                      </a:ext>
                    </a:extLst>
                  </p:cNvPr>
                  <p:cNvPicPr>
                    <a:picLocks noChangeAspect="1"/>
                  </p:cNvPicPr>
                  <p:nvPr/>
                </p:nvPicPr>
                <p:blipFill rotWithShape="1">
                  <a:blip r:embed="rId2"/>
                  <a:srcRect b="41056"/>
                  <a:stretch/>
                </p:blipFill>
                <p:spPr>
                  <a:xfrm>
                    <a:off x="3319462" y="2754855"/>
                    <a:ext cx="3903860" cy="1720892"/>
                  </a:xfrm>
                  <a:prstGeom prst="rect">
                    <a:avLst/>
                  </a:prstGeom>
                </p:spPr>
              </p:pic>
              <p:grpSp>
                <p:nvGrpSpPr>
                  <p:cNvPr id="25" name="Group 24">
                    <a:extLst>
                      <a:ext uri="{FF2B5EF4-FFF2-40B4-BE49-F238E27FC236}">
                        <a16:creationId xmlns:a16="http://schemas.microsoft.com/office/drawing/2014/main" id="{A051C87A-C7A4-4E6F-A182-690DCB2103A3}"/>
                      </a:ext>
                    </a:extLst>
                  </p:cNvPr>
                  <p:cNvGrpSpPr/>
                  <p:nvPr/>
                </p:nvGrpSpPr>
                <p:grpSpPr>
                  <a:xfrm>
                    <a:off x="3319462" y="4475747"/>
                    <a:ext cx="3903860" cy="287877"/>
                    <a:chOff x="7461972" y="4825757"/>
                    <a:chExt cx="3903860" cy="287877"/>
                  </a:xfrm>
                </p:grpSpPr>
                <p:pic>
                  <p:nvPicPr>
                    <p:cNvPr id="26" name="Picture 25">
                      <a:extLst>
                        <a:ext uri="{FF2B5EF4-FFF2-40B4-BE49-F238E27FC236}">
                          <a16:creationId xmlns:a16="http://schemas.microsoft.com/office/drawing/2014/main" id="{EA7C0E34-9EEC-49E2-A2D1-FCDF751F9E69}"/>
                        </a:ext>
                      </a:extLst>
                    </p:cNvPr>
                    <p:cNvPicPr>
                      <a:picLocks noChangeAspect="1"/>
                    </p:cNvPicPr>
                    <p:nvPr/>
                  </p:nvPicPr>
                  <p:blipFill rotWithShape="1">
                    <a:blip r:embed="rId2"/>
                    <a:srcRect t="90139"/>
                    <a:stretch/>
                  </p:blipFill>
                  <p:spPr>
                    <a:xfrm>
                      <a:off x="7461972" y="4825757"/>
                      <a:ext cx="3903860" cy="287877"/>
                    </a:xfrm>
                    <a:prstGeom prst="rect">
                      <a:avLst/>
                    </a:prstGeom>
                  </p:spPr>
                </p:pic>
                <p:sp>
                  <p:nvSpPr>
                    <p:cNvPr id="27" name="Rectangle 26">
                      <a:extLst>
                        <a:ext uri="{FF2B5EF4-FFF2-40B4-BE49-F238E27FC236}">
                          <a16:creationId xmlns:a16="http://schemas.microsoft.com/office/drawing/2014/main" id="{9954B2DC-EBF2-4FC1-9A5B-5D7210138325}"/>
                        </a:ext>
                      </a:extLst>
                    </p:cNvPr>
                    <p:cNvSpPr/>
                    <p:nvPr/>
                  </p:nvSpPr>
                  <p:spPr>
                    <a:xfrm>
                      <a:off x="7691460" y="4904509"/>
                      <a:ext cx="1715047" cy="166255"/>
                    </a:xfrm>
                    <a:prstGeom prst="rect">
                      <a:avLst/>
                    </a:prstGeom>
                    <a:solidFill>
                      <a:srgbClr val="50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504F"/>
                        </a:solidFill>
                      </a:endParaRPr>
                    </a:p>
                  </p:txBody>
                </p:sp>
                <p:sp>
                  <p:nvSpPr>
                    <p:cNvPr id="29" name="Rectangle 28">
                      <a:extLst>
                        <a:ext uri="{FF2B5EF4-FFF2-40B4-BE49-F238E27FC236}">
                          <a16:creationId xmlns:a16="http://schemas.microsoft.com/office/drawing/2014/main" id="{ED51C335-716F-4ADE-BEFA-60D1E3F45A7F}"/>
                        </a:ext>
                      </a:extLst>
                    </p:cNvPr>
                    <p:cNvSpPr/>
                    <p:nvPr/>
                  </p:nvSpPr>
                  <p:spPr>
                    <a:xfrm>
                      <a:off x="9562553" y="4825757"/>
                      <a:ext cx="1715047" cy="166255"/>
                    </a:xfrm>
                    <a:prstGeom prst="rect">
                      <a:avLst/>
                    </a:prstGeom>
                    <a:solidFill>
                      <a:srgbClr val="50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50504F"/>
                        </a:solidFill>
                      </a:endParaRPr>
                    </a:p>
                  </p:txBody>
                </p:sp>
              </p:grpSp>
            </p:grpSp>
            <p:sp>
              <p:nvSpPr>
                <p:cNvPr id="22" name="Rectangle 21">
                  <a:extLst>
                    <a:ext uri="{FF2B5EF4-FFF2-40B4-BE49-F238E27FC236}">
                      <a16:creationId xmlns:a16="http://schemas.microsoft.com/office/drawing/2014/main" id="{C8F4D8A8-88E7-45C6-8C96-A6E8DF8FD79E}"/>
                    </a:ext>
                  </a:extLst>
                </p:cNvPr>
                <p:cNvSpPr/>
                <p:nvPr/>
              </p:nvSpPr>
              <p:spPr>
                <a:xfrm>
                  <a:off x="8779432" y="2320272"/>
                  <a:ext cx="1550226" cy="129796"/>
                </a:xfrm>
                <a:prstGeom prst="rect">
                  <a:avLst/>
                </a:prstGeom>
                <a:solidFill>
                  <a:srgbClr val="2C29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50504F"/>
                    </a:solidFill>
                  </a:endParaRPr>
                </a:p>
              </p:txBody>
            </p:sp>
            <p:sp>
              <p:nvSpPr>
                <p:cNvPr id="23" name="TextBox 22">
                  <a:extLst>
                    <a:ext uri="{FF2B5EF4-FFF2-40B4-BE49-F238E27FC236}">
                      <a16:creationId xmlns:a16="http://schemas.microsoft.com/office/drawing/2014/main" id="{D46F53A9-9099-49C0-A323-579E0CDBA135}"/>
                    </a:ext>
                  </a:extLst>
                </p:cNvPr>
                <p:cNvSpPr txBox="1"/>
                <p:nvPr/>
              </p:nvSpPr>
              <p:spPr>
                <a:xfrm>
                  <a:off x="8697748" y="2267248"/>
                  <a:ext cx="1543980" cy="243990"/>
                </a:xfrm>
                <a:prstGeom prst="rect">
                  <a:avLst/>
                </a:prstGeom>
                <a:noFill/>
              </p:spPr>
              <p:txBody>
                <a:bodyPr wrap="none" rtlCol="0">
                  <a:spAutoFit/>
                </a:bodyPr>
                <a:lstStyle/>
                <a:p>
                  <a:r>
                    <a:rPr lang="en-US" sz="1400" dirty="0">
                      <a:solidFill>
                        <a:schemeClr val="bg2"/>
                      </a:solidFill>
                    </a:rPr>
                    <a:t>www.fortunetell.com</a:t>
                  </a:r>
                </a:p>
              </p:txBody>
            </p:sp>
          </p:grpSp>
          <p:sp>
            <p:nvSpPr>
              <p:cNvPr id="17" name="Rectangle 16">
                <a:extLst>
                  <a:ext uri="{FF2B5EF4-FFF2-40B4-BE49-F238E27FC236}">
                    <a16:creationId xmlns:a16="http://schemas.microsoft.com/office/drawing/2014/main" id="{70A21649-7812-4CB8-847E-E3088BE998E7}"/>
                  </a:ext>
                </a:extLst>
              </p:cNvPr>
              <p:cNvSpPr/>
              <p:nvPr/>
            </p:nvSpPr>
            <p:spPr>
              <a:xfrm>
                <a:off x="7066581" y="1330659"/>
                <a:ext cx="4271979" cy="194635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00000"/>
                    </a:solidFill>
                  </a:rPr>
                  <a:t>Fortune Teller</a:t>
                </a:r>
              </a:p>
              <a:p>
                <a:pPr algn="ctr"/>
                <a:endParaRPr lang="en-US" sz="1100" dirty="0">
                  <a:solidFill>
                    <a:srgbClr val="C00000"/>
                  </a:solidFill>
                </a:endParaRPr>
              </a:p>
              <a:p>
                <a:pPr algn="ctr"/>
                <a:r>
                  <a:rPr lang="en-US" dirty="0">
                    <a:solidFill>
                      <a:srgbClr val="C00000"/>
                    </a:solidFill>
                  </a:rPr>
                  <a:t>What does the future hold?</a:t>
                </a:r>
              </a:p>
              <a:p>
                <a:pPr algn="ctr"/>
                <a:endParaRPr lang="en-US" dirty="0">
                  <a:solidFill>
                    <a:srgbClr val="C00000"/>
                  </a:solidFill>
                </a:endParaRPr>
              </a:p>
              <a:p>
                <a:pPr algn="ctr"/>
                <a:endParaRPr lang="en-US" dirty="0">
                  <a:solidFill>
                    <a:srgbClr val="C00000"/>
                  </a:solidFill>
                </a:endParaRPr>
              </a:p>
              <a:p>
                <a:pPr algn="ctr"/>
                <a:endParaRPr lang="en-US" dirty="0">
                  <a:solidFill>
                    <a:srgbClr val="C00000"/>
                  </a:solidFill>
                </a:endParaRPr>
              </a:p>
              <a:p>
                <a:pPr algn="ctr"/>
                <a:endParaRPr lang="en-US" dirty="0">
                  <a:solidFill>
                    <a:srgbClr val="C00000"/>
                  </a:solidFill>
                </a:endParaRPr>
              </a:p>
            </p:txBody>
          </p:sp>
        </p:grpSp>
        <p:pic>
          <p:nvPicPr>
            <p:cNvPr id="30" name="Picture 29">
              <a:extLst>
                <a:ext uri="{FF2B5EF4-FFF2-40B4-BE49-F238E27FC236}">
                  <a16:creationId xmlns:a16="http://schemas.microsoft.com/office/drawing/2014/main" id="{4FF6C32F-AE49-4E98-911B-BCFB9CE58D28}"/>
                </a:ext>
              </a:extLst>
            </p:cNvPr>
            <p:cNvPicPr>
              <a:picLocks noChangeAspect="1"/>
            </p:cNvPicPr>
            <p:nvPr/>
          </p:nvPicPr>
          <p:blipFill rotWithShape="1">
            <a:blip r:embed="rId3"/>
            <a:srcRect l="636" t="81752" r="83698" b="4698"/>
            <a:stretch/>
          </p:blipFill>
          <p:spPr>
            <a:xfrm>
              <a:off x="8868161" y="2283107"/>
              <a:ext cx="668818" cy="229907"/>
            </a:xfrm>
            <a:prstGeom prst="rect">
              <a:avLst/>
            </a:prstGeom>
          </p:spPr>
        </p:pic>
      </p:grpSp>
      <p:cxnSp>
        <p:nvCxnSpPr>
          <p:cNvPr id="31" name="Straight Arrow Connector 30">
            <a:extLst>
              <a:ext uri="{FF2B5EF4-FFF2-40B4-BE49-F238E27FC236}">
                <a16:creationId xmlns:a16="http://schemas.microsoft.com/office/drawing/2014/main" id="{7E671A30-909D-4B8A-940A-F8807F40071B}"/>
              </a:ext>
            </a:extLst>
          </p:cNvPr>
          <p:cNvCxnSpPr>
            <a:cxnSpLocks/>
          </p:cNvCxnSpPr>
          <p:nvPr/>
        </p:nvCxnSpPr>
        <p:spPr>
          <a:xfrm flipH="1" flipV="1">
            <a:off x="4460628" y="6499480"/>
            <a:ext cx="157503" cy="24063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4F40FCD-CF14-4976-A63A-CFB9DCD98A74}"/>
              </a:ext>
            </a:extLst>
          </p:cNvPr>
          <p:cNvSpPr txBox="1"/>
          <p:nvPr/>
        </p:nvSpPr>
        <p:spPr>
          <a:xfrm>
            <a:off x="6107888" y="3193992"/>
            <a:ext cx="6157830" cy="400110"/>
          </a:xfrm>
          <a:prstGeom prst="rect">
            <a:avLst/>
          </a:prstGeom>
          <a:noFill/>
        </p:spPr>
        <p:txBody>
          <a:bodyPr wrap="square">
            <a:spAutoFit/>
          </a:bodyPr>
          <a:lstStyle/>
          <a:p>
            <a:pPr algn="ctr"/>
            <a:r>
              <a:rPr lang="en-US" sz="2000" dirty="0"/>
              <a:t>we ask it for its handler (aka callback) function...</a:t>
            </a:r>
          </a:p>
        </p:txBody>
      </p:sp>
      <p:sp>
        <p:nvSpPr>
          <p:cNvPr id="34" name="Rectangle 33">
            <a:extLst>
              <a:ext uri="{FF2B5EF4-FFF2-40B4-BE49-F238E27FC236}">
                <a16:creationId xmlns:a16="http://schemas.microsoft.com/office/drawing/2014/main" id="{24641D01-DC11-42A6-9660-0ED627DAA1F8}"/>
              </a:ext>
            </a:extLst>
          </p:cNvPr>
          <p:cNvSpPr/>
          <p:nvPr/>
        </p:nvSpPr>
        <p:spPr>
          <a:xfrm>
            <a:off x="8012796" y="5718310"/>
            <a:ext cx="3186829" cy="28753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err="1">
                <a:solidFill>
                  <a:srgbClr val="7030A0"/>
                </a:solidFill>
                <a:latin typeface="Consolas" panose="020B0609020204030204" pitchFamily="49" charset="0"/>
                <a:cs typeface="Courier New" panose="02070309020205020404" pitchFamily="49" charset="0"/>
              </a:rPr>
              <a:t>callbk</a:t>
            </a:r>
            <a:r>
              <a:rPr lang="en-US" sz="1400" dirty="0">
                <a:solidFill>
                  <a:srgbClr val="7030A0"/>
                </a:solidFill>
                <a:latin typeface="Consolas" panose="020B0609020204030204" pitchFamily="49" charset="0"/>
                <a:cs typeface="Courier New" panose="02070309020205020404" pitchFamily="49" charset="0"/>
              </a:rPr>
              <a:t>();</a:t>
            </a:r>
          </a:p>
        </p:txBody>
      </p:sp>
      <p:sp>
        <p:nvSpPr>
          <p:cNvPr id="35" name="Rectangle 34">
            <a:extLst>
              <a:ext uri="{FF2B5EF4-FFF2-40B4-BE49-F238E27FC236}">
                <a16:creationId xmlns:a16="http://schemas.microsoft.com/office/drawing/2014/main" id="{43A43FE5-B133-4CA1-9A57-D4F142BE48B0}"/>
              </a:ext>
            </a:extLst>
          </p:cNvPr>
          <p:cNvSpPr/>
          <p:nvPr/>
        </p:nvSpPr>
        <p:spPr>
          <a:xfrm>
            <a:off x="36646" y="90196"/>
            <a:ext cx="6312239" cy="3225116"/>
          </a:xfrm>
          <a:prstGeom prst="rect">
            <a:avLst/>
          </a:prstGeom>
          <a:solidFill>
            <a:srgbClr val="F4F9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cs typeface="Courier New" panose="02070309020205020404" pitchFamily="49" charset="0"/>
              </a:rPr>
              <a:t>...</a:t>
            </a:r>
          </a:p>
          <a:p>
            <a:r>
              <a:rPr lang="en-US" dirty="0">
                <a:solidFill>
                  <a:schemeClr val="tx1"/>
                </a:solidFill>
                <a:latin typeface="Consolas" panose="020B0609020204030204" pitchFamily="49" charset="0"/>
                <a:cs typeface="Courier New" panose="02070309020205020404" pitchFamily="49" charset="0"/>
              </a:rPr>
              <a:t>&lt;button onclick="</a:t>
            </a:r>
            <a:r>
              <a:rPr lang="en-US" dirty="0" err="1">
                <a:solidFill>
                  <a:srgbClr val="C00000"/>
                </a:solidFill>
                <a:latin typeface="Consolas" panose="020B0609020204030204" pitchFamily="49" charset="0"/>
                <a:cs typeface="Courier New" panose="02070309020205020404" pitchFamily="49" charset="0"/>
              </a:rPr>
              <a:t>callbk</a:t>
            </a:r>
            <a:r>
              <a:rPr lang="en-US" dirty="0">
                <a:solidFill>
                  <a:srgbClr val="C00000"/>
                </a:solidFill>
                <a:latin typeface="Consolas" panose="020B0609020204030204" pitchFamily="49" charset="0"/>
                <a:cs typeface="Courier New" panose="02070309020205020404" pitchFamily="49" charset="0"/>
              </a:rPr>
              <a:t>()</a:t>
            </a:r>
            <a:r>
              <a:rPr lang="en-US" dirty="0">
                <a:solidFill>
                  <a:schemeClr val="tx1"/>
                </a:solidFill>
                <a:latin typeface="Consolas" panose="020B0609020204030204" pitchFamily="49" charset="0"/>
                <a:cs typeface="Courier New" panose="02070309020205020404" pitchFamily="49" charset="0"/>
              </a:rPr>
              <a:t>;"&gt;</a:t>
            </a:r>
            <a:r>
              <a:rPr lang="en-US" dirty="0">
                <a:solidFill>
                  <a:srgbClr val="0070C0"/>
                </a:solidFill>
                <a:latin typeface="Consolas" panose="020B0609020204030204" pitchFamily="49" charset="0"/>
                <a:cs typeface="Courier New" panose="02070309020205020404" pitchFamily="49" charset="0"/>
              </a:rPr>
              <a:t>Get Fortune</a:t>
            </a:r>
            <a:r>
              <a:rPr lang="en-US" dirty="0">
                <a:solidFill>
                  <a:schemeClr val="tx1"/>
                </a:solidFill>
                <a:latin typeface="Consolas" panose="020B0609020204030204" pitchFamily="49" charset="0"/>
                <a:cs typeface="Courier New" panose="02070309020205020404" pitchFamily="49" charset="0"/>
              </a:rPr>
              <a:t>&lt;/button&gt;</a:t>
            </a:r>
          </a:p>
          <a:p>
            <a:endParaRPr lang="en-US" sz="800" dirty="0">
              <a:solidFill>
                <a:schemeClr val="tx1"/>
              </a:solidFill>
              <a:latin typeface="Consolas" panose="020B0609020204030204" pitchFamily="49" charset="0"/>
              <a:cs typeface="Courier New" panose="02070309020205020404" pitchFamily="49" charset="0"/>
            </a:endParaRPr>
          </a:p>
          <a:p>
            <a:r>
              <a:rPr lang="en-US" dirty="0">
                <a:solidFill>
                  <a:srgbClr val="0070C0"/>
                </a:solidFill>
                <a:latin typeface="Consolas" panose="020B0609020204030204" pitchFamily="49" charset="0"/>
                <a:cs typeface="Courier New" panose="02070309020205020404" pitchFamily="49" charset="0"/>
              </a:rPr>
              <a:t>&lt;script&gt;</a:t>
            </a:r>
          </a:p>
          <a:p>
            <a:r>
              <a:rPr lang="en-US" dirty="0">
                <a:solidFill>
                  <a:srgbClr val="7030A0"/>
                </a:solidFill>
                <a:latin typeface="Consolas" panose="020B0609020204030204" pitchFamily="49" charset="0"/>
                <a:cs typeface="Courier New" panose="02070309020205020404" pitchFamily="49" charset="0"/>
              </a:rPr>
              <a:t>  </a:t>
            </a:r>
            <a:r>
              <a:rPr lang="en-US" dirty="0" err="1">
                <a:solidFill>
                  <a:srgbClr val="7030A0"/>
                </a:solidFill>
                <a:latin typeface="Consolas" panose="020B0609020204030204" pitchFamily="49" charset="0"/>
                <a:cs typeface="Courier New" panose="02070309020205020404" pitchFamily="49" charset="0"/>
              </a:rPr>
              <a:t>set_background_color</a:t>
            </a:r>
            <a:r>
              <a:rPr lang="en-US" dirty="0">
                <a:solidFill>
                  <a:srgbClr val="7030A0"/>
                </a:solidFill>
                <a:latin typeface="Consolas" panose="020B0609020204030204" pitchFamily="49" charset="0"/>
                <a:cs typeface="Courier New" panose="02070309020205020404" pitchFamily="49" charset="0"/>
              </a:rPr>
              <a:t>(BLACK);</a:t>
            </a:r>
          </a:p>
          <a:p>
            <a:r>
              <a:rPr lang="en-US" dirty="0">
                <a:solidFill>
                  <a:srgbClr val="7030A0"/>
                </a:solidFill>
                <a:latin typeface="Consolas" panose="020B0609020204030204" pitchFamily="49" charset="0"/>
                <a:cs typeface="Courier New" panose="02070309020205020404" pitchFamily="49" charset="0"/>
              </a:rPr>
              <a:t>  play_mp3("spooky_music.mp3");</a:t>
            </a:r>
          </a:p>
          <a:p>
            <a:endParaRPr lang="en-US" dirty="0">
              <a:solidFill>
                <a:srgbClr val="0070C0"/>
              </a:solidFill>
              <a:latin typeface="Consolas" panose="020B0609020204030204" pitchFamily="49" charset="0"/>
              <a:cs typeface="Courier New" panose="02070309020205020404" pitchFamily="49" charset="0"/>
            </a:endParaRPr>
          </a:p>
          <a:p>
            <a:r>
              <a:rPr lang="en-US" dirty="0">
                <a:solidFill>
                  <a:srgbClr val="0070C0"/>
                </a:solidFill>
                <a:latin typeface="Consolas" panose="020B0609020204030204" pitchFamily="49" charset="0"/>
                <a:cs typeface="Courier New" panose="02070309020205020404" pitchFamily="49" charset="0"/>
              </a:rPr>
              <a:t>  function </a:t>
            </a:r>
            <a:r>
              <a:rPr lang="en-US" dirty="0" err="1">
                <a:solidFill>
                  <a:srgbClr val="C00000"/>
                </a:solidFill>
                <a:latin typeface="Consolas" panose="020B0609020204030204" pitchFamily="49" charset="0"/>
                <a:cs typeface="Courier New" panose="02070309020205020404" pitchFamily="49" charset="0"/>
              </a:rPr>
              <a:t>callbk</a:t>
            </a:r>
            <a:r>
              <a:rPr lang="en-US" dirty="0">
                <a:solidFill>
                  <a:srgbClr val="C00000"/>
                </a:solidFill>
                <a:latin typeface="Consolas" panose="020B0609020204030204" pitchFamily="49" charset="0"/>
                <a:cs typeface="Courier New" panose="02070309020205020404" pitchFamily="49" charset="0"/>
              </a:rPr>
              <a:t>() </a:t>
            </a:r>
            <a:r>
              <a:rPr lang="en-US" dirty="0">
                <a:solidFill>
                  <a:srgbClr val="0070C0"/>
                </a:solidFill>
                <a:latin typeface="Consolas" panose="020B0609020204030204" pitchFamily="49" charset="0"/>
                <a:cs typeface="Courier New" panose="02070309020205020404" pitchFamily="49" charset="0"/>
              </a:rPr>
              <a:t>{</a:t>
            </a:r>
          </a:p>
          <a:p>
            <a:r>
              <a:rPr lang="en-US" dirty="0">
                <a:solidFill>
                  <a:srgbClr val="0070C0"/>
                </a:solidFill>
                <a:latin typeface="Consolas" panose="020B0609020204030204" pitchFamily="49" charset="0"/>
                <a:cs typeface="Courier New" panose="02070309020205020404" pitchFamily="49" charset="0"/>
              </a:rPr>
              <a:t>    </a:t>
            </a:r>
            <a:r>
              <a:rPr lang="en-US" dirty="0" err="1">
                <a:solidFill>
                  <a:srgbClr val="0070C0"/>
                </a:solidFill>
                <a:latin typeface="Consolas" panose="020B0609020204030204" pitchFamily="49" charset="0"/>
                <a:cs typeface="Courier New" panose="02070309020205020404" pitchFamily="49" charset="0"/>
              </a:rPr>
              <a:t>set_element</a:t>
            </a:r>
            <a:r>
              <a:rPr lang="en-US" dirty="0">
                <a:solidFill>
                  <a:srgbClr val="0070C0"/>
                </a:solidFill>
                <a:latin typeface="Consolas" panose="020B0609020204030204" pitchFamily="49" charset="0"/>
                <a:cs typeface="Courier New" panose="02070309020205020404" pitchFamily="49" charset="0"/>
              </a:rPr>
              <a:t>("fort", </a:t>
            </a:r>
            <a:r>
              <a:rPr lang="en-US" dirty="0">
                <a:solidFill>
                  <a:srgbClr val="C00000"/>
                </a:solidFill>
                <a:latin typeface="Consolas" panose="020B0609020204030204" pitchFamily="49" charset="0"/>
                <a:cs typeface="Courier New" panose="02070309020205020404" pitchFamily="49" charset="0"/>
              </a:rPr>
              <a:t>"You'll ace CS131!"</a:t>
            </a:r>
            <a:r>
              <a:rPr lang="en-US" dirty="0">
                <a:solidFill>
                  <a:srgbClr val="0070C0"/>
                </a:solidFill>
                <a:latin typeface="Consolas" panose="020B0609020204030204" pitchFamily="49" charset="0"/>
                <a:cs typeface="Courier New" panose="02070309020205020404" pitchFamily="49" charset="0"/>
              </a:rPr>
              <a:t>);   </a:t>
            </a:r>
          </a:p>
          <a:p>
            <a:r>
              <a:rPr lang="en-US" dirty="0">
                <a:solidFill>
                  <a:srgbClr val="0070C0"/>
                </a:solidFill>
                <a:latin typeface="Consolas" panose="020B0609020204030204" pitchFamily="49" charset="0"/>
                <a:cs typeface="Courier New" panose="02070309020205020404" pitchFamily="49" charset="0"/>
              </a:rPr>
              <a:t>  }</a:t>
            </a:r>
          </a:p>
          <a:p>
            <a:r>
              <a:rPr lang="en-US" dirty="0">
                <a:solidFill>
                  <a:srgbClr val="0070C0"/>
                </a:solidFill>
                <a:latin typeface="Consolas" panose="020B0609020204030204" pitchFamily="49" charset="0"/>
                <a:cs typeface="Courier New" panose="02070309020205020404" pitchFamily="49" charset="0"/>
              </a:rPr>
              <a:t>&lt;/script&gt;</a:t>
            </a:r>
            <a:endParaRPr lang="en-US" dirty="0">
              <a:solidFill>
                <a:schemeClr val="tx1"/>
              </a:solidFill>
              <a:latin typeface="Consolas" panose="020B0609020204030204" pitchFamily="49" charset="0"/>
              <a:cs typeface="Courier New" panose="02070309020205020404" pitchFamily="49" charset="0"/>
            </a:endParaRPr>
          </a:p>
          <a:p>
            <a:r>
              <a:rPr lang="en-US" dirty="0">
                <a:solidFill>
                  <a:schemeClr val="tx1"/>
                </a:solidFill>
                <a:latin typeface="Consolas" panose="020B0609020204030204" pitchFamily="49" charset="0"/>
                <a:cs typeface="Courier New" panose="02070309020205020404" pitchFamily="49" charset="0"/>
              </a:rPr>
              <a:t>...</a:t>
            </a:r>
            <a:endParaRPr lang="en-US" dirty="0">
              <a:solidFill>
                <a:srgbClr val="0070C0"/>
              </a:solidFill>
              <a:latin typeface="Consolas" panose="020B0609020204030204" pitchFamily="49" charset="0"/>
              <a:cs typeface="Courier New" panose="02070309020205020404" pitchFamily="49" charset="0"/>
            </a:endParaRPr>
          </a:p>
        </p:txBody>
      </p:sp>
      <p:sp>
        <p:nvSpPr>
          <p:cNvPr id="36" name="Rectangle 35">
            <a:extLst>
              <a:ext uri="{FF2B5EF4-FFF2-40B4-BE49-F238E27FC236}">
                <a16:creationId xmlns:a16="http://schemas.microsoft.com/office/drawing/2014/main" id="{852D5433-F4FE-47CF-B565-01B7DAE42631}"/>
              </a:ext>
            </a:extLst>
          </p:cNvPr>
          <p:cNvSpPr/>
          <p:nvPr/>
        </p:nvSpPr>
        <p:spPr>
          <a:xfrm>
            <a:off x="2206930" y="344725"/>
            <a:ext cx="1120755" cy="365760"/>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436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xEl>
                                              <p:pRg st="10" end="1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nodeType="clickEffect">
                                  <p:stCondLst>
                                    <p:cond delay="0"/>
                                  </p:stCondLst>
                                  <p:childTnLst>
                                    <p:animMotion origin="layout" path="M 4.375E-6 2.22222E-6 L -0.11823 0.01088 " pathEditMode="relative" rAng="0" ptsTypes="AA">
                                      <p:cBhvr>
                                        <p:cTn id="38" dur="2000" fill="hold"/>
                                        <p:tgtEl>
                                          <p:spTgt spid="31"/>
                                        </p:tgtEl>
                                        <p:attrNameLst>
                                          <p:attrName>ppt_x</p:attrName>
                                          <p:attrName>ppt_y</p:attrName>
                                        </p:attrNameLst>
                                      </p:cBhvr>
                                      <p:rCtr x="-5911" y="532"/>
                                    </p:animMotion>
                                  </p:childTnLst>
                                </p:cTn>
                              </p:par>
                            </p:childTnLst>
                          </p:cTn>
                        </p:par>
                      </p:childTnLst>
                    </p:cTn>
                  </p:par>
                  <p:par>
                    <p:cTn id="39" fill="hold">
                      <p:stCondLst>
                        <p:cond delay="indefinite"/>
                      </p:stCondLst>
                      <p:childTnLst>
                        <p:par>
                          <p:cTn id="40" fill="hold">
                            <p:stCondLst>
                              <p:cond delay="0"/>
                            </p:stCondLst>
                            <p:childTnLst>
                              <p:par>
                                <p:cTn id="41" presetID="26" presetClass="emph" presetSubtype="0" fill="hold" nodeType="clickEffect">
                                  <p:stCondLst>
                                    <p:cond delay="0"/>
                                  </p:stCondLst>
                                  <p:childTnLst>
                                    <p:animEffect transition="out" filter="fade">
                                      <p:cBhvr>
                                        <p:cTn id="42" dur="500" tmFilter="0, 0; .2, .5; .8, .5; 1, 0"/>
                                        <p:tgtEl>
                                          <p:spTgt spid="31"/>
                                        </p:tgtEl>
                                      </p:cBhvr>
                                    </p:animEffect>
                                    <p:animScale>
                                      <p:cBhvr>
                                        <p:cTn id="43" dur="250" autoRev="1" fill="hold"/>
                                        <p:tgtEl>
                                          <p:spTgt spid="31"/>
                                        </p:tgtEl>
                                      </p:cBhvr>
                                      <p:by x="105000" y="105000"/>
                                    </p:animScale>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41">
                                            <p:txEl>
                                              <p:pRg st="13" end="13"/>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8"/>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7"/>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41">
                                            <p:txEl>
                                              <p:pRg st="14" end="14"/>
                                            </p:txEl>
                                          </p:spTgt>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41">
                                            <p:txEl>
                                              <p:pRg st="16" end="16"/>
                                            </p:txEl>
                                          </p:spTgt>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6"/>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22" presetClass="entr" presetSubtype="1" fill="hold" grpId="0" nodeType="clickEffect">
                                  <p:stCondLst>
                                    <p:cond delay="0"/>
                                  </p:stCondLst>
                                  <p:childTnLst>
                                    <p:set>
                                      <p:cBhvr>
                                        <p:cTn id="83" dur="1" fill="hold">
                                          <p:stCondLst>
                                            <p:cond delay="0"/>
                                          </p:stCondLst>
                                        </p:cTn>
                                        <p:tgtEl>
                                          <p:spTgt spid="34"/>
                                        </p:tgtEl>
                                        <p:attrNameLst>
                                          <p:attrName>style.visibility</p:attrName>
                                        </p:attrNameLst>
                                      </p:cBhvr>
                                      <p:to>
                                        <p:strVal val="visible"/>
                                      </p:to>
                                    </p:set>
                                    <p:animEffect transition="in" filter="wipe(up)">
                                      <p:cBhvr>
                                        <p:cTn id="84" dur="500"/>
                                        <p:tgtEl>
                                          <p:spTgt spid="34"/>
                                        </p:tgtEl>
                                      </p:cBhvr>
                                    </p:animEffec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41" grpId="0" uiExpand="1" build="p"/>
      <p:bldP spid="12" grpId="0"/>
      <p:bldP spid="13" grpId="0"/>
      <p:bldP spid="7" grpId="0"/>
      <p:bldP spid="8" grpId="0"/>
      <p:bldP spid="32" grpId="0"/>
      <p:bldP spid="34" grpId="0" animBg="1"/>
      <p:bldP spid="35" grpId="0" animBg="1"/>
      <p:bldP spid="36" grpId="0" animBg="1"/>
      <p:bldP spid="36" grpId="1"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p:txBody>
          <a:bodyPr/>
          <a:lstStyle/>
          <a:p>
            <a:r>
              <a:rPr lang="en-US" dirty="0"/>
              <a:t>Web Browser in a Slide</a:t>
            </a:r>
          </a:p>
        </p:txBody>
      </p:sp>
      <p:sp>
        <p:nvSpPr>
          <p:cNvPr id="28" name="TextBox 27">
            <a:extLst>
              <a:ext uri="{FF2B5EF4-FFF2-40B4-BE49-F238E27FC236}">
                <a16:creationId xmlns:a16="http://schemas.microsoft.com/office/drawing/2014/main" id="{97D772A2-8B83-4EE8-8DE6-97741FCCA3B3}"/>
              </a:ext>
            </a:extLst>
          </p:cNvPr>
          <p:cNvSpPr txBox="1"/>
          <p:nvPr/>
        </p:nvSpPr>
        <p:spPr>
          <a:xfrm>
            <a:off x="6424400" y="1081649"/>
            <a:ext cx="5524807" cy="400110"/>
          </a:xfrm>
          <a:prstGeom prst="rect">
            <a:avLst/>
          </a:prstGeom>
          <a:noFill/>
        </p:spPr>
        <p:txBody>
          <a:bodyPr wrap="square" rtlCol="0">
            <a:spAutoFit/>
          </a:bodyPr>
          <a:lstStyle/>
          <a:p>
            <a:pPr algn="ctr"/>
            <a:r>
              <a:rPr lang="en-US" sz="2000" dirty="0"/>
              <a:t>Finally, let's see how we run statements.</a:t>
            </a:r>
          </a:p>
        </p:txBody>
      </p:sp>
      <p:sp>
        <p:nvSpPr>
          <p:cNvPr id="41" name="TextBox 40">
            <a:extLst>
              <a:ext uri="{FF2B5EF4-FFF2-40B4-BE49-F238E27FC236}">
                <a16:creationId xmlns:a16="http://schemas.microsoft.com/office/drawing/2014/main" id="{0E8A0969-E8CA-4D7B-A782-4F83B91A7E52}"/>
              </a:ext>
            </a:extLst>
          </p:cNvPr>
          <p:cNvSpPr txBox="1"/>
          <p:nvPr/>
        </p:nvSpPr>
        <p:spPr>
          <a:xfrm>
            <a:off x="99280" y="710485"/>
            <a:ext cx="6174090" cy="5909310"/>
          </a:xfrm>
          <a:prstGeom prst="rect">
            <a:avLst/>
          </a:prstGeom>
          <a:solidFill>
            <a:srgbClr val="DFEAF5"/>
          </a:solidFill>
          <a:ln>
            <a:solidFill>
              <a:schemeClr val="tx1"/>
            </a:solidFill>
          </a:ln>
        </p:spPr>
        <p:txBody>
          <a:bodyPr wrap="square">
            <a:spAutoFit/>
          </a:bodyPr>
          <a:lstStyle/>
          <a:p>
            <a:r>
              <a:rPr lang="en-US" dirty="0">
                <a:latin typeface="Consolas" panose="020B0609020204030204" pitchFamily="49" charset="0"/>
              </a:rPr>
              <a:t>class Browser:</a:t>
            </a:r>
          </a:p>
          <a:p>
            <a:r>
              <a:rPr lang="en-US" dirty="0">
                <a:latin typeface="Consolas" panose="020B0609020204030204" pitchFamily="49" charset="0"/>
              </a:rPr>
              <a:t>  def __</a:t>
            </a:r>
            <a:r>
              <a:rPr lang="en-US" dirty="0" err="1">
                <a:latin typeface="Consolas" panose="020B0609020204030204" pitchFamily="49" charset="0"/>
              </a:rPr>
              <a:t>init</a:t>
            </a:r>
            <a:r>
              <a:rPr lang="en-US" dirty="0">
                <a:latin typeface="Consolas" panose="020B0609020204030204" pitchFamily="49" charset="0"/>
              </a:rPr>
              <a:t>__(self, page):</a:t>
            </a:r>
          </a:p>
          <a:p>
            <a:r>
              <a:rPr lang="en-US" dirty="0">
                <a:latin typeface="Consolas" panose="020B0609020204030204" pitchFamily="49" charset="0"/>
              </a:rPr>
              <a:t>    </a:t>
            </a:r>
            <a:r>
              <a:rPr lang="en-US" dirty="0" err="1">
                <a:latin typeface="Consolas" panose="020B0609020204030204" pitchFamily="49" charset="0"/>
              </a:rPr>
              <a:t>self.objs_on_page</a:t>
            </a:r>
            <a:r>
              <a:rPr lang="en-US" dirty="0">
                <a:latin typeface="Consolas" panose="020B0609020204030204" pitchFamily="49" charset="0"/>
              </a:rPr>
              <a:t> = </a:t>
            </a:r>
            <a:r>
              <a:rPr lang="en-US" dirty="0" err="1">
                <a:latin typeface="Consolas" panose="020B0609020204030204" pitchFamily="49" charset="0"/>
              </a:rPr>
              <a:t>self.get_all_objs</a:t>
            </a:r>
            <a:r>
              <a:rPr lang="en-US" dirty="0">
                <a:latin typeface="Consolas" panose="020B0609020204030204" pitchFamily="49" charset="0"/>
              </a:rPr>
              <a:t>(page)</a:t>
            </a:r>
          </a:p>
          <a:p>
            <a:r>
              <a:rPr lang="en-US" dirty="0">
                <a:latin typeface="Consolas" panose="020B0609020204030204" pitchFamily="49" charset="0"/>
              </a:rPr>
              <a:t>    </a:t>
            </a:r>
            <a:r>
              <a:rPr lang="en-US" dirty="0" err="1">
                <a:latin typeface="Consolas" panose="020B0609020204030204" pitchFamily="49" charset="0"/>
              </a:rPr>
              <a:t>self.run_queue</a:t>
            </a:r>
            <a:r>
              <a:rPr lang="en-US" dirty="0">
                <a:latin typeface="Consolas" panose="020B0609020204030204" pitchFamily="49" charset="0"/>
              </a:rPr>
              <a:t> = </a:t>
            </a:r>
            <a:r>
              <a:rPr lang="en-US" dirty="0" err="1">
                <a:latin typeface="Consolas" panose="020B0609020204030204" pitchFamily="49" charset="0"/>
              </a:rPr>
              <a:t>self.extract_stmts</a:t>
            </a:r>
            <a:r>
              <a:rPr lang="en-US" dirty="0">
                <a:latin typeface="Consolas" panose="020B0609020204030204" pitchFamily="49" charset="0"/>
              </a:rPr>
              <a:t>(page)</a:t>
            </a:r>
          </a:p>
          <a:p>
            <a:endParaRPr lang="en-US" dirty="0">
              <a:latin typeface="Consolas" panose="020B0609020204030204" pitchFamily="49" charset="0"/>
            </a:endParaRPr>
          </a:p>
          <a:p>
            <a:r>
              <a:rPr lang="en-US" dirty="0">
                <a:latin typeface="Consolas" panose="020B0609020204030204" pitchFamily="49" charset="0"/>
              </a:rPr>
              <a:t>  def </a:t>
            </a:r>
            <a:r>
              <a:rPr lang="en-US" dirty="0" err="1">
                <a:latin typeface="Consolas" panose="020B0609020204030204" pitchFamily="49" charset="0"/>
              </a:rPr>
              <a:t>event_loop</a:t>
            </a:r>
            <a:r>
              <a:rPr lang="en-US" dirty="0">
                <a:latin typeface="Consolas" panose="020B0609020204030204" pitchFamily="49" charset="0"/>
              </a:rPr>
              <a:t>(self):</a:t>
            </a:r>
          </a:p>
          <a:p>
            <a:r>
              <a:rPr lang="en-US" dirty="0">
                <a:latin typeface="Consolas" panose="020B0609020204030204" pitchFamily="49" charset="0"/>
              </a:rPr>
              <a:t>    while True:</a:t>
            </a:r>
          </a:p>
          <a:p>
            <a:r>
              <a:rPr lang="en-US" dirty="0">
                <a:latin typeface="Consolas" panose="020B0609020204030204" pitchFamily="49" charset="0"/>
              </a:rPr>
              <a:t>      </a:t>
            </a:r>
            <a:r>
              <a:rPr lang="en-US" dirty="0" err="1">
                <a:latin typeface="Consolas" panose="020B0609020204030204" pitchFamily="49" charset="0"/>
              </a:rPr>
              <a:t>self.handle_events</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self.run_next_statement</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  def </a:t>
            </a:r>
            <a:r>
              <a:rPr lang="en-US" dirty="0" err="1">
                <a:latin typeface="Consolas" panose="020B0609020204030204" pitchFamily="49" charset="0"/>
              </a:rPr>
              <a:t>handle_events</a:t>
            </a:r>
            <a:r>
              <a:rPr lang="en-US" dirty="0">
                <a:latin typeface="Consolas" panose="020B0609020204030204" pitchFamily="49" charset="0"/>
              </a:rPr>
              <a:t>(self):</a:t>
            </a:r>
          </a:p>
          <a:p>
            <a:r>
              <a:rPr lang="en-US" dirty="0">
                <a:latin typeface="Consolas" panose="020B0609020204030204" pitchFamily="49" charset="0"/>
              </a:rPr>
              <a:t>    for obj in </a:t>
            </a:r>
            <a:r>
              <a:rPr lang="en-US" dirty="0" err="1">
                <a:latin typeface="Consolas" panose="020B0609020204030204" pitchFamily="49" charset="0"/>
              </a:rPr>
              <a:t>self.objs_on_page</a:t>
            </a:r>
            <a:r>
              <a:rPr lang="en-US" dirty="0">
                <a:latin typeface="Consolas" panose="020B0609020204030204" pitchFamily="49" charset="0"/>
              </a:rPr>
              <a:t>:</a:t>
            </a:r>
          </a:p>
          <a:p>
            <a:r>
              <a:rPr lang="en-US" dirty="0">
                <a:latin typeface="Consolas" panose="020B0609020204030204" pitchFamily="49" charset="0"/>
              </a:rPr>
              <a:t>      if </a:t>
            </a:r>
            <a:r>
              <a:rPr lang="en-US" dirty="0" err="1">
                <a:latin typeface="Consolas" panose="020B0609020204030204" pitchFamily="49" charset="0"/>
              </a:rPr>
              <a:t>obj.event_occurred</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func</a:t>
            </a:r>
            <a:r>
              <a:rPr lang="en-US" dirty="0">
                <a:latin typeface="Consolas" panose="020B0609020204030204" pitchFamily="49" charset="0"/>
              </a:rPr>
              <a:t> = </a:t>
            </a:r>
            <a:r>
              <a:rPr lang="en-US" dirty="0" err="1">
                <a:latin typeface="Consolas" panose="020B0609020204030204" pitchFamily="49" charset="0"/>
              </a:rPr>
              <a:t>obj.get_handler</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self.run_queue.append</a:t>
            </a:r>
            <a:r>
              <a:rPr lang="en-US" dirty="0">
                <a:latin typeface="Consolas" panose="020B0609020204030204" pitchFamily="49" charset="0"/>
              </a:rPr>
              <a:t>(</a:t>
            </a:r>
            <a:r>
              <a:rPr lang="en-US" dirty="0" err="1">
                <a:latin typeface="Consolas" panose="020B0609020204030204" pitchFamily="49" charset="0"/>
              </a:rPr>
              <a:t>func</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  def </a:t>
            </a:r>
            <a:r>
              <a:rPr lang="en-US" dirty="0" err="1">
                <a:latin typeface="Consolas" panose="020B0609020204030204" pitchFamily="49" charset="0"/>
              </a:rPr>
              <a:t>run_next_statement</a:t>
            </a:r>
            <a:r>
              <a:rPr lang="en-US" dirty="0">
                <a:latin typeface="Consolas" panose="020B0609020204030204" pitchFamily="49" charset="0"/>
              </a:rPr>
              <a:t>(self):</a:t>
            </a:r>
          </a:p>
          <a:p>
            <a:r>
              <a:rPr lang="en-US" dirty="0">
                <a:latin typeface="Consolas" panose="020B0609020204030204" pitchFamily="49" charset="0"/>
              </a:rPr>
              <a:t>    if </a:t>
            </a:r>
            <a:r>
              <a:rPr lang="en-US" dirty="0" err="1">
                <a:latin typeface="Consolas" panose="020B0609020204030204" pitchFamily="49" charset="0"/>
              </a:rPr>
              <a:t>len</a:t>
            </a:r>
            <a:r>
              <a:rPr lang="en-US" dirty="0">
                <a:latin typeface="Consolas" panose="020B0609020204030204" pitchFamily="49" charset="0"/>
              </a:rPr>
              <a:t>(</a:t>
            </a:r>
            <a:r>
              <a:rPr lang="en-US" dirty="0" err="1">
                <a:latin typeface="Consolas" panose="020B0609020204030204" pitchFamily="49" charset="0"/>
              </a:rPr>
              <a:t>self.run_queue</a:t>
            </a:r>
            <a:r>
              <a:rPr lang="en-US" dirty="0">
                <a:latin typeface="Consolas" panose="020B0609020204030204" pitchFamily="49" charset="0"/>
              </a:rPr>
              <a:t>) &gt; 0:  </a:t>
            </a:r>
          </a:p>
          <a:p>
            <a:r>
              <a:rPr lang="en-US" dirty="0">
                <a:latin typeface="Consolas" panose="020B0609020204030204" pitchFamily="49" charset="0"/>
              </a:rPr>
              <a:t>      </a:t>
            </a:r>
            <a:r>
              <a:rPr lang="en-US" dirty="0" err="1">
                <a:latin typeface="Consolas" panose="020B0609020204030204" pitchFamily="49" charset="0"/>
              </a:rPr>
              <a:t>func</a:t>
            </a:r>
            <a:r>
              <a:rPr lang="en-US" dirty="0">
                <a:latin typeface="Consolas" panose="020B0609020204030204" pitchFamily="49" charset="0"/>
              </a:rPr>
              <a:t> = </a:t>
            </a:r>
            <a:r>
              <a:rPr lang="en-US" dirty="0" err="1">
                <a:latin typeface="Consolas" panose="020B0609020204030204" pitchFamily="49" charset="0"/>
              </a:rPr>
              <a:t>self.dequeue</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func</a:t>
            </a:r>
            <a:r>
              <a:rPr lang="en-US" dirty="0">
                <a:latin typeface="Consolas" panose="020B0609020204030204" pitchFamily="49" charset="0"/>
              </a:rPr>
              <a:t>()</a:t>
            </a:r>
          </a:p>
          <a:p>
            <a:endParaRPr lang="en-US" dirty="0">
              <a:latin typeface="Consolas" panose="020B0609020204030204" pitchFamily="49" charset="0"/>
            </a:endParaRPr>
          </a:p>
        </p:txBody>
      </p:sp>
      <p:sp>
        <p:nvSpPr>
          <p:cNvPr id="10" name="TextBox 9">
            <a:extLst>
              <a:ext uri="{FF2B5EF4-FFF2-40B4-BE49-F238E27FC236}">
                <a16:creationId xmlns:a16="http://schemas.microsoft.com/office/drawing/2014/main" id="{E5750031-ADE6-4CD5-BDD8-8AFE57BDBA11}"/>
              </a:ext>
            </a:extLst>
          </p:cNvPr>
          <p:cNvSpPr txBox="1"/>
          <p:nvPr/>
        </p:nvSpPr>
        <p:spPr>
          <a:xfrm>
            <a:off x="6424400" y="1537505"/>
            <a:ext cx="5524807" cy="707886"/>
          </a:xfrm>
          <a:prstGeom prst="rect">
            <a:avLst/>
          </a:prstGeom>
          <a:noFill/>
        </p:spPr>
        <p:txBody>
          <a:bodyPr wrap="square" rtlCol="0">
            <a:spAutoFit/>
          </a:bodyPr>
          <a:lstStyle/>
          <a:p>
            <a:pPr algn="ctr"/>
            <a:r>
              <a:rPr lang="en-US" sz="2000" dirty="0"/>
              <a:t>We just check to see if the queue has pending statements to run...</a:t>
            </a:r>
          </a:p>
        </p:txBody>
      </p:sp>
      <p:sp>
        <p:nvSpPr>
          <p:cNvPr id="11" name="TextBox 10">
            <a:extLst>
              <a:ext uri="{FF2B5EF4-FFF2-40B4-BE49-F238E27FC236}">
                <a16:creationId xmlns:a16="http://schemas.microsoft.com/office/drawing/2014/main" id="{74237460-1AD9-43A0-BA52-67F803BC0B59}"/>
              </a:ext>
            </a:extLst>
          </p:cNvPr>
          <p:cNvSpPr txBox="1"/>
          <p:nvPr/>
        </p:nvSpPr>
        <p:spPr>
          <a:xfrm>
            <a:off x="6974086" y="2348558"/>
            <a:ext cx="4303514" cy="707886"/>
          </a:xfrm>
          <a:prstGeom prst="rect">
            <a:avLst/>
          </a:prstGeom>
          <a:noFill/>
        </p:spPr>
        <p:txBody>
          <a:bodyPr wrap="square" rtlCol="0">
            <a:spAutoFit/>
          </a:bodyPr>
          <a:lstStyle/>
          <a:p>
            <a:pPr algn="ctr"/>
            <a:r>
              <a:rPr lang="en-US" sz="2000" dirty="0"/>
              <a:t>And if so, we dequeue the next statement and run it to completion!</a:t>
            </a:r>
          </a:p>
        </p:txBody>
      </p:sp>
      <p:grpSp>
        <p:nvGrpSpPr>
          <p:cNvPr id="15" name="Group 14">
            <a:extLst>
              <a:ext uri="{FF2B5EF4-FFF2-40B4-BE49-F238E27FC236}">
                <a16:creationId xmlns:a16="http://schemas.microsoft.com/office/drawing/2014/main" id="{215AE92D-E277-4BB4-8211-44A8A54CD4E1}"/>
              </a:ext>
            </a:extLst>
          </p:cNvPr>
          <p:cNvGrpSpPr/>
          <p:nvPr/>
        </p:nvGrpSpPr>
        <p:grpSpPr>
          <a:xfrm>
            <a:off x="6685249" y="4857442"/>
            <a:ext cx="4719839" cy="1386424"/>
            <a:chOff x="7282313" y="4419736"/>
            <a:chExt cx="4719839" cy="1386424"/>
          </a:xfrm>
        </p:grpSpPr>
        <p:sp>
          <p:nvSpPr>
            <p:cNvPr id="18" name="Rectangle 17">
              <a:extLst>
                <a:ext uri="{FF2B5EF4-FFF2-40B4-BE49-F238E27FC236}">
                  <a16:creationId xmlns:a16="http://schemas.microsoft.com/office/drawing/2014/main" id="{FEB86145-AD82-4922-8DB8-BCAB61D5509A}"/>
                </a:ext>
              </a:extLst>
            </p:cNvPr>
            <p:cNvSpPr/>
            <p:nvPr/>
          </p:nvSpPr>
          <p:spPr>
            <a:xfrm>
              <a:off x="8485631" y="4475482"/>
              <a:ext cx="3516521" cy="133067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endParaRPr>
            </a:p>
          </p:txBody>
        </p:sp>
        <p:sp>
          <p:nvSpPr>
            <p:cNvPr id="19" name="TextBox 18">
              <a:extLst>
                <a:ext uri="{FF2B5EF4-FFF2-40B4-BE49-F238E27FC236}">
                  <a16:creationId xmlns:a16="http://schemas.microsoft.com/office/drawing/2014/main" id="{50D0BE9B-0125-445E-997D-2077F759FBFD}"/>
                </a:ext>
              </a:extLst>
            </p:cNvPr>
            <p:cNvSpPr txBox="1"/>
            <p:nvPr/>
          </p:nvSpPr>
          <p:spPr>
            <a:xfrm>
              <a:off x="7282313" y="4419736"/>
              <a:ext cx="1207382" cy="369332"/>
            </a:xfrm>
            <a:prstGeom prst="rect">
              <a:avLst/>
            </a:prstGeom>
            <a:noFill/>
          </p:spPr>
          <p:txBody>
            <a:bodyPr wrap="none" rtlCol="0">
              <a:spAutoFit/>
            </a:bodyPr>
            <a:lstStyle/>
            <a:p>
              <a:r>
                <a:rPr lang="en-US" dirty="0" err="1"/>
                <a:t>run_queue</a:t>
              </a:r>
              <a:endParaRPr lang="en-US" dirty="0"/>
            </a:p>
          </p:txBody>
        </p:sp>
      </p:grpSp>
      <p:sp>
        <p:nvSpPr>
          <p:cNvPr id="16" name="Rectangle 15">
            <a:extLst>
              <a:ext uri="{FF2B5EF4-FFF2-40B4-BE49-F238E27FC236}">
                <a16:creationId xmlns:a16="http://schemas.microsoft.com/office/drawing/2014/main" id="{41D6EE62-939B-48DB-A629-FDF1EC623A89}"/>
              </a:ext>
            </a:extLst>
          </p:cNvPr>
          <p:cNvSpPr/>
          <p:nvPr/>
        </p:nvSpPr>
        <p:spPr>
          <a:xfrm>
            <a:off x="8014779" y="5042108"/>
            <a:ext cx="3186829" cy="28753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err="1">
                <a:solidFill>
                  <a:srgbClr val="7030A0"/>
                </a:solidFill>
                <a:latin typeface="Consolas" panose="020B0609020204030204" pitchFamily="49" charset="0"/>
                <a:cs typeface="Courier New" panose="02070309020205020404" pitchFamily="49" charset="0"/>
              </a:rPr>
              <a:t>set_background_color</a:t>
            </a:r>
            <a:r>
              <a:rPr lang="en-US" sz="1400" dirty="0">
                <a:solidFill>
                  <a:srgbClr val="7030A0"/>
                </a:solidFill>
                <a:latin typeface="Consolas" panose="020B0609020204030204" pitchFamily="49" charset="0"/>
                <a:cs typeface="Courier New" panose="02070309020205020404" pitchFamily="49" charset="0"/>
              </a:rPr>
              <a:t>(BLACK);</a:t>
            </a:r>
          </a:p>
        </p:txBody>
      </p:sp>
      <p:grpSp>
        <p:nvGrpSpPr>
          <p:cNvPr id="5" name="Group 4">
            <a:extLst>
              <a:ext uri="{FF2B5EF4-FFF2-40B4-BE49-F238E27FC236}">
                <a16:creationId xmlns:a16="http://schemas.microsoft.com/office/drawing/2014/main" id="{C0525A02-9458-4569-8A0F-CEAD384D58AD}"/>
              </a:ext>
            </a:extLst>
          </p:cNvPr>
          <p:cNvGrpSpPr/>
          <p:nvPr/>
        </p:nvGrpSpPr>
        <p:grpSpPr>
          <a:xfrm>
            <a:off x="8012796" y="5380209"/>
            <a:ext cx="3186830" cy="625639"/>
            <a:chOff x="8012796" y="5380209"/>
            <a:chExt cx="3186830" cy="625639"/>
          </a:xfrm>
        </p:grpSpPr>
        <p:sp>
          <p:nvSpPr>
            <p:cNvPr id="17" name="Rectangle 16">
              <a:extLst>
                <a:ext uri="{FF2B5EF4-FFF2-40B4-BE49-F238E27FC236}">
                  <a16:creationId xmlns:a16="http://schemas.microsoft.com/office/drawing/2014/main" id="{33AC1AE4-A001-498B-808B-D7645CB22C2E}"/>
                </a:ext>
              </a:extLst>
            </p:cNvPr>
            <p:cNvSpPr/>
            <p:nvPr/>
          </p:nvSpPr>
          <p:spPr>
            <a:xfrm>
              <a:off x="8012797" y="5380209"/>
              <a:ext cx="3186829" cy="28753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7030A0"/>
                  </a:solidFill>
                  <a:latin typeface="Consolas" panose="020B0609020204030204" pitchFamily="49" charset="0"/>
                  <a:cs typeface="Courier New" panose="02070309020205020404" pitchFamily="49" charset="0"/>
                </a:rPr>
                <a:t>play_mp3("spooky_music.mp3");</a:t>
              </a:r>
            </a:p>
          </p:txBody>
        </p:sp>
        <p:sp>
          <p:nvSpPr>
            <p:cNvPr id="20" name="Rectangle 19">
              <a:extLst>
                <a:ext uri="{FF2B5EF4-FFF2-40B4-BE49-F238E27FC236}">
                  <a16:creationId xmlns:a16="http://schemas.microsoft.com/office/drawing/2014/main" id="{63F78D39-E00E-473E-AD65-84AE01CBE97B}"/>
                </a:ext>
              </a:extLst>
            </p:cNvPr>
            <p:cNvSpPr/>
            <p:nvPr/>
          </p:nvSpPr>
          <p:spPr>
            <a:xfrm>
              <a:off x="8012796" y="5718310"/>
              <a:ext cx="3186829" cy="28753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err="1">
                  <a:solidFill>
                    <a:srgbClr val="7030A0"/>
                  </a:solidFill>
                  <a:latin typeface="Consolas" panose="020B0609020204030204" pitchFamily="49" charset="0"/>
                  <a:cs typeface="Courier New" panose="02070309020205020404" pitchFamily="49" charset="0"/>
                </a:rPr>
                <a:t>callbk</a:t>
              </a:r>
              <a:r>
                <a:rPr lang="en-US" sz="1400" dirty="0">
                  <a:solidFill>
                    <a:srgbClr val="7030A0"/>
                  </a:solidFill>
                  <a:latin typeface="Consolas" panose="020B0609020204030204" pitchFamily="49" charset="0"/>
                  <a:cs typeface="Courier New" panose="02070309020205020404" pitchFamily="49" charset="0"/>
                </a:rPr>
                <a:t>();</a:t>
              </a:r>
            </a:p>
          </p:txBody>
        </p:sp>
      </p:grpSp>
      <p:grpSp>
        <p:nvGrpSpPr>
          <p:cNvPr id="21" name="Group 20">
            <a:extLst>
              <a:ext uri="{FF2B5EF4-FFF2-40B4-BE49-F238E27FC236}">
                <a16:creationId xmlns:a16="http://schemas.microsoft.com/office/drawing/2014/main" id="{6415BADB-B330-4ECB-9095-515905C56A63}"/>
              </a:ext>
            </a:extLst>
          </p:cNvPr>
          <p:cNvGrpSpPr/>
          <p:nvPr/>
        </p:nvGrpSpPr>
        <p:grpSpPr>
          <a:xfrm>
            <a:off x="1695505" y="803256"/>
            <a:ext cx="4486455" cy="2533923"/>
            <a:chOff x="6999763" y="797164"/>
            <a:chExt cx="4486455" cy="2533923"/>
          </a:xfrm>
        </p:grpSpPr>
        <p:grpSp>
          <p:nvGrpSpPr>
            <p:cNvPr id="22" name="Group 21">
              <a:extLst>
                <a:ext uri="{FF2B5EF4-FFF2-40B4-BE49-F238E27FC236}">
                  <a16:creationId xmlns:a16="http://schemas.microsoft.com/office/drawing/2014/main" id="{CB28AC16-FC42-4454-9251-168F22B8B679}"/>
                </a:ext>
              </a:extLst>
            </p:cNvPr>
            <p:cNvGrpSpPr/>
            <p:nvPr/>
          </p:nvGrpSpPr>
          <p:grpSpPr>
            <a:xfrm>
              <a:off x="6999763" y="797164"/>
              <a:ext cx="4486455" cy="2533923"/>
              <a:chOff x="6999763" y="797164"/>
              <a:chExt cx="4486455" cy="2533923"/>
            </a:xfrm>
          </p:grpSpPr>
          <p:grpSp>
            <p:nvGrpSpPr>
              <p:cNvPr id="24" name="Group 23">
                <a:extLst>
                  <a:ext uri="{FF2B5EF4-FFF2-40B4-BE49-F238E27FC236}">
                    <a16:creationId xmlns:a16="http://schemas.microsoft.com/office/drawing/2014/main" id="{0DCC5395-ADA8-4C54-B4BF-14A9C8D02AAE}"/>
                  </a:ext>
                </a:extLst>
              </p:cNvPr>
              <p:cNvGrpSpPr/>
              <p:nvPr/>
            </p:nvGrpSpPr>
            <p:grpSpPr>
              <a:xfrm>
                <a:off x="6999763" y="797164"/>
                <a:ext cx="4486455" cy="2533923"/>
                <a:chOff x="7111987" y="2173706"/>
                <a:chExt cx="3903860" cy="2008769"/>
              </a:xfrm>
            </p:grpSpPr>
            <p:grpSp>
              <p:nvGrpSpPr>
                <p:cNvPr id="26" name="Group 25">
                  <a:extLst>
                    <a:ext uri="{FF2B5EF4-FFF2-40B4-BE49-F238E27FC236}">
                      <a16:creationId xmlns:a16="http://schemas.microsoft.com/office/drawing/2014/main" id="{D01537E2-3B5C-478D-81E1-5AE64C8C5A13}"/>
                    </a:ext>
                  </a:extLst>
                </p:cNvPr>
                <p:cNvGrpSpPr/>
                <p:nvPr/>
              </p:nvGrpSpPr>
              <p:grpSpPr>
                <a:xfrm>
                  <a:off x="7111987" y="2173706"/>
                  <a:ext cx="3903860" cy="2008769"/>
                  <a:chOff x="3319462" y="2754855"/>
                  <a:chExt cx="3903860" cy="2008769"/>
                </a:xfrm>
              </p:grpSpPr>
              <p:pic>
                <p:nvPicPr>
                  <p:cNvPr id="30" name="Picture 29">
                    <a:extLst>
                      <a:ext uri="{FF2B5EF4-FFF2-40B4-BE49-F238E27FC236}">
                        <a16:creationId xmlns:a16="http://schemas.microsoft.com/office/drawing/2014/main" id="{586E7AA8-27C3-431D-86F9-46EF5B3EB78F}"/>
                      </a:ext>
                    </a:extLst>
                  </p:cNvPr>
                  <p:cNvPicPr>
                    <a:picLocks noChangeAspect="1"/>
                  </p:cNvPicPr>
                  <p:nvPr/>
                </p:nvPicPr>
                <p:blipFill rotWithShape="1">
                  <a:blip r:embed="rId2"/>
                  <a:srcRect b="41056"/>
                  <a:stretch/>
                </p:blipFill>
                <p:spPr>
                  <a:xfrm>
                    <a:off x="3319462" y="2754855"/>
                    <a:ext cx="3903860" cy="1720892"/>
                  </a:xfrm>
                  <a:prstGeom prst="rect">
                    <a:avLst/>
                  </a:prstGeom>
                </p:spPr>
              </p:pic>
              <p:grpSp>
                <p:nvGrpSpPr>
                  <p:cNvPr id="31" name="Group 30">
                    <a:extLst>
                      <a:ext uri="{FF2B5EF4-FFF2-40B4-BE49-F238E27FC236}">
                        <a16:creationId xmlns:a16="http://schemas.microsoft.com/office/drawing/2014/main" id="{D85BDD7C-6A7E-4C04-844F-6FF393CE0B22}"/>
                      </a:ext>
                    </a:extLst>
                  </p:cNvPr>
                  <p:cNvGrpSpPr/>
                  <p:nvPr/>
                </p:nvGrpSpPr>
                <p:grpSpPr>
                  <a:xfrm>
                    <a:off x="3319462" y="4475747"/>
                    <a:ext cx="3903860" cy="287877"/>
                    <a:chOff x="7461972" y="4825757"/>
                    <a:chExt cx="3903860" cy="287877"/>
                  </a:xfrm>
                </p:grpSpPr>
                <p:pic>
                  <p:nvPicPr>
                    <p:cNvPr id="32" name="Picture 31">
                      <a:extLst>
                        <a:ext uri="{FF2B5EF4-FFF2-40B4-BE49-F238E27FC236}">
                          <a16:creationId xmlns:a16="http://schemas.microsoft.com/office/drawing/2014/main" id="{F6AC34FE-CB36-4EF0-BBB0-6F22E0E5C31A}"/>
                        </a:ext>
                      </a:extLst>
                    </p:cNvPr>
                    <p:cNvPicPr>
                      <a:picLocks noChangeAspect="1"/>
                    </p:cNvPicPr>
                    <p:nvPr/>
                  </p:nvPicPr>
                  <p:blipFill rotWithShape="1">
                    <a:blip r:embed="rId2"/>
                    <a:srcRect t="90139"/>
                    <a:stretch/>
                  </p:blipFill>
                  <p:spPr>
                    <a:xfrm>
                      <a:off x="7461972" y="4825757"/>
                      <a:ext cx="3903860" cy="287877"/>
                    </a:xfrm>
                    <a:prstGeom prst="rect">
                      <a:avLst/>
                    </a:prstGeom>
                  </p:spPr>
                </p:pic>
                <p:sp>
                  <p:nvSpPr>
                    <p:cNvPr id="33" name="Rectangle 32">
                      <a:extLst>
                        <a:ext uri="{FF2B5EF4-FFF2-40B4-BE49-F238E27FC236}">
                          <a16:creationId xmlns:a16="http://schemas.microsoft.com/office/drawing/2014/main" id="{A9DEF38D-2C19-4C8E-8D9E-0A8A822C9C93}"/>
                        </a:ext>
                      </a:extLst>
                    </p:cNvPr>
                    <p:cNvSpPr/>
                    <p:nvPr/>
                  </p:nvSpPr>
                  <p:spPr>
                    <a:xfrm>
                      <a:off x="7691460" y="4904509"/>
                      <a:ext cx="1715047" cy="166255"/>
                    </a:xfrm>
                    <a:prstGeom prst="rect">
                      <a:avLst/>
                    </a:prstGeom>
                    <a:solidFill>
                      <a:srgbClr val="50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504F"/>
                        </a:solidFill>
                      </a:endParaRPr>
                    </a:p>
                  </p:txBody>
                </p:sp>
                <p:sp>
                  <p:nvSpPr>
                    <p:cNvPr id="34" name="Rectangle 33">
                      <a:extLst>
                        <a:ext uri="{FF2B5EF4-FFF2-40B4-BE49-F238E27FC236}">
                          <a16:creationId xmlns:a16="http://schemas.microsoft.com/office/drawing/2014/main" id="{9E3FA43A-7F79-43D5-8639-40C64D6BE2F8}"/>
                        </a:ext>
                      </a:extLst>
                    </p:cNvPr>
                    <p:cNvSpPr/>
                    <p:nvPr/>
                  </p:nvSpPr>
                  <p:spPr>
                    <a:xfrm>
                      <a:off x="9562553" y="4825757"/>
                      <a:ext cx="1715047" cy="166255"/>
                    </a:xfrm>
                    <a:prstGeom prst="rect">
                      <a:avLst/>
                    </a:prstGeom>
                    <a:solidFill>
                      <a:srgbClr val="50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50504F"/>
                        </a:solidFill>
                      </a:endParaRPr>
                    </a:p>
                  </p:txBody>
                </p:sp>
              </p:grpSp>
            </p:grpSp>
            <p:sp>
              <p:nvSpPr>
                <p:cNvPr id="27" name="Rectangle 26">
                  <a:extLst>
                    <a:ext uri="{FF2B5EF4-FFF2-40B4-BE49-F238E27FC236}">
                      <a16:creationId xmlns:a16="http://schemas.microsoft.com/office/drawing/2014/main" id="{662DBC6F-1AD1-48D1-AED8-8A2C08C54E07}"/>
                    </a:ext>
                  </a:extLst>
                </p:cNvPr>
                <p:cNvSpPr/>
                <p:nvPr/>
              </p:nvSpPr>
              <p:spPr>
                <a:xfrm>
                  <a:off x="8779432" y="2320272"/>
                  <a:ext cx="1550226" cy="129796"/>
                </a:xfrm>
                <a:prstGeom prst="rect">
                  <a:avLst/>
                </a:prstGeom>
                <a:solidFill>
                  <a:srgbClr val="2C29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50504F"/>
                    </a:solidFill>
                  </a:endParaRPr>
                </a:p>
              </p:txBody>
            </p:sp>
            <p:sp>
              <p:nvSpPr>
                <p:cNvPr id="29" name="TextBox 28">
                  <a:extLst>
                    <a:ext uri="{FF2B5EF4-FFF2-40B4-BE49-F238E27FC236}">
                      <a16:creationId xmlns:a16="http://schemas.microsoft.com/office/drawing/2014/main" id="{95BC041D-7D40-4AF1-94AE-3B9784E5C7CC}"/>
                    </a:ext>
                  </a:extLst>
                </p:cNvPr>
                <p:cNvSpPr txBox="1"/>
                <p:nvPr/>
              </p:nvSpPr>
              <p:spPr>
                <a:xfrm>
                  <a:off x="8697748" y="2267248"/>
                  <a:ext cx="1543980" cy="243990"/>
                </a:xfrm>
                <a:prstGeom prst="rect">
                  <a:avLst/>
                </a:prstGeom>
                <a:noFill/>
              </p:spPr>
              <p:txBody>
                <a:bodyPr wrap="none" rtlCol="0">
                  <a:spAutoFit/>
                </a:bodyPr>
                <a:lstStyle/>
                <a:p>
                  <a:r>
                    <a:rPr lang="en-US" sz="1400" dirty="0">
                      <a:solidFill>
                        <a:schemeClr val="bg2"/>
                      </a:solidFill>
                    </a:rPr>
                    <a:t>www.fortunetell.com</a:t>
                  </a:r>
                </a:p>
              </p:txBody>
            </p:sp>
          </p:grpSp>
          <p:sp>
            <p:nvSpPr>
              <p:cNvPr id="25" name="Rectangle 24">
                <a:extLst>
                  <a:ext uri="{FF2B5EF4-FFF2-40B4-BE49-F238E27FC236}">
                    <a16:creationId xmlns:a16="http://schemas.microsoft.com/office/drawing/2014/main" id="{3D867C09-422A-48AB-9ED8-C11B753451C1}"/>
                  </a:ext>
                </a:extLst>
              </p:cNvPr>
              <p:cNvSpPr/>
              <p:nvPr/>
            </p:nvSpPr>
            <p:spPr>
              <a:xfrm>
                <a:off x="7066581" y="1330659"/>
                <a:ext cx="4271979" cy="194635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00000"/>
                    </a:solidFill>
                  </a:rPr>
                  <a:t>Fortune Teller</a:t>
                </a:r>
              </a:p>
              <a:p>
                <a:pPr algn="ctr"/>
                <a:endParaRPr lang="en-US" sz="1100" dirty="0">
                  <a:solidFill>
                    <a:srgbClr val="C00000"/>
                  </a:solidFill>
                </a:endParaRPr>
              </a:p>
              <a:p>
                <a:pPr algn="ctr"/>
                <a:r>
                  <a:rPr lang="en-US" dirty="0">
                    <a:solidFill>
                      <a:srgbClr val="C00000"/>
                    </a:solidFill>
                  </a:rPr>
                  <a:t>What does the future hold?</a:t>
                </a:r>
              </a:p>
              <a:p>
                <a:pPr algn="ctr"/>
                <a:endParaRPr lang="en-US" dirty="0">
                  <a:solidFill>
                    <a:srgbClr val="C00000"/>
                  </a:solidFill>
                </a:endParaRPr>
              </a:p>
              <a:p>
                <a:pPr algn="ctr"/>
                <a:endParaRPr lang="en-US" dirty="0">
                  <a:solidFill>
                    <a:srgbClr val="C00000"/>
                  </a:solidFill>
                </a:endParaRPr>
              </a:p>
              <a:p>
                <a:pPr algn="ctr"/>
                <a:endParaRPr lang="en-US" dirty="0">
                  <a:solidFill>
                    <a:srgbClr val="C00000"/>
                  </a:solidFill>
                </a:endParaRPr>
              </a:p>
              <a:p>
                <a:pPr algn="ctr"/>
                <a:endParaRPr lang="en-US" dirty="0">
                  <a:solidFill>
                    <a:srgbClr val="C00000"/>
                  </a:solidFill>
                </a:endParaRPr>
              </a:p>
            </p:txBody>
          </p:sp>
        </p:grpSp>
        <p:pic>
          <p:nvPicPr>
            <p:cNvPr id="23" name="Picture 22">
              <a:extLst>
                <a:ext uri="{FF2B5EF4-FFF2-40B4-BE49-F238E27FC236}">
                  <a16:creationId xmlns:a16="http://schemas.microsoft.com/office/drawing/2014/main" id="{56E851F4-C8E3-450B-99FA-AFEE0A73A2A2}"/>
                </a:ext>
              </a:extLst>
            </p:cNvPr>
            <p:cNvPicPr>
              <a:picLocks noChangeAspect="1"/>
            </p:cNvPicPr>
            <p:nvPr/>
          </p:nvPicPr>
          <p:blipFill rotWithShape="1">
            <a:blip r:embed="rId3"/>
            <a:srcRect l="636" t="81752" r="83698" b="4698"/>
            <a:stretch/>
          </p:blipFill>
          <p:spPr>
            <a:xfrm>
              <a:off x="8868161" y="2283107"/>
              <a:ext cx="668818" cy="229907"/>
            </a:xfrm>
            <a:prstGeom prst="rect">
              <a:avLst/>
            </a:prstGeom>
          </p:spPr>
        </p:pic>
      </p:grpSp>
      <p:grpSp>
        <p:nvGrpSpPr>
          <p:cNvPr id="4" name="Group 3">
            <a:extLst>
              <a:ext uri="{FF2B5EF4-FFF2-40B4-BE49-F238E27FC236}">
                <a16:creationId xmlns:a16="http://schemas.microsoft.com/office/drawing/2014/main" id="{94E58D8F-1D71-4F04-BDDB-71E451159D26}"/>
              </a:ext>
            </a:extLst>
          </p:cNvPr>
          <p:cNvGrpSpPr/>
          <p:nvPr/>
        </p:nvGrpSpPr>
        <p:grpSpPr>
          <a:xfrm>
            <a:off x="1762323" y="1338462"/>
            <a:ext cx="4271979" cy="1946350"/>
            <a:chOff x="1914723" y="1489151"/>
            <a:chExt cx="4271979" cy="1946350"/>
          </a:xfrm>
        </p:grpSpPr>
        <p:sp>
          <p:nvSpPr>
            <p:cNvPr id="36" name="Rectangle 35">
              <a:extLst>
                <a:ext uri="{FF2B5EF4-FFF2-40B4-BE49-F238E27FC236}">
                  <a16:creationId xmlns:a16="http://schemas.microsoft.com/office/drawing/2014/main" id="{B33BF3D6-7B7E-43CC-AADB-5E32FBF8FEDF}"/>
                </a:ext>
              </a:extLst>
            </p:cNvPr>
            <p:cNvSpPr/>
            <p:nvPr/>
          </p:nvSpPr>
          <p:spPr>
            <a:xfrm>
              <a:off x="1914723" y="1489151"/>
              <a:ext cx="4271979" cy="194635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00000"/>
                  </a:solidFill>
                </a:rPr>
                <a:t>Fortune Teller</a:t>
              </a:r>
            </a:p>
            <a:p>
              <a:pPr algn="ctr"/>
              <a:endParaRPr lang="en-US" sz="1100" dirty="0">
                <a:solidFill>
                  <a:srgbClr val="C00000"/>
                </a:solidFill>
              </a:endParaRPr>
            </a:p>
            <a:p>
              <a:pPr algn="ctr"/>
              <a:r>
                <a:rPr lang="en-US" dirty="0">
                  <a:solidFill>
                    <a:srgbClr val="C00000"/>
                  </a:solidFill>
                </a:rPr>
                <a:t>What does the future hold?</a:t>
              </a:r>
            </a:p>
            <a:p>
              <a:pPr algn="ctr"/>
              <a:endParaRPr lang="en-US" dirty="0">
                <a:solidFill>
                  <a:srgbClr val="C00000"/>
                </a:solidFill>
              </a:endParaRPr>
            </a:p>
            <a:p>
              <a:pPr algn="ctr"/>
              <a:endParaRPr lang="en-US" dirty="0">
                <a:solidFill>
                  <a:srgbClr val="C00000"/>
                </a:solidFill>
              </a:endParaRPr>
            </a:p>
            <a:p>
              <a:pPr algn="ctr"/>
              <a:endParaRPr lang="en-US" dirty="0">
                <a:solidFill>
                  <a:srgbClr val="C00000"/>
                </a:solidFill>
              </a:endParaRPr>
            </a:p>
            <a:p>
              <a:pPr algn="ctr"/>
              <a:endParaRPr lang="en-US" dirty="0">
                <a:solidFill>
                  <a:srgbClr val="C00000"/>
                </a:solidFill>
              </a:endParaRPr>
            </a:p>
          </p:txBody>
        </p:sp>
        <p:pic>
          <p:nvPicPr>
            <p:cNvPr id="37" name="Picture 36">
              <a:extLst>
                <a:ext uri="{FF2B5EF4-FFF2-40B4-BE49-F238E27FC236}">
                  <a16:creationId xmlns:a16="http://schemas.microsoft.com/office/drawing/2014/main" id="{C0FA3759-7DA6-4158-95C7-D989DBA211C4}"/>
                </a:ext>
              </a:extLst>
            </p:cNvPr>
            <p:cNvPicPr>
              <a:picLocks noChangeAspect="1"/>
            </p:cNvPicPr>
            <p:nvPr/>
          </p:nvPicPr>
          <p:blipFill rotWithShape="1">
            <a:blip r:embed="rId3"/>
            <a:srcRect l="636" t="81752" r="83698" b="4698"/>
            <a:stretch/>
          </p:blipFill>
          <p:spPr>
            <a:xfrm>
              <a:off x="3716303" y="2441599"/>
              <a:ext cx="668818" cy="229907"/>
            </a:xfrm>
            <a:prstGeom prst="rect">
              <a:avLst/>
            </a:prstGeom>
          </p:spPr>
        </p:pic>
      </p:grpSp>
      <p:sp>
        <p:nvSpPr>
          <p:cNvPr id="38" name="Line 21">
            <a:extLst>
              <a:ext uri="{FF2B5EF4-FFF2-40B4-BE49-F238E27FC236}">
                <a16:creationId xmlns:a16="http://schemas.microsoft.com/office/drawing/2014/main" id="{D22EA9E1-18F5-4236-A992-C7FE36FBA264}"/>
              </a:ext>
            </a:extLst>
          </p:cNvPr>
          <p:cNvSpPr>
            <a:spLocks noChangeShapeType="1"/>
          </p:cNvSpPr>
          <p:nvPr/>
        </p:nvSpPr>
        <p:spPr bwMode="auto">
          <a:xfrm>
            <a:off x="7126104" y="3429000"/>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Tree>
    <p:extLst>
      <p:ext uri="{BB962C8B-B14F-4D97-AF65-F5344CB8AC3E}">
        <p14:creationId xmlns:p14="http://schemas.microsoft.com/office/powerpoint/2010/main" val="244576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xEl>
                                              <p:pRg st="16" end="1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xEl>
                                              <p:pRg st="17" end="1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xEl>
                                              <p:pRg st="18" end="1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
                                            <p:txEl>
                                              <p:pRg st="19" end="1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grpId="0" nodeType="clickEffect">
                                  <p:stCondLst>
                                    <p:cond delay="0"/>
                                  </p:stCondLst>
                                  <p:childTnLst>
                                    <p:animMotion origin="layout" path="M -8.33333E-7 1.48148E-6 L -0.04193 -0.25602 " pathEditMode="relative" rAng="0" ptsTypes="AA">
                                      <p:cBhvr>
                                        <p:cTn id="38" dur="2000" fill="hold"/>
                                        <p:tgtEl>
                                          <p:spTgt spid="16"/>
                                        </p:tgtEl>
                                        <p:attrNameLst>
                                          <p:attrName>ppt_x</p:attrName>
                                          <p:attrName>ppt_y</p:attrName>
                                        </p:attrNameLst>
                                      </p:cBhvr>
                                      <p:rCtr x="-2096" y="-12801"/>
                                    </p:animMotion>
                                  </p:childTnLst>
                                </p:cTn>
                              </p:par>
                              <p:par>
                                <p:cTn id="39" presetID="42" presetClass="path" presetSubtype="0" accel="50000" decel="50000" fill="hold" nodeType="withEffect">
                                  <p:stCondLst>
                                    <p:cond delay="0"/>
                                  </p:stCondLst>
                                  <p:childTnLst>
                                    <p:animMotion origin="layout" path="M -6.25E-7 -2.59259E-6 L 0.00026 -0.04768 " pathEditMode="relative" rAng="0" ptsTypes="AA">
                                      <p:cBhvr>
                                        <p:cTn id="40" dur="2000" fill="hold"/>
                                        <p:tgtEl>
                                          <p:spTgt spid="5"/>
                                        </p:tgtEl>
                                        <p:attrNameLst>
                                          <p:attrName>ppt_x</p:attrName>
                                          <p:attrName>ppt_y</p:attrName>
                                        </p:attrNameLst>
                                      </p:cBhvr>
                                      <p:rCtr x="13" y="-2384"/>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500"/>
                                        <p:tgtEl>
                                          <p:spTgt spid="4"/>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38"/>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1" nodeType="clickEffect">
                                  <p:stCondLst>
                                    <p:cond delay="0"/>
                                  </p:stCondLst>
                                  <p:childTnLst>
                                    <p:animEffect transition="out" filter="fade">
                                      <p:cBhvr>
                                        <p:cTn id="57" dur="500"/>
                                        <p:tgtEl>
                                          <p:spTgt spid="16"/>
                                        </p:tgtEl>
                                      </p:cBhvr>
                                    </p:animEffect>
                                    <p:set>
                                      <p:cBhvr>
                                        <p:cTn id="58"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41" grpId="0" uiExpand="1" build="p"/>
      <p:bldP spid="10" grpId="0"/>
      <p:bldP spid="11" grpId="0"/>
      <p:bldP spid="16" grpId="0" animBg="1"/>
      <p:bldP spid="16" grpId="1"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p:txBody>
          <a:bodyPr/>
          <a:lstStyle/>
          <a:p>
            <a:r>
              <a:rPr lang="en-US" dirty="0"/>
              <a:t>Web Browser in a Slide</a:t>
            </a:r>
          </a:p>
        </p:txBody>
      </p:sp>
      <p:sp>
        <p:nvSpPr>
          <p:cNvPr id="28" name="TextBox 27">
            <a:extLst>
              <a:ext uri="{FF2B5EF4-FFF2-40B4-BE49-F238E27FC236}">
                <a16:creationId xmlns:a16="http://schemas.microsoft.com/office/drawing/2014/main" id="{97D772A2-8B83-4EE8-8DE6-97741FCCA3B3}"/>
              </a:ext>
            </a:extLst>
          </p:cNvPr>
          <p:cNvSpPr txBox="1"/>
          <p:nvPr/>
        </p:nvSpPr>
        <p:spPr>
          <a:xfrm>
            <a:off x="6424400" y="1081649"/>
            <a:ext cx="5524807" cy="400110"/>
          </a:xfrm>
          <a:prstGeom prst="rect">
            <a:avLst/>
          </a:prstGeom>
          <a:noFill/>
        </p:spPr>
        <p:txBody>
          <a:bodyPr wrap="square" rtlCol="0">
            <a:spAutoFit/>
          </a:bodyPr>
          <a:lstStyle/>
          <a:p>
            <a:pPr algn="ctr"/>
            <a:r>
              <a:rPr lang="en-US" sz="2000" dirty="0"/>
              <a:t>The Event Loop runs over and over...</a:t>
            </a:r>
          </a:p>
        </p:txBody>
      </p:sp>
      <p:sp>
        <p:nvSpPr>
          <p:cNvPr id="41" name="TextBox 40">
            <a:extLst>
              <a:ext uri="{FF2B5EF4-FFF2-40B4-BE49-F238E27FC236}">
                <a16:creationId xmlns:a16="http://schemas.microsoft.com/office/drawing/2014/main" id="{0E8A0969-E8CA-4D7B-A782-4F83B91A7E52}"/>
              </a:ext>
            </a:extLst>
          </p:cNvPr>
          <p:cNvSpPr txBox="1"/>
          <p:nvPr/>
        </p:nvSpPr>
        <p:spPr>
          <a:xfrm>
            <a:off x="99280" y="710485"/>
            <a:ext cx="6174090" cy="5909310"/>
          </a:xfrm>
          <a:prstGeom prst="rect">
            <a:avLst/>
          </a:prstGeom>
          <a:solidFill>
            <a:srgbClr val="DFEAF5"/>
          </a:solidFill>
          <a:ln>
            <a:solidFill>
              <a:schemeClr val="tx1"/>
            </a:solidFill>
          </a:ln>
        </p:spPr>
        <p:txBody>
          <a:bodyPr wrap="square">
            <a:spAutoFit/>
          </a:bodyPr>
          <a:lstStyle/>
          <a:p>
            <a:r>
              <a:rPr lang="en-US" dirty="0">
                <a:latin typeface="Consolas" panose="020B0609020204030204" pitchFamily="49" charset="0"/>
              </a:rPr>
              <a:t>class Browser:</a:t>
            </a:r>
          </a:p>
          <a:p>
            <a:r>
              <a:rPr lang="en-US" dirty="0">
                <a:latin typeface="Consolas" panose="020B0609020204030204" pitchFamily="49" charset="0"/>
              </a:rPr>
              <a:t>  def __</a:t>
            </a:r>
            <a:r>
              <a:rPr lang="en-US" dirty="0" err="1">
                <a:latin typeface="Consolas" panose="020B0609020204030204" pitchFamily="49" charset="0"/>
              </a:rPr>
              <a:t>init</a:t>
            </a:r>
            <a:r>
              <a:rPr lang="en-US" dirty="0">
                <a:latin typeface="Consolas" panose="020B0609020204030204" pitchFamily="49" charset="0"/>
              </a:rPr>
              <a:t>__(self, page):</a:t>
            </a:r>
          </a:p>
          <a:p>
            <a:r>
              <a:rPr lang="en-US" dirty="0">
                <a:latin typeface="Consolas" panose="020B0609020204030204" pitchFamily="49" charset="0"/>
              </a:rPr>
              <a:t>    </a:t>
            </a:r>
            <a:r>
              <a:rPr lang="en-US" dirty="0" err="1">
                <a:latin typeface="Consolas" panose="020B0609020204030204" pitchFamily="49" charset="0"/>
              </a:rPr>
              <a:t>self.objs_on_page</a:t>
            </a:r>
            <a:r>
              <a:rPr lang="en-US" dirty="0">
                <a:latin typeface="Consolas" panose="020B0609020204030204" pitchFamily="49" charset="0"/>
              </a:rPr>
              <a:t> = </a:t>
            </a:r>
            <a:r>
              <a:rPr lang="en-US" dirty="0" err="1">
                <a:latin typeface="Consolas" panose="020B0609020204030204" pitchFamily="49" charset="0"/>
              </a:rPr>
              <a:t>self.get_all_objs</a:t>
            </a:r>
            <a:r>
              <a:rPr lang="en-US" dirty="0">
                <a:latin typeface="Consolas" panose="020B0609020204030204" pitchFamily="49" charset="0"/>
              </a:rPr>
              <a:t>(page)</a:t>
            </a:r>
          </a:p>
          <a:p>
            <a:r>
              <a:rPr lang="en-US" dirty="0">
                <a:latin typeface="Consolas" panose="020B0609020204030204" pitchFamily="49" charset="0"/>
              </a:rPr>
              <a:t>    </a:t>
            </a:r>
            <a:r>
              <a:rPr lang="en-US" dirty="0" err="1">
                <a:latin typeface="Consolas" panose="020B0609020204030204" pitchFamily="49" charset="0"/>
              </a:rPr>
              <a:t>self.run_queue</a:t>
            </a:r>
            <a:r>
              <a:rPr lang="en-US" dirty="0">
                <a:latin typeface="Consolas" panose="020B0609020204030204" pitchFamily="49" charset="0"/>
              </a:rPr>
              <a:t> = </a:t>
            </a:r>
            <a:r>
              <a:rPr lang="en-US" dirty="0" err="1">
                <a:latin typeface="Consolas" panose="020B0609020204030204" pitchFamily="49" charset="0"/>
              </a:rPr>
              <a:t>self.extract_stmts</a:t>
            </a:r>
            <a:r>
              <a:rPr lang="en-US" dirty="0">
                <a:latin typeface="Consolas" panose="020B0609020204030204" pitchFamily="49" charset="0"/>
              </a:rPr>
              <a:t>(page)</a:t>
            </a:r>
          </a:p>
          <a:p>
            <a:endParaRPr lang="en-US" dirty="0">
              <a:latin typeface="Consolas" panose="020B0609020204030204" pitchFamily="49" charset="0"/>
            </a:endParaRPr>
          </a:p>
          <a:p>
            <a:r>
              <a:rPr lang="en-US" dirty="0">
                <a:latin typeface="Consolas" panose="020B0609020204030204" pitchFamily="49" charset="0"/>
              </a:rPr>
              <a:t>  def </a:t>
            </a:r>
            <a:r>
              <a:rPr lang="en-US" dirty="0" err="1">
                <a:latin typeface="Consolas" panose="020B0609020204030204" pitchFamily="49" charset="0"/>
              </a:rPr>
              <a:t>event_loop</a:t>
            </a:r>
            <a:r>
              <a:rPr lang="en-US" dirty="0">
                <a:latin typeface="Consolas" panose="020B0609020204030204" pitchFamily="49" charset="0"/>
              </a:rPr>
              <a:t>(self):</a:t>
            </a:r>
          </a:p>
          <a:p>
            <a:r>
              <a:rPr lang="en-US" dirty="0">
                <a:latin typeface="Consolas" panose="020B0609020204030204" pitchFamily="49" charset="0"/>
              </a:rPr>
              <a:t>    while True:</a:t>
            </a:r>
          </a:p>
          <a:p>
            <a:r>
              <a:rPr lang="en-US" dirty="0">
                <a:latin typeface="Consolas" panose="020B0609020204030204" pitchFamily="49" charset="0"/>
              </a:rPr>
              <a:t>      </a:t>
            </a:r>
            <a:r>
              <a:rPr lang="en-US" dirty="0" err="1">
                <a:latin typeface="Consolas" panose="020B0609020204030204" pitchFamily="49" charset="0"/>
              </a:rPr>
              <a:t>self.handle_events</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self.run_next_statement</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  def </a:t>
            </a:r>
            <a:r>
              <a:rPr lang="en-US" dirty="0" err="1">
                <a:latin typeface="Consolas" panose="020B0609020204030204" pitchFamily="49" charset="0"/>
              </a:rPr>
              <a:t>handle_events</a:t>
            </a:r>
            <a:r>
              <a:rPr lang="en-US" dirty="0">
                <a:latin typeface="Consolas" panose="020B0609020204030204" pitchFamily="49" charset="0"/>
              </a:rPr>
              <a:t>(self):</a:t>
            </a:r>
          </a:p>
          <a:p>
            <a:r>
              <a:rPr lang="en-US" dirty="0">
                <a:latin typeface="Consolas" panose="020B0609020204030204" pitchFamily="49" charset="0"/>
              </a:rPr>
              <a:t>    for obj in </a:t>
            </a:r>
            <a:r>
              <a:rPr lang="en-US" dirty="0" err="1">
                <a:latin typeface="Consolas" panose="020B0609020204030204" pitchFamily="49" charset="0"/>
              </a:rPr>
              <a:t>self.objs_on_page</a:t>
            </a:r>
            <a:r>
              <a:rPr lang="en-US" dirty="0">
                <a:latin typeface="Consolas" panose="020B0609020204030204" pitchFamily="49" charset="0"/>
              </a:rPr>
              <a:t>:</a:t>
            </a:r>
          </a:p>
          <a:p>
            <a:r>
              <a:rPr lang="en-US" dirty="0">
                <a:latin typeface="Consolas" panose="020B0609020204030204" pitchFamily="49" charset="0"/>
              </a:rPr>
              <a:t>      if </a:t>
            </a:r>
            <a:r>
              <a:rPr lang="en-US" dirty="0" err="1">
                <a:latin typeface="Consolas" panose="020B0609020204030204" pitchFamily="49" charset="0"/>
              </a:rPr>
              <a:t>obj.event_occurred</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func</a:t>
            </a:r>
            <a:r>
              <a:rPr lang="en-US" dirty="0">
                <a:latin typeface="Consolas" panose="020B0609020204030204" pitchFamily="49" charset="0"/>
              </a:rPr>
              <a:t> = </a:t>
            </a:r>
            <a:r>
              <a:rPr lang="en-US" dirty="0" err="1">
                <a:latin typeface="Consolas" panose="020B0609020204030204" pitchFamily="49" charset="0"/>
              </a:rPr>
              <a:t>obj.get_handler</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self.run_queue.append</a:t>
            </a:r>
            <a:r>
              <a:rPr lang="en-US" dirty="0">
                <a:latin typeface="Consolas" panose="020B0609020204030204" pitchFamily="49" charset="0"/>
              </a:rPr>
              <a:t>(</a:t>
            </a:r>
            <a:r>
              <a:rPr lang="en-US" dirty="0" err="1">
                <a:latin typeface="Consolas" panose="020B0609020204030204" pitchFamily="49" charset="0"/>
              </a:rPr>
              <a:t>func</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  def </a:t>
            </a:r>
            <a:r>
              <a:rPr lang="en-US" dirty="0" err="1">
                <a:latin typeface="Consolas" panose="020B0609020204030204" pitchFamily="49" charset="0"/>
              </a:rPr>
              <a:t>run_next_statement</a:t>
            </a:r>
            <a:r>
              <a:rPr lang="en-US" dirty="0">
                <a:latin typeface="Consolas" panose="020B0609020204030204" pitchFamily="49" charset="0"/>
              </a:rPr>
              <a:t>(self):</a:t>
            </a:r>
          </a:p>
          <a:p>
            <a:r>
              <a:rPr lang="en-US" dirty="0">
                <a:latin typeface="Consolas" panose="020B0609020204030204" pitchFamily="49" charset="0"/>
              </a:rPr>
              <a:t>    if </a:t>
            </a:r>
            <a:r>
              <a:rPr lang="en-US" dirty="0" err="1">
                <a:latin typeface="Consolas" panose="020B0609020204030204" pitchFamily="49" charset="0"/>
              </a:rPr>
              <a:t>len</a:t>
            </a:r>
            <a:r>
              <a:rPr lang="en-US" dirty="0">
                <a:latin typeface="Consolas" panose="020B0609020204030204" pitchFamily="49" charset="0"/>
              </a:rPr>
              <a:t>(</a:t>
            </a:r>
            <a:r>
              <a:rPr lang="en-US" dirty="0" err="1">
                <a:latin typeface="Consolas" panose="020B0609020204030204" pitchFamily="49" charset="0"/>
              </a:rPr>
              <a:t>self.run_queue</a:t>
            </a:r>
            <a:r>
              <a:rPr lang="en-US" dirty="0">
                <a:latin typeface="Consolas" panose="020B0609020204030204" pitchFamily="49" charset="0"/>
              </a:rPr>
              <a:t>) &gt; 0:  </a:t>
            </a:r>
          </a:p>
          <a:p>
            <a:r>
              <a:rPr lang="en-US" dirty="0">
                <a:latin typeface="Consolas" panose="020B0609020204030204" pitchFamily="49" charset="0"/>
              </a:rPr>
              <a:t>      </a:t>
            </a:r>
            <a:r>
              <a:rPr lang="en-US" dirty="0" err="1">
                <a:latin typeface="Consolas" panose="020B0609020204030204" pitchFamily="49" charset="0"/>
              </a:rPr>
              <a:t>func</a:t>
            </a:r>
            <a:r>
              <a:rPr lang="en-US" dirty="0">
                <a:latin typeface="Consolas" panose="020B0609020204030204" pitchFamily="49" charset="0"/>
              </a:rPr>
              <a:t> = </a:t>
            </a:r>
            <a:r>
              <a:rPr lang="en-US" dirty="0" err="1">
                <a:latin typeface="Consolas" panose="020B0609020204030204" pitchFamily="49" charset="0"/>
              </a:rPr>
              <a:t>self.dequeue</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func</a:t>
            </a:r>
            <a:r>
              <a:rPr lang="en-US" dirty="0">
                <a:latin typeface="Consolas" panose="020B0609020204030204" pitchFamily="49" charset="0"/>
              </a:rPr>
              <a:t>()</a:t>
            </a:r>
          </a:p>
          <a:p>
            <a:endParaRPr lang="en-US" dirty="0">
              <a:latin typeface="Consolas" panose="020B0609020204030204" pitchFamily="49" charset="0"/>
            </a:endParaRPr>
          </a:p>
        </p:txBody>
      </p:sp>
      <p:sp>
        <p:nvSpPr>
          <p:cNvPr id="10" name="TextBox 9">
            <a:extLst>
              <a:ext uri="{FF2B5EF4-FFF2-40B4-BE49-F238E27FC236}">
                <a16:creationId xmlns:a16="http://schemas.microsoft.com/office/drawing/2014/main" id="{E5750031-ADE6-4CD5-BDD8-8AFE57BDBA11}"/>
              </a:ext>
            </a:extLst>
          </p:cNvPr>
          <p:cNvSpPr txBox="1"/>
          <p:nvPr/>
        </p:nvSpPr>
        <p:spPr>
          <a:xfrm>
            <a:off x="6424399" y="1716174"/>
            <a:ext cx="5524807" cy="400110"/>
          </a:xfrm>
          <a:prstGeom prst="rect">
            <a:avLst/>
          </a:prstGeom>
          <a:noFill/>
        </p:spPr>
        <p:txBody>
          <a:bodyPr wrap="square" rtlCol="0">
            <a:spAutoFit/>
          </a:bodyPr>
          <a:lstStyle/>
          <a:p>
            <a:pPr algn="ctr"/>
            <a:r>
              <a:rPr lang="en-US" sz="2000" dirty="0"/>
              <a:t>Checking for new events...</a:t>
            </a:r>
          </a:p>
        </p:txBody>
      </p:sp>
      <p:sp>
        <p:nvSpPr>
          <p:cNvPr id="11" name="TextBox 10">
            <a:extLst>
              <a:ext uri="{FF2B5EF4-FFF2-40B4-BE49-F238E27FC236}">
                <a16:creationId xmlns:a16="http://schemas.microsoft.com/office/drawing/2014/main" id="{74237460-1AD9-43A0-BA52-67F803BC0B59}"/>
              </a:ext>
            </a:extLst>
          </p:cNvPr>
          <p:cNvSpPr txBox="1"/>
          <p:nvPr/>
        </p:nvSpPr>
        <p:spPr>
          <a:xfrm>
            <a:off x="6627244" y="2286635"/>
            <a:ext cx="4947948" cy="400110"/>
          </a:xfrm>
          <a:prstGeom prst="rect">
            <a:avLst/>
          </a:prstGeom>
          <a:noFill/>
        </p:spPr>
        <p:txBody>
          <a:bodyPr wrap="square" rtlCol="0">
            <a:spAutoFit/>
          </a:bodyPr>
          <a:lstStyle/>
          <a:p>
            <a:pPr algn="ctr"/>
            <a:r>
              <a:rPr lang="en-US" sz="2000" dirty="0"/>
              <a:t>Potentially adding items to the run queue...</a:t>
            </a:r>
          </a:p>
        </p:txBody>
      </p:sp>
      <p:sp>
        <p:nvSpPr>
          <p:cNvPr id="35" name="TextBox 34">
            <a:extLst>
              <a:ext uri="{FF2B5EF4-FFF2-40B4-BE49-F238E27FC236}">
                <a16:creationId xmlns:a16="http://schemas.microsoft.com/office/drawing/2014/main" id="{7F618AD8-7EB2-409C-9D2F-F3FE931FC75E}"/>
              </a:ext>
            </a:extLst>
          </p:cNvPr>
          <p:cNvSpPr txBox="1"/>
          <p:nvPr/>
        </p:nvSpPr>
        <p:spPr>
          <a:xfrm>
            <a:off x="7096006" y="2942546"/>
            <a:ext cx="4181594" cy="707886"/>
          </a:xfrm>
          <a:prstGeom prst="rect">
            <a:avLst/>
          </a:prstGeom>
          <a:noFill/>
        </p:spPr>
        <p:txBody>
          <a:bodyPr wrap="square" rtlCol="0">
            <a:spAutoFit/>
          </a:bodyPr>
          <a:lstStyle/>
          <a:p>
            <a:pPr algn="ctr"/>
            <a:r>
              <a:rPr lang="en-US" sz="2000" dirty="0"/>
              <a:t>Then running the next item in the run queue until completion...</a:t>
            </a:r>
          </a:p>
        </p:txBody>
      </p:sp>
    </p:spTree>
    <p:extLst>
      <p:ext uri="{BB962C8B-B14F-4D97-AF65-F5344CB8AC3E}">
        <p14:creationId xmlns:p14="http://schemas.microsoft.com/office/powerpoint/2010/main" val="3427088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10" grpId="0"/>
      <p:bldP spid="11" grpId="0"/>
      <p:bldP spid="3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p:txBody>
          <a:bodyPr/>
          <a:lstStyle/>
          <a:p>
            <a:r>
              <a:rPr lang="en-US" dirty="0"/>
              <a:t>Web Browser in a Slide</a:t>
            </a:r>
          </a:p>
        </p:txBody>
      </p:sp>
      <p:sp>
        <p:nvSpPr>
          <p:cNvPr id="28" name="TextBox 27">
            <a:extLst>
              <a:ext uri="{FF2B5EF4-FFF2-40B4-BE49-F238E27FC236}">
                <a16:creationId xmlns:a16="http://schemas.microsoft.com/office/drawing/2014/main" id="{97D772A2-8B83-4EE8-8DE6-97741FCCA3B3}"/>
              </a:ext>
            </a:extLst>
          </p:cNvPr>
          <p:cNvSpPr txBox="1"/>
          <p:nvPr/>
        </p:nvSpPr>
        <p:spPr>
          <a:xfrm>
            <a:off x="6935769" y="1081649"/>
            <a:ext cx="4502070" cy="707886"/>
          </a:xfrm>
          <a:prstGeom prst="rect">
            <a:avLst/>
          </a:prstGeom>
          <a:noFill/>
        </p:spPr>
        <p:txBody>
          <a:bodyPr wrap="square" rtlCol="0">
            <a:spAutoFit/>
          </a:bodyPr>
          <a:lstStyle/>
          <a:p>
            <a:pPr algn="ctr"/>
            <a:r>
              <a:rPr lang="en-US" sz="2000" dirty="0"/>
              <a:t>But wait, does ALL browser activity run in the event loop?</a:t>
            </a:r>
          </a:p>
        </p:txBody>
      </p:sp>
      <p:sp>
        <p:nvSpPr>
          <p:cNvPr id="41" name="TextBox 40">
            <a:extLst>
              <a:ext uri="{FF2B5EF4-FFF2-40B4-BE49-F238E27FC236}">
                <a16:creationId xmlns:a16="http://schemas.microsoft.com/office/drawing/2014/main" id="{0E8A0969-E8CA-4D7B-A782-4F83B91A7E52}"/>
              </a:ext>
            </a:extLst>
          </p:cNvPr>
          <p:cNvSpPr txBox="1"/>
          <p:nvPr/>
        </p:nvSpPr>
        <p:spPr>
          <a:xfrm>
            <a:off x="99280" y="710485"/>
            <a:ext cx="6174090" cy="5909310"/>
          </a:xfrm>
          <a:prstGeom prst="rect">
            <a:avLst/>
          </a:prstGeom>
          <a:solidFill>
            <a:srgbClr val="DFEAF5"/>
          </a:solidFill>
          <a:ln>
            <a:solidFill>
              <a:schemeClr val="tx1"/>
            </a:solidFill>
          </a:ln>
        </p:spPr>
        <p:txBody>
          <a:bodyPr wrap="square">
            <a:spAutoFit/>
          </a:bodyPr>
          <a:lstStyle/>
          <a:p>
            <a:r>
              <a:rPr lang="en-US" dirty="0">
                <a:latin typeface="Consolas" panose="020B0609020204030204" pitchFamily="49" charset="0"/>
              </a:rPr>
              <a:t>class Browser:</a:t>
            </a:r>
          </a:p>
          <a:p>
            <a:r>
              <a:rPr lang="en-US" dirty="0">
                <a:latin typeface="Consolas" panose="020B0609020204030204" pitchFamily="49" charset="0"/>
              </a:rPr>
              <a:t>  def __</a:t>
            </a:r>
            <a:r>
              <a:rPr lang="en-US" dirty="0" err="1">
                <a:latin typeface="Consolas" panose="020B0609020204030204" pitchFamily="49" charset="0"/>
              </a:rPr>
              <a:t>init</a:t>
            </a:r>
            <a:r>
              <a:rPr lang="en-US" dirty="0">
                <a:latin typeface="Consolas" panose="020B0609020204030204" pitchFamily="49" charset="0"/>
              </a:rPr>
              <a:t>__(self, page):</a:t>
            </a:r>
          </a:p>
          <a:p>
            <a:r>
              <a:rPr lang="en-US" dirty="0">
                <a:latin typeface="Consolas" panose="020B0609020204030204" pitchFamily="49" charset="0"/>
              </a:rPr>
              <a:t>    </a:t>
            </a:r>
            <a:r>
              <a:rPr lang="en-US" dirty="0" err="1">
                <a:latin typeface="Consolas" panose="020B0609020204030204" pitchFamily="49" charset="0"/>
              </a:rPr>
              <a:t>self.objs_on_page</a:t>
            </a:r>
            <a:r>
              <a:rPr lang="en-US" dirty="0">
                <a:latin typeface="Consolas" panose="020B0609020204030204" pitchFamily="49" charset="0"/>
              </a:rPr>
              <a:t> = </a:t>
            </a:r>
            <a:r>
              <a:rPr lang="en-US" dirty="0" err="1">
                <a:latin typeface="Consolas" panose="020B0609020204030204" pitchFamily="49" charset="0"/>
              </a:rPr>
              <a:t>self.get_all_objs</a:t>
            </a:r>
            <a:r>
              <a:rPr lang="en-US" dirty="0">
                <a:latin typeface="Consolas" panose="020B0609020204030204" pitchFamily="49" charset="0"/>
              </a:rPr>
              <a:t>(page)</a:t>
            </a:r>
          </a:p>
          <a:p>
            <a:r>
              <a:rPr lang="en-US" dirty="0">
                <a:latin typeface="Consolas" panose="020B0609020204030204" pitchFamily="49" charset="0"/>
              </a:rPr>
              <a:t>    </a:t>
            </a:r>
            <a:r>
              <a:rPr lang="en-US" dirty="0" err="1">
                <a:latin typeface="Consolas" panose="020B0609020204030204" pitchFamily="49" charset="0"/>
              </a:rPr>
              <a:t>self.run_queue</a:t>
            </a:r>
            <a:r>
              <a:rPr lang="en-US" dirty="0">
                <a:latin typeface="Consolas" panose="020B0609020204030204" pitchFamily="49" charset="0"/>
              </a:rPr>
              <a:t> = </a:t>
            </a:r>
            <a:r>
              <a:rPr lang="en-US" dirty="0" err="1">
                <a:latin typeface="Consolas" panose="020B0609020204030204" pitchFamily="49" charset="0"/>
              </a:rPr>
              <a:t>self.extract_stmts</a:t>
            </a:r>
            <a:r>
              <a:rPr lang="en-US" dirty="0">
                <a:latin typeface="Consolas" panose="020B0609020204030204" pitchFamily="49" charset="0"/>
              </a:rPr>
              <a:t>(page)</a:t>
            </a:r>
          </a:p>
          <a:p>
            <a:endParaRPr lang="en-US" dirty="0">
              <a:latin typeface="Consolas" panose="020B0609020204030204" pitchFamily="49" charset="0"/>
            </a:endParaRPr>
          </a:p>
          <a:p>
            <a:r>
              <a:rPr lang="en-US" dirty="0">
                <a:latin typeface="Consolas" panose="020B0609020204030204" pitchFamily="49" charset="0"/>
              </a:rPr>
              <a:t>  def </a:t>
            </a:r>
            <a:r>
              <a:rPr lang="en-US" dirty="0" err="1">
                <a:latin typeface="Consolas" panose="020B0609020204030204" pitchFamily="49" charset="0"/>
              </a:rPr>
              <a:t>event_loop</a:t>
            </a:r>
            <a:r>
              <a:rPr lang="en-US" dirty="0">
                <a:latin typeface="Consolas" panose="020B0609020204030204" pitchFamily="49" charset="0"/>
              </a:rPr>
              <a:t>(self):</a:t>
            </a:r>
          </a:p>
          <a:p>
            <a:r>
              <a:rPr lang="en-US" dirty="0">
                <a:latin typeface="Consolas" panose="020B0609020204030204" pitchFamily="49" charset="0"/>
              </a:rPr>
              <a:t>    while True:</a:t>
            </a:r>
          </a:p>
          <a:p>
            <a:r>
              <a:rPr lang="en-US" dirty="0">
                <a:latin typeface="Consolas" panose="020B0609020204030204" pitchFamily="49" charset="0"/>
              </a:rPr>
              <a:t>      </a:t>
            </a:r>
            <a:r>
              <a:rPr lang="en-US" dirty="0" err="1">
                <a:latin typeface="Consolas" panose="020B0609020204030204" pitchFamily="49" charset="0"/>
              </a:rPr>
              <a:t>self.handle_events</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self.run_next_statement</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  def </a:t>
            </a:r>
            <a:r>
              <a:rPr lang="en-US" dirty="0" err="1">
                <a:latin typeface="Consolas" panose="020B0609020204030204" pitchFamily="49" charset="0"/>
              </a:rPr>
              <a:t>handle_events</a:t>
            </a:r>
            <a:r>
              <a:rPr lang="en-US" dirty="0">
                <a:latin typeface="Consolas" panose="020B0609020204030204" pitchFamily="49" charset="0"/>
              </a:rPr>
              <a:t>(self):</a:t>
            </a:r>
          </a:p>
          <a:p>
            <a:r>
              <a:rPr lang="en-US" dirty="0">
                <a:latin typeface="Consolas" panose="020B0609020204030204" pitchFamily="49" charset="0"/>
              </a:rPr>
              <a:t>    for obj in </a:t>
            </a:r>
            <a:r>
              <a:rPr lang="en-US" dirty="0" err="1">
                <a:latin typeface="Consolas" panose="020B0609020204030204" pitchFamily="49" charset="0"/>
              </a:rPr>
              <a:t>self.objs_on_page</a:t>
            </a:r>
            <a:r>
              <a:rPr lang="en-US" dirty="0">
                <a:latin typeface="Consolas" panose="020B0609020204030204" pitchFamily="49" charset="0"/>
              </a:rPr>
              <a:t>:</a:t>
            </a:r>
          </a:p>
          <a:p>
            <a:r>
              <a:rPr lang="en-US" dirty="0">
                <a:latin typeface="Consolas" panose="020B0609020204030204" pitchFamily="49" charset="0"/>
              </a:rPr>
              <a:t>      if </a:t>
            </a:r>
            <a:r>
              <a:rPr lang="en-US" dirty="0" err="1">
                <a:latin typeface="Consolas" panose="020B0609020204030204" pitchFamily="49" charset="0"/>
              </a:rPr>
              <a:t>obj.event_occurred</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func</a:t>
            </a:r>
            <a:r>
              <a:rPr lang="en-US" dirty="0">
                <a:latin typeface="Consolas" panose="020B0609020204030204" pitchFamily="49" charset="0"/>
              </a:rPr>
              <a:t> = </a:t>
            </a:r>
            <a:r>
              <a:rPr lang="en-US" dirty="0" err="1">
                <a:latin typeface="Consolas" panose="020B0609020204030204" pitchFamily="49" charset="0"/>
              </a:rPr>
              <a:t>obj.get_handler</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self.run_queue.append</a:t>
            </a:r>
            <a:r>
              <a:rPr lang="en-US" dirty="0">
                <a:latin typeface="Consolas" panose="020B0609020204030204" pitchFamily="49" charset="0"/>
              </a:rPr>
              <a:t>(</a:t>
            </a:r>
            <a:r>
              <a:rPr lang="en-US" dirty="0" err="1">
                <a:latin typeface="Consolas" panose="020B0609020204030204" pitchFamily="49" charset="0"/>
              </a:rPr>
              <a:t>func</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  def </a:t>
            </a:r>
            <a:r>
              <a:rPr lang="en-US" dirty="0" err="1">
                <a:latin typeface="Consolas" panose="020B0609020204030204" pitchFamily="49" charset="0"/>
              </a:rPr>
              <a:t>run_next_statement</a:t>
            </a:r>
            <a:r>
              <a:rPr lang="en-US" dirty="0">
                <a:latin typeface="Consolas" panose="020B0609020204030204" pitchFamily="49" charset="0"/>
              </a:rPr>
              <a:t>(self):</a:t>
            </a:r>
          </a:p>
          <a:p>
            <a:r>
              <a:rPr lang="en-US" dirty="0">
                <a:latin typeface="Consolas" panose="020B0609020204030204" pitchFamily="49" charset="0"/>
              </a:rPr>
              <a:t>    if </a:t>
            </a:r>
            <a:r>
              <a:rPr lang="en-US" dirty="0" err="1">
                <a:latin typeface="Consolas" panose="020B0609020204030204" pitchFamily="49" charset="0"/>
              </a:rPr>
              <a:t>len</a:t>
            </a:r>
            <a:r>
              <a:rPr lang="en-US" dirty="0">
                <a:latin typeface="Consolas" panose="020B0609020204030204" pitchFamily="49" charset="0"/>
              </a:rPr>
              <a:t>(</a:t>
            </a:r>
            <a:r>
              <a:rPr lang="en-US" dirty="0" err="1">
                <a:latin typeface="Consolas" panose="020B0609020204030204" pitchFamily="49" charset="0"/>
              </a:rPr>
              <a:t>self.run_queue</a:t>
            </a:r>
            <a:r>
              <a:rPr lang="en-US" dirty="0">
                <a:latin typeface="Consolas" panose="020B0609020204030204" pitchFamily="49" charset="0"/>
              </a:rPr>
              <a:t>) &gt; 0:  </a:t>
            </a:r>
          </a:p>
          <a:p>
            <a:r>
              <a:rPr lang="en-US" dirty="0">
                <a:latin typeface="Consolas" panose="020B0609020204030204" pitchFamily="49" charset="0"/>
              </a:rPr>
              <a:t>      </a:t>
            </a:r>
            <a:r>
              <a:rPr lang="en-US" dirty="0" err="1">
                <a:latin typeface="Consolas" panose="020B0609020204030204" pitchFamily="49" charset="0"/>
              </a:rPr>
              <a:t>func</a:t>
            </a:r>
            <a:r>
              <a:rPr lang="en-US" dirty="0">
                <a:latin typeface="Consolas" panose="020B0609020204030204" pitchFamily="49" charset="0"/>
              </a:rPr>
              <a:t> = </a:t>
            </a:r>
            <a:r>
              <a:rPr lang="en-US" dirty="0" err="1">
                <a:latin typeface="Consolas" panose="020B0609020204030204" pitchFamily="49" charset="0"/>
              </a:rPr>
              <a:t>self.dequeue</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func</a:t>
            </a:r>
            <a:r>
              <a:rPr lang="en-US" dirty="0">
                <a:latin typeface="Consolas" panose="020B0609020204030204" pitchFamily="49" charset="0"/>
              </a:rPr>
              <a:t>()</a:t>
            </a:r>
          </a:p>
          <a:p>
            <a:endParaRPr lang="en-US" dirty="0">
              <a:latin typeface="Consolas" panose="020B0609020204030204" pitchFamily="49" charset="0"/>
            </a:endParaRPr>
          </a:p>
        </p:txBody>
      </p:sp>
      <p:sp>
        <p:nvSpPr>
          <p:cNvPr id="10" name="TextBox 9">
            <a:extLst>
              <a:ext uri="{FF2B5EF4-FFF2-40B4-BE49-F238E27FC236}">
                <a16:creationId xmlns:a16="http://schemas.microsoft.com/office/drawing/2014/main" id="{E5750031-ADE6-4CD5-BDD8-8AFE57BDBA11}"/>
              </a:ext>
            </a:extLst>
          </p:cNvPr>
          <p:cNvSpPr txBox="1"/>
          <p:nvPr/>
        </p:nvSpPr>
        <p:spPr>
          <a:xfrm>
            <a:off x="6373018" y="1801860"/>
            <a:ext cx="5524807" cy="400110"/>
          </a:xfrm>
          <a:prstGeom prst="rect">
            <a:avLst/>
          </a:prstGeom>
          <a:noFill/>
        </p:spPr>
        <p:txBody>
          <a:bodyPr wrap="square" rtlCol="0">
            <a:spAutoFit/>
          </a:bodyPr>
          <a:lstStyle/>
          <a:p>
            <a:pPr algn="ctr"/>
            <a:r>
              <a:rPr lang="en-US" sz="2000" dirty="0"/>
              <a:t>OK, maybe I oversimplified.</a:t>
            </a:r>
          </a:p>
        </p:txBody>
      </p:sp>
      <p:sp>
        <p:nvSpPr>
          <p:cNvPr id="8" name="TextBox 7">
            <a:extLst>
              <a:ext uri="{FF2B5EF4-FFF2-40B4-BE49-F238E27FC236}">
                <a16:creationId xmlns:a16="http://schemas.microsoft.com/office/drawing/2014/main" id="{33AE24C2-7C95-45FB-8A8B-2A0377CDEE8A}"/>
              </a:ext>
            </a:extLst>
          </p:cNvPr>
          <p:cNvSpPr txBox="1"/>
          <p:nvPr/>
        </p:nvSpPr>
        <p:spPr>
          <a:xfrm>
            <a:off x="6373017" y="2264994"/>
            <a:ext cx="5524807" cy="707886"/>
          </a:xfrm>
          <a:prstGeom prst="rect">
            <a:avLst/>
          </a:prstGeom>
          <a:noFill/>
        </p:spPr>
        <p:txBody>
          <a:bodyPr wrap="square" rtlCol="0">
            <a:spAutoFit/>
          </a:bodyPr>
          <a:lstStyle/>
          <a:p>
            <a:pPr algn="ctr"/>
            <a:r>
              <a:rPr lang="en-US" sz="2000" dirty="0"/>
              <a:t>By default, all </a:t>
            </a:r>
            <a:r>
              <a:rPr lang="en-US" sz="2000" dirty="0">
                <a:solidFill>
                  <a:srgbClr val="0070C0"/>
                </a:solidFill>
              </a:rPr>
              <a:t>user-supplied UI code </a:t>
            </a:r>
            <a:r>
              <a:rPr lang="en-US" sz="2000" dirty="0"/>
              <a:t>(e.g., </a:t>
            </a:r>
            <a:r>
              <a:rPr lang="en-US" sz="2000" dirty="0" err="1"/>
              <a:t>javascript</a:t>
            </a:r>
            <a:r>
              <a:rPr lang="en-US" sz="2000" dirty="0"/>
              <a:t>) DOES run on the event loop...</a:t>
            </a:r>
          </a:p>
        </p:txBody>
      </p:sp>
      <p:sp>
        <p:nvSpPr>
          <p:cNvPr id="9" name="TextBox 8">
            <a:extLst>
              <a:ext uri="{FF2B5EF4-FFF2-40B4-BE49-F238E27FC236}">
                <a16:creationId xmlns:a16="http://schemas.microsoft.com/office/drawing/2014/main" id="{3B3C8075-87A9-4F98-9508-6B52C2E5C327}"/>
              </a:ext>
            </a:extLst>
          </p:cNvPr>
          <p:cNvSpPr txBox="1"/>
          <p:nvPr/>
        </p:nvSpPr>
        <p:spPr>
          <a:xfrm>
            <a:off x="6373018" y="3075057"/>
            <a:ext cx="5524807" cy="707886"/>
          </a:xfrm>
          <a:prstGeom prst="rect">
            <a:avLst/>
          </a:prstGeom>
          <a:noFill/>
        </p:spPr>
        <p:txBody>
          <a:bodyPr wrap="square" rtlCol="0">
            <a:spAutoFit/>
          </a:bodyPr>
          <a:lstStyle/>
          <a:p>
            <a:pPr algn="ctr"/>
            <a:r>
              <a:rPr lang="en-US" sz="2000" dirty="0"/>
              <a:t>But things like I/O (e.g., </a:t>
            </a:r>
            <a:r>
              <a:rPr lang="en-US" sz="2000" dirty="0">
                <a:solidFill>
                  <a:srgbClr val="00863D"/>
                </a:solidFill>
              </a:rPr>
              <a:t>downloading data</a:t>
            </a:r>
            <a:r>
              <a:rPr lang="en-US" sz="2000" dirty="0"/>
              <a:t>, </a:t>
            </a:r>
            <a:r>
              <a:rPr lang="en-US" sz="2000" dirty="0">
                <a:solidFill>
                  <a:srgbClr val="7030A0"/>
                </a:solidFill>
              </a:rPr>
              <a:t>querying a DB</a:t>
            </a:r>
            <a:r>
              <a:rPr lang="en-US" sz="2000" dirty="0"/>
              <a:t>) DO run on background threads!</a:t>
            </a:r>
          </a:p>
        </p:txBody>
      </p:sp>
      <p:grpSp>
        <p:nvGrpSpPr>
          <p:cNvPr id="6" name="Group 5">
            <a:extLst>
              <a:ext uri="{FF2B5EF4-FFF2-40B4-BE49-F238E27FC236}">
                <a16:creationId xmlns:a16="http://schemas.microsoft.com/office/drawing/2014/main" id="{42987E61-E94D-4990-A5F5-D6A0D308FC8A}"/>
              </a:ext>
            </a:extLst>
          </p:cNvPr>
          <p:cNvGrpSpPr/>
          <p:nvPr/>
        </p:nvGrpSpPr>
        <p:grpSpPr>
          <a:xfrm>
            <a:off x="6283150" y="4510008"/>
            <a:ext cx="5840089" cy="2142575"/>
            <a:chOff x="6283150" y="4510008"/>
            <a:chExt cx="5840089" cy="2142575"/>
          </a:xfrm>
        </p:grpSpPr>
        <p:grpSp>
          <p:nvGrpSpPr>
            <p:cNvPr id="13" name="Group 12">
              <a:extLst>
                <a:ext uri="{FF2B5EF4-FFF2-40B4-BE49-F238E27FC236}">
                  <a16:creationId xmlns:a16="http://schemas.microsoft.com/office/drawing/2014/main" id="{95A3CBEB-FE10-4FEE-AC60-EED8101BFBBD}"/>
                </a:ext>
              </a:extLst>
            </p:cNvPr>
            <p:cNvGrpSpPr/>
            <p:nvPr/>
          </p:nvGrpSpPr>
          <p:grpSpPr>
            <a:xfrm>
              <a:off x="6283150" y="4510008"/>
              <a:ext cx="5840089" cy="2142575"/>
              <a:chOff x="6190984" y="4488024"/>
              <a:chExt cx="5840089" cy="2142575"/>
            </a:xfrm>
          </p:grpSpPr>
          <p:sp>
            <p:nvSpPr>
              <p:cNvPr id="14" name="Rectangle 13">
                <a:extLst>
                  <a:ext uri="{FF2B5EF4-FFF2-40B4-BE49-F238E27FC236}">
                    <a16:creationId xmlns:a16="http://schemas.microsoft.com/office/drawing/2014/main" id="{06BD2B7E-AD87-4D36-9D1F-310AE1A90C9E}"/>
                  </a:ext>
                </a:extLst>
              </p:cNvPr>
              <p:cNvSpPr/>
              <p:nvPr/>
            </p:nvSpPr>
            <p:spPr>
              <a:xfrm>
                <a:off x="6227123" y="4488024"/>
                <a:ext cx="5803950" cy="210424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97DC2733-19ED-4BF8-9EDC-936F3577E7DB}"/>
                  </a:ext>
                </a:extLst>
              </p:cNvPr>
              <p:cNvGrpSpPr/>
              <p:nvPr/>
            </p:nvGrpSpPr>
            <p:grpSpPr>
              <a:xfrm>
                <a:off x="6190984" y="5907513"/>
                <a:ext cx="5632605" cy="723086"/>
                <a:chOff x="6190984" y="5907513"/>
                <a:chExt cx="5632605" cy="723086"/>
              </a:xfrm>
            </p:grpSpPr>
            <p:pic>
              <p:nvPicPr>
                <p:cNvPr id="22" name="Picture 21">
                  <a:extLst>
                    <a:ext uri="{FF2B5EF4-FFF2-40B4-BE49-F238E27FC236}">
                      <a16:creationId xmlns:a16="http://schemas.microsoft.com/office/drawing/2014/main" id="{56473DB7-CB49-44FF-9AB6-C8844DC29E9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6190984" y="5907513"/>
                  <a:ext cx="568256" cy="723086"/>
                </a:xfrm>
                <a:prstGeom prst="rect">
                  <a:avLst/>
                </a:prstGeom>
              </p:spPr>
            </p:pic>
            <p:cxnSp>
              <p:nvCxnSpPr>
                <p:cNvPr id="23" name="Straight Arrow Connector 22">
                  <a:extLst>
                    <a:ext uri="{FF2B5EF4-FFF2-40B4-BE49-F238E27FC236}">
                      <a16:creationId xmlns:a16="http://schemas.microsoft.com/office/drawing/2014/main" id="{7C24CEB8-9565-4248-BDC4-18C4D6217C72}"/>
                    </a:ext>
                  </a:extLst>
                </p:cNvPr>
                <p:cNvCxnSpPr>
                  <a:cxnSpLocks/>
                </p:cNvCxnSpPr>
                <p:nvPr/>
              </p:nvCxnSpPr>
              <p:spPr>
                <a:xfrm flipV="1">
                  <a:off x="6533278" y="6363254"/>
                  <a:ext cx="5290311" cy="5434"/>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B60AED6F-75B7-4BC1-B962-F5AADFE49D91}"/>
                  </a:ext>
                </a:extLst>
              </p:cNvPr>
              <p:cNvGrpSpPr/>
              <p:nvPr/>
            </p:nvGrpSpPr>
            <p:grpSpPr>
              <a:xfrm>
                <a:off x="6190984" y="5234278"/>
                <a:ext cx="5632605" cy="723086"/>
                <a:chOff x="6190984" y="5907513"/>
                <a:chExt cx="5632605" cy="723086"/>
              </a:xfrm>
            </p:grpSpPr>
            <p:pic>
              <p:nvPicPr>
                <p:cNvPr id="20" name="Picture 19">
                  <a:extLst>
                    <a:ext uri="{FF2B5EF4-FFF2-40B4-BE49-F238E27FC236}">
                      <a16:creationId xmlns:a16="http://schemas.microsoft.com/office/drawing/2014/main" id="{BD1175E5-6696-42E7-BD83-D9250E0698E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6190984" y="5907513"/>
                  <a:ext cx="568256" cy="723086"/>
                </a:xfrm>
                <a:prstGeom prst="rect">
                  <a:avLst/>
                </a:prstGeom>
              </p:spPr>
            </p:pic>
            <p:cxnSp>
              <p:nvCxnSpPr>
                <p:cNvPr id="21" name="Straight Arrow Connector 20">
                  <a:extLst>
                    <a:ext uri="{FF2B5EF4-FFF2-40B4-BE49-F238E27FC236}">
                      <a16:creationId xmlns:a16="http://schemas.microsoft.com/office/drawing/2014/main" id="{F84BBC48-6868-451F-9B85-C150E28B8CD3}"/>
                    </a:ext>
                  </a:extLst>
                </p:cNvPr>
                <p:cNvCxnSpPr>
                  <a:cxnSpLocks/>
                </p:cNvCxnSpPr>
                <p:nvPr/>
              </p:nvCxnSpPr>
              <p:spPr>
                <a:xfrm flipV="1">
                  <a:off x="6533278" y="6363254"/>
                  <a:ext cx="5290311" cy="5434"/>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3C570536-3FBE-454B-8913-238DBB93DE3A}"/>
                  </a:ext>
                </a:extLst>
              </p:cNvPr>
              <p:cNvGrpSpPr/>
              <p:nvPr/>
            </p:nvGrpSpPr>
            <p:grpSpPr>
              <a:xfrm>
                <a:off x="6190984" y="4538835"/>
                <a:ext cx="5632605" cy="723086"/>
                <a:chOff x="6190984" y="5907513"/>
                <a:chExt cx="5632605" cy="723086"/>
              </a:xfrm>
            </p:grpSpPr>
            <p:pic>
              <p:nvPicPr>
                <p:cNvPr id="18" name="Picture 17">
                  <a:extLst>
                    <a:ext uri="{FF2B5EF4-FFF2-40B4-BE49-F238E27FC236}">
                      <a16:creationId xmlns:a16="http://schemas.microsoft.com/office/drawing/2014/main" id="{BFCE4770-AF0A-4A8B-A19B-0C65DD87A4C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6190984" y="5907513"/>
                  <a:ext cx="568256" cy="723086"/>
                </a:xfrm>
                <a:prstGeom prst="rect">
                  <a:avLst/>
                </a:prstGeom>
              </p:spPr>
            </p:pic>
            <p:cxnSp>
              <p:nvCxnSpPr>
                <p:cNvPr id="19" name="Straight Arrow Connector 18">
                  <a:extLst>
                    <a:ext uri="{FF2B5EF4-FFF2-40B4-BE49-F238E27FC236}">
                      <a16:creationId xmlns:a16="http://schemas.microsoft.com/office/drawing/2014/main" id="{F5616C2C-7159-41CE-B1E3-82F7FE2419E0}"/>
                    </a:ext>
                  </a:extLst>
                </p:cNvPr>
                <p:cNvCxnSpPr>
                  <a:cxnSpLocks/>
                </p:cNvCxnSpPr>
                <p:nvPr/>
              </p:nvCxnSpPr>
              <p:spPr>
                <a:xfrm flipV="1">
                  <a:off x="6533278" y="6363254"/>
                  <a:ext cx="5290311" cy="5434"/>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9" name="Rectangle 38">
              <a:extLst>
                <a:ext uri="{FF2B5EF4-FFF2-40B4-BE49-F238E27FC236}">
                  <a16:creationId xmlns:a16="http://schemas.microsoft.com/office/drawing/2014/main" id="{B957F9FD-3957-4347-AF20-2520234A8985}"/>
                </a:ext>
              </a:extLst>
            </p:cNvPr>
            <p:cNvSpPr/>
            <p:nvPr/>
          </p:nvSpPr>
          <p:spPr>
            <a:xfrm>
              <a:off x="7125416" y="6269720"/>
              <a:ext cx="205041" cy="20527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0" name="Rectangle 39">
              <a:extLst>
                <a:ext uri="{FF2B5EF4-FFF2-40B4-BE49-F238E27FC236}">
                  <a16:creationId xmlns:a16="http://schemas.microsoft.com/office/drawing/2014/main" id="{21B1D567-295A-4400-99E0-8724A82ABCAE}"/>
                </a:ext>
              </a:extLst>
            </p:cNvPr>
            <p:cNvSpPr/>
            <p:nvPr/>
          </p:nvSpPr>
          <p:spPr>
            <a:xfrm>
              <a:off x="7907425" y="6269720"/>
              <a:ext cx="179103" cy="205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2" name="Rectangle 41">
              <a:extLst>
                <a:ext uri="{FF2B5EF4-FFF2-40B4-BE49-F238E27FC236}">
                  <a16:creationId xmlns:a16="http://schemas.microsoft.com/office/drawing/2014/main" id="{CED71A32-0C2A-45D4-9CDD-433AEFCDDBE4}"/>
                </a:ext>
              </a:extLst>
            </p:cNvPr>
            <p:cNvSpPr/>
            <p:nvPr/>
          </p:nvSpPr>
          <p:spPr>
            <a:xfrm>
              <a:off x="7374225" y="6269720"/>
              <a:ext cx="178332" cy="205272"/>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3" name="Rectangle 42">
              <a:extLst>
                <a:ext uri="{FF2B5EF4-FFF2-40B4-BE49-F238E27FC236}">
                  <a16:creationId xmlns:a16="http://schemas.microsoft.com/office/drawing/2014/main" id="{DDB00760-4DDA-4A92-80FC-73465D6828D3}"/>
                </a:ext>
              </a:extLst>
            </p:cNvPr>
            <p:cNvSpPr/>
            <p:nvPr/>
          </p:nvSpPr>
          <p:spPr>
            <a:xfrm>
              <a:off x="7596325" y="6269720"/>
              <a:ext cx="267332" cy="205272"/>
            </a:xfrm>
            <a:prstGeom prst="rect">
              <a:avLst/>
            </a:prstGeom>
            <a:solidFill>
              <a:srgbClr val="32F4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5" name="Rectangle 44">
              <a:extLst>
                <a:ext uri="{FF2B5EF4-FFF2-40B4-BE49-F238E27FC236}">
                  <a16:creationId xmlns:a16="http://schemas.microsoft.com/office/drawing/2014/main" id="{03735A73-632D-4581-BB61-191551A0BD5A}"/>
                </a:ext>
              </a:extLst>
            </p:cNvPr>
            <p:cNvSpPr/>
            <p:nvPr/>
          </p:nvSpPr>
          <p:spPr>
            <a:xfrm>
              <a:off x="6983677" y="6269720"/>
              <a:ext cx="97971" cy="20527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6" name="Rectangle 45">
              <a:extLst>
                <a:ext uri="{FF2B5EF4-FFF2-40B4-BE49-F238E27FC236}">
                  <a16:creationId xmlns:a16="http://schemas.microsoft.com/office/drawing/2014/main" id="{8EF3E252-BE32-4C82-A710-2A2183E98866}"/>
                </a:ext>
              </a:extLst>
            </p:cNvPr>
            <p:cNvSpPr/>
            <p:nvPr/>
          </p:nvSpPr>
          <p:spPr>
            <a:xfrm>
              <a:off x="8130296" y="6269720"/>
              <a:ext cx="97971" cy="20527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7" name="Rectangle 46">
              <a:extLst>
                <a:ext uri="{FF2B5EF4-FFF2-40B4-BE49-F238E27FC236}">
                  <a16:creationId xmlns:a16="http://schemas.microsoft.com/office/drawing/2014/main" id="{1AA7FE3F-864D-4986-9D65-C6D6F65FB44C}"/>
                </a:ext>
              </a:extLst>
            </p:cNvPr>
            <p:cNvSpPr/>
            <p:nvPr/>
          </p:nvSpPr>
          <p:spPr>
            <a:xfrm>
              <a:off x="8272035" y="6269720"/>
              <a:ext cx="178332" cy="205272"/>
            </a:xfrm>
            <a:prstGeom prst="rect">
              <a:avLst/>
            </a:prstGeom>
            <a:solidFill>
              <a:srgbClr val="32F4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8" name="Rectangle 47">
              <a:extLst>
                <a:ext uri="{FF2B5EF4-FFF2-40B4-BE49-F238E27FC236}">
                  <a16:creationId xmlns:a16="http://schemas.microsoft.com/office/drawing/2014/main" id="{AE7A973B-227F-4948-9CC9-E66D2404D0EE}"/>
                </a:ext>
              </a:extLst>
            </p:cNvPr>
            <p:cNvSpPr/>
            <p:nvPr/>
          </p:nvSpPr>
          <p:spPr>
            <a:xfrm>
              <a:off x="8717006" y="6269720"/>
              <a:ext cx="205041" cy="205272"/>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9" name="Rectangle 48">
              <a:extLst>
                <a:ext uri="{FF2B5EF4-FFF2-40B4-BE49-F238E27FC236}">
                  <a16:creationId xmlns:a16="http://schemas.microsoft.com/office/drawing/2014/main" id="{0B245E42-02BF-4C78-9764-AD844F500435}"/>
                </a:ext>
              </a:extLst>
            </p:cNvPr>
            <p:cNvSpPr/>
            <p:nvPr/>
          </p:nvSpPr>
          <p:spPr>
            <a:xfrm>
              <a:off x="8494135" y="6269720"/>
              <a:ext cx="179103" cy="205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50" name="Rectangle 49">
              <a:extLst>
                <a:ext uri="{FF2B5EF4-FFF2-40B4-BE49-F238E27FC236}">
                  <a16:creationId xmlns:a16="http://schemas.microsoft.com/office/drawing/2014/main" id="{1E26B547-5DDD-48B8-A043-A4E120EAFC41}"/>
                </a:ext>
              </a:extLst>
            </p:cNvPr>
            <p:cNvSpPr/>
            <p:nvPr/>
          </p:nvSpPr>
          <p:spPr>
            <a:xfrm>
              <a:off x="8965815" y="6269720"/>
              <a:ext cx="97971" cy="20527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51" name="Rectangle 50">
              <a:extLst>
                <a:ext uri="{FF2B5EF4-FFF2-40B4-BE49-F238E27FC236}">
                  <a16:creationId xmlns:a16="http://schemas.microsoft.com/office/drawing/2014/main" id="{626C6F4A-2514-4355-8592-3F5C4C45BCEC}"/>
                </a:ext>
              </a:extLst>
            </p:cNvPr>
            <p:cNvSpPr/>
            <p:nvPr/>
          </p:nvSpPr>
          <p:spPr>
            <a:xfrm>
              <a:off x="9107554" y="6269720"/>
              <a:ext cx="364090" cy="205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52" name="Rectangle 51">
              <a:extLst>
                <a:ext uri="{FF2B5EF4-FFF2-40B4-BE49-F238E27FC236}">
                  <a16:creationId xmlns:a16="http://schemas.microsoft.com/office/drawing/2014/main" id="{9E644B80-F5A3-4B41-A037-11C9FEE80E09}"/>
                </a:ext>
              </a:extLst>
            </p:cNvPr>
            <p:cNvSpPr/>
            <p:nvPr/>
          </p:nvSpPr>
          <p:spPr>
            <a:xfrm>
              <a:off x="9515412" y="6269720"/>
              <a:ext cx="255011" cy="20527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56" name="Rectangle 55">
              <a:extLst>
                <a:ext uri="{FF2B5EF4-FFF2-40B4-BE49-F238E27FC236}">
                  <a16:creationId xmlns:a16="http://schemas.microsoft.com/office/drawing/2014/main" id="{BEDA1190-B0DC-4A00-95D6-17D2597B9116}"/>
                </a:ext>
              </a:extLst>
            </p:cNvPr>
            <p:cNvSpPr/>
            <p:nvPr/>
          </p:nvSpPr>
          <p:spPr>
            <a:xfrm>
              <a:off x="10125291" y="6269720"/>
              <a:ext cx="179103" cy="205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57" name="Rectangle 56">
              <a:extLst>
                <a:ext uri="{FF2B5EF4-FFF2-40B4-BE49-F238E27FC236}">
                  <a16:creationId xmlns:a16="http://schemas.microsoft.com/office/drawing/2014/main" id="{30D51598-8487-47BE-A892-84D44318976B}"/>
                </a:ext>
              </a:extLst>
            </p:cNvPr>
            <p:cNvSpPr/>
            <p:nvPr/>
          </p:nvSpPr>
          <p:spPr>
            <a:xfrm>
              <a:off x="9814191" y="6269720"/>
              <a:ext cx="267332" cy="205272"/>
            </a:xfrm>
            <a:prstGeom prst="rect">
              <a:avLst/>
            </a:prstGeom>
            <a:solidFill>
              <a:srgbClr val="32F4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58" name="Rectangle 57">
              <a:extLst>
                <a:ext uri="{FF2B5EF4-FFF2-40B4-BE49-F238E27FC236}">
                  <a16:creationId xmlns:a16="http://schemas.microsoft.com/office/drawing/2014/main" id="{8B09BD0D-00E1-46FF-BFE0-E8FAC24EA0EB}"/>
                </a:ext>
              </a:extLst>
            </p:cNvPr>
            <p:cNvSpPr/>
            <p:nvPr/>
          </p:nvSpPr>
          <p:spPr>
            <a:xfrm>
              <a:off x="10348162" y="6269720"/>
              <a:ext cx="97971" cy="20527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59" name="Rectangle 58">
              <a:extLst>
                <a:ext uri="{FF2B5EF4-FFF2-40B4-BE49-F238E27FC236}">
                  <a16:creationId xmlns:a16="http://schemas.microsoft.com/office/drawing/2014/main" id="{C3A0BCE8-2041-417C-8F31-680DC1356F1D}"/>
                </a:ext>
              </a:extLst>
            </p:cNvPr>
            <p:cNvSpPr/>
            <p:nvPr/>
          </p:nvSpPr>
          <p:spPr>
            <a:xfrm>
              <a:off x="10489901" y="6269720"/>
              <a:ext cx="178332" cy="205272"/>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60" name="Rectangle 59">
              <a:extLst>
                <a:ext uri="{FF2B5EF4-FFF2-40B4-BE49-F238E27FC236}">
                  <a16:creationId xmlns:a16="http://schemas.microsoft.com/office/drawing/2014/main" id="{8A59BB4D-52D3-4C63-B82C-15BF40452E2C}"/>
                </a:ext>
              </a:extLst>
            </p:cNvPr>
            <p:cNvSpPr/>
            <p:nvPr/>
          </p:nvSpPr>
          <p:spPr>
            <a:xfrm>
              <a:off x="10712001" y="6269720"/>
              <a:ext cx="205041" cy="20527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grpSp>
      <p:sp>
        <p:nvSpPr>
          <p:cNvPr id="55" name="Speech Bubble: Rectangle with Corners Rounded 54">
            <a:extLst>
              <a:ext uri="{FF2B5EF4-FFF2-40B4-BE49-F238E27FC236}">
                <a16:creationId xmlns:a16="http://schemas.microsoft.com/office/drawing/2014/main" id="{B4E521DA-3031-4A63-B769-31DDCCC0F9B8}"/>
              </a:ext>
            </a:extLst>
          </p:cNvPr>
          <p:cNvSpPr/>
          <p:nvPr/>
        </p:nvSpPr>
        <p:spPr>
          <a:xfrm>
            <a:off x="4440911" y="1856072"/>
            <a:ext cx="2640737" cy="1143000"/>
          </a:xfrm>
          <a:prstGeom prst="wedgeRoundRectCallout">
            <a:avLst>
              <a:gd name="adj1" fmla="val -80236"/>
              <a:gd name="adj2" fmla="val 121970"/>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I/O is also tracked by the event handler just like UI events!</a:t>
            </a:r>
          </a:p>
        </p:txBody>
      </p:sp>
      <p:sp>
        <p:nvSpPr>
          <p:cNvPr id="63" name="Rectangle 62">
            <a:extLst>
              <a:ext uri="{FF2B5EF4-FFF2-40B4-BE49-F238E27FC236}">
                <a16:creationId xmlns:a16="http://schemas.microsoft.com/office/drawing/2014/main" id="{1ADF8AED-C3A1-45E1-BA72-BBAE45D6868E}"/>
              </a:ext>
            </a:extLst>
          </p:cNvPr>
          <p:cNvSpPr/>
          <p:nvPr/>
        </p:nvSpPr>
        <p:spPr>
          <a:xfrm>
            <a:off x="10960810" y="6269720"/>
            <a:ext cx="178332" cy="205272"/>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64" name="Rectangle 63">
            <a:extLst>
              <a:ext uri="{FF2B5EF4-FFF2-40B4-BE49-F238E27FC236}">
                <a16:creationId xmlns:a16="http://schemas.microsoft.com/office/drawing/2014/main" id="{721D6722-ADA6-4F60-B6DF-A538CC8EFA6C}"/>
              </a:ext>
            </a:extLst>
          </p:cNvPr>
          <p:cNvSpPr/>
          <p:nvPr/>
        </p:nvSpPr>
        <p:spPr>
          <a:xfrm>
            <a:off x="11182918" y="6269720"/>
            <a:ext cx="267332" cy="205272"/>
          </a:xfrm>
          <a:prstGeom prst="rect">
            <a:avLst/>
          </a:prstGeom>
          <a:solidFill>
            <a:srgbClr val="32F4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65" name="Speech Bubble: Rectangle with Corners Rounded 64">
            <a:extLst>
              <a:ext uri="{FF2B5EF4-FFF2-40B4-BE49-F238E27FC236}">
                <a16:creationId xmlns:a16="http://schemas.microsoft.com/office/drawing/2014/main" id="{D5FB9F34-244E-4F13-A3E0-D5365F4342C4}"/>
              </a:ext>
            </a:extLst>
          </p:cNvPr>
          <p:cNvSpPr/>
          <p:nvPr/>
        </p:nvSpPr>
        <p:spPr>
          <a:xfrm>
            <a:off x="3560210" y="5602189"/>
            <a:ext cx="3449509" cy="1140013"/>
          </a:xfrm>
          <a:prstGeom prst="wedgeRoundRectCallout">
            <a:avLst>
              <a:gd name="adj1" fmla="val -33473"/>
              <a:gd name="adj2" fmla="val -116832"/>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When they finish, the event handler queues up a callback to run on the main thread.</a:t>
            </a:r>
          </a:p>
        </p:txBody>
      </p:sp>
      <p:cxnSp>
        <p:nvCxnSpPr>
          <p:cNvPr id="67" name="Straight Arrow Connector 66">
            <a:extLst>
              <a:ext uri="{FF2B5EF4-FFF2-40B4-BE49-F238E27FC236}">
                <a16:creationId xmlns:a16="http://schemas.microsoft.com/office/drawing/2014/main" id="{E6EB00A7-41CA-4E6D-9B71-5ED1F5AFAB44}"/>
              </a:ext>
            </a:extLst>
          </p:cNvPr>
          <p:cNvCxnSpPr>
            <a:cxnSpLocks/>
            <a:endCxn id="64" idx="0"/>
          </p:cNvCxnSpPr>
          <p:nvPr/>
        </p:nvCxnSpPr>
        <p:spPr>
          <a:xfrm>
            <a:off x="10993391" y="5712003"/>
            <a:ext cx="323193" cy="55771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E355B5F0-B515-42CB-999C-A184759069D9}"/>
              </a:ext>
            </a:extLst>
          </p:cNvPr>
          <p:cNvGrpSpPr/>
          <p:nvPr/>
        </p:nvGrpSpPr>
        <p:grpSpPr>
          <a:xfrm>
            <a:off x="7014841" y="5603283"/>
            <a:ext cx="3978549" cy="719600"/>
            <a:chOff x="7014841" y="5603283"/>
            <a:chExt cx="3978549" cy="719600"/>
          </a:xfrm>
        </p:grpSpPr>
        <p:sp>
          <p:nvSpPr>
            <p:cNvPr id="68" name="Rectangle 67">
              <a:extLst>
                <a:ext uri="{FF2B5EF4-FFF2-40B4-BE49-F238E27FC236}">
                  <a16:creationId xmlns:a16="http://schemas.microsoft.com/office/drawing/2014/main" id="{867C76DC-371A-4A0E-8E7A-DC305FAB8318}"/>
                </a:ext>
              </a:extLst>
            </p:cNvPr>
            <p:cNvSpPr/>
            <p:nvPr/>
          </p:nvSpPr>
          <p:spPr>
            <a:xfrm>
              <a:off x="7168269" y="5603283"/>
              <a:ext cx="3825121" cy="20527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Download of data</a:t>
              </a:r>
            </a:p>
          </p:txBody>
        </p:sp>
        <p:cxnSp>
          <p:nvCxnSpPr>
            <p:cNvPr id="70" name="Straight Arrow Connector 69">
              <a:extLst>
                <a:ext uri="{FF2B5EF4-FFF2-40B4-BE49-F238E27FC236}">
                  <a16:creationId xmlns:a16="http://schemas.microsoft.com/office/drawing/2014/main" id="{E8ACB90A-1D5A-4D6A-8424-09CDF5A25BC6}"/>
                </a:ext>
              </a:extLst>
            </p:cNvPr>
            <p:cNvCxnSpPr>
              <a:cxnSpLocks/>
            </p:cNvCxnSpPr>
            <p:nvPr/>
          </p:nvCxnSpPr>
          <p:spPr>
            <a:xfrm flipV="1">
              <a:off x="7014841" y="5808555"/>
              <a:ext cx="143185" cy="51432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D76CB963-8F18-4A5C-B158-28D18C88B467}"/>
              </a:ext>
            </a:extLst>
          </p:cNvPr>
          <p:cNvGrpSpPr/>
          <p:nvPr/>
        </p:nvGrpSpPr>
        <p:grpSpPr>
          <a:xfrm>
            <a:off x="7222666" y="4913265"/>
            <a:ext cx="3489335" cy="1359465"/>
            <a:chOff x="7222666" y="4913265"/>
            <a:chExt cx="3489335" cy="1359465"/>
          </a:xfrm>
        </p:grpSpPr>
        <p:sp>
          <p:nvSpPr>
            <p:cNvPr id="69" name="Rectangle 68">
              <a:extLst>
                <a:ext uri="{FF2B5EF4-FFF2-40B4-BE49-F238E27FC236}">
                  <a16:creationId xmlns:a16="http://schemas.microsoft.com/office/drawing/2014/main" id="{353ED170-ECCE-433E-A46A-D3EC2CFD23B0}"/>
                </a:ext>
              </a:extLst>
            </p:cNvPr>
            <p:cNvSpPr/>
            <p:nvPr/>
          </p:nvSpPr>
          <p:spPr>
            <a:xfrm>
              <a:off x="7489919" y="4913265"/>
              <a:ext cx="3222082" cy="20527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Database query</a:t>
              </a:r>
            </a:p>
          </p:txBody>
        </p:sp>
        <p:cxnSp>
          <p:nvCxnSpPr>
            <p:cNvPr id="71" name="Straight Arrow Connector 70">
              <a:extLst>
                <a:ext uri="{FF2B5EF4-FFF2-40B4-BE49-F238E27FC236}">
                  <a16:creationId xmlns:a16="http://schemas.microsoft.com/office/drawing/2014/main" id="{FBAEF8BA-956F-462B-8138-18AF538171EF}"/>
                </a:ext>
              </a:extLst>
            </p:cNvPr>
            <p:cNvCxnSpPr>
              <a:cxnSpLocks/>
            </p:cNvCxnSpPr>
            <p:nvPr/>
          </p:nvCxnSpPr>
          <p:spPr>
            <a:xfrm flipV="1">
              <a:off x="7222666" y="5125289"/>
              <a:ext cx="262004" cy="114744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D915AC35-9D4F-470B-BEE4-98BFA087A529}"/>
              </a:ext>
            </a:extLst>
          </p:cNvPr>
          <p:cNvGrpSpPr/>
          <p:nvPr/>
        </p:nvGrpSpPr>
        <p:grpSpPr>
          <a:xfrm>
            <a:off x="6302645" y="4356847"/>
            <a:ext cx="5889355" cy="1629876"/>
            <a:chOff x="6302645" y="4356847"/>
            <a:chExt cx="5889355" cy="1629876"/>
          </a:xfrm>
        </p:grpSpPr>
        <p:sp>
          <p:nvSpPr>
            <p:cNvPr id="31" name="Rectangle 30">
              <a:extLst>
                <a:ext uri="{FF2B5EF4-FFF2-40B4-BE49-F238E27FC236}">
                  <a16:creationId xmlns:a16="http://schemas.microsoft.com/office/drawing/2014/main" id="{8B4AC717-B2D1-4218-B9B6-4A415AC9A2D3}"/>
                </a:ext>
              </a:extLst>
            </p:cNvPr>
            <p:cNvSpPr/>
            <p:nvPr/>
          </p:nvSpPr>
          <p:spPr>
            <a:xfrm>
              <a:off x="6302645" y="4356847"/>
              <a:ext cx="5889355" cy="1629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121501BA-722F-40F5-AE5C-06A26ED18D79}"/>
                </a:ext>
              </a:extLst>
            </p:cNvPr>
            <p:cNvCxnSpPr/>
            <p:nvPr/>
          </p:nvCxnSpPr>
          <p:spPr>
            <a:xfrm>
              <a:off x="6319289" y="5979348"/>
              <a:ext cx="58039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1DD91D30-EAD2-4DE2-8592-62781E3EB511}"/>
              </a:ext>
            </a:extLst>
          </p:cNvPr>
          <p:cNvSpPr txBox="1"/>
          <p:nvPr/>
        </p:nvSpPr>
        <p:spPr>
          <a:xfrm>
            <a:off x="6458860" y="3834007"/>
            <a:ext cx="5524807" cy="707886"/>
          </a:xfrm>
          <a:prstGeom prst="rect">
            <a:avLst/>
          </a:prstGeom>
          <a:noFill/>
        </p:spPr>
        <p:txBody>
          <a:bodyPr wrap="square" rtlCol="0">
            <a:spAutoFit/>
          </a:bodyPr>
          <a:lstStyle/>
          <a:p>
            <a:pPr algn="ctr"/>
            <a:r>
              <a:rPr lang="en-US" sz="2000" dirty="0"/>
              <a:t>In addition, you can also launch your own background threads, but there are caveats.</a:t>
            </a:r>
          </a:p>
        </p:txBody>
      </p:sp>
      <p:cxnSp>
        <p:nvCxnSpPr>
          <p:cNvPr id="66" name="Straight Arrow Connector 65">
            <a:extLst>
              <a:ext uri="{FF2B5EF4-FFF2-40B4-BE49-F238E27FC236}">
                <a16:creationId xmlns:a16="http://schemas.microsoft.com/office/drawing/2014/main" id="{89E17A58-57F9-4650-848A-3488395D4AC7}"/>
              </a:ext>
            </a:extLst>
          </p:cNvPr>
          <p:cNvCxnSpPr>
            <a:cxnSpLocks/>
            <a:endCxn id="63" idx="0"/>
          </p:cNvCxnSpPr>
          <p:nvPr/>
        </p:nvCxnSpPr>
        <p:spPr>
          <a:xfrm>
            <a:off x="10726783" y="5024223"/>
            <a:ext cx="323193" cy="124549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8538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par>
                                <p:cTn id="12" presetID="22" presetClass="entr" presetSubtype="8" fill="hold" nodeType="with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wipe(left)">
                                      <p:cBhvr>
                                        <p:cTn id="14" dur="500"/>
                                        <p:tgtEl>
                                          <p:spTgt spid="34"/>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34"/>
                                        </p:tgtEl>
                                      </p:cBhvr>
                                    </p:animEffect>
                                    <p:set>
                                      <p:cBhvr>
                                        <p:cTn id="31" dur="1" fill="hold">
                                          <p:stCondLst>
                                            <p:cond delay="499"/>
                                          </p:stCondLst>
                                        </p:cTn>
                                        <p:tgtEl>
                                          <p:spTgt spid="34"/>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left)">
                                      <p:cBhvr>
                                        <p:cTn id="36" dur="500"/>
                                        <p:tgtEl>
                                          <p:spTgt spid="26"/>
                                        </p:tgtEl>
                                      </p:cBhvr>
                                    </p:animEffect>
                                  </p:childTnLst>
                                </p:cTn>
                              </p:par>
                              <p:par>
                                <p:cTn id="37" presetID="22" presetClass="entr" presetSubtype="8"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wipe(left)">
                                      <p:cBhvr>
                                        <p:cTn id="39" dur="50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wipe(down)">
                                      <p:cBhvr>
                                        <p:cTn id="44" dur="500"/>
                                        <p:tgtEl>
                                          <p:spTgt spid="55"/>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65"/>
                                        </p:tgtEl>
                                        <p:attrNameLst>
                                          <p:attrName>style.visibility</p:attrName>
                                        </p:attrNameLst>
                                      </p:cBhvr>
                                      <p:to>
                                        <p:strVal val="visible"/>
                                      </p:to>
                                    </p:set>
                                    <p:animEffect transition="in" filter="wipe(down)">
                                      <p:cBhvr>
                                        <p:cTn id="49" dur="500"/>
                                        <p:tgtEl>
                                          <p:spTgt spid="6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66"/>
                                        </p:tgtEl>
                                        <p:attrNameLst>
                                          <p:attrName>style.visibility</p:attrName>
                                        </p:attrNameLst>
                                      </p:cBhvr>
                                      <p:to>
                                        <p:strVal val="visible"/>
                                      </p:to>
                                    </p:set>
                                    <p:animEffect transition="in" filter="wipe(up)">
                                      <p:cBhvr>
                                        <p:cTn id="54" dur="500"/>
                                        <p:tgtEl>
                                          <p:spTgt spid="66"/>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67"/>
                                        </p:tgtEl>
                                        <p:attrNameLst>
                                          <p:attrName>style.visibility</p:attrName>
                                        </p:attrNameLst>
                                      </p:cBhvr>
                                      <p:to>
                                        <p:strVal val="visible"/>
                                      </p:to>
                                    </p:set>
                                    <p:animEffect transition="in" filter="wipe(up)">
                                      <p:cBhvr>
                                        <p:cTn id="63" dur="500"/>
                                        <p:tgtEl>
                                          <p:spTgt spid="67"/>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64"/>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65"/>
                                        </p:tgtEl>
                                        <p:attrNameLst>
                                          <p:attrName>style.visibility</p:attrName>
                                        </p:attrNameLst>
                                      </p:cBhvr>
                                      <p:to>
                                        <p:strVal val="hidden"/>
                                      </p:to>
                                    </p:set>
                                  </p:childTnLst>
                                </p:cTn>
                              </p:par>
                              <p:par>
                                <p:cTn id="72" presetID="1" presetClass="exit" presetSubtype="0" fill="hold" grpId="1" nodeType="withEffect">
                                  <p:stCondLst>
                                    <p:cond delay="0"/>
                                  </p:stCondLst>
                                  <p:childTnLst>
                                    <p:set>
                                      <p:cBhvr>
                                        <p:cTn id="73" dur="1" fill="hold">
                                          <p:stCondLst>
                                            <p:cond delay="0"/>
                                          </p:stCondLst>
                                        </p:cTn>
                                        <p:tgtEl>
                                          <p:spTgt spid="55"/>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10" grpId="0"/>
      <p:bldP spid="8" grpId="0"/>
      <p:bldP spid="9" grpId="0"/>
      <p:bldP spid="55" grpId="0" animBg="1"/>
      <p:bldP spid="55" grpId="1" animBg="1"/>
      <p:bldP spid="63" grpId="0" animBg="1"/>
      <p:bldP spid="64" grpId="0" animBg="1"/>
      <p:bldP spid="65" grpId="0" animBg="1"/>
      <p:bldP spid="65" grpId="1" animBg="1"/>
      <p:bldP spid="7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a:xfrm>
            <a:off x="914400" y="-213118"/>
            <a:ext cx="10363200" cy="1143000"/>
          </a:xfrm>
        </p:spPr>
        <p:txBody>
          <a:bodyPr/>
          <a:lstStyle/>
          <a:p>
            <a:r>
              <a:rPr lang="en-US" dirty="0"/>
              <a:t>Event Loops, Callbacks and I/O: Example</a:t>
            </a:r>
          </a:p>
        </p:txBody>
      </p:sp>
      <p:sp>
        <p:nvSpPr>
          <p:cNvPr id="6" name="Rectangle 5">
            <a:extLst>
              <a:ext uri="{FF2B5EF4-FFF2-40B4-BE49-F238E27FC236}">
                <a16:creationId xmlns:a16="http://schemas.microsoft.com/office/drawing/2014/main" id="{0C50657E-27DB-4184-A461-78F29D0CC614}"/>
              </a:ext>
            </a:extLst>
          </p:cNvPr>
          <p:cNvSpPr/>
          <p:nvPr/>
        </p:nvSpPr>
        <p:spPr>
          <a:xfrm>
            <a:off x="249525" y="665021"/>
            <a:ext cx="7357095" cy="6045198"/>
          </a:xfrm>
          <a:prstGeom prst="rect">
            <a:avLst/>
          </a:prstGeom>
          <a:solidFill>
            <a:srgbClr val="F4F9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&lt;html&gt;&lt;body&gt;</a:t>
            </a:r>
          </a:p>
          <a:p>
            <a:r>
              <a:rPr lang="en-US" dirty="0">
                <a:solidFill>
                  <a:schemeClr val="tx1"/>
                </a:solidFill>
                <a:latin typeface="Consolas" panose="020B0609020204030204" pitchFamily="49" charset="0"/>
              </a:rPr>
              <a:t>&lt;div&gt;</a:t>
            </a:r>
            <a:r>
              <a:rPr lang="en-US" dirty="0">
                <a:solidFill>
                  <a:srgbClr val="00B050"/>
                </a:solidFill>
                <a:latin typeface="Consolas" panose="020B0609020204030204" pitchFamily="49" charset="0"/>
              </a:rPr>
              <a:t>The current weather is:</a:t>
            </a:r>
            <a:r>
              <a:rPr lang="en-US" dirty="0">
                <a:solidFill>
                  <a:schemeClr val="tx1"/>
                </a:solidFill>
                <a:latin typeface="Consolas" panose="020B0609020204030204" pitchFamily="49" charset="0"/>
              </a:rPr>
              <a:t>&lt;/div&gt;</a:t>
            </a:r>
          </a:p>
          <a:p>
            <a:r>
              <a:rPr lang="en-US" dirty="0">
                <a:solidFill>
                  <a:schemeClr val="tx1"/>
                </a:solidFill>
                <a:latin typeface="Consolas" panose="020B0609020204030204" pitchFamily="49" charset="0"/>
              </a:rPr>
              <a:t>&lt;div id="</a:t>
            </a:r>
            <a:r>
              <a:rPr lang="en-US" dirty="0">
                <a:solidFill>
                  <a:srgbClr val="7030A0"/>
                </a:solidFill>
                <a:latin typeface="Consolas" panose="020B0609020204030204" pitchFamily="49" charset="0"/>
              </a:rPr>
              <a:t>weather</a:t>
            </a:r>
            <a:r>
              <a:rPr lang="en-US" dirty="0">
                <a:solidFill>
                  <a:schemeClr val="tx1"/>
                </a:solidFill>
                <a:latin typeface="Consolas" panose="020B0609020204030204" pitchFamily="49" charset="0"/>
              </a:rPr>
              <a:t>"&gt;</a:t>
            </a:r>
            <a:r>
              <a:rPr lang="en-US" dirty="0">
                <a:solidFill>
                  <a:srgbClr val="00B050"/>
                </a:solidFill>
                <a:latin typeface="Consolas" panose="020B0609020204030204" pitchFamily="49" charset="0"/>
              </a:rPr>
              <a:t>No weather data</a:t>
            </a:r>
            <a:r>
              <a:rPr lang="en-US" dirty="0">
                <a:solidFill>
                  <a:schemeClr val="tx1"/>
                </a:solidFill>
                <a:latin typeface="Consolas" panose="020B0609020204030204" pitchFamily="49" charset="0"/>
              </a:rPr>
              <a:t>&lt;/div&gt;</a:t>
            </a:r>
          </a:p>
          <a:p>
            <a:endParaRPr lang="en-US" dirty="0">
              <a:solidFill>
                <a:schemeClr val="tx1"/>
              </a:solidFill>
              <a:latin typeface="Consolas" panose="020B0609020204030204" pitchFamily="49" charset="0"/>
            </a:endParaRPr>
          </a:p>
          <a:p>
            <a:r>
              <a:rPr lang="en-US" dirty="0">
                <a:solidFill>
                  <a:srgbClr val="0070C0"/>
                </a:solidFill>
                <a:latin typeface="Consolas" panose="020B0609020204030204" pitchFamily="49" charset="0"/>
              </a:rPr>
              <a:t>&lt;script&gt;</a:t>
            </a:r>
          </a:p>
          <a:p>
            <a:endParaRPr lang="en-US" dirty="0">
              <a:solidFill>
                <a:srgbClr val="0070C0"/>
              </a:solidFill>
              <a:latin typeface="Consolas" panose="020B0609020204030204" pitchFamily="49" charset="0"/>
            </a:endParaRPr>
          </a:p>
          <a:p>
            <a:r>
              <a:rPr lang="en-US" dirty="0">
                <a:solidFill>
                  <a:srgbClr val="0070C0"/>
                </a:solidFill>
                <a:latin typeface="Consolas" panose="020B0609020204030204" pitchFamily="49" charset="0"/>
              </a:rPr>
              <a:t>function </a:t>
            </a:r>
            <a:r>
              <a:rPr lang="en-US" dirty="0" err="1">
                <a:solidFill>
                  <a:srgbClr val="FF0000"/>
                </a:solidFill>
                <a:latin typeface="Consolas" panose="020B0609020204030204" pitchFamily="49" charset="0"/>
              </a:rPr>
              <a:t>update_weather_in_ui</a:t>
            </a:r>
            <a:r>
              <a:rPr lang="en-US" dirty="0">
                <a:solidFill>
                  <a:srgbClr val="0070C0"/>
                </a:solidFill>
                <a:latin typeface="Consolas" panose="020B0609020204030204" pitchFamily="49" charset="0"/>
              </a:rPr>
              <a:t>()</a:t>
            </a:r>
          </a:p>
          <a:p>
            <a:r>
              <a:rPr lang="en-US" dirty="0">
                <a:solidFill>
                  <a:srgbClr val="0070C0"/>
                </a:solidFill>
                <a:latin typeface="Consolas" panose="020B0609020204030204" pitchFamily="49" charset="0"/>
              </a:rPr>
              <a:t> { /* code to update the weather field */ }</a:t>
            </a:r>
          </a:p>
          <a:p>
            <a:endParaRPr lang="en-US" dirty="0">
              <a:solidFill>
                <a:srgbClr val="0070C0"/>
              </a:solidFill>
              <a:latin typeface="Consolas" panose="020B0609020204030204" pitchFamily="49" charset="0"/>
            </a:endParaRPr>
          </a:p>
          <a:p>
            <a:r>
              <a:rPr lang="en-US" dirty="0">
                <a:solidFill>
                  <a:srgbClr val="0070C0"/>
                </a:solidFill>
                <a:latin typeface="Consolas" panose="020B0609020204030204" pitchFamily="49" charset="0"/>
              </a:rPr>
              <a:t>function </a:t>
            </a:r>
            <a:r>
              <a:rPr lang="en-US" dirty="0" err="1">
                <a:solidFill>
                  <a:srgbClr val="0070C0"/>
                </a:solidFill>
                <a:latin typeface="Consolas" panose="020B0609020204030204" pitchFamily="49" charset="0"/>
              </a:rPr>
              <a:t>download_weather</a:t>
            </a:r>
            <a:r>
              <a:rPr lang="en-US" dirty="0">
                <a:solidFill>
                  <a:srgbClr val="0070C0"/>
                </a:solidFill>
                <a:latin typeface="Consolas" panose="020B0609020204030204" pitchFamily="49" charset="0"/>
              </a:rPr>
              <a:t>() {</a:t>
            </a:r>
          </a:p>
          <a:p>
            <a:r>
              <a:rPr lang="en-US" dirty="0">
                <a:solidFill>
                  <a:srgbClr val="0070C0"/>
                </a:solidFill>
                <a:latin typeface="Consolas" panose="020B0609020204030204" pitchFamily="49" charset="0"/>
              </a:rPr>
              <a:t>  var req = new </a:t>
            </a:r>
            <a:r>
              <a:rPr lang="en-US" dirty="0" err="1">
                <a:solidFill>
                  <a:srgbClr val="0070C0"/>
                </a:solidFill>
                <a:latin typeface="Consolas" panose="020B0609020204030204" pitchFamily="49" charset="0"/>
              </a:rPr>
              <a:t>WebRequest</a:t>
            </a:r>
            <a:r>
              <a:rPr lang="en-US" dirty="0">
                <a:solidFill>
                  <a:srgbClr val="0070C0"/>
                </a:solidFill>
                <a:latin typeface="Consolas" panose="020B0609020204030204" pitchFamily="49" charset="0"/>
              </a:rPr>
              <a:t>();</a:t>
            </a:r>
          </a:p>
          <a:p>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req.callback_on_completion</a:t>
            </a:r>
            <a:r>
              <a:rPr lang="en-US" dirty="0">
                <a:solidFill>
                  <a:srgbClr val="0070C0"/>
                </a:solidFill>
                <a:latin typeface="Consolas" panose="020B0609020204030204" pitchFamily="49" charset="0"/>
              </a:rPr>
              <a:t> = </a:t>
            </a:r>
            <a:r>
              <a:rPr lang="en-US" dirty="0" err="1">
                <a:solidFill>
                  <a:srgbClr val="FF0000"/>
                </a:solidFill>
                <a:latin typeface="Consolas" panose="020B0609020204030204" pitchFamily="49" charset="0"/>
              </a:rPr>
              <a:t>update_weather_in_ui</a:t>
            </a:r>
            <a:r>
              <a:rPr lang="en-US" dirty="0">
                <a:solidFill>
                  <a:srgbClr val="0070C0"/>
                </a:solidFill>
                <a:latin typeface="Consolas" panose="020B0609020204030204" pitchFamily="49" charset="0"/>
              </a:rPr>
              <a:t>;</a:t>
            </a:r>
          </a:p>
          <a:p>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req.set_url</a:t>
            </a:r>
            <a:r>
              <a:rPr lang="en-US" dirty="0">
                <a:solidFill>
                  <a:srgbClr val="0070C0"/>
                </a:solidFill>
                <a:latin typeface="Consolas" panose="020B0609020204030204" pitchFamily="49" charset="0"/>
              </a:rPr>
              <a:t>("https://www.weather.com/...");</a:t>
            </a:r>
          </a:p>
          <a:p>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req.launch_in_background</a:t>
            </a:r>
            <a:r>
              <a:rPr lang="en-US" dirty="0">
                <a:solidFill>
                  <a:srgbClr val="0070C0"/>
                </a:solidFill>
                <a:latin typeface="Consolas" panose="020B0609020204030204" pitchFamily="49" charset="0"/>
              </a:rPr>
              <a:t>();</a:t>
            </a:r>
          </a:p>
          <a:p>
            <a:r>
              <a:rPr lang="en-US" dirty="0">
                <a:solidFill>
                  <a:srgbClr val="0070C0"/>
                </a:solidFill>
                <a:latin typeface="Consolas" panose="020B0609020204030204" pitchFamily="49" charset="0"/>
              </a:rPr>
              <a:t>}</a:t>
            </a:r>
          </a:p>
          <a:p>
            <a:endParaRPr lang="en-US" dirty="0">
              <a:solidFill>
                <a:srgbClr val="0070C0"/>
              </a:solidFill>
              <a:latin typeface="Consolas" panose="020B0609020204030204" pitchFamily="49" charset="0"/>
            </a:endParaRPr>
          </a:p>
          <a:p>
            <a:r>
              <a:rPr lang="en-US" dirty="0" err="1">
                <a:solidFill>
                  <a:srgbClr val="0070C0"/>
                </a:solidFill>
                <a:latin typeface="Consolas" panose="020B0609020204030204" pitchFamily="49" charset="0"/>
              </a:rPr>
              <a:t>download_weather</a:t>
            </a:r>
            <a:r>
              <a:rPr lang="en-US" dirty="0">
                <a:solidFill>
                  <a:srgbClr val="0070C0"/>
                </a:solidFill>
                <a:latin typeface="Consolas" panose="020B0609020204030204" pitchFamily="49" charset="0"/>
              </a:rPr>
              <a:t>();</a:t>
            </a:r>
          </a:p>
          <a:p>
            <a:r>
              <a:rPr lang="en-US" dirty="0" err="1">
                <a:solidFill>
                  <a:srgbClr val="0070C0"/>
                </a:solidFill>
                <a:latin typeface="Consolas" panose="020B0609020204030204" pitchFamily="49" charset="0"/>
              </a:rPr>
              <a:t>set_background_color</a:t>
            </a:r>
            <a:r>
              <a:rPr lang="en-US" dirty="0">
                <a:solidFill>
                  <a:srgbClr val="0070C0"/>
                </a:solidFill>
                <a:latin typeface="Consolas" panose="020B0609020204030204" pitchFamily="49" charset="0"/>
              </a:rPr>
              <a:t>(BLUE);</a:t>
            </a:r>
          </a:p>
          <a:p>
            <a:r>
              <a:rPr lang="en-US" dirty="0">
                <a:solidFill>
                  <a:srgbClr val="0070C0"/>
                </a:solidFill>
                <a:latin typeface="Consolas" panose="020B0609020204030204" pitchFamily="49" charset="0"/>
              </a:rPr>
              <a:t> </a:t>
            </a:r>
          </a:p>
          <a:p>
            <a:r>
              <a:rPr lang="en-US" dirty="0">
                <a:solidFill>
                  <a:srgbClr val="0070C0"/>
                </a:solidFill>
                <a:latin typeface="Consolas" panose="020B0609020204030204" pitchFamily="49" charset="0"/>
              </a:rPr>
              <a:t>&lt;/script&gt;</a:t>
            </a:r>
          </a:p>
          <a:p>
            <a:r>
              <a:rPr lang="en-US" dirty="0">
                <a:solidFill>
                  <a:schemeClr val="tx1"/>
                </a:solidFill>
                <a:latin typeface="Consolas" panose="020B0609020204030204" pitchFamily="49" charset="0"/>
              </a:rPr>
              <a:t>&lt;/body&gt;&lt;/html&gt;</a:t>
            </a:r>
          </a:p>
        </p:txBody>
      </p:sp>
      <p:pic>
        <p:nvPicPr>
          <p:cNvPr id="11" name="Picture 10" descr="A white clock with black hands&#10;&#10;Description automatically generated with low confidence">
            <a:extLst>
              <a:ext uri="{FF2B5EF4-FFF2-40B4-BE49-F238E27FC236}">
                <a16:creationId xmlns:a16="http://schemas.microsoft.com/office/drawing/2014/main" id="{B1FB820E-F97B-4197-AE39-DAA3258F75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19563" y="39559"/>
            <a:ext cx="735851" cy="735851"/>
          </a:xfrm>
          <a:prstGeom prst="rect">
            <a:avLst/>
          </a:prstGeom>
        </p:spPr>
      </p:pic>
      <p:grpSp>
        <p:nvGrpSpPr>
          <p:cNvPr id="14" name="Group 13">
            <a:extLst>
              <a:ext uri="{FF2B5EF4-FFF2-40B4-BE49-F238E27FC236}">
                <a16:creationId xmlns:a16="http://schemas.microsoft.com/office/drawing/2014/main" id="{6837B1B8-AD5C-43CA-B946-A8C3F6493DCF}"/>
              </a:ext>
            </a:extLst>
          </p:cNvPr>
          <p:cNvGrpSpPr/>
          <p:nvPr/>
        </p:nvGrpSpPr>
        <p:grpSpPr>
          <a:xfrm>
            <a:off x="7705545" y="633431"/>
            <a:ext cx="4486455" cy="2533923"/>
            <a:chOff x="7705545" y="633431"/>
            <a:chExt cx="4486455" cy="2533923"/>
          </a:xfrm>
        </p:grpSpPr>
        <p:grpSp>
          <p:nvGrpSpPr>
            <p:cNvPr id="7" name="Group 6">
              <a:extLst>
                <a:ext uri="{FF2B5EF4-FFF2-40B4-BE49-F238E27FC236}">
                  <a16:creationId xmlns:a16="http://schemas.microsoft.com/office/drawing/2014/main" id="{D5E96446-1EAE-473A-B0F6-0AE9491E7C42}"/>
                </a:ext>
              </a:extLst>
            </p:cNvPr>
            <p:cNvGrpSpPr/>
            <p:nvPr/>
          </p:nvGrpSpPr>
          <p:grpSpPr>
            <a:xfrm>
              <a:off x="7705545" y="633431"/>
              <a:ext cx="4486455" cy="2533923"/>
              <a:chOff x="7111987" y="2173706"/>
              <a:chExt cx="3903860" cy="2008769"/>
            </a:xfrm>
          </p:grpSpPr>
          <p:grpSp>
            <p:nvGrpSpPr>
              <p:cNvPr id="8" name="Group 7">
                <a:extLst>
                  <a:ext uri="{FF2B5EF4-FFF2-40B4-BE49-F238E27FC236}">
                    <a16:creationId xmlns:a16="http://schemas.microsoft.com/office/drawing/2014/main" id="{C6F191F9-AE65-4A70-9658-F16C5566CFBB}"/>
                  </a:ext>
                </a:extLst>
              </p:cNvPr>
              <p:cNvGrpSpPr/>
              <p:nvPr/>
            </p:nvGrpSpPr>
            <p:grpSpPr>
              <a:xfrm>
                <a:off x="7111987" y="2173706"/>
                <a:ext cx="3903860" cy="2008769"/>
                <a:chOff x="3319462" y="2754855"/>
                <a:chExt cx="3903860" cy="2008769"/>
              </a:xfrm>
            </p:grpSpPr>
            <p:pic>
              <p:nvPicPr>
                <p:cNvPr id="12" name="Picture 11">
                  <a:extLst>
                    <a:ext uri="{FF2B5EF4-FFF2-40B4-BE49-F238E27FC236}">
                      <a16:creationId xmlns:a16="http://schemas.microsoft.com/office/drawing/2014/main" id="{39598036-0C5A-438C-9855-9630B3B540BA}"/>
                    </a:ext>
                  </a:extLst>
                </p:cNvPr>
                <p:cNvPicPr>
                  <a:picLocks noChangeAspect="1"/>
                </p:cNvPicPr>
                <p:nvPr/>
              </p:nvPicPr>
              <p:blipFill rotWithShape="1">
                <a:blip r:embed="rId4"/>
                <a:srcRect b="41056"/>
                <a:stretch/>
              </p:blipFill>
              <p:spPr>
                <a:xfrm>
                  <a:off x="3319462" y="2754855"/>
                  <a:ext cx="3903860" cy="1720892"/>
                </a:xfrm>
                <a:prstGeom prst="rect">
                  <a:avLst/>
                </a:prstGeom>
              </p:spPr>
            </p:pic>
            <p:grpSp>
              <p:nvGrpSpPr>
                <p:cNvPr id="13" name="Group 12">
                  <a:extLst>
                    <a:ext uri="{FF2B5EF4-FFF2-40B4-BE49-F238E27FC236}">
                      <a16:creationId xmlns:a16="http://schemas.microsoft.com/office/drawing/2014/main" id="{EAA7C3BF-9F08-4524-A0C3-73525732E7B5}"/>
                    </a:ext>
                  </a:extLst>
                </p:cNvPr>
                <p:cNvGrpSpPr/>
                <p:nvPr/>
              </p:nvGrpSpPr>
              <p:grpSpPr>
                <a:xfrm>
                  <a:off x="3319462" y="4475747"/>
                  <a:ext cx="3903860" cy="287877"/>
                  <a:chOff x="7461972" y="4825757"/>
                  <a:chExt cx="3903860" cy="287877"/>
                </a:xfrm>
              </p:grpSpPr>
              <p:pic>
                <p:nvPicPr>
                  <p:cNvPr id="15" name="Picture 14">
                    <a:extLst>
                      <a:ext uri="{FF2B5EF4-FFF2-40B4-BE49-F238E27FC236}">
                        <a16:creationId xmlns:a16="http://schemas.microsoft.com/office/drawing/2014/main" id="{D270740C-8411-4F0A-A07D-9464A634A25A}"/>
                      </a:ext>
                    </a:extLst>
                  </p:cNvPr>
                  <p:cNvPicPr>
                    <a:picLocks noChangeAspect="1"/>
                  </p:cNvPicPr>
                  <p:nvPr/>
                </p:nvPicPr>
                <p:blipFill rotWithShape="1">
                  <a:blip r:embed="rId4"/>
                  <a:srcRect t="90139"/>
                  <a:stretch/>
                </p:blipFill>
                <p:spPr>
                  <a:xfrm>
                    <a:off x="7461972" y="4825757"/>
                    <a:ext cx="3903860" cy="287877"/>
                  </a:xfrm>
                  <a:prstGeom prst="rect">
                    <a:avLst/>
                  </a:prstGeom>
                </p:spPr>
              </p:pic>
              <p:sp>
                <p:nvSpPr>
                  <p:cNvPr id="16" name="Rectangle 15">
                    <a:extLst>
                      <a:ext uri="{FF2B5EF4-FFF2-40B4-BE49-F238E27FC236}">
                        <a16:creationId xmlns:a16="http://schemas.microsoft.com/office/drawing/2014/main" id="{C499B380-697F-4AE7-AC95-7D44341D438B}"/>
                      </a:ext>
                    </a:extLst>
                  </p:cNvPr>
                  <p:cNvSpPr/>
                  <p:nvPr/>
                </p:nvSpPr>
                <p:spPr>
                  <a:xfrm>
                    <a:off x="7691460" y="4904509"/>
                    <a:ext cx="1715047" cy="166255"/>
                  </a:xfrm>
                  <a:prstGeom prst="rect">
                    <a:avLst/>
                  </a:prstGeom>
                  <a:solidFill>
                    <a:srgbClr val="50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504F"/>
                      </a:solidFill>
                    </a:endParaRPr>
                  </a:p>
                </p:txBody>
              </p:sp>
              <p:sp>
                <p:nvSpPr>
                  <p:cNvPr id="17" name="Rectangle 16">
                    <a:extLst>
                      <a:ext uri="{FF2B5EF4-FFF2-40B4-BE49-F238E27FC236}">
                        <a16:creationId xmlns:a16="http://schemas.microsoft.com/office/drawing/2014/main" id="{5397CE4D-3C24-4584-861E-0F940727C4CA}"/>
                      </a:ext>
                    </a:extLst>
                  </p:cNvPr>
                  <p:cNvSpPr/>
                  <p:nvPr/>
                </p:nvSpPr>
                <p:spPr>
                  <a:xfrm>
                    <a:off x="9562553" y="4825757"/>
                    <a:ext cx="1715047" cy="166255"/>
                  </a:xfrm>
                  <a:prstGeom prst="rect">
                    <a:avLst/>
                  </a:prstGeom>
                  <a:solidFill>
                    <a:srgbClr val="50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50504F"/>
                      </a:solidFill>
                    </a:endParaRPr>
                  </a:p>
                </p:txBody>
              </p:sp>
            </p:grpSp>
          </p:grpSp>
          <p:sp>
            <p:nvSpPr>
              <p:cNvPr id="9" name="Rectangle 8">
                <a:extLst>
                  <a:ext uri="{FF2B5EF4-FFF2-40B4-BE49-F238E27FC236}">
                    <a16:creationId xmlns:a16="http://schemas.microsoft.com/office/drawing/2014/main" id="{4C51154C-5CD1-471F-8DA8-FBEC55EE001B}"/>
                  </a:ext>
                </a:extLst>
              </p:cNvPr>
              <p:cNvSpPr/>
              <p:nvPr/>
            </p:nvSpPr>
            <p:spPr>
              <a:xfrm>
                <a:off x="8779432" y="2320272"/>
                <a:ext cx="1550226" cy="129796"/>
              </a:xfrm>
              <a:prstGeom prst="rect">
                <a:avLst/>
              </a:prstGeom>
              <a:solidFill>
                <a:srgbClr val="2C29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50504F"/>
                  </a:solidFill>
                </a:endParaRPr>
              </a:p>
            </p:txBody>
          </p:sp>
          <p:sp>
            <p:nvSpPr>
              <p:cNvPr id="10" name="TextBox 9">
                <a:extLst>
                  <a:ext uri="{FF2B5EF4-FFF2-40B4-BE49-F238E27FC236}">
                    <a16:creationId xmlns:a16="http://schemas.microsoft.com/office/drawing/2014/main" id="{49D095B4-C72D-46E2-A3B4-2F35A27C6999}"/>
                  </a:ext>
                </a:extLst>
              </p:cNvPr>
              <p:cNvSpPr txBox="1"/>
              <p:nvPr/>
            </p:nvSpPr>
            <p:spPr>
              <a:xfrm>
                <a:off x="8697748" y="2267248"/>
                <a:ext cx="1378997" cy="243990"/>
              </a:xfrm>
              <a:prstGeom prst="rect">
                <a:avLst/>
              </a:prstGeom>
              <a:noFill/>
            </p:spPr>
            <p:txBody>
              <a:bodyPr wrap="none" rtlCol="0">
                <a:spAutoFit/>
              </a:bodyPr>
              <a:lstStyle/>
              <a:p>
                <a:r>
                  <a:rPr lang="en-US" sz="1400" dirty="0">
                    <a:solidFill>
                      <a:schemeClr val="bg2"/>
                    </a:solidFill>
                  </a:rPr>
                  <a:t>www.weather.com</a:t>
                </a:r>
              </a:p>
            </p:txBody>
          </p:sp>
        </p:grpSp>
        <p:sp>
          <p:nvSpPr>
            <p:cNvPr id="3" name="Rectangle 2">
              <a:extLst>
                <a:ext uri="{FF2B5EF4-FFF2-40B4-BE49-F238E27FC236}">
                  <a16:creationId xmlns:a16="http://schemas.microsoft.com/office/drawing/2014/main" id="{F369785C-4B9E-4254-986D-A84EA157BE19}"/>
                </a:ext>
              </a:extLst>
            </p:cNvPr>
            <p:cNvSpPr/>
            <p:nvPr/>
          </p:nvSpPr>
          <p:spPr>
            <a:xfrm>
              <a:off x="7747269" y="1163782"/>
              <a:ext cx="4306186" cy="193688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9644"/>
                  </a:solidFill>
                </a:rPr>
                <a:t>The current weather is:</a:t>
              </a:r>
            </a:p>
            <a:p>
              <a:pPr algn="ctr"/>
              <a:r>
                <a:rPr lang="en-US" dirty="0">
                  <a:solidFill>
                    <a:srgbClr val="009644"/>
                  </a:solidFill>
                </a:rPr>
                <a:t>No weather data</a:t>
              </a:r>
            </a:p>
          </p:txBody>
        </p:sp>
      </p:grpSp>
      <p:sp>
        <p:nvSpPr>
          <p:cNvPr id="36" name="Speech Bubble: Rectangle with Corners Rounded 35">
            <a:extLst>
              <a:ext uri="{FF2B5EF4-FFF2-40B4-BE49-F238E27FC236}">
                <a16:creationId xmlns:a16="http://schemas.microsoft.com/office/drawing/2014/main" id="{243885D0-589A-4961-ADDB-4BB3F5EFA830}"/>
              </a:ext>
            </a:extLst>
          </p:cNvPr>
          <p:cNvSpPr/>
          <p:nvPr/>
        </p:nvSpPr>
        <p:spPr>
          <a:xfrm>
            <a:off x="4124866" y="5049979"/>
            <a:ext cx="3707674" cy="1143000"/>
          </a:xfrm>
          <a:prstGeom prst="wedgeRoundRectCallout">
            <a:avLst>
              <a:gd name="adj1" fmla="val -86830"/>
              <a:gd name="adj2" fmla="val -21773"/>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When the page is first loaded, all of the top-level statements are added to the run queue.</a:t>
            </a:r>
          </a:p>
        </p:txBody>
      </p:sp>
      <p:grpSp>
        <p:nvGrpSpPr>
          <p:cNvPr id="39" name="Group 38">
            <a:extLst>
              <a:ext uri="{FF2B5EF4-FFF2-40B4-BE49-F238E27FC236}">
                <a16:creationId xmlns:a16="http://schemas.microsoft.com/office/drawing/2014/main" id="{BD6A354F-A1C1-4A0B-AC4F-47D33C6F3598}"/>
              </a:ext>
            </a:extLst>
          </p:cNvPr>
          <p:cNvGrpSpPr/>
          <p:nvPr/>
        </p:nvGrpSpPr>
        <p:grpSpPr>
          <a:xfrm>
            <a:off x="8142101" y="3287002"/>
            <a:ext cx="3516521" cy="1391550"/>
            <a:chOff x="8485631" y="4039217"/>
            <a:chExt cx="3516521" cy="1391550"/>
          </a:xfrm>
        </p:grpSpPr>
        <p:sp>
          <p:nvSpPr>
            <p:cNvPr id="40" name="Rectangle 39">
              <a:extLst>
                <a:ext uri="{FF2B5EF4-FFF2-40B4-BE49-F238E27FC236}">
                  <a16:creationId xmlns:a16="http://schemas.microsoft.com/office/drawing/2014/main" id="{F935274B-1FB8-4583-B924-CFE94B8820CE}"/>
                </a:ext>
              </a:extLst>
            </p:cNvPr>
            <p:cNvSpPr/>
            <p:nvPr/>
          </p:nvSpPr>
          <p:spPr>
            <a:xfrm>
              <a:off x="8485631" y="4475482"/>
              <a:ext cx="3516521" cy="95528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endParaRPr>
            </a:p>
          </p:txBody>
        </p:sp>
        <p:sp>
          <p:nvSpPr>
            <p:cNvPr id="41" name="TextBox 40">
              <a:extLst>
                <a:ext uri="{FF2B5EF4-FFF2-40B4-BE49-F238E27FC236}">
                  <a16:creationId xmlns:a16="http://schemas.microsoft.com/office/drawing/2014/main" id="{3AB3785F-0225-469B-B558-D97A296676C6}"/>
                </a:ext>
              </a:extLst>
            </p:cNvPr>
            <p:cNvSpPr txBox="1"/>
            <p:nvPr/>
          </p:nvSpPr>
          <p:spPr>
            <a:xfrm>
              <a:off x="9522217" y="4039217"/>
              <a:ext cx="1523174" cy="369332"/>
            </a:xfrm>
            <a:prstGeom prst="rect">
              <a:avLst/>
            </a:prstGeom>
            <a:noFill/>
          </p:spPr>
          <p:txBody>
            <a:bodyPr wrap="none" rtlCol="0">
              <a:spAutoFit/>
            </a:bodyPr>
            <a:lstStyle/>
            <a:p>
              <a:r>
                <a:rPr lang="en-US" dirty="0" err="1"/>
                <a:t>objs_on_page</a:t>
              </a:r>
              <a:endParaRPr lang="en-US" dirty="0"/>
            </a:p>
          </p:txBody>
        </p:sp>
      </p:grpSp>
      <p:sp>
        <p:nvSpPr>
          <p:cNvPr id="42" name="Rectangle 41">
            <a:extLst>
              <a:ext uri="{FF2B5EF4-FFF2-40B4-BE49-F238E27FC236}">
                <a16:creationId xmlns:a16="http://schemas.microsoft.com/office/drawing/2014/main" id="{6861B99C-DD6E-4767-88E4-FA2CF448C3A7}"/>
              </a:ext>
            </a:extLst>
          </p:cNvPr>
          <p:cNvSpPr/>
          <p:nvPr/>
        </p:nvSpPr>
        <p:spPr>
          <a:xfrm>
            <a:off x="8216854" y="3777561"/>
            <a:ext cx="2454664" cy="81059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C00000"/>
                </a:solidFill>
              </a:rPr>
              <a:t>XTMLHttpRequest</a:t>
            </a:r>
            <a:endParaRPr lang="en-US" dirty="0">
              <a:solidFill>
                <a:srgbClr val="C00000"/>
              </a:solidFill>
            </a:endParaRPr>
          </a:p>
          <a:p>
            <a:pPr algn="ctr"/>
            <a:r>
              <a:rPr lang="en-US" dirty="0" err="1">
                <a:solidFill>
                  <a:schemeClr val="tx1"/>
                </a:solidFill>
              </a:rPr>
              <a:t>on_completion</a:t>
            </a:r>
            <a:r>
              <a:rPr lang="en-US" dirty="0">
                <a:solidFill>
                  <a:schemeClr val="tx1"/>
                </a:solidFill>
              </a:rPr>
              <a:t> = </a:t>
            </a:r>
            <a:r>
              <a:rPr lang="en-US" dirty="0" err="1">
                <a:solidFill>
                  <a:schemeClr val="tx1"/>
                </a:solidFill>
              </a:rPr>
              <a:t>update_weather_in_ui</a:t>
            </a:r>
            <a:r>
              <a:rPr lang="en-US" dirty="0">
                <a:solidFill>
                  <a:schemeClr val="tx1"/>
                </a:solidFill>
              </a:rPr>
              <a:t>()</a:t>
            </a:r>
          </a:p>
        </p:txBody>
      </p:sp>
      <p:grpSp>
        <p:nvGrpSpPr>
          <p:cNvPr id="46" name="Group 45">
            <a:extLst>
              <a:ext uri="{FF2B5EF4-FFF2-40B4-BE49-F238E27FC236}">
                <a16:creationId xmlns:a16="http://schemas.microsoft.com/office/drawing/2014/main" id="{A9A02C15-1522-49B2-8BA1-903D5E278514}"/>
              </a:ext>
            </a:extLst>
          </p:cNvPr>
          <p:cNvGrpSpPr/>
          <p:nvPr/>
        </p:nvGrpSpPr>
        <p:grpSpPr>
          <a:xfrm>
            <a:off x="8067135" y="4916240"/>
            <a:ext cx="3723012" cy="1725291"/>
            <a:chOff x="8485631" y="4080869"/>
            <a:chExt cx="3516521" cy="1725291"/>
          </a:xfrm>
        </p:grpSpPr>
        <p:sp>
          <p:nvSpPr>
            <p:cNvPr id="47" name="Rectangle 46">
              <a:extLst>
                <a:ext uri="{FF2B5EF4-FFF2-40B4-BE49-F238E27FC236}">
                  <a16:creationId xmlns:a16="http://schemas.microsoft.com/office/drawing/2014/main" id="{6FE91455-A27C-4397-8ECA-5F3CC3CB12E6}"/>
                </a:ext>
              </a:extLst>
            </p:cNvPr>
            <p:cNvSpPr/>
            <p:nvPr/>
          </p:nvSpPr>
          <p:spPr>
            <a:xfrm>
              <a:off x="8485631" y="4475482"/>
              <a:ext cx="3516521" cy="133067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endParaRPr>
            </a:p>
          </p:txBody>
        </p:sp>
        <p:sp>
          <p:nvSpPr>
            <p:cNvPr id="48" name="TextBox 47">
              <a:extLst>
                <a:ext uri="{FF2B5EF4-FFF2-40B4-BE49-F238E27FC236}">
                  <a16:creationId xmlns:a16="http://schemas.microsoft.com/office/drawing/2014/main" id="{35C3C56B-B474-44AD-8104-ECFBF5A0247C}"/>
                </a:ext>
              </a:extLst>
            </p:cNvPr>
            <p:cNvSpPr txBox="1"/>
            <p:nvPr/>
          </p:nvSpPr>
          <p:spPr>
            <a:xfrm>
              <a:off x="9630405" y="4080869"/>
              <a:ext cx="1207382" cy="369332"/>
            </a:xfrm>
            <a:prstGeom prst="rect">
              <a:avLst/>
            </a:prstGeom>
            <a:noFill/>
          </p:spPr>
          <p:txBody>
            <a:bodyPr wrap="none" rtlCol="0">
              <a:spAutoFit/>
            </a:bodyPr>
            <a:lstStyle/>
            <a:p>
              <a:r>
                <a:rPr lang="en-US" dirty="0" err="1"/>
                <a:t>run_queue</a:t>
              </a:r>
              <a:endParaRPr lang="en-US" dirty="0"/>
            </a:p>
          </p:txBody>
        </p:sp>
      </p:grpSp>
      <p:sp>
        <p:nvSpPr>
          <p:cNvPr id="49" name="Rectangle 48">
            <a:extLst>
              <a:ext uri="{FF2B5EF4-FFF2-40B4-BE49-F238E27FC236}">
                <a16:creationId xmlns:a16="http://schemas.microsoft.com/office/drawing/2014/main" id="{642961E3-E8FF-44EF-9C33-16ABC1F70D3A}"/>
              </a:ext>
            </a:extLst>
          </p:cNvPr>
          <p:cNvSpPr/>
          <p:nvPr/>
        </p:nvSpPr>
        <p:spPr>
          <a:xfrm>
            <a:off x="8122688" y="5439773"/>
            <a:ext cx="3603892" cy="28753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rgbClr val="0070C0"/>
                </a:solidFill>
                <a:latin typeface="Consolas" panose="020B0609020204030204" pitchFamily="49" charset="0"/>
              </a:rPr>
              <a:t>download_weather</a:t>
            </a:r>
            <a:r>
              <a:rPr lang="en-US" dirty="0">
                <a:solidFill>
                  <a:srgbClr val="0070C0"/>
                </a:solidFill>
                <a:latin typeface="Consolas" panose="020B0609020204030204" pitchFamily="49" charset="0"/>
              </a:rPr>
              <a:t>();</a:t>
            </a:r>
          </a:p>
        </p:txBody>
      </p:sp>
      <p:sp>
        <p:nvSpPr>
          <p:cNvPr id="51" name="Rectangle 50">
            <a:extLst>
              <a:ext uri="{FF2B5EF4-FFF2-40B4-BE49-F238E27FC236}">
                <a16:creationId xmlns:a16="http://schemas.microsoft.com/office/drawing/2014/main" id="{0B79BBD3-CA5C-416C-B0D8-AA1AE1090108}"/>
              </a:ext>
            </a:extLst>
          </p:cNvPr>
          <p:cNvSpPr/>
          <p:nvPr/>
        </p:nvSpPr>
        <p:spPr>
          <a:xfrm>
            <a:off x="8120706" y="5777874"/>
            <a:ext cx="3603892" cy="28753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rgbClr val="0070C0"/>
                </a:solidFill>
                <a:latin typeface="Consolas" panose="020B0609020204030204" pitchFamily="49" charset="0"/>
              </a:rPr>
              <a:t>set_background_color</a:t>
            </a:r>
            <a:r>
              <a:rPr lang="en-US" dirty="0">
                <a:solidFill>
                  <a:srgbClr val="0070C0"/>
                </a:solidFill>
                <a:latin typeface="Consolas" panose="020B0609020204030204" pitchFamily="49" charset="0"/>
              </a:rPr>
              <a:t>(BLUE);</a:t>
            </a:r>
          </a:p>
        </p:txBody>
      </p:sp>
      <p:sp>
        <p:nvSpPr>
          <p:cNvPr id="52" name="Rectangle 51">
            <a:extLst>
              <a:ext uri="{FF2B5EF4-FFF2-40B4-BE49-F238E27FC236}">
                <a16:creationId xmlns:a16="http://schemas.microsoft.com/office/drawing/2014/main" id="{30EAA3C5-BC41-4307-AB78-700D5B085B40}"/>
              </a:ext>
            </a:extLst>
          </p:cNvPr>
          <p:cNvSpPr/>
          <p:nvPr/>
        </p:nvSpPr>
        <p:spPr>
          <a:xfrm>
            <a:off x="8125019" y="5441649"/>
            <a:ext cx="3603892" cy="28753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rgbClr val="FF0000"/>
                </a:solidFill>
                <a:latin typeface="Consolas" panose="020B0609020204030204" pitchFamily="49" charset="0"/>
              </a:rPr>
              <a:t>update_weather_in_ui</a:t>
            </a:r>
            <a:r>
              <a:rPr lang="en-US" dirty="0">
                <a:solidFill>
                  <a:srgbClr val="FF0000"/>
                </a:solidFill>
                <a:latin typeface="Consolas" panose="020B0609020204030204" pitchFamily="49" charset="0"/>
              </a:rPr>
              <a:t>();</a:t>
            </a:r>
          </a:p>
        </p:txBody>
      </p:sp>
      <p:sp>
        <p:nvSpPr>
          <p:cNvPr id="53" name="Speech Bubble: Rectangle with Corners Rounded 52">
            <a:extLst>
              <a:ext uri="{FF2B5EF4-FFF2-40B4-BE49-F238E27FC236}">
                <a16:creationId xmlns:a16="http://schemas.microsoft.com/office/drawing/2014/main" id="{0B374AE7-BEDC-4FDC-9D9D-3AEC8A442D8C}"/>
              </a:ext>
            </a:extLst>
          </p:cNvPr>
          <p:cNvSpPr/>
          <p:nvPr/>
        </p:nvSpPr>
        <p:spPr>
          <a:xfrm>
            <a:off x="2831143" y="3647871"/>
            <a:ext cx="3707674" cy="1143000"/>
          </a:xfrm>
          <a:prstGeom prst="wedgeRoundRectCallout">
            <a:avLst>
              <a:gd name="adj1" fmla="val 95566"/>
              <a:gd name="adj2" fmla="val 113414"/>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We start by dequeuing the first function call and running it to completion.</a:t>
            </a:r>
          </a:p>
        </p:txBody>
      </p:sp>
      <p:sp>
        <p:nvSpPr>
          <p:cNvPr id="57" name="Line 21">
            <a:extLst>
              <a:ext uri="{FF2B5EF4-FFF2-40B4-BE49-F238E27FC236}">
                <a16:creationId xmlns:a16="http://schemas.microsoft.com/office/drawing/2014/main" id="{BA611DC7-099C-4DAE-AA00-237F2AE4489E}"/>
              </a:ext>
            </a:extLst>
          </p:cNvPr>
          <p:cNvSpPr>
            <a:spLocks noChangeShapeType="1"/>
          </p:cNvSpPr>
          <p:nvPr/>
        </p:nvSpPr>
        <p:spPr bwMode="auto">
          <a:xfrm>
            <a:off x="3569105" y="6445292"/>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58" name="Line 21">
            <a:extLst>
              <a:ext uri="{FF2B5EF4-FFF2-40B4-BE49-F238E27FC236}">
                <a16:creationId xmlns:a16="http://schemas.microsoft.com/office/drawing/2014/main" id="{BAA8ED4F-ECB6-457A-A8B0-AAD446C817B1}"/>
              </a:ext>
            </a:extLst>
          </p:cNvPr>
          <p:cNvSpPr>
            <a:spLocks noChangeShapeType="1"/>
          </p:cNvSpPr>
          <p:nvPr/>
        </p:nvSpPr>
        <p:spPr bwMode="auto">
          <a:xfrm>
            <a:off x="-74118" y="3414544"/>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59" name="Line 21">
            <a:extLst>
              <a:ext uri="{FF2B5EF4-FFF2-40B4-BE49-F238E27FC236}">
                <a16:creationId xmlns:a16="http://schemas.microsoft.com/office/drawing/2014/main" id="{0ACA27A8-EFC9-4A7E-8B19-9C96C3E5BFDF}"/>
              </a:ext>
            </a:extLst>
          </p:cNvPr>
          <p:cNvSpPr>
            <a:spLocks noChangeShapeType="1"/>
          </p:cNvSpPr>
          <p:nvPr/>
        </p:nvSpPr>
        <p:spPr bwMode="auto">
          <a:xfrm>
            <a:off x="108475" y="3696340"/>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60" name="Line 21">
            <a:extLst>
              <a:ext uri="{FF2B5EF4-FFF2-40B4-BE49-F238E27FC236}">
                <a16:creationId xmlns:a16="http://schemas.microsoft.com/office/drawing/2014/main" id="{E3BD92EC-89AB-4953-9D24-135DA9DFAC47}"/>
              </a:ext>
            </a:extLst>
          </p:cNvPr>
          <p:cNvSpPr>
            <a:spLocks noChangeShapeType="1"/>
          </p:cNvSpPr>
          <p:nvPr/>
        </p:nvSpPr>
        <p:spPr bwMode="auto">
          <a:xfrm>
            <a:off x="122853" y="3960883"/>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66" name="Line 21">
            <a:extLst>
              <a:ext uri="{FF2B5EF4-FFF2-40B4-BE49-F238E27FC236}">
                <a16:creationId xmlns:a16="http://schemas.microsoft.com/office/drawing/2014/main" id="{37C27BD1-3879-44EB-A5A1-49DA41F6F22E}"/>
              </a:ext>
            </a:extLst>
          </p:cNvPr>
          <p:cNvSpPr>
            <a:spLocks noChangeShapeType="1"/>
          </p:cNvSpPr>
          <p:nvPr/>
        </p:nvSpPr>
        <p:spPr bwMode="auto">
          <a:xfrm>
            <a:off x="108475" y="4255619"/>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67" name="Line 21">
            <a:extLst>
              <a:ext uri="{FF2B5EF4-FFF2-40B4-BE49-F238E27FC236}">
                <a16:creationId xmlns:a16="http://schemas.microsoft.com/office/drawing/2014/main" id="{7E000BC6-7238-4F2B-9671-BD7BE0E019D9}"/>
              </a:ext>
            </a:extLst>
          </p:cNvPr>
          <p:cNvSpPr>
            <a:spLocks noChangeShapeType="1"/>
          </p:cNvSpPr>
          <p:nvPr/>
        </p:nvSpPr>
        <p:spPr bwMode="auto">
          <a:xfrm>
            <a:off x="96973" y="4507223"/>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68" name="Speech Bubble: Rectangle with Corners Rounded 67">
            <a:extLst>
              <a:ext uri="{FF2B5EF4-FFF2-40B4-BE49-F238E27FC236}">
                <a16:creationId xmlns:a16="http://schemas.microsoft.com/office/drawing/2014/main" id="{64E03816-8473-4CE1-B124-461B86D8B259}"/>
              </a:ext>
            </a:extLst>
          </p:cNvPr>
          <p:cNvSpPr/>
          <p:nvPr/>
        </p:nvSpPr>
        <p:spPr>
          <a:xfrm>
            <a:off x="2994323" y="4916240"/>
            <a:ext cx="3707675" cy="1143000"/>
          </a:xfrm>
          <a:prstGeom prst="wedgeRoundRectCallout">
            <a:avLst>
              <a:gd name="adj1" fmla="val -94520"/>
              <a:gd name="adj2" fmla="val -74511"/>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This launches the web request in the background and registers it as a tracked object for the page.</a:t>
            </a:r>
          </a:p>
        </p:txBody>
      </p:sp>
      <p:sp>
        <p:nvSpPr>
          <p:cNvPr id="69" name="Line 21">
            <a:extLst>
              <a:ext uri="{FF2B5EF4-FFF2-40B4-BE49-F238E27FC236}">
                <a16:creationId xmlns:a16="http://schemas.microsoft.com/office/drawing/2014/main" id="{3A8109E3-F445-4FB5-8D25-8CC7F6453922}"/>
              </a:ext>
            </a:extLst>
          </p:cNvPr>
          <p:cNvSpPr>
            <a:spLocks noChangeShapeType="1"/>
          </p:cNvSpPr>
          <p:nvPr/>
        </p:nvSpPr>
        <p:spPr bwMode="auto">
          <a:xfrm>
            <a:off x="-74117" y="4797646"/>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70" name="Speech Bubble: Rectangle with Corners Rounded 69">
            <a:extLst>
              <a:ext uri="{FF2B5EF4-FFF2-40B4-BE49-F238E27FC236}">
                <a16:creationId xmlns:a16="http://schemas.microsoft.com/office/drawing/2014/main" id="{CC401B3A-7CC8-49A4-98CF-2F4EC4715200}"/>
              </a:ext>
            </a:extLst>
          </p:cNvPr>
          <p:cNvSpPr/>
          <p:nvPr/>
        </p:nvSpPr>
        <p:spPr>
          <a:xfrm>
            <a:off x="1913032" y="5004821"/>
            <a:ext cx="3150674" cy="869903"/>
          </a:xfrm>
          <a:prstGeom prst="wedgeRoundRectCallout">
            <a:avLst>
              <a:gd name="adj1" fmla="val -94520"/>
              <a:gd name="adj2" fmla="val -74511"/>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Our function continues running immediately...</a:t>
            </a:r>
          </a:p>
        </p:txBody>
      </p:sp>
      <p:sp>
        <p:nvSpPr>
          <p:cNvPr id="71" name="Speech Bubble: Rectangle with Corners Rounded 70">
            <a:extLst>
              <a:ext uri="{FF2B5EF4-FFF2-40B4-BE49-F238E27FC236}">
                <a16:creationId xmlns:a16="http://schemas.microsoft.com/office/drawing/2014/main" id="{C85C308A-EF5B-40FA-ADDE-5F782375C5E9}"/>
              </a:ext>
            </a:extLst>
          </p:cNvPr>
          <p:cNvSpPr/>
          <p:nvPr/>
        </p:nvSpPr>
        <p:spPr>
          <a:xfrm>
            <a:off x="3174267" y="3642426"/>
            <a:ext cx="3451431" cy="1143000"/>
          </a:xfrm>
          <a:prstGeom prst="wedgeRoundRectCallout">
            <a:avLst>
              <a:gd name="adj1" fmla="val 95566"/>
              <a:gd name="adj2" fmla="val 113414"/>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We then dequeue the next function call and run it to completion.</a:t>
            </a:r>
          </a:p>
        </p:txBody>
      </p:sp>
      <p:sp>
        <p:nvSpPr>
          <p:cNvPr id="72" name="Line 21">
            <a:extLst>
              <a:ext uri="{FF2B5EF4-FFF2-40B4-BE49-F238E27FC236}">
                <a16:creationId xmlns:a16="http://schemas.microsoft.com/office/drawing/2014/main" id="{6FC3A83B-47C2-48A5-B910-01A2CA7EC846}"/>
              </a:ext>
            </a:extLst>
          </p:cNvPr>
          <p:cNvSpPr>
            <a:spLocks noChangeShapeType="1"/>
          </p:cNvSpPr>
          <p:nvPr/>
        </p:nvSpPr>
        <p:spPr bwMode="auto">
          <a:xfrm>
            <a:off x="3569105" y="6445292"/>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8" name="Rectangle 17">
            <a:extLst>
              <a:ext uri="{FF2B5EF4-FFF2-40B4-BE49-F238E27FC236}">
                <a16:creationId xmlns:a16="http://schemas.microsoft.com/office/drawing/2014/main" id="{B01A451D-D8C1-4175-8988-40E096C14431}"/>
              </a:ext>
            </a:extLst>
          </p:cNvPr>
          <p:cNvSpPr/>
          <p:nvPr/>
        </p:nvSpPr>
        <p:spPr>
          <a:xfrm>
            <a:off x="7753019" y="1147967"/>
            <a:ext cx="4306186" cy="1936886"/>
          </a:xfrm>
          <a:prstGeom prst="rect">
            <a:avLst/>
          </a:prstGeom>
          <a:solidFill>
            <a:srgbClr val="D7FD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9644"/>
                </a:solidFill>
              </a:rPr>
              <a:t>The current weather is:</a:t>
            </a:r>
          </a:p>
          <a:p>
            <a:pPr algn="ctr"/>
            <a:r>
              <a:rPr lang="en-US" dirty="0">
                <a:solidFill>
                  <a:srgbClr val="009644"/>
                </a:solidFill>
              </a:rPr>
              <a:t>No weather data</a:t>
            </a:r>
          </a:p>
        </p:txBody>
      </p:sp>
      <p:cxnSp>
        <p:nvCxnSpPr>
          <p:cNvPr id="55" name="Straight Arrow Connector 54">
            <a:extLst>
              <a:ext uri="{FF2B5EF4-FFF2-40B4-BE49-F238E27FC236}">
                <a16:creationId xmlns:a16="http://schemas.microsoft.com/office/drawing/2014/main" id="{94D5838A-94E1-4015-8F92-6B47941141EF}"/>
              </a:ext>
            </a:extLst>
          </p:cNvPr>
          <p:cNvCxnSpPr>
            <a:cxnSpLocks/>
          </p:cNvCxnSpPr>
          <p:nvPr/>
        </p:nvCxnSpPr>
        <p:spPr>
          <a:xfrm flipH="1" flipV="1">
            <a:off x="11277600" y="2586132"/>
            <a:ext cx="157503" cy="24063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Speech Bubble: Rectangle with Corners Rounded 73">
            <a:extLst>
              <a:ext uri="{FF2B5EF4-FFF2-40B4-BE49-F238E27FC236}">
                <a16:creationId xmlns:a16="http://schemas.microsoft.com/office/drawing/2014/main" id="{04EB0DD2-B635-4186-B2F5-C1F4EE9BA5F4}"/>
              </a:ext>
            </a:extLst>
          </p:cNvPr>
          <p:cNvSpPr/>
          <p:nvPr/>
        </p:nvSpPr>
        <p:spPr>
          <a:xfrm>
            <a:off x="3933645" y="2104430"/>
            <a:ext cx="3089957" cy="1143000"/>
          </a:xfrm>
          <a:prstGeom prst="wedgeRoundRectCallout">
            <a:avLst>
              <a:gd name="adj1" fmla="val 95566"/>
              <a:gd name="adj2" fmla="val 113414"/>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few seconds later, our web request finishes and the event triggers.</a:t>
            </a:r>
          </a:p>
        </p:txBody>
      </p:sp>
      <p:sp>
        <p:nvSpPr>
          <p:cNvPr id="75" name="Speech Bubble: Rectangle with Corners Rounded 74">
            <a:extLst>
              <a:ext uri="{FF2B5EF4-FFF2-40B4-BE49-F238E27FC236}">
                <a16:creationId xmlns:a16="http://schemas.microsoft.com/office/drawing/2014/main" id="{66BFF246-897B-426F-9086-47020F47C4B6}"/>
              </a:ext>
            </a:extLst>
          </p:cNvPr>
          <p:cNvSpPr/>
          <p:nvPr/>
        </p:nvSpPr>
        <p:spPr>
          <a:xfrm>
            <a:off x="8910770" y="2346515"/>
            <a:ext cx="3089957" cy="1143000"/>
          </a:xfrm>
          <a:prstGeom prst="wedgeRoundRectCallout">
            <a:avLst>
              <a:gd name="adj1" fmla="val -41091"/>
              <a:gd name="adj2" fmla="val 124735"/>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We then add our callback function to the run queue.</a:t>
            </a:r>
          </a:p>
        </p:txBody>
      </p:sp>
      <p:sp>
        <p:nvSpPr>
          <p:cNvPr id="76" name="Speech Bubble: Rectangle with Corners Rounded 75">
            <a:extLst>
              <a:ext uri="{FF2B5EF4-FFF2-40B4-BE49-F238E27FC236}">
                <a16:creationId xmlns:a16="http://schemas.microsoft.com/office/drawing/2014/main" id="{0B319C07-F517-44FC-86BE-043D542374C5}"/>
              </a:ext>
            </a:extLst>
          </p:cNvPr>
          <p:cNvSpPr/>
          <p:nvPr/>
        </p:nvSpPr>
        <p:spPr>
          <a:xfrm>
            <a:off x="3198812" y="3642426"/>
            <a:ext cx="3451431" cy="1143000"/>
          </a:xfrm>
          <a:prstGeom prst="wedgeRoundRectCallout">
            <a:avLst>
              <a:gd name="adj1" fmla="val 95566"/>
              <a:gd name="adj2" fmla="val 113414"/>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We then dequeue the next function call and run it to completion.</a:t>
            </a:r>
          </a:p>
        </p:txBody>
      </p:sp>
      <p:sp>
        <p:nvSpPr>
          <p:cNvPr id="77" name="Line 21">
            <a:extLst>
              <a:ext uri="{FF2B5EF4-FFF2-40B4-BE49-F238E27FC236}">
                <a16:creationId xmlns:a16="http://schemas.microsoft.com/office/drawing/2014/main" id="{FA8EE5C3-2D31-4238-8582-DE8CD4916B84}"/>
              </a:ext>
            </a:extLst>
          </p:cNvPr>
          <p:cNvSpPr>
            <a:spLocks noChangeShapeType="1"/>
          </p:cNvSpPr>
          <p:nvPr/>
        </p:nvSpPr>
        <p:spPr bwMode="auto">
          <a:xfrm>
            <a:off x="3576226" y="6443867"/>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78" name="Line 21">
            <a:extLst>
              <a:ext uri="{FF2B5EF4-FFF2-40B4-BE49-F238E27FC236}">
                <a16:creationId xmlns:a16="http://schemas.microsoft.com/office/drawing/2014/main" id="{0FA89921-2DDF-42EC-8CE4-4BA91F4F7908}"/>
              </a:ext>
            </a:extLst>
          </p:cNvPr>
          <p:cNvSpPr>
            <a:spLocks noChangeShapeType="1"/>
          </p:cNvSpPr>
          <p:nvPr/>
        </p:nvSpPr>
        <p:spPr bwMode="auto">
          <a:xfrm>
            <a:off x="-99890" y="2584017"/>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79" name="Line 21">
            <a:extLst>
              <a:ext uri="{FF2B5EF4-FFF2-40B4-BE49-F238E27FC236}">
                <a16:creationId xmlns:a16="http://schemas.microsoft.com/office/drawing/2014/main" id="{720C7878-3E2A-4C66-AE7A-87611A938910}"/>
              </a:ext>
            </a:extLst>
          </p:cNvPr>
          <p:cNvSpPr>
            <a:spLocks noChangeShapeType="1"/>
          </p:cNvSpPr>
          <p:nvPr/>
        </p:nvSpPr>
        <p:spPr bwMode="auto">
          <a:xfrm>
            <a:off x="300338" y="2860331"/>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80" name="Rectangle 79">
            <a:extLst>
              <a:ext uri="{FF2B5EF4-FFF2-40B4-BE49-F238E27FC236}">
                <a16:creationId xmlns:a16="http://schemas.microsoft.com/office/drawing/2014/main" id="{1CD6A667-242A-47AF-BF0C-D29AB0512B6E}"/>
              </a:ext>
            </a:extLst>
          </p:cNvPr>
          <p:cNvSpPr/>
          <p:nvPr/>
        </p:nvSpPr>
        <p:spPr>
          <a:xfrm>
            <a:off x="7760736" y="1153528"/>
            <a:ext cx="4306186" cy="1936886"/>
          </a:xfrm>
          <a:prstGeom prst="rect">
            <a:avLst/>
          </a:prstGeom>
          <a:solidFill>
            <a:srgbClr val="D7FD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9644"/>
                </a:solidFill>
              </a:rPr>
              <a:t>The current weather is:</a:t>
            </a:r>
          </a:p>
          <a:p>
            <a:pPr algn="ctr"/>
            <a:r>
              <a:rPr lang="en-US" dirty="0">
                <a:solidFill>
                  <a:srgbClr val="7030A0"/>
                </a:solidFill>
              </a:rPr>
              <a:t>72 and cloudy</a:t>
            </a:r>
          </a:p>
        </p:txBody>
      </p:sp>
    </p:spTree>
    <p:extLst>
      <p:ext uri="{BB962C8B-B14F-4D97-AF65-F5344CB8AC3E}">
        <p14:creationId xmlns:p14="http://schemas.microsoft.com/office/powerpoint/2010/main" val="196576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down)">
                                      <p:cBhvr>
                                        <p:cTn id="19" dur="500"/>
                                        <p:tgtEl>
                                          <p:spTgt spid="3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36"/>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wipe(down)">
                                      <p:cBhvr>
                                        <p:cTn id="42" dur="500"/>
                                        <p:tgtEl>
                                          <p:spTgt spid="53"/>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path" presetSubtype="0" accel="50000" decel="50000" fill="hold" grpId="1" nodeType="clickEffect">
                                  <p:stCondLst>
                                    <p:cond delay="0"/>
                                  </p:stCondLst>
                                  <p:childTnLst>
                                    <p:animMotion origin="layout" path="M -2.5E-6 -3.7037E-7 L -0.3414 0.12662 " pathEditMode="relative" rAng="0" ptsTypes="AA">
                                      <p:cBhvr>
                                        <p:cTn id="46" dur="2000" fill="hold"/>
                                        <p:tgtEl>
                                          <p:spTgt spid="49"/>
                                        </p:tgtEl>
                                        <p:attrNameLst>
                                          <p:attrName>ppt_x</p:attrName>
                                          <p:attrName>ppt_y</p:attrName>
                                        </p:attrNameLst>
                                      </p:cBhvr>
                                      <p:rCtr x="-17070" y="6319"/>
                                    </p:animMotion>
                                  </p:childTnLst>
                                </p:cTn>
                              </p:par>
                              <p:par>
                                <p:cTn id="47" presetID="42" presetClass="path" presetSubtype="0" accel="50000" decel="50000" fill="hold" grpId="1" nodeType="withEffect">
                                  <p:stCondLst>
                                    <p:cond delay="0"/>
                                  </p:stCondLst>
                                  <p:childTnLst>
                                    <p:animMotion origin="layout" path="M -2.08333E-6 4.07407E-6 L 0.00026 -0.0493 " pathEditMode="relative" rAng="0" ptsTypes="AA">
                                      <p:cBhvr>
                                        <p:cTn id="48" dur="2000" fill="hold"/>
                                        <p:tgtEl>
                                          <p:spTgt spid="51"/>
                                        </p:tgtEl>
                                        <p:attrNameLst>
                                          <p:attrName>ppt_x</p:attrName>
                                          <p:attrName>ppt_y</p:attrName>
                                        </p:attrNameLst>
                                      </p:cBhvr>
                                      <p:rCtr x="26" y="-2477"/>
                                    </p:animMotion>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53"/>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57"/>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5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58"/>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59"/>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6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nodeType="clickEffect">
                                  <p:stCondLst>
                                    <p:cond delay="0"/>
                                  </p:stCondLst>
                                  <p:childTnLst>
                                    <p:set>
                                      <p:cBhvr>
                                        <p:cTn id="84" dur="1" fill="hold">
                                          <p:stCondLst>
                                            <p:cond delay="0"/>
                                          </p:stCondLst>
                                        </p:cTn>
                                        <p:tgtEl>
                                          <p:spTgt spid="60"/>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6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nodeType="clickEffect">
                                  <p:stCondLst>
                                    <p:cond delay="0"/>
                                  </p:stCondLst>
                                  <p:childTnLst>
                                    <p:set>
                                      <p:cBhvr>
                                        <p:cTn id="92" dur="1" fill="hold">
                                          <p:stCondLst>
                                            <p:cond delay="0"/>
                                          </p:stCondLst>
                                        </p:cTn>
                                        <p:tgtEl>
                                          <p:spTgt spid="66"/>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67"/>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68"/>
                                        </p:tgtEl>
                                        <p:attrNameLst>
                                          <p:attrName>style.visibility</p:attrName>
                                        </p:attrNameLst>
                                      </p:cBhvr>
                                      <p:to>
                                        <p:strVal val="visible"/>
                                      </p:to>
                                    </p:set>
                                    <p:animEffect transition="in" filter="wipe(down)">
                                      <p:cBhvr>
                                        <p:cTn id="101" dur="500"/>
                                        <p:tgtEl>
                                          <p:spTgt spid="68"/>
                                        </p:tgtEl>
                                      </p:cBhvr>
                                    </p:animEffec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42"/>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xit" presetSubtype="0" fill="hold" grpId="1" nodeType="clickEffect">
                                  <p:stCondLst>
                                    <p:cond delay="0"/>
                                  </p:stCondLst>
                                  <p:childTnLst>
                                    <p:set>
                                      <p:cBhvr>
                                        <p:cTn id="109" dur="1" fill="hold">
                                          <p:stCondLst>
                                            <p:cond delay="0"/>
                                          </p:stCondLst>
                                        </p:cTn>
                                        <p:tgtEl>
                                          <p:spTgt spid="68"/>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nodeType="clickEffect">
                                  <p:stCondLst>
                                    <p:cond delay="0"/>
                                  </p:stCondLst>
                                  <p:childTnLst>
                                    <p:set>
                                      <p:cBhvr>
                                        <p:cTn id="113" dur="1" fill="hold">
                                          <p:stCondLst>
                                            <p:cond delay="0"/>
                                          </p:stCondLst>
                                        </p:cTn>
                                        <p:tgtEl>
                                          <p:spTgt spid="67"/>
                                        </p:tgtEl>
                                        <p:attrNameLst>
                                          <p:attrName>style.visibility</p:attrName>
                                        </p:attrNameLst>
                                      </p:cBhvr>
                                      <p:to>
                                        <p:strVal val="hidden"/>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nodeType="clickEffect">
                                  <p:stCondLst>
                                    <p:cond delay="0"/>
                                  </p:stCondLst>
                                  <p:childTnLst>
                                    <p:set>
                                      <p:cBhvr>
                                        <p:cTn id="117" dur="1" fill="hold">
                                          <p:stCondLst>
                                            <p:cond delay="0"/>
                                          </p:stCondLst>
                                        </p:cTn>
                                        <p:tgtEl>
                                          <p:spTgt spid="69"/>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grpId="0" nodeType="clickEffect">
                                  <p:stCondLst>
                                    <p:cond delay="0"/>
                                  </p:stCondLst>
                                  <p:childTnLst>
                                    <p:set>
                                      <p:cBhvr>
                                        <p:cTn id="121" dur="1" fill="hold">
                                          <p:stCondLst>
                                            <p:cond delay="0"/>
                                          </p:stCondLst>
                                        </p:cTn>
                                        <p:tgtEl>
                                          <p:spTgt spid="70"/>
                                        </p:tgtEl>
                                        <p:attrNameLst>
                                          <p:attrName>style.visibility</p:attrName>
                                        </p:attrNameLst>
                                      </p:cBhvr>
                                      <p:to>
                                        <p:strVal val="visible"/>
                                      </p:to>
                                    </p:set>
                                    <p:animEffect transition="in" filter="wipe(down)">
                                      <p:cBhvr>
                                        <p:cTn id="122" dur="500"/>
                                        <p:tgtEl>
                                          <p:spTgt spid="70"/>
                                        </p:tgtEl>
                                      </p:cBhvr>
                                    </p:animEffec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70"/>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nodeType="clickEffect">
                                  <p:stCondLst>
                                    <p:cond delay="0"/>
                                  </p:stCondLst>
                                  <p:childTnLst>
                                    <p:set>
                                      <p:cBhvr>
                                        <p:cTn id="130" dur="1" fill="hold">
                                          <p:stCondLst>
                                            <p:cond delay="0"/>
                                          </p:stCondLst>
                                        </p:cTn>
                                        <p:tgtEl>
                                          <p:spTgt spid="69"/>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10" presetClass="exit" presetSubtype="0" fill="hold" grpId="2" nodeType="clickEffect">
                                  <p:stCondLst>
                                    <p:cond delay="0"/>
                                  </p:stCondLst>
                                  <p:childTnLst>
                                    <p:animEffect transition="out" filter="fade">
                                      <p:cBhvr>
                                        <p:cTn id="134" dur="500"/>
                                        <p:tgtEl>
                                          <p:spTgt spid="49"/>
                                        </p:tgtEl>
                                      </p:cBhvr>
                                    </p:animEffect>
                                    <p:set>
                                      <p:cBhvr>
                                        <p:cTn id="135" dur="1" fill="hold">
                                          <p:stCondLst>
                                            <p:cond delay="499"/>
                                          </p:stCondLst>
                                        </p:cTn>
                                        <p:tgtEl>
                                          <p:spTgt spid="49"/>
                                        </p:tgtEl>
                                        <p:attrNameLst>
                                          <p:attrName>style.visibility</p:attrName>
                                        </p:attrNameLst>
                                      </p:cBhvr>
                                      <p:to>
                                        <p:strVal val="hidden"/>
                                      </p:to>
                                    </p:se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grpId="0" nodeType="clickEffect">
                                  <p:stCondLst>
                                    <p:cond delay="0"/>
                                  </p:stCondLst>
                                  <p:childTnLst>
                                    <p:set>
                                      <p:cBhvr>
                                        <p:cTn id="139" dur="1" fill="hold">
                                          <p:stCondLst>
                                            <p:cond delay="0"/>
                                          </p:stCondLst>
                                        </p:cTn>
                                        <p:tgtEl>
                                          <p:spTgt spid="71"/>
                                        </p:tgtEl>
                                        <p:attrNameLst>
                                          <p:attrName>style.visibility</p:attrName>
                                        </p:attrNameLst>
                                      </p:cBhvr>
                                      <p:to>
                                        <p:strVal val="visible"/>
                                      </p:to>
                                    </p:set>
                                    <p:animEffect transition="in" filter="wipe(down)">
                                      <p:cBhvr>
                                        <p:cTn id="140" dur="500"/>
                                        <p:tgtEl>
                                          <p:spTgt spid="71"/>
                                        </p:tgtEl>
                                      </p:cBhvr>
                                    </p:animEffect>
                                  </p:childTnLst>
                                </p:cTn>
                              </p:par>
                            </p:childTnLst>
                          </p:cTn>
                        </p:par>
                      </p:childTnLst>
                    </p:cTn>
                  </p:par>
                  <p:par>
                    <p:cTn id="141" fill="hold">
                      <p:stCondLst>
                        <p:cond delay="indefinite"/>
                      </p:stCondLst>
                      <p:childTnLst>
                        <p:par>
                          <p:cTn id="142" fill="hold">
                            <p:stCondLst>
                              <p:cond delay="0"/>
                            </p:stCondLst>
                            <p:childTnLst>
                              <p:par>
                                <p:cTn id="143" presetID="42" presetClass="path" presetSubtype="0" accel="50000" decel="50000" fill="hold" grpId="2" nodeType="clickEffect">
                                  <p:stCondLst>
                                    <p:cond delay="0"/>
                                  </p:stCondLst>
                                  <p:childTnLst>
                                    <p:animMotion origin="layout" path="M 0.00026 -0.04931 L -0.34153 0.07754 " pathEditMode="relative" rAng="0" ptsTypes="AA">
                                      <p:cBhvr>
                                        <p:cTn id="144" dur="2000" fill="hold"/>
                                        <p:tgtEl>
                                          <p:spTgt spid="51"/>
                                        </p:tgtEl>
                                        <p:attrNameLst>
                                          <p:attrName>ppt_x</p:attrName>
                                          <p:attrName>ppt_y</p:attrName>
                                        </p:attrNameLst>
                                      </p:cBhvr>
                                      <p:rCtr x="-17096" y="6343"/>
                                    </p:animMotion>
                                  </p:childTnLst>
                                </p:cTn>
                              </p:par>
                            </p:childTnLst>
                          </p:cTn>
                        </p:par>
                      </p:childTnLst>
                    </p:cTn>
                  </p:par>
                  <p:par>
                    <p:cTn id="145" fill="hold">
                      <p:stCondLst>
                        <p:cond delay="indefinite"/>
                      </p:stCondLst>
                      <p:childTnLst>
                        <p:par>
                          <p:cTn id="146" fill="hold">
                            <p:stCondLst>
                              <p:cond delay="0"/>
                            </p:stCondLst>
                            <p:childTnLst>
                              <p:par>
                                <p:cTn id="147" presetID="1" presetClass="exit" presetSubtype="0" fill="hold" grpId="1" nodeType="clickEffect">
                                  <p:stCondLst>
                                    <p:cond delay="0"/>
                                  </p:stCondLst>
                                  <p:childTnLst>
                                    <p:set>
                                      <p:cBhvr>
                                        <p:cTn id="148" dur="1" fill="hold">
                                          <p:stCondLst>
                                            <p:cond delay="0"/>
                                          </p:stCondLst>
                                        </p:cTn>
                                        <p:tgtEl>
                                          <p:spTgt spid="71"/>
                                        </p:tgtEl>
                                        <p:attrNameLst>
                                          <p:attrName>style.visibility</p:attrName>
                                        </p:attrNameLst>
                                      </p:cBhvr>
                                      <p:to>
                                        <p:strVal val="hidden"/>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72"/>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18"/>
                                        </p:tgtEl>
                                        <p:attrNameLst>
                                          <p:attrName>style.visibility</p:attrName>
                                        </p:attrNameLst>
                                      </p:cBhvr>
                                      <p:to>
                                        <p:strVal val="visible"/>
                                      </p:to>
                                    </p:set>
                                    <p:animEffect transition="in" filter="fade">
                                      <p:cBhvr>
                                        <p:cTn id="157" dur="500"/>
                                        <p:tgtEl>
                                          <p:spTgt spid="18"/>
                                        </p:tgtEl>
                                      </p:cBhvr>
                                    </p:animEffect>
                                  </p:childTnLst>
                                </p:cTn>
                              </p:par>
                            </p:childTnLst>
                          </p:cTn>
                        </p:par>
                      </p:childTnLst>
                    </p:cTn>
                  </p:par>
                  <p:par>
                    <p:cTn id="158" fill="hold">
                      <p:stCondLst>
                        <p:cond delay="indefinite"/>
                      </p:stCondLst>
                      <p:childTnLst>
                        <p:par>
                          <p:cTn id="159" fill="hold">
                            <p:stCondLst>
                              <p:cond delay="0"/>
                            </p:stCondLst>
                            <p:childTnLst>
                              <p:par>
                                <p:cTn id="160" presetID="1" presetClass="exit" presetSubtype="0" fill="hold" nodeType="clickEffect">
                                  <p:stCondLst>
                                    <p:cond delay="0"/>
                                  </p:stCondLst>
                                  <p:childTnLst>
                                    <p:set>
                                      <p:cBhvr>
                                        <p:cTn id="161" dur="1" fill="hold">
                                          <p:stCondLst>
                                            <p:cond delay="0"/>
                                          </p:stCondLst>
                                        </p:cTn>
                                        <p:tgtEl>
                                          <p:spTgt spid="72"/>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10" presetClass="exit" presetSubtype="0" fill="hold" grpId="3" nodeType="clickEffect">
                                  <p:stCondLst>
                                    <p:cond delay="0"/>
                                  </p:stCondLst>
                                  <p:childTnLst>
                                    <p:animEffect transition="out" filter="fade">
                                      <p:cBhvr>
                                        <p:cTn id="165" dur="500"/>
                                        <p:tgtEl>
                                          <p:spTgt spid="51"/>
                                        </p:tgtEl>
                                      </p:cBhvr>
                                    </p:animEffect>
                                    <p:set>
                                      <p:cBhvr>
                                        <p:cTn id="166" dur="1" fill="hold">
                                          <p:stCondLst>
                                            <p:cond delay="499"/>
                                          </p:stCondLst>
                                        </p:cTn>
                                        <p:tgtEl>
                                          <p:spTgt spid="51"/>
                                        </p:tgtEl>
                                        <p:attrNameLst>
                                          <p:attrName>style.visibility</p:attrName>
                                        </p:attrNameLst>
                                      </p:cBhvr>
                                      <p:to>
                                        <p:strVal val="hidden"/>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nodeType="clickEffect">
                                  <p:stCondLst>
                                    <p:cond delay="0"/>
                                  </p:stCondLst>
                                  <p:childTnLst>
                                    <p:set>
                                      <p:cBhvr>
                                        <p:cTn id="170" dur="1" fill="hold">
                                          <p:stCondLst>
                                            <p:cond delay="0"/>
                                          </p:stCondLst>
                                        </p:cTn>
                                        <p:tgtEl>
                                          <p:spTgt spid="11"/>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55"/>
                                        </p:tgtEl>
                                        <p:attrNameLst>
                                          <p:attrName>style.visibility</p:attrName>
                                        </p:attrNameLst>
                                      </p:cBhvr>
                                      <p:to>
                                        <p:strVal val="visible"/>
                                      </p:to>
                                    </p:set>
                                  </p:childTnLst>
                                </p:cTn>
                              </p:par>
                              <p:par>
                                <p:cTn id="173" presetID="0" presetClass="path" presetSubtype="0" accel="50000" decel="50000" fill="hold" nodeType="withEffect">
                                  <p:stCondLst>
                                    <p:cond delay="0"/>
                                  </p:stCondLst>
                                  <p:childTnLst>
                                    <p:animMotion origin="layout" path="M 0.00156 -0.00255 L -0.10443 -0.01042 L -0.07552 -0.13936 L -0.21029 -0.09306 L -0.15013 0.00532 L 0.00313 -0.14862 L 0.02604 -0.04676 L -0.24388 -0.10093 L -0.07956 0.03333 " pathEditMode="relative" rAng="0" ptsTypes="AAAAAAAAA">
                                      <p:cBhvr>
                                        <p:cTn id="174" dur="10000" fill="hold"/>
                                        <p:tgtEl>
                                          <p:spTgt spid="55"/>
                                        </p:tgtEl>
                                        <p:attrNameLst>
                                          <p:attrName>ppt_x</p:attrName>
                                          <p:attrName>ppt_y</p:attrName>
                                        </p:attrNameLst>
                                      </p:cBhvr>
                                      <p:rCtr x="-11055" y="-5509"/>
                                    </p:animMotion>
                                  </p:childTnLst>
                                </p:cTn>
                              </p:par>
                            </p:childTnLst>
                          </p:cTn>
                        </p:par>
                      </p:childTnLst>
                    </p:cTn>
                  </p:par>
                  <p:par>
                    <p:cTn id="175" fill="hold">
                      <p:stCondLst>
                        <p:cond delay="indefinite"/>
                      </p:stCondLst>
                      <p:childTnLst>
                        <p:par>
                          <p:cTn id="176" fill="hold">
                            <p:stCondLst>
                              <p:cond delay="0"/>
                            </p:stCondLst>
                            <p:childTnLst>
                              <p:par>
                                <p:cTn id="177" presetID="22" presetClass="entr" presetSubtype="4" fill="hold" grpId="0" nodeType="clickEffect">
                                  <p:stCondLst>
                                    <p:cond delay="0"/>
                                  </p:stCondLst>
                                  <p:childTnLst>
                                    <p:set>
                                      <p:cBhvr>
                                        <p:cTn id="178" dur="1" fill="hold">
                                          <p:stCondLst>
                                            <p:cond delay="0"/>
                                          </p:stCondLst>
                                        </p:cTn>
                                        <p:tgtEl>
                                          <p:spTgt spid="74"/>
                                        </p:tgtEl>
                                        <p:attrNameLst>
                                          <p:attrName>style.visibility</p:attrName>
                                        </p:attrNameLst>
                                      </p:cBhvr>
                                      <p:to>
                                        <p:strVal val="visible"/>
                                      </p:to>
                                    </p:set>
                                    <p:animEffect transition="in" filter="wipe(down)">
                                      <p:cBhvr>
                                        <p:cTn id="179" dur="500"/>
                                        <p:tgtEl>
                                          <p:spTgt spid="74"/>
                                        </p:tgtEl>
                                      </p:cBhvr>
                                    </p:animEffect>
                                  </p:childTnLst>
                                </p:cTn>
                              </p:par>
                            </p:childTnLst>
                          </p:cTn>
                        </p:par>
                      </p:childTnLst>
                    </p:cTn>
                  </p:par>
                  <p:par>
                    <p:cTn id="180" fill="hold">
                      <p:stCondLst>
                        <p:cond delay="indefinite"/>
                      </p:stCondLst>
                      <p:childTnLst>
                        <p:par>
                          <p:cTn id="181" fill="hold">
                            <p:stCondLst>
                              <p:cond delay="0"/>
                            </p:stCondLst>
                            <p:childTnLst>
                              <p:par>
                                <p:cTn id="182" presetID="26" presetClass="emph" presetSubtype="0" repeatCount="3000" fill="hold" grpId="1" nodeType="clickEffect">
                                  <p:stCondLst>
                                    <p:cond delay="0"/>
                                  </p:stCondLst>
                                  <p:childTnLst>
                                    <p:animEffect transition="out" filter="fade">
                                      <p:cBhvr>
                                        <p:cTn id="183" dur="500" tmFilter="0, 0; .2, .5; .8, .5; 1, 0"/>
                                        <p:tgtEl>
                                          <p:spTgt spid="42"/>
                                        </p:tgtEl>
                                      </p:cBhvr>
                                    </p:animEffect>
                                    <p:animScale>
                                      <p:cBhvr>
                                        <p:cTn id="184" dur="250" autoRev="1" fill="hold"/>
                                        <p:tgtEl>
                                          <p:spTgt spid="42"/>
                                        </p:tgtEl>
                                      </p:cBhvr>
                                      <p:by x="105000" y="105000"/>
                                    </p:animScale>
                                  </p:childTnLst>
                                </p:cTn>
                              </p:par>
                              <p:par>
                                <p:cTn id="185" presetID="10" presetClass="exit" presetSubtype="0" fill="hold" nodeType="withEffect">
                                  <p:stCondLst>
                                    <p:cond delay="0"/>
                                  </p:stCondLst>
                                  <p:childTnLst>
                                    <p:animEffect transition="out" filter="fade">
                                      <p:cBhvr>
                                        <p:cTn id="186" dur="500"/>
                                        <p:tgtEl>
                                          <p:spTgt spid="11"/>
                                        </p:tgtEl>
                                      </p:cBhvr>
                                    </p:animEffect>
                                    <p:set>
                                      <p:cBhvr>
                                        <p:cTn id="187" dur="1" fill="hold">
                                          <p:stCondLst>
                                            <p:cond delay="499"/>
                                          </p:stCondLst>
                                        </p:cTn>
                                        <p:tgtEl>
                                          <p:spTgt spid="11"/>
                                        </p:tgtEl>
                                        <p:attrNameLst>
                                          <p:attrName>style.visibility</p:attrName>
                                        </p:attrNameLst>
                                      </p:cBhvr>
                                      <p:to>
                                        <p:strVal val="hidden"/>
                                      </p:to>
                                    </p:set>
                                  </p:childTnLst>
                                </p:cTn>
                              </p:par>
                            </p:childTnLst>
                          </p:cTn>
                        </p:par>
                      </p:childTnLst>
                    </p:cTn>
                  </p:par>
                  <p:par>
                    <p:cTn id="188" fill="hold">
                      <p:stCondLst>
                        <p:cond delay="indefinite"/>
                      </p:stCondLst>
                      <p:childTnLst>
                        <p:par>
                          <p:cTn id="189" fill="hold">
                            <p:stCondLst>
                              <p:cond delay="0"/>
                            </p:stCondLst>
                            <p:childTnLst>
                              <p:par>
                                <p:cTn id="190" presetID="1" presetClass="exit" presetSubtype="0" fill="hold" grpId="1" nodeType="clickEffect">
                                  <p:stCondLst>
                                    <p:cond delay="0"/>
                                  </p:stCondLst>
                                  <p:childTnLst>
                                    <p:set>
                                      <p:cBhvr>
                                        <p:cTn id="191" dur="1" fill="hold">
                                          <p:stCondLst>
                                            <p:cond delay="0"/>
                                          </p:stCondLst>
                                        </p:cTn>
                                        <p:tgtEl>
                                          <p:spTgt spid="74"/>
                                        </p:tgtEl>
                                        <p:attrNameLst>
                                          <p:attrName>style.visibility</p:attrName>
                                        </p:attrNameLst>
                                      </p:cBhvr>
                                      <p:to>
                                        <p:strVal val="hidden"/>
                                      </p:to>
                                    </p:set>
                                  </p:childTnLst>
                                </p:cTn>
                              </p:par>
                            </p:childTnLst>
                          </p:cTn>
                        </p:par>
                      </p:childTnLst>
                    </p:cTn>
                  </p:par>
                  <p:par>
                    <p:cTn id="192" fill="hold">
                      <p:stCondLst>
                        <p:cond delay="indefinite"/>
                      </p:stCondLst>
                      <p:childTnLst>
                        <p:par>
                          <p:cTn id="193" fill="hold">
                            <p:stCondLst>
                              <p:cond delay="0"/>
                            </p:stCondLst>
                            <p:childTnLst>
                              <p:par>
                                <p:cTn id="194" presetID="22" presetClass="entr" presetSubtype="4" fill="hold" grpId="0" nodeType="clickEffect">
                                  <p:stCondLst>
                                    <p:cond delay="0"/>
                                  </p:stCondLst>
                                  <p:childTnLst>
                                    <p:set>
                                      <p:cBhvr>
                                        <p:cTn id="195" dur="1" fill="hold">
                                          <p:stCondLst>
                                            <p:cond delay="0"/>
                                          </p:stCondLst>
                                        </p:cTn>
                                        <p:tgtEl>
                                          <p:spTgt spid="75"/>
                                        </p:tgtEl>
                                        <p:attrNameLst>
                                          <p:attrName>style.visibility</p:attrName>
                                        </p:attrNameLst>
                                      </p:cBhvr>
                                      <p:to>
                                        <p:strVal val="visible"/>
                                      </p:to>
                                    </p:set>
                                    <p:animEffect transition="in" filter="wipe(down)">
                                      <p:cBhvr>
                                        <p:cTn id="196" dur="500"/>
                                        <p:tgtEl>
                                          <p:spTgt spid="75"/>
                                        </p:tgtEl>
                                      </p:cBhvr>
                                    </p:animEffect>
                                  </p:childTnLst>
                                </p:cTn>
                              </p:par>
                            </p:childTnLst>
                          </p:cTn>
                        </p:par>
                      </p:childTnLst>
                    </p:cTn>
                  </p:par>
                  <p:par>
                    <p:cTn id="197" fill="hold">
                      <p:stCondLst>
                        <p:cond delay="indefinite"/>
                      </p:stCondLst>
                      <p:childTnLst>
                        <p:par>
                          <p:cTn id="198" fill="hold">
                            <p:stCondLst>
                              <p:cond delay="0"/>
                            </p:stCondLst>
                            <p:childTnLst>
                              <p:par>
                                <p:cTn id="199" presetID="47" presetClass="entr" presetSubtype="0" fill="hold" grpId="0" nodeType="clickEffect">
                                  <p:stCondLst>
                                    <p:cond delay="0"/>
                                  </p:stCondLst>
                                  <p:childTnLst>
                                    <p:set>
                                      <p:cBhvr>
                                        <p:cTn id="200" dur="1" fill="hold">
                                          <p:stCondLst>
                                            <p:cond delay="0"/>
                                          </p:stCondLst>
                                        </p:cTn>
                                        <p:tgtEl>
                                          <p:spTgt spid="52"/>
                                        </p:tgtEl>
                                        <p:attrNameLst>
                                          <p:attrName>style.visibility</p:attrName>
                                        </p:attrNameLst>
                                      </p:cBhvr>
                                      <p:to>
                                        <p:strVal val="visible"/>
                                      </p:to>
                                    </p:set>
                                    <p:animEffect transition="in" filter="fade">
                                      <p:cBhvr>
                                        <p:cTn id="201" dur="1000"/>
                                        <p:tgtEl>
                                          <p:spTgt spid="52"/>
                                        </p:tgtEl>
                                      </p:cBhvr>
                                    </p:animEffect>
                                    <p:anim calcmode="lin" valueType="num">
                                      <p:cBhvr>
                                        <p:cTn id="202" dur="1000" fill="hold"/>
                                        <p:tgtEl>
                                          <p:spTgt spid="52"/>
                                        </p:tgtEl>
                                        <p:attrNameLst>
                                          <p:attrName>ppt_x</p:attrName>
                                        </p:attrNameLst>
                                      </p:cBhvr>
                                      <p:tavLst>
                                        <p:tav tm="0">
                                          <p:val>
                                            <p:strVal val="#ppt_x"/>
                                          </p:val>
                                        </p:tav>
                                        <p:tav tm="100000">
                                          <p:val>
                                            <p:strVal val="#ppt_x"/>
                                          </p:val>
                                        </p:tav>
                                      </p:tavLst>
                                    </p:anim>
                                    <p:anim calcmode="lin" valueType="num">
                                      <p:cBhvr>
                                        <p:cTn id="203"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204" fill="hold">
                      <p:stCondLst>
                        <p:cond delay="indefinite"/>
                      </p:stCondLst>
                      <p:childTnLst>
                        <p:par>
                          <p:cTn id="205" fill="hold">
                            <p:stCondLst>
                              <p:cond delay="0"/>
                            </p:stCondLst>
                            <p:childTnLst>
                              <p:par>
                                <p:cTn id="206" presetID="1" presetClass="exit" presetSubtype="0" fill="hold" grpId="1" nodeType="clickEffect">
                                  <p:stCondLst>
                                    <p:cond delay="0"/>
                                  </p:stCondLst>
                                  <p:childTnLst>
                                    <p:set>
                                      <p:cBhvr>
                                        <p:cTn id="207" dur="1" fill="hold">
                                          <p:stCondLst>
                                            <p:cond delay="0"/>
                                          </p:stCondLst>
                                        </p:cTn>
                                        <p:tgtEl>
                                          <p:spTgt spid="75"/>
                                        </p:tgtEl>
                                        <p:attrNameLst>
                                          <p:attrName>style.visibility</p:attrName>
                                        </p:attrNameLst>
                                      </p:cBhvr>
                                      <p:to>
                                        <p:strVal val="hidden"/>
                                      </p:to>
                                    </p:set>
                                  </p:childTnLst>
                                </p:cTn>
                              </p:par>
                            </p:childTnLst>
                          </p:cTn>
                        </p:par>
                      </p:childTnLst>
                    </p:cTn>
                  </p:par>
                  <p:par>
                    <p:cTn id="208" fill="hold">
                      <p:stCondLst>
                        <p:cond delay="indefinite"/>
                      </p:stCondLst>
                      <p:childTnLst>
                        <p:par>
                          <p:cTn id="209" fill="hold">
                            <p:stCondLst>
                              <p:cond delay="0"/>
                            </p:stCondLst>
                            <p:childTnLst>
                              <p:par>
                                <p:cTn id="210" presetID="22" presetClass="entr" presetSubtype="4" fill="hold" grpId="0" nodeType="clickEffect">
                                  <p:stCondLst>
                                    <p:cond delay="0"/>
                                  </p:stCondLst>
                                  <p:childTnLst>
                                    <p:set>
                                      <p:cBhvr>
                                        <p:cTn id="211" dur="1" fill="hold">
                                          <p:stCondLst>
                                            <p:cond delay="0"/>
                                          </p:stCondLst>
                                        </p:cTn>
                                        <p:tgtEl>
                                          <p:spTgt spid="76"/>
                                        </p:tgtEl>
                                        <p:attrNameLst>
                                          <p:attrName>style.visibility</p:attrName>
                                        </p:attrNameLst>
                                      </p:cBhvr>
                                      <p:to>
                                        <p:strVal val="visible"/>
                                      </p:to>
                                    </p:set>
                                    <p:animEffect transition="in" filter="wipe(down)">
                                      <p:cBhvr>
                                        <p:cTn id="212" dur="500"/>
                                        <p:tgtEl>
                                          <p:spTgt spid="76"/>
                                        </p:tgtEl>
                                      </p:cBhvr>
                                    </p:animEffect>
                                  </p:childTnLst>
                                </p:cTn>
                              </p:par>
                            </p:childTnLst>
                          </p:cTn>
                        </p:par>
                      </p:childTnLst>
                    </p:cTn>
                  </p:par>
                  <p:par>
                    <p:cTn id="213" fill="hold">
                      <p:stCondLst>
                        <p:cond delay="indefinite"/>
                      </p:stCondLst>
                      <p:childTnLst>
                        <p:par>
                          <p:cTn id="214" fill="hold">
                            <p:stCondLst>
                              <p:cond delay="0"/>
                            </p:stCondLst>
                            <p:childTnLst>
                              <p:par>
                                <p:cTn id="215" presetID="42" presetClass="path" presetSubtype="0" accel="50000" decel="50000" fill="hold" grpId="1" nodeType="clickEffect">
                                  <p:stCondLst>
                                    <p:cond delay="0"/>
                                  </p:stCondLst>
                                  <p:childTnLst>
                                    <p:animMotion origin="layout" path="M -2.70833E-6 -1.85185E-6 L -0.34245 0.12454 " pathEditMode="relative" rAng="0" ptsTypes="AA">
                                      <p:cBhvr>
                                        <p:cTn id="216" dur="2000" fill="hold"/>
                                        <p:tgtEl>
                                          <p:spTgt spid="52"/>
                                        </p:tgtEl>
                                        <p:attrNameLst>
                                          <p:attrName>ppt_x</p:attrName>
                                          <p:attrName>ppt_y</p:attrName>
                                        </p:attrNameLst>
                                      </p:cBhvr>
                                      <p:rCtr x="-17122" y="6227"/>
                                    </p:animMotion>
                                  </p:childTnLst>
                                </p:cTn>
                              </p:par>
                            </p:childTnLst>
                          </p:cTn>
                        </p:par>
                      </p:childTnLst>
                    </p:cTn>
                  </p:par>
                  <p:par>
                    <p:cTn id="217" fill="hold">
                      <p:stCondLst>
                        <p:cond delay="indefinite"/>
                      </p:stCondLst>
                      <p:childTnLst>
                        <p:par>
                          <p:cTn id="218" fill="hold">
                            <p:stCondLst>
                              <p:cond delay="0"/>
                            </p:stCondLst>
                            <p:childTnLst>
                              <p:par>
                                <p:cTn id="219" presetID="1" presetClass="exit" presetSubtype="0" fill="hold" grpId="1" nodeType="clickEffect">
                                  <p:stCondLst>
                                    <p:cond delay="0"/>
                                  </p:stCondLst>
                                  <p:childTnLst>
                                    <p:set>
                                      <p:cBhvr>
                                        <p:cTn id="220" dur="1" fill="hold">
                                          <p:stCondLst>
                                            <p:cond delay="0"/>
                                          </p:stCondLst>
                                        </p:cTn>
                                        <p:tgtEl>
                                          <p:spTgt spid="76"/>
                                        </p:tgtEl>
                                        <p:attrNameLst>
                                          <p:attrName>style.visibility</p:attrName>
                                        </p:attrNameLst>
                                      </p:cBhvr>
                                      <p:to>
                                        <p:strVal val="hidden"/>
                                      </p:to>
                                    </p:set>
                                  </p:childTnLst>
                                </p:cTn>
                              </p:par>
                            </p:childTnLst>
                          </p:cTn>
                        </p:par>
                      </p:childTnLst>
                    </p:cTn>
                  </p:par>
                  <p:par>
                    <p:cTn id="221" fill="hold">
                      <p:stCondLst>
                        <p:cond delay="indefinite"/>
                      </p:stCondLst>
                      <p:childTnLst>
                        <p:par>
                          <p:cTn id="222" fill="hold">
                            <p:stCondLst>
                              <p:cond delay="0"/>
                            </p:stCondLst>
                            <p:childTnLst>
                              <p:par>
                                <p:cTn id="223" presetID="1" presetClass="entr" presetSubtype="0" fill="hold" nodeType="clickEffect">
                                  <p:stCondLst>
                                    <p:cond delay="0"/>
                                  </p:stCondLst>
                                  <p:childTnLst>
                                    <p:set>
                                      <p:cBhvr>
                                        <p:cTn id="224" dur="1" fill="hold">
                                          <p:stCondLst>
                                            <p:cond delay="0"/>
                                          </p:stCondLst>
                                        </p:cTn>
                                        <p:tgtEl>
                                          <p:spTgt spid="77"/>
                                        </p:tgtEl>
                                        <p:attrNameLst>
                                          <p:attrName>style.visibility</p:attrName>
                                        </p:attrNameLst>
                                      </p:cBhvr>
                                      <p:to>
                                        <p:strVal val="visible"/>
                                      </p:to>
                                    </p:set>
                                  </p:childTnLst>
                                </p:cTn>
                              </p:par>
                            </p:childTnLst>
                          </p:cTn>
                        </p:par>
                      </p:childTnLst>
                    </p:cTn>
                  </p:par>
                  <p:par>
                    <p:cTn id="225" fill="hold">
                      <p:stCondLst>
                        <p:cond delay="indefinite"/>
                      </p:stCondLst>
                      <p:childTnLst>
                        <p:par>
                          <p:cTn id="226" fill="hold">
                            <p:stCondLst>
                              <p:cond delay="0"/>
                            </p:stCondLst>
                            <p:childTnLst>
                              <p:par>
                                <p:cTn id="227" presetID="1" presetClass="exit" presetSubtype="0" fill="hold" nodeType="clickEffect">
                                  <p:stCondLst>
                                    <p:cond delay="0"/>
                                  </p:stCondLst>
                                  <p:childTnLst>
                                    <p:set>
                                      <p:cBhvr>
                                        <p:cTn id="228" dur="1" fill="hold">
                                          <p:stCondLst>
                                            <p:cond delay="0"/>
                                          </p:stCondLst>
                                        </p:cTn>
                                        <p:tgtEl>
                                          <p:spTgt spid="77"/>
                                        </p:tgtEl>
                                        <p:attrNameLst>
                                          <p:attrName>style.visibility</p:attrName>
                                        </p:attrNameLst>
                                      </p:cBhvr>
                                      <p:to>
                                        <p:strVal val="hidden"/>
                                      </p:to>
                                    </p:set>
                                  </p:childTnLst>
                                </p:cTn>
                              </p:par>
                            </p:childTnLst>
                          </p:cTn>
                        </p:par>
                      </p:childTnLst>
                    </p:cTn>
                  </p:par>
                  <p:par>
                    <p:cTn id="229" fill="hold">
                      <p:stCondLst>
                        <p:cond delay="indefinite"/>
                      </p:stCondLst>
                      <p:childTnLst>
                        <p:par>
                          <p:cTn id="230" fill="hold">
                            <p:stCondLst>
                              <p:cond delay="0"/>
                            </p:stCondLst>
                            <p:childTnLst>
                              <p:par>
                                <p:cTn id="231" presetID="1" presetClass="entr" presetSubtype="0" fill="hold" nodeType="clickEffect">
                                  <p:stCondLst>
                                    <p:cond delay="0"/>
                                  </p:stCondLst>
                                  <p:childTnLst>
                                    <p:set>
                                      <p:cBhvr>
                                        <p:cTn id="232" dur="1" fill="hold">
                                          <p:stCondLst>
                                            <p:cond delay="0"/>
                                          </p:stCondLst>
                                        </p:cTn>
                                        <p:tgtEl>
                                          <p:spTgt spid="78"/>
                                        </p:tgtEl>
                                        <p:attrNameLst>
                                          <p:attrName>style.visibility</p:attrName>
                                        </p:attrNameLst>
                                      </p:cBhvr>
                                      <p:to>
                                        <p:strVal val="visible"/>
                                      </p:to>
                                    </p:set>
                                  </p:childTnLst>
                                </p:cTn>
                              </p:par>
                            </p:childTnLst>
                          </p:cTn>
                        </p:par>
                      </p:childTnLst>
                    </p:cTn>
                  </p:par>
                  <p:par>
                    <p:cTn id="233" fill="hold">
                      <p:stCondLst>
                        <p:cond delay="indefinite"/>
                      </p:stCondLst>
                      <p:childTnLst>
                        <p:par>
                          <p:cTn id="234" fill="hold">
                            <p:stCondLst>
                              <p:cond delay="0"/>
                            </p:stCondLst>
                            <p:childTnLst>
                              <p:par>
                                <p:cTn id="235" presetID="1" presetClass="exit" presetSubtype="0" fill="hold" nodeType="clickEffect">
                                  <p:stCondLst>
                                    <p:cond delay="0"/>
                                  </p:stCondLst>
                                  <p:childTnLst>
                                    <p:set>
                                      <p:cBhvr>
                                        <p:cTn id="236" dur="1" fill="hold">
                                          <p:stCondLst>
                                            <p:cond delay="0"/>
                                          </p:stCondLst>
                                        </p:cTn>
                                        <p:tgtEl>
                                          <p:spTgt spid="78"/>
                                        </p:tgtEl>
                                        <p:attrNameLst>
                                          <p:attrName>style.visibility</p:attrName>
                                        </p:attrNameLst>
                                      </p:cBhvr>
                                      <p:to>
                                        <p:strVal val="hidden"/>
                                      </p:to>
                                    </p:set>
                                  </p:childTnLst>
                                </p:cTn>
                              </p:par>
                            </p:childTnLst>
                          </p:cTn>
                        </p:par>
                      </p:childTnLst>
                    </p:cTn>
                  </p:par>
                  <p:par>
                    <p:cTn id="237" fill="hold">
                      <p:stCondLst>
                        <p:cond delay="indefinite"/>
                      </p:stCondLst>
                      <p:childTnLst>
                        <p:par>
                          <p:cTn id="238" fill="hold">
                            <p:stCondLst>
                              <p:cond delay="0"/>
                            </p:stCondLst>
                            <p:childTnLst>
                              <p:par>
                                <p:cTn id="239" presetID="1" presetClass="entr" presetSubtype="0" fill="hold" nodeType="clickEffect">
                                  <p:stCondLst>
                                    <p:cond delay="0"/>
                                  </p:stCondLst>
                                  <p:childTnLst>
                                    <p:set>
                                      <p:cBhvr>
                                        <p:cTn id="240" dur="1" fill="hold">
                                          <p:stCondLst>
                                            <p:cond delay="0"/>
                                          </p:stCondLst>
                                        </p:cTn>
                                        <p:tgtEl>
                                          <p:spTgt spid="79"/>
                                        </p:tgtEl>
                                        <p:attrNameLst>
                                          <p:attrName>style.visibility</p:attrName>
                                        </p:attrNameLst>
                                      </p:cBhvr>
                                      <p:to>
                                        <p:strVal val="visible"/>
                                      </p:to>
                                    </p:set>
                                  </p:childTnLst>
                                </p:cTn>
                              </p:par>
                            </p:childTnLst>
                          </p:cTn>
                        </p:par>
                      </p:childTnLst>
                    </p:cTn>
                  </p:par>
                  <p:par>
                    <p:cTn id="241" fill="hold">
                      <p:stCondLst>
                        <p:cond delay="indefinite"/>
                      </p:stCondLst>
                      <p:childTnLst>
                        <p:par>
                          <p:cTn id="242" fill="hold">
                            <p:stCondLst>
                              <p:cond delay="0"/>
                            </p:stCondLst>
                            <p:childTnLst>
                              <p:par>
                                <p:cTn id="243" presetID="10" presetClass="entr" presetSubtype="0" fill="hold" grpId="0" nodeType="clickEffect">
                                  <p:stCondLst>
                                    <p:cond delay="0"/>
                                  </p:stCondLst>
                                  <p:childTnLst>
                                    <p:set>
                                      <p:cBhvr>
                                        <p:cTn id="244" dur="1" fill="hold">
                                          <p:stCondLst>
                                            <p:cond delay="0"/>
                                          </p:stCondLst>
                                        </p:cTn>
                                        <p:tgtEl>
                                          <p:spTgt spid="80"/>
                                        </p:tgtEl>
                                        <p:attrNameLst>
                                          <p:attrName>style.visibility</p:attrName>
                                        </p:attrNameLst>
                                      </p:cBhvr>
                                      <p:to>
                                        <p:strVal val="visible"/>
                                      </p:to>
                                    </p:set>
                                    <p:animEffect transition="in" filter="fade">
                                      <p:cBhvr>
                                        <p:cTn id="245" dur="500"/>
                                        <p:tgtEl>
                                          <p:spTgt spid="80"/>
                                        </p:tgtEl>
                                      </p:cBhvr>
                                    </p:animEffect>
                                  </p:childTnLst>
                                </p:cTn>
                              </p:par>
                            </p:childTnLst>
                          </p:cTn>
                        </p:par>
                      </p:childTnLst>
                    </p:cTn>
                  </p:par>
                  <p:par>
                    <p:cTn id="246" fill="hold">
                      <p:stCondLst>
                        <p:cond delay="indefinite"/>
                      </p:stCondLst>
                      <p:childTnLst>
                        <p:par>
                          <p:cTn id="247" fill="hold">
                            <p:stCondLst>
                              <p:cond delay="0"/>
                            </p:stCondLst>
                            <p:childTnLst>
                              <p:par>
                                <p:cTn id="248" presetID="1" presetClass="exit" presetSubtype="0" fill="hold" nodeType="clickEffect">
                                  <p:stCondLst>
                                    <p:cond delay="0"/>
                                  </p:stCondLst>
                                  <p:childTnLst>
                                    <p:set>
                                      <p:cBhvr>
                                        <p:cTn id="249" dur="1" fill="hold">
                                          <p:stCondLst>
                                            <p:cond delay="0"/>
                                          </p:stCondLst>
                                        </p:cTn>
                                        <p:tgtEl>
                                          <p:spTgt spid="79"/>
                                        </p:tgtEl>
                                        <p:attrNameLst>
                                          <p:attrName>style.visibility</p:attrName>
                                        </p:attrNameLst>
                                      </p:cBhvr>
                                      <p:to>
                                        <p:strVal val="hidden"/>
                                      </p:to>
                                    </p:set>
                                  </p:childTnLst>
                                </p:cTn>
                              </p:par>
                            </p:childTnLst>
                          </p:cTn>
                        </p:par>
                      </p:childTnLst>
                    </p:cTn>
                  </p:par>
                  <p:par>
                    <p:cTn id="250" fill="hold">
                      <p:stCondLst>
                        <p:cond delay="indefinite"/>
                      </p:stCondLst>
                      <p:childTnLst>
                        <p:par>
                          <p:cTn id="251" fill="hold">
                            <p:stCondLst>
                              <p:cond delay="0"/>
                            </p:stCondLst>
                            <p:childTnLst>
                              <p:par>
                                <p:cTn id="252" presetID="10" presetClass="exit" presetSubtype="0" fill="hold" grpId="2" nodeType="clickEffect">
                                  <p:stCondLst>
                                    <p:cond delay="0"/>
                                  </p:stCondLst>
                                  <p:childTnLst>
                                    <p:animEffect transition="out" filter="fade">
                                      <p:cBhvr>
                                        <p:cTn id="253" dur="500"/>
                                        <p:tgtEl>
                                          <p:spTgt spid="52"/>
                                        </p:tgtEl>
                                      </p:cBhvr>
                                    </p:animEffect>
                                    <p:set>
                                      <p:cBhvr>
                                        <p:cTn id="254" dur="1" fill="hold">
                                          <p:stCondLst>
                                            <p:cond delay="499"/>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6" grpId="0" animBg="1"/>
      <p:bldP spid="36" grpId="1" animBg="1"/>
      <p:bldP spid="42" grpId="0" animBg="1"/>
      <p:bldP spid="42" grpId="1" animBg="1"/>
      <p:bldP spid="49" grpId="0" animBg="1"/>
      <p:bldP spid="49" grpId="1" animBg="1"/>
      <p:bldP spid="49" grpId="2" animBg="1"/>
      <p:bldP spid="51" grpId="0" animBg="1"/>
      <p:bldP spid="51" grpId="1" animBg="1"/>
      <p:bldP spid="51" grpId="2" animBg="1"/>
      <p:bldP spid="51" grpId="3" animBg="1"/>
      <p:bldP spid="52" grpId="0" animBg="1"/>
      <p:bldP spid="52" grpId="1" animBg="1"/>
      <p:bldP spid="52" grpId="2" animBg="1"/>
      <p:bldP spid="53" grpId="0" animBg="1"/>
      <p:bldP spid="53" grpId="1" animBg="1"/>
      <p:bldP spid="68" grpId="0" animBg="1"/>
      <p:bldP spid="68" grpId="1" animBg="1"/>
      <p:bldP spid="70" grpId="0" animBg="1"/>
      <p:bldP spid="70" grpId="1" animBg="1"/>
      <p:bldP spid="71" grpId="0" animBg="1"/>
      <p:bldP spid="71" grpId="1" animBg="1"/>
      <p:bldP spid="18" grpId="0" animBg="1"/>
      <p:bldP spid="74" grpId="0" animBg="1"/>
      <p:bldP spid="74" grpId="1" animBg="1"/>
      <p:bldP spid="75" grpId="0" animBg="1"/>
      <p:bldP spid="75" grpId="1" animBg="1"/>
      <p:bldP spid="76" grpId="0" animBg="1"/>
      <p:bldP spid="76" grpId="1" animBg="1"/>
      <p:bldP spid="80"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a:xfrm>
            <a:off x="908881" y="-175833"/>
            <a:ext cx="10363200" cy="1143000"/>
          </a:xfrm>
        </p:spPr>
        <p:txBody>
          <a:bodyPr/>
          <a:lstStyle/>
          <a:p>
            <a:r>
              <a:rPr lang="en-US" dirty="0"/>
              <a:t>Event Loop Challenge</a:t>
            </a:r>
          </a:p>
        </p:txBody>
      </p:sp>
      <p:sp>
        <p:nvSpPr>
          <p:cNvPr id="41" name="TextBox 40">
            <a:extLst>
              <a:ext uri="{FF2B5EF4-FFF2-40B4-BE49-F238E27FC236}">
                <a16:creationId xmlns:a16="http://schemas.microsoft.com/office/drawing/2014/main" id="{0E8A0969-E8CA-4D7B-A782-4F83B91A7E52}"/>
              </a:ext>
            </a:extLst>
          </p:cNvPr>
          <p:cNvSpPr txBox="1"/>
          <p:nvPr/>
        </p:nvSpPr>
        <p:spPr>
          <a:xfrm>
            <a:off x="99280" y="805739"/>
            <a:ext cx="6174090" cy="5909310"/>
          </a:xfrm>
          <a:prstGeom prst="rect">
            <a:avLst/>
          </a:prstGeom>
          <a:solidFill>
            <a:srgbClr val="DFEAF5"/>
          </a:solidFill>
          <a:ln>
            <a:solidFill>
              <a:schemeClr val="tx1"/>
            </a:solidFill>
          </a:ln>
        </p:spPr>
        <p:txBody>
          <a:bodyPr wrap="square">
            <a:spAutoFit/>
          </a:bodyPr>
          <a:lstStyle/>
          <a:p>
            <a:r>
              <a:rPr lang="en-US" dirty="0">
                <a:latin typeface="Consolas" panose="020B0609020204030204" pitchFamily="49" charset="0"/>
              </a:rPr>
              <a:t>class Browser:</a:t>
            </a:r>
          </a:p>
          <a:p>
            <a:r>
              <a:rPr lang="en-US" dirty="0">
                <a:latin typeface="Consolas" panose="020B0609020204030204" pitchFamily="49" charset="0"/>
              </a:rPr>
              <a:t>  def __</a:t>
            </a:r>
            <a:r>
              <a:rPr lang="en-US" dirty="0" err="1">
                <a:latin typeface="Consolas" panose="020B0609020204030204" pitchFamily="49" charset="0"/>
              </a:rPr>
              <a:t>init</a:t>
            </a:r>
            <a:r>
              <a:rPr lang="en-US" dirty="0">
                <a:latin typeface="Consolas" panose="020B0609020204030204" pitchFamily="49" charset="0"/>
              </a:rPr>
              <a:t>__(self, page):</a:t>
            </a:r>
          </a:p>
          <a:p>
            <a:r>
              <a:rPr lang="en-US" dirty="0">
                <a:latin typeface="Consolas" panose="020B0609020204030204" pitchFamily="49" charset="0"/>
              </a:rPr>
              <a:t>    </a:t>
            </a:r>
            <a:r>
              <a:rPr lang="en-US" dirty="0" err="1">
                <a:latin typeface="Consolas" panose="020B0609020204030204" pitchFamily="49" charset="0"/>
              </a:rPr>
              <a:t>self.objs_on_page</a:t>
            </a:r>
            <a:r>
              <a:rPr lang="en-US" dirty="0">
                <a:latin typeface="Consolas" panose="020B0609020204030204" pitchFamily="49" charset="0"/>
              </a:rPr>
              <a:t> = </a:t>
            </a:r>
            <a:r>
              <a:rPr lang="en-US" dirty="0" err="1">
                <a:latin typeface="Consolas" panose="020B0609020204030204" pitchFamily="49" charset="0"/>
              </a:rPr>
              <a:t>self.get_all_objs</a:t>
            </a:r>
            <a:r>
              <a:rPr lang="en-US" dirty="0">
                <a:latin typeface="Consolas" panose="020B0609020204030204" pitchFamily="49" charset="0"/>
              </a:rPr>
              <a:t>(page)</a:t>
            </a:r>
          </a:p>
          <a:p>
            <a:r>
              <a:rPr lang="en-US" dirty="0">
                <a:latin typeface="Consolas" panose="020B0609020204030204" pitchFamily="49" charset="0"/>
              </a:rPr>
              <a:t>    </a:t>
            </a:r>
            <a:r>
              <a:rPr lang="en-US" dirty="0" err="1">
                <a:latin typeface="Consolas" panose="020B0609020204030204" pitchFamily="49" charset="0"/>
              </a:rPr>
              <a:t>self.run_queue</a:t>
            </a:r>
            <a:r>
              <a:rPr lang="en-US" dirty="0">
                <a:latin typeface="Consolas" panose="020B0609020204030204" pitchFamily="49" charset="0"/>
              </a:rPr>
              <a:t> = </a:t>
            </a:r>
            <a:r>
              <a:rPr lang="en-US" dirty="0" err="1">
                <a:latin typeface="Consolas" panose="020B0609020204030204" pitchFamily="49" charset="0"/>
              </a:rPr>
              <a:t>self.extract_stmts</a:t>
            </a:r>
            <a:r>
              <a:rPr lang="en-US" dirty="0">
                <a:latin typeface="Consolas" panose="020B0609020204030204" pitchFamily="49" charset="0"/>
              </a:rPr>
              <a:t>(page)</a:t>
            </a:r>
          </a:p>
          <a:p>
            <a:endParaRPr lang="en-US" dirty="0">
              <a:latin typeface="Consolas" panose="020B0609020204030204" pitchFamily="49" charset="0"/>
            </a:endParaRPr>
          </a:p>
          <a:p>
            <a:r>
              <a:rPr lang="en-US" dirty="0">
                <a:latin typeface="Consolas" panose="020B0609020204030204" pitchFamily="49" charset="0"/>
              </a:rPr>
              <a:t>  def </a:t>
            </a:r>
            <a:r>
              <a:rPr lang="en-US" dirty="0" err="1">
                <a:latin typeface="Consolas" panose="020B0609020204030204" pitchFamily="49" charset="0"/>
              </a:rPr>
              <a:t>event_loop</a:t>
            </a:r>
            <a:r>
              <a:rPr lang="en-US" dirty="0">
                <a:latin typeface="Consolas" panose="020B0609020204030204" pitchFamily="49" charset="0"/>
              </a:rPr>
              <a:t>(self):</a:t>
            </a:r>
          </a:p>
          <a:p>
            <a:r>
              <a:rPr lang="en-US" dirty="0">
                <a:latin typeface="Consolas" panose="020B0609020204030204" pitchFamily="49" charset="0"/>
              </a:rPr>
              <a:t>    while True:</a:t>
            </a:r>
          </a:p>
          <a:p>
            <a:r>
              <a:rPr lang="en-US" dirty="0">
                <a:latin typeface="Consolas" panose="020B0609020204030204" pitchFamily="49" charset="0"/>
              </a:rPr>
              <a:t>      </a:t>
            </a:r>
            <a:r>
              <a:rPr lang="en-US" dirty="0" err="1">
                <a:latin typeface="Consolas" panose="020B0609020204030204" pitchFamily="49" charset="0"/>
              </a:rPr>
              <a:t>self.handle_events</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self.run_next_statement</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  def </a:t>
            </a:r>
            <a:r>
              <a:rPr lang="en-US" dirty="0" err="1">
                <a:latin typeface="Consolas" panose="020B0609020204030204" pitchFamily="49" charset="0"/>
              </a:rPr>
              <a:t>handle_events</a:t>
            </a:r>
            <a:r>
              <a:rPr lang="en-US" dirty="0">
                <a:latin typeface="Consolas" panose="020B0609020204030204" pitchFamily="49" charset="0"/>
              </a:rPr>
              <a:t>(self):</a:t>
            </a:r>
          </a:p>
          <a:p>
            <a:r>
              <a:rPr lang="en-US" dirty="0">
                <a:latin typeface="Consolas" panose="020B0609020204030204" pitchFamily="49" charset="0"/>
              </a:rPr>
              <a:t>    for obj in </a:t>
            </a:r>
            <a:r>
              <a:rPr lang="en-US" dirty="0" err="1">
                <a:latin typeface="Consolas" panose="020B0609020204030204" pitchFamily="49" charset="0"/>
              </a:rPr>
              <a:t>self.objs_on_page</a:t>
            </a:r>
            <a:r>
              <a:rPr lang="en-US" dirty="0">
                <a:latin typeface="Consolas" panose="020B0609020204030204" pitchFamily="49" charset="0"/>
              </a:rPr>
              <a:t>:</a:t>
            </a:r>
          </a:p>
          <a:p>
            <a:r>
              <a:rPr lang="en-US" dirty="0">
                <a:latin typeface="Consolas" panose="020B0609020204030204" pitchFamily="49" charset="0"/>
              </a:rPr>
              <a:t>      if </a:t>
            </a:r>
            <a:r>
              <a:rPr lang="en-US" dirty="0" err="1">
                <a:latin typeface="Consolas" panose="020B0609020204030204" pitchFamily="49" charset="0"/>
              </a:rPr>
              <a:t>obj.event_occurred</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func</a:t>
            </a:r>
            <a:r>
              <a:rPr lang="en-US" dirty="0">
                <a:latin typeface="Consolas" panose="020B0609020204030204" pitchFamily="49" charset="0"/>
              </a:rPr>
              <a:t> = </a:t>
            </a:r>
            <a:r>
              <a:rPr lang="en-US" dirty="0" err="1">
                <a:latin typeface="Consolas" panose="020B0609020204030204" pitchFamily="49" charset="0"/>
              </a:rPr>
              <a:t>obj.get_handler</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self.run_queue.append</a:t>
            </a:r>
            <a:r>
              <a:rPr lang="en-US" dirty="0">
                <a:latin typeface="Consolas" panose="020B0609020204030204" pitchFamily="49" charset="0"/>
              </a:rPr>
              <a:t>(</a:t>
            </a:r>
            <a:r>
              <a:rPr lang="en-US" dirty="0" err="1">
                <a:latin typeface="Consolas" panose="020B0609020204030204" pitchFamily="49" charset="0"/>
              </a:rPr>
              <a:t>func</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  def </a:t>
            </a:r>
            <a:r>
              <a:rPr lang="en-US" dirty="0" err="1">
                <a:latin typeface="Consolas" panose="020B0609020204030204" pitchFamily="49" charset="0"/>
              </a:rPr>
              <a:t>run_next_statement</a:t>
            </a:r>
            <a:r>
              <a:rPr lang="en-US" dirty="0">
                <a:latin typeface="Consolas" panose="020B0609020204030204" pitchFamily="49" charset="0"/>
              </a:rPr>
              <a:t>(self):</a:t>
            </a:r>
          </a:p>
          <a:p>
            <a:r>
              <a:rPr lang="en-US" dirty="0">
                <a:latin typeface="Consolas" panose="020B0609020204030204" pitchFamily="49" charset="0"/>
              </a:rPr>
              <a:t>    if </a:t>
            </a:r>
            <a:r>
              <a:rPr lang="en-US" dirty="0" err="1">
                <a:latin typeface="Consolas" panose="020B0609020204030204" pitchFamily="49" charset="0"/>
              </a:rPr>
              <a:t>len</a:t>
            </a:r>
            <a:r>
              <a:rPr lang="en-US" dirty="0">
                <a:latin typeface="Consolas" panose="020B0609020204030204" pitchFamily="49" charset="0"/>
              </a:rPr>
              <a:t>(</a:t>
            </a:r>
            <a:r>
              <a:rPr lang="en-US" dirty="0" err="1">
                <a:latin typeface="Consolas" panose="020B0609020204030204" pitchFamily="49" charset="0"/>
              </a:rPr>
              <a:t>self.run_queue</a:t>
            </a:r>
            <a:r>
              <a:rPr lang="en-US" dirty="0">
                <a:latin typeface="Consolas" panose="020B0609020204030204" pitchFamily="49" charset="0"/>
              </a:rPr>
              <a:t>) &gt; 0:  </a:t>
            </a:r>
          </a:p>
          <a:p>
            <a:r>
              <a:rPr lang="en-US" dirty="0">
                <a:latin typeface="Consolas" panose="020B0609020204030204" pitchFamily="49" charset="0"/>
              </a:rPr>
              <a:t>      </a:t>
            </a:r>
            <a:r>
              <a:rPr lang="en-US" dirty="0" err="1">
                <a:latin typeface="Consolas" panose="020B0609020204030204" pitchFamily="49" charset="0"/>
              </a:rPr>
              <a:t>func</a:t>
            </a:r>
            <a:r>
              <a:rPr lang="en-US" dirty="0">
                <a:latin typeface="Consolas" panose="020B0609020204030204" pitchFamily="49" charset="0"/>
              </a:rPr>
              <a:t> = </a:t>
            </a:r>
            <a:r>
              <a:rPr lang="en-US" dirty="0" err="1">
                <a:latin typeface="Consolas" panose="020B0609020204030204" pitchFamily="49" charset="0"/>
              </a:rPr>
              <a:t>self.dequeue</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func</a:t>
            </a:r>
            <a:r>
              <a:rPr lang="en-US" dirty="0">
                <a:latin typeface="Consolas" panose="020B0609020204030204" pitchFamily="49" charset="0"/>
              </a:rPr>
              <a:t>()</a:t>
            </a:r>
          </a:p>
          <a:p>
            <a:endParaRPr lang="en-US" dirty="0">
              <a:latin typeface="Consolas" panose="020B0609020204030204" pitchFamily="49" charset="0"/>
            </a:endParaRPr>
          </a:p>
        </p:txBody>
      </p:sp>
      <p:sp>
        <p:nvSpPr>
          <p:cNvPr id="40" name="TextBox 39">
            <a:extLst>
              <a:ext uri="{FF2B5EF4-FFF2-40B4-BE49-F238E27FC236}">
                <a16:creationId xmlns:a16="http://schemas.microsoft.com/office/drawing/2014/main" id="{31133DCF-1192-4B35-A466-A86E6F29462A}"/>
              </a:ext>
            </a:extLst>
          </p:cNvPr>
          <p:cNvSpPr txBox="1"/>
          <p:nvPr/>
        </p:nvSpPr>
        <p:spPr>
          <a:xfrm>
            <a:off x="6373679" y="1024640"/>
            <a:ext cx="5637346" cy="707886"/>
          </a:xfrm>
          <a:prstGeom prst="rect">
            <a:avLst/>
          </a:prstGeom>
          <a:noFill/>
        </p:spPr>
        <p:txBody>
          <a:bodyPr wrap="square" rtlCol="0">
            <a:spAutoFit/>
          </a:bodyPr>
          <a:lstStyle/>
          <a:p>
            <a:pPr algn="ctr"/>
            <a:r>
              <a:rPr lang="en-US" sz="2000" dirty="0"/>
              <a:t>What happens if one of the statements in the run queue is "CPU bound" and takes a </a:t>
            </a:r>
            <a:r>
              <a:rPr lang="en-US" sz="2000" dirty="0">
                <a:solidFill>
                  <a:srgbClr val="FF0000"/>
                </a:solidFill>
              </a:rPr>
              <a:t>long time </a:t>
            </a:r>
            <a:r>
              <a:rPr lang="en-US" sz="2000" dirty="0"/>
              <a:t>to run?</a:t>
            </a:r>
          </a:p>
        </p:txBody>
      </p:sp>
      <p:sp>
        <p:nvSpPr>
          <p:cNvPr id="43" name="Rectangle 42">
            <a:extLst>
              <a:ext uri="{FF2B5EF4-FFF2-40B4-BE49-F238E27FC236}">
                <a16:creationId xmlns:a16="http://schemas.microsoft.com/office/drawing/2014/main" id="{21EF2BD1-5FC6-4743-8E67-F28212595CA8}"/>
              </a:ext>
            </a:extLst>
          </p:cNvPr>
          <p:cNvSpPr/>
          <p:nvPr/>
        </p:nvSpPr>
        <p:spPr>
          <a:xfrm>
            <a:off x="7084146" y="4130098"/>
            <a:ext cx="4193076"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44" name="Rectangle 43">
            <a:extLst>
              <a:ext uri="{FF2B5EF4-FFF2-40B4-BE49-F238E27FC236}">
                <a16:creationId xmlns:a16="http://schemas.microsoft.com/office/drawing/2014/main" id="{7AC95E95-B9DE-4900-B819-0CD6475B2C3A}"/>
              </a:ext>
            </a:extLst>
          </p:cNvPr>
          <p:cNvSpPr/>
          <p:nvPr/>
        </p:nvSpPr>
        <p:spPr>
          <a:xfrm>
            <a:off x="7082961" y="4131284"/>
            <a:ext cx="4194639"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Speech Bubble: Rectangle with Corners Rounded 19">
            <a:extLst>
              <a:ext uri="{FF2B5EF4-FFF2-40B4-BE49-F238E27FC236}">
                <a16:creationId xmlns:a16="http://schemas.microsoft.com/office/drawing/2014/main" id="{55B09BEF-110C-4C9F-945B-E5BA4FE3B0A2}"/>
              </a:ext>
            </a:extLst>
          </p:cNvPr>
          <p:cNvSpPr/>
          <p:nvPr/>
        </p:nvSpPr>
        <p:spPr>
          <a:xfrm>
            <a:off x="4538852" y="996524"/>
            <a:ext cx="4152015" cy="1143000"/>
          </a:xfrm>
          <a:prstGeom prst="wedgeRoundRectCallout">
            <a:avLst>
              <a:gd name="adj1" fmla="val -74111"/>
              <a:gd name="adj2" fmla="val 109563"/>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The event handler can't run and process UI events like clicks, etc.</a:t>
            </a:r>
          </a:p>
        </p:txBody>
      </p:sp>
      <p:grpSp>
        <p:nvGrpSpPr>
          <p:cNvPr id="3" name="Group 2">
            <a:extLst>
              <a:ext uri="{FF2B5EF4-FFF2-40B4-BE49-F238E27FC236}">
                <a16:creationId xmlns:a16="http://schemas.microsoft.com/office/drawing/2014/main" id="{42DB1F82-E012-4B81-A164-0A28515E07C7}"/>
              </a:ext>
            </a:extLst>
          </p:cNvPr>
          <p:cNvGrpSpPr/>
          <p:nvPr/>
        </p:nvGrpSpPr>
        <p:grpSpPr>
          <a:xfrm>
            <a:off x="6614860" y="2297803"/>
            <a:ext cx="4719839" cy="1386424"/>
            <a:chOff x="6614860" y="2297803"/>
            <a:chExt cx="4719839" cy="1386424"/>
          </a:xfrm>
        </p:grpSpPr>
        <p:grpSp>
          <p:nvGrpSpPr>
            <p:cNvPr id="49" name="Group 48">
              <a:extLst>
                <a:ext uri="{FF2B5EF4-FFF2-40B4-BE49-F238E27FC236}">
                  <a16:creationId xmlns:a16="http://schemas.microsoft.com/office/drawing/2014/main" id="{5A149052-023F-49FC-8E53-11951A9C53D9}"/>
                </a:ext>
              </a:extLst>
            </p:cNvPr>
            <p:cNvGrpSpPr/>
            <p:nvPr/>
          </p:nvGrpSpPr>
          <p:grpSpPr>
            <a:xfrm>
              <a:off x="6614860" y="2297803"/>
              <a:ext cx="4719839" cy="1386424"/>
              <a:chOff x="6685249" y="4857442"/>
              <a:chExt cx="4719839" cy="1386424"/>
            </a:xfrm>
          </p:grpSpPr>
          <p:grpSp>
            <p:nvGrpSpPr>
              <p:cNvPr id="50" name="Group 49">
                <a:extLst>
                  <a:ext uri="{FF2B5EF4-FFF2-40B4-BE49-F238E27FC236}">
                    <a16:creationId xmlns:a16="http://schemas.microsoft.com/office/drawing/2014/main" id="{C558D133-76F5-4532-A338-1A2BC8CFB671}"/>
                  </a:ext>
                </a:extLst>
              </p:cNvPr>
              <p:cNvGrpSpPr/>
              <p:nvPr/>
            </p:nvGrpSpPr>
            <p:grpSpPr>
              <a:xfrm>
                <a:off x="6685249" y="4857442"/>
                <a:ext cx="4719839" cy="1386424"/>
                <a:chOff x="7282313" y="4419736"/>
                <a:chExt cx="4719839" cy="1386424"/>
              </a:xfrm>
            </p:grpSpPr>
            <p:sp>
              <p:nvSpPr>
                <p:cNvPr id="53" name="Rectangle 52">
                  <a:extLst>
                    <a:ext uri="{FF2B5EF4-FFF2-40B4-BE49-F238E27FC236}">
                      <a16:creationId xmlns:a16="http://schemas.microsoft.com/office/drawing/2014/main" id="{2072AF87-EA0A-48BC-A862-81C218E52111}"/>
                    </a:ext>
                  </a:extLst>
                </p:cNvPr>
                <p:cNvSpPr/>
                <p:nvPr/>
              </p:nvSpPr>
              <p:spPr>
                <a:xfrm>
                  <a:off x="8485631" y="4475482"/>
                  <a:ext cx="3516521" cy="133067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endParaRPr>
                </a:p>
              </p:txBody>
            </p:sp>
            <p:sp>
              <p:nvSpPr>
                <p:cNvPr id="54" name="TextBox 53">
                  <a:extLst>
                    <a:ext uri="{FF2B5EF4-FFF2-40B4-BE49-F238E27FC236}">
                      <a16:creationId xmlns:a16="http://schemas.microsoft.com/office/drawing/2014/main" id="{B2A2BE0A-754D-4B92-AD7E-86087FB6CA4E}"/>
                    </a:ext>
                  </a:extLst>
                </p:cNvPr>
                <p:cNvSpPr txBox="1"/>
                <p:nvPr/>
              </p:nvSpPr>
              <p:spPr>
                <a:xfrm>
                  <a:off x="7282313" y="4419736"/>
                  <a:ext cx="1207382" cy="369332"/>
                </a:xfrm>
                <a:prstGeom prst="rect">
                  <a:avLst/>
                </a:prstGeom>
                <a:noFill/>
              </p:spPr>
              <p:txBody>
                <a:bodyPr wrap="none" rtlCol="0">
                  <a:spAutoFit/>
                </a:bodyPr>
                <a:lstStyle/>
                <a:p>
                  <a:r>
                    <a:rPr lang="en-US" dirty="0" err="1"/>
                    <a:t>run_queue</a:t>
                  </a:r>
                  <a:endParaRPr lang="en-US" dirty="0"/>
                </a:p>
              </p:txBody>
            </p:sp>
          </p:grpSp>
          <p:sp>
            <p:nvSpPr>
              <p:cNvPr id="52" name="Rectangle 51">
                <a:extLst>
                  <a:ext uri="{FF2B5EF4-FFF2-40B4-BE49-F238E27FC236}">
                    <a16:creationId xmlns:a16="http://schemas.microsoft.com/office/drawing/2014/main" id="{7D0ABF92-4FED-4391-BDB5-C0631EE177A0}"/>
                  </a:ext>
                </a:extLst>
              </p:cNvPr>
              <p:cNvSpPr/>
              <p:nvPr/>
            </p:nvSpPr>
            <p:spPr>
              <a:xfrm>
                <a:off x="7950863" y="5029333"/>
                <a:ext cx="3186829" cy="28753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err="1">
                    <a:solidFill>
                      <a:srgbClr val="FF0000"/>
                    </a:solidFill>
                    <a:latin typeface="Consolas" panose="020B0609020204030204" pitchFamily="49" charset="0"/>
                    <a:cs typeface="Courier New" panose="02070309020205020404" pitchFamily="49" charset="0"/>
                  </a:rPr>
                  <a:t>run_billion_iteration_loop</a:t>
                </a:r>
                <a:r>
                  <a:rPr lang="en-US" sz="1400" dirty="0">
                    <a:solidFill>
                      <a:srgbClr val="FF0000"/>
                    </a:solidFill>
                    <a:latin typeface="Consolas" panose="020B0609020204030204" pitchFamily="49" charset="0"/>
                    <a:cs typeface="Courier New" panose="02070309020205020404" pitchFamily="49" charset="0"/>
                  </a:rPr>
                  <a:t>();</a:t>
                </a:r>
              </a:p>
            </p:txBody>
          </p:sp>
        </p:grpSp>
        <p:sp>
          <p:nvSpPr>
            <p:cNvPr id="21" name="Rectangle 20">
              <a:extLst>
                <a:ext uri="{FF2B5EF4-FFF2-40B4-BE49-F238E27FC236}">
                  <a16:creationId xmlns:a16="http://schemas.microsoft.com/office/drawing/2014/main" id="{B5EF2F50-1986-4A5A-A40C-3369922B7078}"/>
                </a:ext>
              </a:extLst>
            </p:cNvPr>
            <p:cNvSpPr/>
            <p:nvPr/>
          </p:nvSpPr>
          <p:spPr>
            <a:xfrm>
              <a:off x="7880473" y="2821433"/>
              <a:ext cx="3186829" cy="28753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err="1">
                  <a:solidFill>
                    <a:srgbClr val="7030A0"/>
                  </a:solidFill>
                  <a:latin typeface="Consolas" panose="020B0609020204030204" pitchFamily="49" charset="0"/>
                  <a:cs typeface="Courier New" panose="02070309020205020404" pitchFamily="49" charset="0"/>
                </a:rPr>
                <a:t>handle_button_click</a:t>
              </a:r>
              <a:r>
                <a:rPr lang="en-US" sz="1400" dirty="0">
                  <a:solidFill>
                    <a:srgbClr val="7030A0"/>
                  </a:solidFill>
                  <a:latin typeface="Consolas" panose="020B0609020204030204" pitchFamily="49" charset="0"/>
                  <a:cs typeface="Courier New" panose="02070309020205020404" pitchFamily="49" charset="0"/>
                </a:rPr>
                <a:t>();</a:t>
              </a:r>
            </a:p>
          </p:txBody>
        </p:sp>
      </p:grpSp>
      <p:grpSp>
        <p:nvGrpSpPr>
          <p:cNvPr id="23" name="Group 22">
            <a:extLst>
              <a:ext uri="{FF2B5EF4-FFF2-40B4-BE49-F238E27FC236}">
                <a16:creationId xmlns:a16="http://schemas.microsoft.com/office/drawing/2014/main" id="{7B601E9D-8ADF-4EA0-9F46-D404ED1C892A}"/>
              </a:ext>
            </a:extLst>
          </p:cNvPr>
          <p:cNvGrpSpPr/>
          <p:nvPr/>
        </p:nvGrpSpPr>
        <p:grpSpPr>
          <a:xfrm>
            <a:off x="6848244" y="4127694"/>
            <a:ext cx="4486455" cy="2533923"/>
            <a:chOff x="7111986" y="2173706"/>
            <a:chExt cx="4486455" cy="2533923"/>
          </a:xfrm>
        </p:grpSpPr>
        <p:grpSp>
          <p:nvGrpSpPr>
            <p:cNvPr id="24" name="Group 23">
              <a:extLst>
                <a:ext uri="{FF2B5EF4-FFF2-40B4-BE49-F238E27FC236}">
                  <a16:creationId xmlns:a16="http://schemas.microsoft.com/office/drawing/2014/main" id="{DD94D06F-1782-4C09-BAF4-75EDFD176659}"/>
                </a:ext>
              </a:extLst>
            </p:cNvPr>
            <p:cNvGrpSpPr/>
            <p:nvPr/>
          </p:nvGrpSpPr>
          <p:grpSpPr>
            <a:xfrm>
              <a:off x="7111986" y="2173706"/>
              <a:ext cx="4486455" cy="2533923"/>
              <a:chOff x="7111987" y="2173706"/>
              <a:chExt cx="3903860" cy="2008769"/>
            </a:xfrm>
          </p:grpSpPr>
          <p:grpSp>
            <p:nvGrpSpPr>
              <p:cNvPr id="26" name="Group 25">
                <a:extLst>
                  <a:ext uri="{FF2B5EF4-FFF2-40B4-BE49-F238E27FC236}">
                    <a16:creationId xmlns:a16="http://schemas.microsoft.com/office/drawing/2014/main" id="{C2BA83D3-5265-4ADA-8057-EEA45F481F3B}"/>
                  </a:ext>
                </a:extLst>
              </p:cNvPr>
              <p:cNvGrpSpPr/>
              <p:nvPr/>
            </p:nvGrpSpPr>
            <p:grpSpPr>
              <a:xfrm>
                <a:off x="7111987" y="2173706"/>
                <a:ext cx="3903860" cy="2008769"/>
                <a:chOff x="3319462" y="2754855"/>
                <a:chExt cx="3903860" cy="2008769"/>
              </a:xfrm>
            </p:grpSpPr>
            <p:pic>
              <p:nvPicPr>
                <p:cNvPr id="29" name="Picture 28">
                  <a:extLst>
                    <a:ext uri="{FF2B5EF4-FFF2-40B4-BE49-F238E27FC236}">
                      <a16:creationId xmlns:a16="http://schemas.microsoft.com/office/drawing/2014/main" id="{84994DD8-DE43-465F-B03C-312079786B5D}"/>
                    </a:ext>
                  </a:extLst>
                </p:cNvPr>
                <p:cNvPicPr>
                  <a:picLocks noChangeAspect="1"/>
                </p:cNvPicPr>
                <p:nvPr/>
              </p:nvPicPr>
              <p:blipFill rotWithShape="1">
                <a:blip r:embed="rId2"/>
                <a:srcRect b="41056"/>
                <a:stretch/>
              </p:blipFill>
              <p:spPr>
                <a:xfrm>
                  <a:off x="3319462" y="2754855"/>
                  <a:ext cx="3903860" cy="1720892"/>
                </a:xfrm>
                <a:prstGeom prst="rect">
                  <a:avLst/>
                </a:prstGeom>
              </p:spPr>
            </p:pic>
            <p:grpSp>
              <p:nvGrpSpPr>
                <p:cNvPr id="30" name="Group 29">
                  <a:extLst>
                    <a:ext uri="{FF2B5EF4-FFF2-40B4-BE49-F238E27FC236}">
                      <a16:creationId xmlns:a16="http://schemas.microsoft.com/office/drawing/2014/main" id="{739A52F1-3403-4CAD-8AA2-FAEE9A3B0DCB}"/>
                    </a:ext>
                  </a:extLst>
                </p:cNvPr>
                <p:cNvGrpSpPr/>
                <p:nvPr/>
              </p:nvGrpSpPr>
              <p:grpSpPr>
                <a:xfrm>
                  <a:off x="3319462" y="4475747"/>
                  <a:ext cx="3903860" cy="287877"/>
                  <a:chOff x="7461972" y="4825757"/>
                  <a:chExt cx="3903860" cy="287877"/>
                </a:xfrm>
              </p:grpSpPr>
              <p:pic>
                <p:nvPicPr>
                  <p:cNvPr id="31" name="Picture 30">
                    <a:extLst>
                      <a:ext uri="{FF2B5EF4-FFF2-40B4-BE49-F238E27FC236}">
                        <a16:creationId xmlns:a16="http://schemas.microsoft.com/office/drawing/2014/main" id="{56942B85-6AC3-49F3-82C9-609FC1EA4C06}"/>
                      </a:ext>
                    </a:extLst>
                  </p:cNvPr>
                  <p:cNvPicPr>
                    <a:picLocks noChangeAspect="1"/>
                  </p:cNvPicPr>
                  <p:nvPr/>
                </p:nvPicPr>
                <p:blipFill rotWithShape="1">
                  <a:blip r:embed="rId2"/>
                  <a:srcRect t="90139"/>
                  <a:stretch/>
                </p:blipFill>
                <p:spPr>
                  <a:xfrm>
                    <a:off x="7461972" y="4825757"/>
                    <a:ext cx="3903860" cy="287877"/>
                  </a:xfrm>
                  <a:prstGeom prst="rect">
                    <a:avLst/>
                  </a:prstGeom>
                </p:spPr>
              </p:pic>
              <p:sp>
                <p:nvSpPr>
                  <p:cNvPr id="32" name="Rectangle 31">
                    <a:extLst>
                      <a:ext uri="{FF2B5EF4-FFF2-40B4-BE49-F238E27FC236}">
                        <a16:creationId xmlns:a16="http://schemas.microsoft.com/office/drawing/2014/main" id="{B4681487-CA12-4044-9FEA-CBF36951D729}"/>
                      </a:ext>
                    </a:extLst>
                  </p:cNvPr>
                  <p:cNvSpPr/>
                  <p:nvPr/>
                </p:nvSpPr>
                <p:spPr>
                  <a:xfrm>
                    <a:off x="7691460" y="4904509"/>
                    <a:ext cx="1715047" cy="166255"/>
                  </a:xfrm>
                  <a:prstGeom prst="rect">
                    <a:avLst/>
                  </a:prstGeom>
                  <a:solidFill>
                    <a:srgbClr val="50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504F"/>
                      </a:solidFill>
                    </a:endParaRPr>
                  </a:p>
                </p:txBody>
              </p:sp>
              <p:sp>
                <p:nvSpPr>
                  <p:cNvPr id="33" name="Rectangle 32">
                    <a:extLst>
                      <a:ext uri="{FF2B5EF4-FFF2-40B4-BE49-F238E27FC236}">
                        <a16:creationId xmlns:a16="http://schemas.microsoft.com/office/drawing/2014/main" id="{296E5A63-1633-4C5C-B4DD-899012F099A0}"/>
                      </a:ext>
                    </a:extLst>
                  </p:cNvPr>
                  <p:cNvSpPr/>
                  <p:nvPr/>
                </p:nvSpPr>
                <p:spPr>
                  <a:xfrm>
                    <a:off x="9562553" y="4825757"/>
                    <a:ext cx="1715047" cy="166255"/>
                  </a:xfrm>
                  <a:prstGeom prst="rect">
                    <a:avLst/>
                  </a:prstGeom>
                  <a:solidFill>
                    <a:srgbClr val="50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50504F"/>
                      </a:solidFill>
                    </a:endParaRPr>
                  </a:p>
                </p:txBody>
              </p:sp>
            </p:grpSp>
          </p:grpSp>
          <p:sp>
            <p:nvSpPr>
              <p:cNvPr id="27" name="Rectangle 26">
                <a:extLst>
                  <a:ext uri="{FF2B5EF4-FFF2-40B4-BE49-F238E27FC236}">
                    <a16:creationId xmlns:a16="http://schemas.microsoft.com/office/drawing/2014/main" id="{A6EDB368-0CBF-4D97-B093-F62499813C33}"/>
                  </a:ext>
                </a:extLst>
              </p:cNvPr>
              <p:cNvSpPr/>
              <p:nvPr/>
            </p:nvSpPr>
            <p:spPr>
              <a:xfrm>
                <a:off x="8779432" y="2320272"/>
                <a:ext cx="1550226" cy="129796"/>
              </a:xfrm>
              <a:prstGeom prst="rect">
                <a:avLst/>
              </a:prstGeom>
              <a:solidFill>
                <a:srgbClr val="2C29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50504F"/>
                  </a:solidFill>
                </a:endParaRPr>
              </a:p>
            </p:txBody>
          </p:sp>
          <p:sp>
            <p:nvSpPr>
              <p:cNvPr id="28" name="TextBox 27">
                <a:extLst>
                  <a:ext uri="{FF2B5EF4-FFF2-40B4-BE49-F238E27FC236}">
                    <a16:creationId xmlns:a16="http://schemas.microsoft.com/office/drawing/2014/main" id="{1001A124-596A-42B5-AF0E-598359697220}"/>
                  </a:ext>
                </a:extLst>
              </p:cNvPr>
              <p:cNvSpPr txBox="1"/>
              <p:nvPr/>
            </p:nvSpPr>
            <p:spPr>
              <a:xfrm>
                <a:off x="8697748" y="2267248"/>
                <a:ext cx="1378997" cy="243990"/>
              </a:xfrm>
              <a:prstGeom prst="rect">
                <a:avLst/>
              </a:prstGeom>
              <a:noFill/>
            </p:spPr>
            <p:txBody>
              <a:bodyPr wrap="none" rtlCol="0">
                <a:spAutoFit/>
              </a:bodyPr>
              <a:lstStyle/>
              <a:p>
                <a:r>
                  <a:rPr lang="en-US" sz="1400" dirty="0">
                    <a:solidFill>
                      <a:schemeClr val="bg2"/>
                    </a:solidFill>
                  </a:rPr>
                  <a:t>www.weather.com</a:t>
                </a:r>
              </a:p>
            </p:txBody>
          </p:sp>
        </p:grpSp>
        <p:pic>
          <p:nvPicPr>
            <p:cNvPr id="25" name="Picture 24">
              <a:extLst>
                <a:ext uri="{FF2B5EF4-FFF2-40B4-BE49-F238E27FC236}">
                  <a16:creationId xmlns:a16="http://schemas.microsoft.com/office/drawing/2014/main" id="{FE0116BE-8625-485F-8A40-BA8922C2F834}"/>
                </a:ext>
              </a:extLst>
            </p:cNvPr>
            <p:cNvPicPr>
              <a:picLocks noChangeAspect="1"/>
            </p:cNvPicPr>
            <p:nvPr/>
          </p:nvPicPr>
          <p:blipFill rotWithShape="1">
            <a:blip r:embed="rId3"/>
            <a:srcRect r="25525" b="28012"/>
            <a:stretch/>
          </p:blipFill>
          <p:spPr>
            <a:xfrm>
              <a:off x="7156908" y="2694881"/>
              <a:ext cx="4277531" cy="1974773"/>
            </a:xfrm>
            <a:prstGeom prst="rect">
              <a:avLst/>
            </a:prstGeom>
          </p:spPr>
        </p:pic>
      </p:grpSp>
      <p:pic>
        <p:nvPicPr>
          <p:cNvPr id="34" name="Picture 33">
            <a:extLst>
              <a:ext uri="{FF2B5EF4-FFF2-40B4-BE49-F238E27FC236}">
                <a16:creationId xmlns:a16="http://schemas.microsoft.com/office/drawing/2014/main" id="{2A53ABC6-01C4-4EF8-9079-BF34F80ED050}"/>
              </a:ext>
            </a:extLst>
          </p:cNvPr>
          <p:cNvPicPr>
            <a:picLocks noChangeAspect="1"/>
          </p:cNvPicPr>
          <p:nvPr/>
        </p:nvPicPr>
        <p:blipFill>
          <a:blip r:embed="rId4"/>
          <a:stretch>
            <a:fillRect/>
          </a:stretch>
        </p:blipFill>
        <p:spPr>
          <a:xfrm>
            <a:off x="6916115" y="5017130"/>
            <a:ext cx="3076575" cy="619125"/>
          </a:xfrm>
          <a:prstGeom prst="rect">
            <a:avLst/>
          </a:prstGeom>
        </p:spPr>
      </p:pic>
      <p:sp>
        <p:nvSpPr>
          <p:cNvPr id="35" name="Rectangle 34">
            <a:extLst>
              <a:ext uri="{FF2B5EF4-FFF2-40B4-BE49-F238E27FC236}">
                <a16:creationId xmlns:a16="http://schemas.microsoft.com/office/drawing/2014/main" id="{5E91DA8B-94E6-4790-8A86-90E7243F6998}"/>
              </a:ext>
            </a:extLst>
          </p:cNvPr>
          <p:cNvSpPr/>
          <p:nvPr/>
        </p:nvSpPr>
        <p:spPr>
          <a:xfrm>
            <a:off x="6916115" y="4688813"/>
            <a:ext cx="3617180" cy="9474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descr="A picture containing sandglass&#10;&#10;Description automatically generated">
            <a:extLst>
              <a:ext uri="{FF2B5EF4-FFF2-40B4-BE49-F238E27FC236}">
                <a16:creationId xmlns:a16="http://schemas.microsoft.com/office/drawing/2014/main" id="{0D0DB415-5658-496D-BE62-FE3FB70110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69884" y="5520632"/>
            <a:ext cx="982047" cy="982047"/>
          </a:xfrm>
          <a:prstGeom prst="rect">
            <a:avLst/>
          </a:prstGeom>
        </p:spPr>
      </p:pic>
      <p:sp>
        <p:nvSpPr>
          <p:cNvPr id="19" name="Speech Bubble: Rectangle with Corners Rounded 18">
            <a:extLst>
              <a:ext uri="{FF2B5EF4-FFF2-40B4-BE49-F238E27FC236}">
                <a16:creationId xmlns:a16="http://schemas.microsoft.com/office/drawing/2014/main" id="{B50644B3-F49D-4D50-974E-1F81FF0159DD}"/>
              </a:ext>
            </a:extLst>
          </p:cNvPr>
          <p:cNvSpPr/>
          <p:nvPr/>
        </p:nvSpPr>
        <p:spPr>
          <a:xfrm>
            <a:off x="5238014" y="3714619"/>
            <a:ext cx="4825276" cy="1330677"/>
          </a:xfrm>
          <a:prstGeom prst="wedgeRoundRectCallout">
            <a:avLst>
              <a:gd name="adj1" fmla="val -71307"/>
              <a:gd name="adj2" fmla="val -84217"/>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The event-loop can only do one thing at a time, so if a function (or any of the functions it calls) takes a long time to run...</a:t>
            </a:r>
          </a:p>
        </p:txBody>
      </p:sp>
      <p:pic>
        <p:nvPicPr>
          <p:cNvPr id="4" name="Picture 3" descr="Shape&#10;&#10;Description automatically generated with low confidence">
            <a:extLst>
              <a:ext uri="{FF2B5EF4-FFF2-40B4-BE49-F238E27FC236}">
                <a16:creationId xmlns:a16="http://schemas.microsoft.com/office/drawing/2014/main" id="{6E8BCB5F-713C-40FF-8691-E225CC0052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92984" y="-14297"/>
            <a:ext cx="662880" cy="662880"/>
          </a:xfrm>
          <a:prstGeom prst="rect">
            <a:avLst/>
          </a:prstGeom>
          <a:ln>
            <a:noFill/>
          </a:ln>
          <a:effectLst>
            <a:outerShdw blurRad="292100" dist="139700" dir="2700000" algn="tl" rotWithShape="0">
              <a:srgbClr val="333333">
                <a:alpha val="65000"/>
              </a:srgbClr>
            </a:outerShdw>
          </a:effectLst>
        </p:spPr>
      </p:pic>
      <p:sp>
        <p:nvSpPr>
          <p:cNvPr id="38" name="Speech Bubble: Rectangle with Corners Rounded 37">
            <a:extLst>
              <a:ext uri="{FF2B5EF4-FFF2-40B4-BE49-F238E27FC236}">
                <a16:creationId xmlns:a16="http://schemas.microsoft.com/office/drawing/2014/main" id="{E1406C7E-B9C6-48BE-972C-3908E75ACA24}"/>
              </a:ext>
            </a:extLst>
          </p:cNvPr>
          <p:cNvSpPr/>
          <p:nvPr/>
        </p:nvSpPr>
        <p:spPr>
          <a:xfrm>
            <a:off x="3410462" y="5076902"/>
            <a:ext cx="4152015" cy="1143000"/>
          </a:xfrm>
          <a:prstGeom prst="wedgeRoundRectCallout">
            <a:avLst>
              <a:gd name="adj1" fmla="val 81197"/>
              <a:gd name="adj2" fmla="val 49146"/>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This causes the UI to hang and become unresponsive to clicks, etc.</a:t>
            </a:r>
          </a:p>
        </p:txBody>
      </p:sp>
      <p:grpSp>
        <p:nvGrpSpPr>
          <p:cNvPr id="47" name="Group 46">
            <a:extLst>
              <a:ext uri="{FF2B5EF4-FFF2-40B4-BE49-F238E27FC236}">
                <a16:creationId xmlns:a16="http://schemas.microsoft.com/office/drawing/2014/main" id="{AA7BD9F7-4408-4621-AFDB-340F4E090384}"/>
              </a:ext>
            </a:extLst>
          </p:cNvPr>
          <p:cNvGrpSpPr/>
          <p:nvPr/>
        </p:nvGrpSpPr>
        <p:grpSpPr>
          <a:xfrm>
            <a:off x="6273370" y="5410139"/>
            <a:ext cx="5839285" cy="838671"/>
            <a:chOff x="5336104" y="3359199"/>
            <a:chExt cx="5839285" cy="838671"/>
          </a:xfrm>
        </p:grpSpPr>
        <p:grpSp>
          <p:nvGrpSpPr>
            <p:cNvPr id="48" name="Group 47">
              <a:extLst>
                <a:ext uri="{FF2B5EF4-FFF2-40B4-BE49-F238E27FC236}">
                  <a16:creationId xmlns:a16="http://schemas.microsoft.com/office/drawing/2014/main" id="{42A11791-4DA4-4036-BC5A-1318752F7D14}"/>
                </a:ext>
              </a:extLst>
            </p:cNvPr>
            <p:cNvGrpSpPr/>
            <p:nvPr/>
          </p:nvGrpSpPr>
          <p:grpSpPr>
            <a:xfrm>
              <a:off x="5336104" y="3359199"/>
              <a:ext cx="5839285" cy="838671"/>
              <a:chOff x="1778161" y="1898780"/>
              <a:chExt cx="5839285" cy="838671"/>
            </a:xfrm>
          </p:grpSpPr>
          <p:sp>
            <p:nvSpPr>
              <p:cNvPr id="67" name="Rectangle 66">
                <a:extLst>
                  <a:ext uri="{FF2B5EF4-FFF2-40B4-BE49-F238E27FC236}">
                    <a16:creationId xmlns:a16="http://schemas.microsoft.com/office/drawing/2014/main" id="{39A67BCE-1651-4DE2-A716-CC1AEBBD247B}"/>
                  </a:ext>
                </a:extLst>
              </p:cNvPr>
              <p:cNvSpPr/>
              <p:nvPr/>
            </p:nvSpPr>
            <p:spPr>
              <a:xfrm>
                <a:off x="1813496" y="1898780"/>
                <a:ext cx="5803950" cy="83867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8" name="Group 67">
                <a:extLst>
                  <a:ext uri="{FF2B5EF4-FFF2-40B4-BE49-F238E27FC236}">
                    <a16:creationId xmlns:a16="http://schemas.microsoft.com/office/drawing/2014/main" id="{E2EA852A-0787-4279-97B3-BE6653D5B286}"/>
                  </a:ext>
                </a:extLst>
              </p:cNvPr>
              <p:cNvGrpSpPr/>
              <p:nvPr/>
            </p:nvGrpSpPr>
            <p:grpSpPr>
              <a:xfrm>
                <a:off x="1778161" y="1941656"/>
                <a:ext cx="5821623" cy="723086"/>
                <a:chOff x="1342343" y="1377855"/>
                <a:chExt cx="6646458" cy="723086"/>
              </a:xfrm>
            </p:grpSpPr>
            <p:pic>
              <p:nvPicPr>
                <p:cNvPr id="69" name="Picture 68">
                  <a:extLst>
                    <a:ext uri="{FF2B5EF4-FFF2-40B4-BE49-F238E27FC236}">
                      <a16:creationId xmlns:a16="http://schemas.microsoft.com/office/drawing/2014/main" id="{300CBBC6-C5D4-4B0A-815E-FC9F3B606110}"/>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1342343" y="1377855"/>
                  <a:ext cx="648769" cy="723086"/>
                </a:xfrm>
                <a:prstGeom prst="rect">
                  <a:avLst/>
                </a:prstGeom>
              </p:spPr>
            </p:pic>
            <p:cxnSp>
              <p:nvCxnSpPr>
                <p:cNvPr id="70" name="Straight Arrow Connector 69">
                  <a:extLst>
                    <a:ext uri="{FF2B5EF4-FFF2-40B4-BE49-F238E27FC236}">
                      <a16:creationId xmlns:a16="http://schemas.microsoft.com/office/drawing/2014/main" id="{02ED923E-9E0E-4CFD-8B6A-54246B55CDA5}"/>
                    </a:ext>
                  </a:extLst>
                </p:cNvPr>
                <p:cNvCxnSpPr>
                  <a:cxnSpLocks/>
                </p:cNvCxnSpPr>
                <p:nvPr/>
              </p:nvCxnSpPr>
              <p:spPr>
                <a:xfrm>
                  <a:off x="1709083" y="1832697"/>
                  <a:ext cx="6279718" cy="0"/>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1" name="Group 50">
              <a:extLst>
                <a:ext uri="{FF2B5EF4-FFF2-40B4-BE49-F238E27FC236}">
                  <a16:creationId xmlns:a16="http://schemas.microsoft.com/office/drawing/2014/main" id="{3481391F-5C6B-47C0-923A-ADB340C4F9C3}"/>
                </a:ext>
              </a:extLst>
            </p:cNvPr>
            <p:cNvGrpSpPr/>
            <p:nvPr/>
          </p:nvGrpSpPr>
          <p:grpSpPr>
            <a:xfrm>
              <a:off x="5986798" y="3676440"/>
              <a:ext cx="4443520" cy="331392"/>
              <a:chOff x="4787814" y="3610418"/>
              <a:chExt cx="4443520" cy="331392"/>
            </a:xfrm>
          </p:grpSpPr>
          <p:sp>
            <p:nvSpPr>
              <p:cNvPr id="55" name="Rectangle 54">
                <a:extLst>
                  <a:ext uri="{FF2B5EF4-FFF2-40B4-BE49-F238E27FC236}">
                    <a16:creationId xmlns:a16="http://schemas.microsoft.com/office/drawing/2014/main" id="{B1873C63-5513-4762-9638-84F5E380077E}"/>
                  </a:ext>
                </a:extLst>
              </p:cNvPr>
              <p:cNvSpPr/>
              <p:nvPr/>
            </p:nvSpPr>
            <p:spPr>
              <a:xfrm>
                <a:off x="4787814" y="3610418"/>
                <a:ext cx="204064" cy="3313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56" name="Rectangle 55">
                <a:extLst>
                  <a:ext uri="{FF2B5EF4-FFF2-40B4-BE49-F238E27FC236}">
                    <a16:creationId xmlns:a16="http://schemas.microsoft.com/office/drawing/2014/main" id="{0C2AA096-1749-4F63-8872-D8E6CFF436BE}"/>
                  </a:ext>
                </a:extLst>
              </p:cNvPr>
              <p:cNvSpPr/>
              <p:nvPr/>
            </p:nvSpPr>
            <p:spPr>
              <a:xfrm>
                <a:off x="5025643" y="3610418"/>
                <a:ext cx="316063" cy="33139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57" name="Rectangle 56">
                <a:extLst>
                  <a:ext uri="{FF2B5EF4-FFF2-40B4-BE49-F238E27FC236}">
                    <a16:creationId xmlns:a16="http://schemas.microsoft.com/office/drawing/2014/main" id="{8B099B4E-1015-473F-B33A-405AC0103F32}"/>
                  </a:ext>
                </a:extLst>
              </p:cNvPr>
              <p:cNvSpPr/>
              <p:nvPr/>
            </p:nvSpPr>
            <p:spPr>
              <a:xfrm>
                <a:off x="5375471" y="3610418"/>
                <a:ext cx="3481102" cy="33139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66" name="Rectangle 65">
                <a:extLst>
                  <a:ext uri="{FF2B5EF4-FFF2-40B4-BE49-F238E27FC236}">
                    <a16:creationId xmlns:a16="http://schemas.microsoft.com/office/drawing/2014/main" id="{716F86DF-7C33-4846-9819-B3D9B5813B8E}"/>
                  </a:ext>
                </a:extLst>
              </p:cNvPr>
              <p:cNvSpPr/>
              <p:nvPr/>
            </p:nvSpPr>
            <p:spPr>
              <a:xfrm>
                <a:off x="8891232" y="3610418"/>
                <a:ext cx="340102" cy="33139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grpSp>
      </p:grpSp>
    </p:spTree>
    <p:extLst>
      <p:ext uri="{BB962C8B-B14F-4D97-AF65-F5344CB8AC3E}">
        <p14:creationId xmlns:p14="http://schemas.microsoft.com/office/powerpoint/2010/main" val="2867521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22" presetClass="entr" presetSubtype="8"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wipe(left)">
                                      <p:cBhvr>
                                        <p:cTn id="21" dur="59000"/>
                                        <p:tgtEl>
                                          <p:spTgt spid="4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43"/>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44"/>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down)">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4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20"/>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9"/>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47"/>
                                        </p:tgtEl>
                                      </p:cBhvr>
                                    </p:animEffect>
                                    <p:set>
                                      <p:cBhvr>
                                        <p:cTn id="50" dur="1" fill="hold">
                                          <p:stCondLst>
                                            <p:cond delay="499"/>
                                          </p:stCondLst>
                                        </p:cTn>
                                        <p:tgtEl>
                                          <p:spTgt spid="4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wipe(down)">
                                      <p:cBhvr>
                                        <p:cTn id="55" dur="500"/>
                                        <p:tgtEl>
                                          <p:spTgt spid="38"/>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23"/>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36"/>
                                        </p:tgtEl>
                                        <p:attrNameLst>
                                          <p:attrName>style.visibility</p:attrName>
                                        </p:attrNameLst>
                                      </p:cBhvr>
                                      <p:to>
                                        <p:strVal val="visible"/>
                                      </p:to>
                                    </p:set>
                                  </p:childTnLst>
                                </p:cTn>
                              </p:par>
                              <p:par>
                                <p:cTn id="64" presetID="22" presetClass="entr" presetSubtype="8" fill="hold" nodeType="with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wipe(left)">
                                      <p:cBhvr>
                                        <p:cTn id="66" dur="500"/>
                                        <p:tgtEl>
                                          <p:spTgt spid="34"/>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0" grpId="0"/>
      <p:bldP spid="43" grpId="0" animBg="1"/>
      <p:bldP spid="43" grpId="1" animBg="1"/>
      <p:bldP spid="44" grpId="0" animBg="1"/>
      <p:bldP spid="44" grpId="1" animBg="1"/>
      <p:bldP spid="20" grpId="0" animBg="1"/>
      <p:bldP spid="20" grpId="1" animBg="1"/>
      <p:bldP spid="35" grpId="0" animBg="1"/>
      <p:bldP spid="19" grpId="0" animBg="1"/>
      <p:bldP spid="19" grpId="1" animBg="1"/>
      <p:bldP spid="38" grpId="0" animBg="1"/>
      <p:bldP spid="38" grpId="1"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85F88-DE7A-4EC6-A614-6E13A375DACF}"/>
              </a:ext>
            </a:extLst>
          </p:cNvPr>
          <p:cNvSpPr>
            <a:spLocks noGrp="1"/>
          </p:cNvSpPr>
          <p:nvPr>
            <p:ph type="title"/>
          </p:nvPr>
        </p:nvSpPr>
        <p:spPr/>
        <p:txBody>
          <a:bodyPr/>
          <a:lstStyle/>
          <a:p>
            <a:r>
              <a:rPr lang="en-US" dirty="0"/>
              <a:t>Event Loops are Everywhere</a:t>
            </a:r>
          </a:p>
        </p:txBody>
      </p:sp>
      <p:grpSp>
        <p:nvGrpSpPr>
          <p:cNvPr id="7" name="Group 6">
            <a:extLst>
              <a:ext uri="{FF2B5EF4-FFF2-40B4-BE49-F238E27FC236}">
                <a16:creationId xmlns:a16="http://schemas.microsoft.com/office/drawing/2014/main" id="{565DA3DD-2662-48D5-9EDC-83664C88014F}"/>
              </a:ext>
            </a:extLst>
          </p:cNvPr>
          <p:cNvGrpSpPr/>
          <p:nvPr/>
        </p:nvGrpSpPr>
        <p:grpSpPr>
          <a:xfrm>
            <a:off x="1027413" y="871512"/>
            <a:ext cx="3868848" cy="3244866"/>
            <a:chOff x="1027413" y="804771"/>
            <a:chExt cx="3868848" cy="3244866"/>
          </a:xfrm>
        </p:grpSpPr>
        <p:pic>
          <p:nvPicPr>
            <p:cNvPr id="8" name="Picture 7">
              <a:extLst>
                <a:ext uri="{FF2B5EF4-FFF2-40B4-BE49-F238E27FC236}">
                  <a16:creationId xmlns:a16="http://schemas.microsoft.com/office/drawing/2014/main" id="{1A74346C-19D8-4962-A647-7779A2DF0EF3}"/>
                </a:ext>
              </a:extLst>
            </p:cNvPr>
            <p:cNvPicPr>
              <a:picLocks noChangeAspect="1"/>
            </p:cNvPicPr>
            <p:nvPr/>
          </p:nvPicPr>
          <p:blipFill>
            <a:blip r:embed="rId2"/>
            <a:stretch>
              <a:fillRect/>
            </a:stretch>
          </p:blipFill>
          <p:spPr>
            <a:xfrm>
              <a:off x="1027413" y="1148001"/>
              <a:ext cx="3868848" cy="29016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3C76AF8B-980C-4B20-84C1-47FE0693ECD7}"/>
                </a:ext>
              </a:extLst>
            </p:cNvPr>
            <p:cNvSpPr txBox="1"/>
            <p:nvPr/>
          </p:nvSpPr>
          <p:spPr>
            <a:xfrm>
              <a:off x="1712393" y="804771"/>
              <a:ext cx="2760628" cy="400110"/>
            </a:xfrm>
            <a:prstGeom prst="rect">
              <a:avLst/>
            </a:prstGeom>
            <a:noFill/>
          </p:spPr>
          <p:txBody>
            <a:bodyPr wrap="none" rtlCol="0">
              <a:spAutoFit/>
            </a:bodyPr>
            <a:lstStyle/>
            <a:p>
              <a:r>
                <a:rPr lang="en-US" sz="2000" dirty="0"/>
                <a:t>Mobile App Frameworks</a:t>
              </a:r>
            </a:p>
          </p:txBody>
        </p:sp>
      </p:grpSp>
      <p:grpSp>
        <p:nvGrpSpPr>
          <p:cNvPr id="11" name="Group 10">
            <a:extLst>
              <a:ext uri="{FF2B5EF4-FFF2-40B4-BE49-F238E27FC236}">
                <a16:creationId xmlns:a16="http://schemas.microsoft.com/office/drawing/2014/main" id="{530FC2B2-4AD2-4002-927E-9932E37E5267}"/>
              </a:ext>
            </a:extLst>
          </p:cNvPr>
          <p:cNvGrpSpPr/>
          <p:nvPr/>
        </p:nvGrpSpPr>
        <p:grpSpPr>
          <a:xfrm>
            <a:off x="6096000" y="871512"/>
            <a:ext cx="4651819" cy="2603187"/>
            <a:chOff x="6096000" y="825813"/>
            <a:chExt cx="4651819" cy="2603187"/>
          </a:xfrm>
        </p:grpSpPr>
        <p:grpSp>
          <p:nvGrpSpPr>
            <p:cNvPr id="5" name="Group 4">
              <a:extLst>
                <a:ext uri="{FF2B5EF4-FFF2-40B4-BE49-F238E27FC236}">
                  <a16:creationId xmlns:a16="http://schemas.microsoft.com/office/drawing/2014/main" id="{438B2F8C-19D7-406C-9509-2254846B3431}"/>
                </a:ext>
              </a:extLst>
            </p:cNvPr>
            <p:cNvGrpSpPr/>
            <p:nvPr/>
          </p:nvGrpSpPr>
          <p:grpSpPr>
            <a:xfrm>
              <a:off x="6096000" y="1333500"/>
              <a:ext cx="4651819" cy="2095500"/>
              <a:chOff x="6096000" y="1301871"/>
              <a:chExt cx="4651819" cy="2095500"/>
            </a:xfrm>
          </p:grpSpPr>
          <p:pic>
            <p:nvPicPr>
              <p:cNvPr id="18" name="Picture 17">
                <a:extLst>
                  <a:ext uri="{FF2B5EF4-FFF2-40B4-BE49-F238E27FC236}">
                    <a16:creationId xmlns:a16="http://schemas.microsoft.com/office/drawing/2014/main" id="{24EC7FE5-812B-456B-B656-307F8A8CA385}"/>
                  </a:ext>
                </a:extLst>
              </p:cNvPr>
              <p:cNvPicPr>
                <a:picLocks noChangeAspect="1"/>
              </p:cNvPicPr>
              <p:nvPr/>
            </p:nvPicPr>
            <p:blipFill>
              <a:blip r:embed="rId3"/>
              <a:stretch>
                <a:fillRect/>
              </a:stretch>
            </p:blipFill>
            <p:spPr>
              <a:xfrm>
                <a:off x="8566594" y="1301871"/>
                <a:ext cx="2181225" cy="2095500"/>
              </a:xfrm>
              <a:prstGeom prst="rect">
                <a:avLst/>
              </a:prstGeom>
            </p:spPr>
          </p:pic>
          <p:pic>
            <p:nvPicPr>
              <p:cNvPr id="4" name="Picture 3">
                <a:extLst>
                  <a:ext uri="{FF2B5EF4-FFF2-40B4-BE49-F238E27FC236}">
                    <a16:creationId xmlns:a16="http://schemas.microsoft.com/office/drawing/2014/main" id="{866D7BF3-A853-4698-84F2-9BAD6DC34FD2}"/>
                  </a:ext>
                </a:extLst>
              </p:cNvPr>
              <p:cNvPicPr>
                <a:picLocks noChangeAspect="1"/>
              </p:cNvPicPr>
              <p:nvPr/>
            </p:nvPicPr>
            <p:blipFill>
              <a:blip r:embed="rId4"/>
              <a:stretch>
                <a:fillRect/>
              </a:stretch>
            </p:blipFill>
            <p:spPr>
              <a:xfrm>
                <a:off x="6096000" y="1721284"/>
                <a:ext cx="2762250" cy="16573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9" name="TextBox 8">
              <a:extLst>
                <a:ext uri="{FF2B5EF4-FFF2-40B4-BE49-F238E27FC236}">
                  <a16:creationId xmlns:a16="http://schemas.microsoft.com/office/drawing/2014/main" id="{958C80B6-DE21-4018-962F-E983ED4DA6A2}"/>
                </a:ext>
              </a:extLst>
            </p:cNvPr>
            <p:cNvSpPr txBox="1"/>
            <p:nvPr/>
          </p:nvSpPr>
          <p:spPr>
            <a:xfrm>
              <a:off x="6918236" y="825813"/>
              <a:ext cx="2463944" cy="400110"/>
            </a:xfrm>
            <a:prstGeom prst="rect">
              <a:avLst/>
            </a:prstGeom>
            <a:noFill/>
          </p:spPr>
          <p:txBody>
            <a:bodyPr wrap="none" rtlCol="0">
              <a:spAutoFit/>
            </a:bodyPr>
            <a:lstStyle/>
            <a:p>
              <a:r>
                <a:rPr lang="en-US" sz="2000" dirty="0"/>
                <a:t>Backend Frameworks</a:t>
              </a:r>
            </a:p>
          </p:txBody>
        </p:sp>
      </p:grpSp>
      <p:grpSp>
        <p:nvGrpSpPr>
          <p:cNvPr id="14" name="Group 13">
            <a:extLst>
              <a:ext uri="{FF2B5EF4-FFF2-40B4-BE49-F238E27FC236}">
                <a16:creationId xmlns:a16="http://schemas.microsoft.com/office/drawing/2014/main" id="{3F9FEDE4-9757-4B68-B6AB-0C7464387733}"/>
              </a:ext>
            </a:extLst>
          </p:cNvPr>
          <p:cNvGrpSpPr/>
          <p:nvPr/>
        </p:nvGrpSpPr>
        <p:grpSpPr>
          <a:xfrm>
            <a:off x="1326460" y="4116378"/>
            <a:ext cx="3270753" cy="2438554"/>
            <a:chOff x="1366151" y="3943140"/>
            <a:chExt cx="3270753" cy="2438554"/>
          </a:xfrm>
        </p:grpSpPr>
        <p:pic>
          <p:nvPicPr>
            <p:cNvPr id="10" name="Picture 9">
              <a:extLst>
                <a:ext uri="{FF2B5EF4-FFF2-40B4-BE49-F238E27FC236}">
                  <a16:creationId xmlns:a16="http://schemas.microsoft.com/office/drawing/2014/main" id="{21B7C91D-A583-48DA-B105-D1241AB39475}"/>
                </a:ext>
              </a:extLst>
            </p:cNvPr>
            <p:cNvPicPr>
              <a:picLocks noChangeAspect="1"/>
            </p:cNvPicPr>
            <p:nvPr/>
          </p:nvPicPr>
          <p:blipFill>
            <a:blip r:embed="rId5"/>
            <a:stretch>
              <a:fillRect/>
            </a:stretch>
          </p:blipFill>
          <p:spPr>
            <a:xfrm>
              <a:off x="1366151" y="4345663"/>
              <a:ext cx="3270753" cy="20360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TextBox 12">
              <a:extLst>
                <a:ext uri="{FF2B5EF4-FFF2-40B4-BE49-F238E27FC236}">
                  <a16:creationId xmlns:a16="http://schemas.microsoft.com/office/drawing/2014/main" id="{413BB753-8993-45DA-9AAE-1E58D2890EB7}"/>
                </a:ext>
              </a:extLst>
            </p:cNvPr>
            <p:cNvSpPr txBox="1"/>
            <p:nvPr/>
          </p:nvSpPr>
          <p:spPr>
            <a:xfrm>
              <a:off x="1860735" y="3943140"/>
              <a:ext cx="2151358" cy="400110"/>
            </a:xfrm>
            <a:prstGeom prst="rect">
              <a:avLst/>
            </a:prstGeom>
            <a:noFill/>
          </p:spPr>
          <p:txBody>
            <a:bodyPr wrap="none" rtlCol="0">
              <a:spAutoFit/>
            </a:bodyPr>
            <a:lstStyle/>
            <a:p>
              <a:r>
                <a:rPr lang="en-US" sz="2000" dirty="0"/>
                <a:t>Industrial Robotics</a:t>
              </a:r>
            </a:p>
          </p:txBody>
        </p:sp>
      </p:grpSp>
      <p:grpSp>
        <p:nvGrpSpPr>
          <p:cNvPr id="20" name="Group 19">
            <a:extLst>
              <a:ext uri="{FF2B5EF4-FFF2-40B4-BE49-F238E27FC236}">
                <a16:creationId xmlns:a16="http://schemas.microsoft.com/office/drawing/2014/main" id="{5F47062B-E4F0-4F20-A86D-1B66C15CB0FA}"/>
              </a:ext>
            </a:extLst>
          </p:cNvPr>
          <p:cNvGrpSpPr/>
          <p:nvPr/>
        </p:nvGrpSpPr>
        <p:grpSpPr>
          <a:xfrm>
            <a:off x="6671942" y="4094512"/>
            <a:ext cx="3699014" cy="2499542"/>
            <a:chOff x="6671942" y="4094512"/>
            <a:chExt cx="3699014" cy="2499542"/>
          </a:xfrm>
        </p:grpSpPr>
        <p:pic>
          <p:nvPicPr>
            <p:cNvPr id="16" name="Picture 15">
              <a:extLst>
                <a:ext uri="{FF2B5EF4-FFF2-40B4-BE49-F238E27FC236}">
                  <a16:creationId xmlns:a16="http://schemas.microsoft.com/office/drawing/2014/main" id="{77D8CF83-CD85-49FF-AE33-9A94B3215E46}"/>
                </a:ext>
              </a:extLst>
            </p:cNvPr>
            <p:cNvPicPr>
              <a:picLocks noChangeAspect="1"/>
            </p:cNvPicPr>
            <p:nvPr/>
          </p:nvPicPr>
          <p:blipFill>
            <a:blip r:embed="rId6"/>
            <a:stretch>
              <a:fillRect/>
            </a:stretch>
          </p:blipFill>
          <p:spPr>
            <a:xfrm>
              <a:off x="6671942" y="4513359"/>
              <a:ext cx="3699014" cy="20806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 name="TextBox 16">
              <a:extLst>
                <a:ext uri="{FF2B5EF4-FFF2-40B4-BE49-F238E27FC236}">
                  <a16:creationId xmlns:a16="http://schemas.microsoft.com/office/drawing/2014/main" id="{30CCB88C-F893-477B-9469-58DA9D55291F}"/>
                </a:ext>
              </a:extLst>
            </p:cNvPr>
            <p:cNvSpPr txBox="1"/>
            <p:nvPr/>
          </p:nvSpPr>
          <p:spPr>
            <a:xfrm>
              <a:off x="7275050" y="4094512"/>
              <a:ext cx="2492798" cy="400110"/>
            </a:xfrm>
            <a:prstGeom prst="rect">
              <a:avLst/>
            </a:prstGeom>
            <a:noFill/>
          </p:spPr>
          <p:txBody>
            <a:bodyPr wrap="none" rtlCol="0">
              <a:spAutoFit/>
            </a:bodyPr>
            <a:lstStyle/>
            <a:p>
              <a:r>
                <a:rPr lang="en-US" sz="2000" dirty="0"/>
                <a:t>Even the </a:t>
              </a:r>
              <a:r>
                <a:rPr lang="en-US" sz="2000"/>
                <a:t>Mars Rover!</a:t>
              </a:r>
              <a:endParaRPr lang="en-US" sz="2000" dirty="0"/>
            </a:p>
          </p:txBody>
        </p:sp>
      </p:grpSp>
    </p:spTree>
    <p:extLst>
      <p:ext uri="{BB962C8B-B14F-4D97-AF65-F5344CB8AC3E}">
        <p14:creationId xmlns:p14="http://schemas.microsoft.com/office/powerpoint/2010/main" val="228418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Box 18">
            <a:extLst>
              <a:ext uri="{FF2B5EF4-FFF2-40B4-BE49-F238E27FC236}">
                <a16:creationId xmlns:a16="http://schemas.microsoft.com/office/drawing/2014/main" id="{38661CB0-A23F-4398-82BB-77FA841F8F04}"/>
              </a:ext>
            </a:extLst>
          </p:cNvPr>
          <p:cNvSpPr txBox="1">
            <a:spLocks noChangeArrowheads="1"/>
          </p:cNvSpPr>
          <p:nvPr/>
        </p:nvSpPr>
        <p:spPr bwMode="auto">
          <a:xfrm>
            <a:off x="2100307" y="1589391"/>
            <a:ext cx="8104187" cy="1631216"/>
          </a:xfrm>
          <a:prstGeom prst="rect">
            <a:avLst/>
          </a:prstGeom>
          <a:solidFill>
            <a:schemeClr val="accent4">
              <a:lumMod val="20000"/>
              <a:lumOff val="80000"/>
            </a:schemeClr>
          </a:solidFill>
          <a:ln>
            <a:solidFill>
              <a:schemeClr val="tx1"/>
            </a:solidFill>
          </a:ln>
          <a:effectLst/>
        </p:spPr>
        <p:txBody>
          <a:bodyPr>
            <a:spAutoFit/>
          </a:bodyPr>
          <a:lstStyle/>
          <a:p>
            <a:endParaRPr lang="en-US" altLang="en-US" sz="2000" dirty="0">
              <a:latin typeface="Consolas" panose="020B0609020204030204" pitchFamily="49" charset="0"/>
            </a:endParaRPr>
          </a:p>
          <a:p>
            <a:endParaRPr lang="en-US" altLang="en-US" sz="2000" dirty="0">
              <a:latin typeface="Consolas" panose="020B0609020204030204" pitchFamily="49" charset="0"/>
            </a:endParaRPr>
          </a:p>
          <a:p>
            <a:r>
              <a:rPr lang="en-US" altLang="en-US" sz="2000" dirty="0">
                <a:latin typeface="Consolas" panose="020B0609020204030204" pitchFamily="49" charset="0"/>
              </a:rPr>
              <a:t>if (</a:t>
            </a:r>
            <a:r>
              <a:rPr lang="en-US" altLang="en-US" sz="2000" dirty="0">
                <a:solidFill>
                  <a:srgbClr val="6600CC"/>
                </a:solidFill>
                <a:latin typeface="Consolas" panose="020B0609020204030204" pitchFamily="49" charset="0"/>
              </a:rPr>
              <a:t>cute == true</a:t>
            </a:r>
            <a:r>
              <a:rPr lang="en-US" altLang="en-US" sz="2000" dirty="0">
                <a:latin typeface="Consolas" panose="020B0609020204030204" pitchFamily="49" charset="0"/>
              </a:rPr>
              <a:t> || </a:t>
            </a:r>
            <a:r>
              <a:rPr lang="en-US" altLang="en-US" sz="2000" dirty="0">
                <a:solidFill>
                  <a:srgbClr val="6600CC"/>
                </a:solidFill>
                <a:latin typeface="Consolas" panose="020B0609020204030204" pitchFamily="49" charset="0"/>
              </a:rPr>
              <a:t>smart == true</a:t>
            </a:r>
            <a:r>
              <a:rPr lang="en-US" altLang="en-US" sz="2000" dirty="0">
                <a:latin typeface="Consolas" panose="020B0609020204030204" pitchFamily="49" charset="0"/>
              </a:rPr>
              <a:t> || </a:t>
            </a:r>
            <a:r>
              <a:rPr lang="en-US" altLang="en-US" sz="2000" dirty="0">
                <a:solidFill>
                  <a:srgbClr val="6600CC"/>
                </a:solidFill>
                <a:latin typeface="Consolas" panose="020B0609020204030204" pitchFamily="49" charset="0"/>
              </a:rPr>
              <a:t>rich == true</a:t>
            </a:r>
            <a:r>
              <a:rPr lang="en-US" altLang="en-US" sz="2000" dirty="0">
                <a:latin typeface="Consolas" panose="020B0609020204030204" pitchFamily="49" charset="0"/>
              </a:rPr>
              <a:t>)</a:t>
            </a:r>
          </a:p>
          <a:p>
            <a:pPr algn="l"/>
            <a:r>
              <a:rPr lang="en-US" altLang="en-US" sz="2000" dirty="0">
                <a:latin typeface="Consolas" panose="020B0609020204030204" pitchFamily="49" charset="0"/>
              </a:rPr>
              <a:t>    </a:t>
            </a:r>
            <a:r>
              <a:rPr lang="en-US" altLang="en-US" sz="2000" dirty="0" err="1">
                <a:latin typeface="Consolas" panose="020B0609020204030204" pitchFamily="49" charset="0"/>
              </a:rPr>
              <a:t>cout</a:t>
            </a:r>
            <a:r>
              <a:rPr lang="en-US" altLang="en-US" sz="2000" dirty="0">
                <a:latin typeface="Consolas" panose="020B0609020204030204" pitchFamily="49" charset="0"/>
              </a:rPr>
              <a:t> &lt;&lt; “Hey, want to go on a date?”;</a:t>
            </a:r>
          </a:p>
          <a:p>
            <a:pPr algn="l"/>
            <a:r>
              <a:rPr lang="en-US" altLang="en-US" sz="2000" dirty="0">
                <a:latin typeface="Consolas" panose="020B0609020204030204" pitchFamily="49" charset="0"/>
              </a:rPr>
              <a:t>     </a:t>
            </a:r>
          </a:p>
        </p:txBody>
      </p:sp>
      <p:grpSp>
        <p:nvGrpSpPr>
          <p:cNvPr id="109578" name="Group 10">
            <a:extLst>
              <a:ext uri="{FF2B5EF4-FFF2-40B4-BE49-F238E27FC236}">
                <a16:creationId xmlns:a16="http://schemas.microsoft.com/office/drawing/2014/main" id="{80A2C42D-234C-45AE-8128-CC25B98B86E3}"/>
              </a:ext>
            </a:extLst>
          </p:cNvPr>
          <p:cNvGrpSpPr>
            <a:grpSpLocks/>
          </p:cNvGrpSpPr>
          <p:nvPr/>
        </p:nvGrpSpPr>
        <p:grpSpPr bwMode="auto">
          <a:xfrm>
            <a:off x="7344678" y="2247912"/>
            <a:ext cx="1700814" cy="355599"/>
            <a:chOff x="2208" y="1584"/>
            <a:chExt cx="2208" cy="336"/>
          </a:xfrm>
        </p:grpSpPr>
        <p:sp>
          <p:nvSpPr>
            <p:cNvPr id="109579" name="Line 11">
              <a:extLst>
                <a:ext uri="{FF2B5EF4-FFF2-40B4-BE49-F238E27FC236}">
                  <a16:creationId xmlns:a16="http://schemas.microsoft.com/office/drawing/2014/main" id="{4E73D211-BE9B-4DF0-B710-7D319AD33C1C}"/>
                </a:ext>
              </a:extLst>
            </p:cNvPr>
            <p:cNvSpPr>
              <a:spLocks noChangeShapeType="1"/>
            </p:cNvSpPr>
            <p:nvPr/>
          </p:nvSpPr>
          <p:spPr bwMode="auto">
            <a:xfrm>
              <a:off x="2208" y="1584"/>
              <a:ext cx="2208" cy="33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9580" name="Line 12">
              <a:extLst>
                <a:ext uri="{FF2B5EF4-FFF2-40B4-BE49-F238E27FC236}">
                  <a16:creationId xmlns:a16="http://schemas.microsoft.com/office/drawing/2014/main" id="{9E3054D6-6C06-4DFD-AC07-ECD68757E6B0}"/>
                </a:ext>
              </a:extLst>
            </p:cNvPr>
            <p:cNvSpPr>
              <a:spLocks noChangeShapeType="1"/>
            </p:cNvSpPr>
            <p:nvPr/>
          </p:nvSpPr>
          <p:spPr bwMode="auto">
            <a:xfrm flipV="1">
              <a:off x="2208" y="1584"/>
              <a:ext cx="2208" cy="28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sp>
        <p:nvSpPr>
          <p:cNvPr id="109581" name="Text Box 13">
            <a:extLst>
              <a:ext uri="{FF2B5EF4-FFF2-40B4-BE49-F238E27FC236}">
                <a16:creationId xmlns:a16="http://schemas.microsoft.com/office/drawing/2014/main" id="{C468F087-B69E-439D-8214-85C406E15CA8}"/>
              </a:ext>
            </a:extLst>
          </p:cNvPr>
          <p:cNvSpPr txBox="1">
            <a:spLocks noChangeArrowheads="1"/>
          </p:cNvSpPr>
          <p:nvPr/>
        </p:nvSpPr>
        <p:spPr bwMode="auto">
          <a:xfrm>
            <a:off x="1981200" y="3352800"/>
            <a:ext cx="8242300"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2400" dirty="0">
                <a:cs typeface="Times New Roman" panose="02020603050405020304" pitchFamily="18" charset="0"/>
              </a:rPr>
              <a:t>This is called </a:t>
            </a:r>
            <a:r>
              <a:rPr lang="en-US" altLang="en-US" sz="2400" dirty="0">
                <a:solidFill>
                  <a:srgbClr val="FF0000"/>
                </a:solidFill>
                <a:cs typeface="Times New Roman" panose="02020603050405020304" pitchFamily="18" charset="0"/>
              </a:rPr>
              <a:t>short-circuiting</a:t>
            </a:r>
            <a:r>
              <a:rPr lang="en-US" altLang="en-US" sz="2400" dirty="0">
                <a:cs typeface="Times New Roman" panose="02020603050405020304" pitchFamily="18" charset="0"/>
              </a:rPr>
              <a:t>.  </a:t>
            </a:r>
          </a:p>
        </p:txBody>
      </p:sp>
      <p:sp>
        <p:nvSpPr>
          <p:cNvPr id="109582" name="Text Box 14">
            <a:extLst>
              <a:ext uri="{FF2B5EF4-FFF2-40B4-BE49-F238E27FC236}">
                <a16:creationId xmlns:a16="http://schemas.microsoft.com/office/drawing/2014/main" id="{24164535-28C5-4A30-B061-0F69296839F9}"/>
              </a:ext>
            </a:extLst>
          </p:cNvPr>
          <p:cNvSpPr txBox="1">
            <a:spLocks noChangeArrowheads="1"/>
          </p:cNvSpPr>
          <p:nvPr/>
        </p:nvSpPr>
        <p:spPr bwMode="auto">
          <a:xfrm>
            <a:off x="1968500" y="4038792"/>
            <a:ext cx="8242300"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2400" dirty="0">
                <a:cs typeface="Times New Roman" panose="02020603050405020304" pitchFamily="18" charset="0"/>
              </a:rPr>
              <a:t>In any </a:t>
            </a:r>
            <a:r>
              <a:rPr lang="en-US" altLang="en-US" sz="2400" dirty="0" err="1">
                <a:cs typeface="Times New Roman" panose="02020603050405020304" pitchFamily="18" charset="0"/>
              </a:rPr>
              <a:t>boolean</a:t>
            </a:r>
            <a:r>
              <a:rPr lang="en-US" altLang="en-US" sz="2400" dirty="0">
                <a:cs typeface="Times New Roman" panose="02020603050405020304" pitchFamily="18" charset="0"/>
              </a:rPr>
              <a:t> expression with AND /  OR, most languages will evaluate its </a:t>
            </a:r>
            <a:r>
              <a:rPr lang="en-US" altLang="en-US" sz="2400" dirty="0">
                <a:solidFill>
                  <a:srgbClr val="7030A0"/>
                </a:solidFill>
                <a:cs typeface="Times New Roman" panose="02020603050405020304" pitchFamily="18" charset="0"/>
              </a:rPr>
              <a:t>sub-expressions </a:t>
            </a:r>
            <a:r>
              <a:rPr lang="en-US" altLang="en-US" sz="2400" dirty="0">
                <a:cs typeface="Times New Roman" panose="02020603050405020304" pitchFamily="18" charset="0"/>
              </a:rPr>
              <a:t>from left-to-right…  </a:t>
            </a:r>
          </a:p>
        </p:txBody>
      </p:sp>
      <p:sp>
        <p:nvSpPr>
          <p:cNvPr id="109583" name="Text Box 15">
            <a:extLst>
              <a:ext uri="{FF2B5EF4-FFF2-40B4-BE49-F238E27FC236}">
                <a16:creationId xmlns:a16="http://schemas.microsoft.com/office/drawing/2014/main" id="{E24307C7-EE06-4B66-898E-85AEF578A6D7}"/>
              </a:ext>
            </a:extLst>
          </p:cNvPr>
          <p:cNvSpPr txBox="1">
            <a:spLocks noChangeArrowheads="1"/>
          </p:cNvSpPr>
          <p:nvPr/>
        </p:nvSpPr>
        <p:spPr bwMode="auto">
          <a:xfrm>
            <a:off x="1412167" y="5094116"/>
            <a:ext cx="9596144"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2400" dirty="0">
                <a:cs typeface="Times New Roman" panose="02020603050405020304" pitchFamily="18" charset="0"/>
              </a:rPr>
              <a:t>The moment the language finds a condition that </a:t>
            </a:r>
            <a:r>
              <a:rPr lang="en-US" altLang="en-US" sz="2400" dirty="0">
                <a:solidFill>
                  <a:srgbClr val="FF0000"/>
                </a:solidFill>
                <a:cs typeface="Times New Roman" panose="02020603050405020304" pitchFamily="18" charset="0"/>
              </a:rPr>
              <a:t>satisfies</a:t>
            </a:r>
            <a:r>
              <a:rPr lang="en-US" altLang="en-US" sz="2400" dirty="0">
                <a:cs typeface="Times New Roman" panose="02020603050405020304" pitchFamily="18" charset="0"/>
              </a:rPr>
              <a:t> or </a:t>
            </a:r>
            <a:r>
              <a:rPr lang="en-US" altLang="en-US" sz="2400" dirty="0">
                <a:solidFill>
                  <a:srgbClr val="FF0000"/>
                </a:solidFill>
                <a:cs typeface="Times New Roman" panose="02020603050405020304" pitchFamily="18" charset="0"/>
              </a:rPr>
              <a:t>invalidates</a:t>
            </a:r>
            <a:r>
              <a:rPr lang="en-US" altLang="en-US" sz="2400" dirty="0">
                <a:cs typeface="Times New Roman" panose="02020603050405020304" pitchFamily="18" charset="0"/>
              </a:rPr>
              <a:t> the </a:t>
            </a:r>
            <a:r>
              <a:rPr lang="en-US" altLang="en-US" sz="2400" dirty="0" err="1">
                <a:cs typeface="Times New Roman" panose="02020603050405020304" pitchFamily="18" charset="0"/>
              </a:rPr>
              <a:t>boolean</a:t>
            </a:r>
            <a:r>
              <a:rPr lang="en-US" altLang="en-US" sz="2400" dirty="0">
                <a:cs typeface="Times New Roman" panose="02020603050405020304" pitchFamily="18" charset="0"/>
              </a:rPr>
              <a:t> expression, it will skip evaluating the rest of the sub-expressions.</a:t>
            </a:r>
          </a:p>
        </p:txBody>
      </p:sp>
      <p:sp>
        <p:nvSpPr>
          <p:cNvPr id="109584" name="Line 16">
            <a:extLst>
              <a:ext uri="{FF2B5EF4-FFF2-40B4-BE49-F238E27FC236}">
                <a16:creationId xmlns:a16="http://schemas.microsoft.com/office/drawing/2014/main" id="{0AA3250E-D304-4494-8397-A3FA558132B6}"/>
              </a:ext>
            </a:extLst>
          </p:cNvPr>
          <p:cNvSpPr>
            <a:spLocks noChangeShapeType="1"/>
          </p:cNvSpPr>
          <p:nvPr/>
        </p:nvSpPr>
        <p:spPr bwMode="auto">
          <a:xfrm>
            <a:off x="1705621" y="2407576"/>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09585" name="Line 17">
            <a:extLst>
              <a:ext uri="{FF2B5EF4-FFF2-40B4-BE49-F238E27FC236}">
                <a16:creationId xmlns:a16="http://schemas.microsoft.com/office/drawing/2014/main" id="{5D8760A6-54DD-4D08-B456-EDB1FFF651DE}"/>
              </a:ext>
            </a:extLst>
          </p:cNvPr>
          <p:cNvSpPr>
            <a:spLocks noChangeShapeType="1"/>
          </p:cNvSpPr>
          <p:nvPr/>
        </p:nvSpPr>
        <p:spPr bwMode="auto">
          <a:xfrm>
            <a:off x="3381529" y="1811786"/>
            <a:ext cx="228600" cy="46990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09586" name="Line 18">
            <a:extLst>
              <a:ext uri="{FF2B5EF4-FFF2-40B4-BE49-F238E27FC236}">
                <a16:creationId xmlns:a16="http://schemas.microsoft.com/office/drawing/2014/main" id="{D40E079C-34B4-40EE-BDBB-3D456A40A5D4}"/>
              </a:ext>
            </a:extLst>
          </p:cNvPr>
          <p:cNvSpPr>
            <a:spLocks noChangeShapeType="1"/>
          </p:cNvSpPr>
          <p:nvPr/>
        </p:nvSpPr>
        <p:spPr bwMode="auto">
          <a:xfrm>
            <a:off x="5671353" y="1830899"/>
            <a:ext cx="228600" cy="46990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09587" name="Line 19">
            <a:extLst>
              <a:ext uri="{FF2B5EF4-FFF2-40B4-BE49-F238E27FC236}">
                <a16:creationId xmlns:a16="http://schemas.microsoft.com/office/drawing/2014/main" id="{92FDBAC6-165A-42A9-B46A-D77C57A4A4A1}"/>
              </a:ext>
            </a:extLst>
          </p:cNvPr>
          <p:cNvSpPr>
            <a:spLocks noChangeShapeType="1"/>
          </p:cNvSpPr>
          <p:nvPr/>
        </p:nvSpPr>
        <p:spPr bwMode="auto">
          <a:xfrm>
            <a:off x="7941198" y="1823254"/>
            <a:ext cx="228600" cy="46990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09588" name="Text Box 20">
            <a:extLst>
              <a:ext uri="{FF2B5EF4-FFF2-40B4-BE49-F238E27FC236}">
                <a16:creationId xmlns:a16="http://schemas.microsoft.com/office/drawing/2014/main" id="{BD922715-B7C6-4BC9-9981-E3E2260B9C70}"/>
              </a:ext>
            </a:extLst>
          </p:cNvPr>
          <p:cNvSpPr txBox="1">
            <a:spLocks noChangeArrowheads="1"/>
          </p:cNvSpPr>
          <p:nvPr/>
        </p:nvSpPr>
        <p:spPr bwMode="auto">
          <a:xfrm>
            <a:off x="2139735" y="1714888"/>
            <a:ext cx="483978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a:latin typeface="Consolas" panose="020B0609020204030204" pitchFamily="49" charset="0"/>
              </a:rPr>
              <a:t>bool cute = </a:t>
            </a:r>
            <a:r>
              <a:rPr lang="en-US" altLang="en-US" sz="2000" dirty="0">
                <a:solidFill>
                  <a:srgbClr val="FF3300"/>
                </a:solidFill>
                <a:latin typeface="Consolas" panose="020B0609020204030204" pitchFamily="49" charset="0"/>
              </a:rPr>
              <a:t>false</a:t>
            </a:r>
            <a:r>
              <a:rPr lang="en-US" altLang="en-US" sz="2000" dirty="0">
                <a:latin typeface="Consolas" panose="020B0609020204030204" pitchFamily="49" charset="0"/>
              </a:rPr>
              <a:t>, smart = </a:t>
            </a:r>
            <a:r>
              <a:rPr lang="en-US" altLang="en-US" sz="2000" dirty="0">
                <a:solidFill>
                  <a:srgbClr val="FF3300"/>
                </a:solidFill>
                <a:latin typeface="Consolas" panose="020B0609020204030204" pitchFamily="49" charset="0"/>
              </a:rPr>
              <a:t>true</a:t>
            </a:r>
            <a:r>
              <a:rPr lang="en-US" altLang="en-US" sz="2000" dirty="0">
                <a:latin typeface="Consolas" panose="020B0609020204030204" pitchFamily="49" charset="0"/>
              </a:rPr>
              <a:t>; </a:t>
            </a:r>
          </a:p>
          <a:p>
            <a:pPr algn="l"/>
            <a:r>
              <a:rPr lang="en-US" altLang="en-US" sz="2000" dirty="0">
                <a:latin typeface="Consolas" panose="020B0609020204030204" pitchFamily="49" charset="0"/>
              </a:rPr>
              <a:t> </a:t>
            </a:r>
          </a:p>
        </p:txBody>
      </p:sp>
      <p:sp>
        <p:nvSpPr>
          <p:cNvPr id="109589" name="Line 21">
            <a:extLst>
              <a:ext uri="{FF2B5EF4-FFF2-40B4-BE49-F238E27FC236}">
                <a16:creationId xmlns:a16="http://schemas.microsoft.com/office/drawing/2014/main" id="{85F4EE0F-3974-4A70-8DFE-F3477C5C7900}"/>
              </a:ext>
            </a:extLst>
          </p:cNvPr>
          <p:cNvSpPr>
            <a:spLocks noChangeShapeType="1"/>
          </p:cNvSpPr>
          <p:nvPr/>
        </p:nvSpPr>
        <p:spPr bwMode="auto">
          <a:xfrm>
            <a:off x="1692921" y="2407576"/>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09590" name="Line 22">
            <a:extLst>
              <a:ext uri="{FF2B5EF4-FFF2-40B4-BE49-F238E27FC236}">
                <a16:creationId xmlns:a16="http://schemas.microsoft.com/office/drawing/2014/main" id="{5C9EA036-0EED-4536-8E9A-DC5F29922373}"/>
              </a:ext>
            </a:extLst>
          </p:cNvPr>
          <p:cNvSpPr>
            <a:spLocks noChangeShapeType="1"/>
          </p:cNvSpPr>
          <p:nvPr/>
        </p:nvSpPr>
        <p:spPr bwMode="auto">
          <a:xfrm>
            <a:off x="3381529" y="1811786"/>
            <a:ext cx="228600" cy="46990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09591" name="Line 23">
            <a:extLst>
              <a:ext uri="{FF2B5EF4-FFF2-40B4-BE49-F238E27FC236}">
                <a16:creationId xmlns:a16="http://schemas.microsoft.com/office/drawing/2014/main" id="{E68BEB42-0D9F-46F8-8FBF-F92EE2F946A2}"/>
              </a:ext>
            </a:extLst>
          </p:cNvPr>
          <p:cNvSpPr>
            <a:spLocks noChangeShapeType="1"/>
          </p:cNvSpPr>
          <p:nvPr/>
        </p:nvSpPr>
        <p:spPr bwMode="auto">
          <a:xfrm>
            <a:off x="2252830" y="2715089"/>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2" name="Rectangle 2">
            <a:extLst>
              <a:ext uri="{FF2B5EF4-FFF2-40B4-BE49-F238E27FC236}">
                <a16:creationId xmlns:a16="http://schemas.microsoft.com/office/drawing/2014/main" id="{DAEBAE90-BE02-4ABB-B92B-1B443F9C12A0}"/>
              </a:ext>
            </a:extLst>
          </p:cNvPr>
          <p:cNvSpPr txBox="1">
            <a:spLocks noChangeArrowheads="1"/>
          </p:cNvSpPr>
          <p:nvPr/>
        </p:nvSpPr>
        <p:spPr>
          <a:xfrm>
            <a:off x="2209800" y="-76200"/>
            <a:ext cx="7772400" cy="1143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200" kern="1200">
                <a:solidFill>
                  <a:schemeClr val="tx1"/>
                </a:solidFill>
                <a:latin typeface="Corbel" panose="020B0503020204020204" pitchFamily="34" charset="0"/>
                <a:ea typeface="+mj-ea"/>
                <a:cs typeface="+mj-cs"/>
              </a:defRPr>
            </a:lvl1pPr>
          </a:lstStyle>
          <a:p>
            <a:r>
              <a:rPr lang="en-US" altLang="en-US"/>
              <a:t>Short Circuiting: How it Works</a:t>
            </a:r>
            <a:endParaRPr lang="en-US" altLang="en-US" dirty="0"/>
          </a:p>
        </p:txBody>
      </p:sp>
      <p:sp>
        <p:nvSpPr>
          <p:cNvPr id="35" name="Text Box 15">
            <a:extLst>
              <a:ext uri="{FF2B5EF4-FFF2-40B4-BE49-F238E27FC236}">
                <a16:creationId xmlns:a16="http://schemas.microsoft.com/office/drawing/2014/main" id="{7C4D1F40-1475-4E9A-ADF0-F4F8D8D4CBDA}"/>
              </a:ext>
            </a:extLst>
          </p:cNvPr>
          <p:cNvSpPr txBox="1">
            <a:spLocks noChangeArrowheads="1"/>
          </p:cNvSpPr>
          <p:nvPr/>
        </p:nvSpPr>
        <p:spPr bwMode="auto">
          <a:xfrm>
            <a:off x="1412167" y="6149440"/>
            <a:ext cx="9596144"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2400" dirty="0">
                <a:cs typeface="Times New Roman" panose="02020603050405020304" pitchFamily="18" charset="0"/>
              </a:rPr>
              <a:t>This can dramatically speed up your code!</a:t>
            </a:r>
          </a:p>
        </p:txBody>
      </p:sp>
      <p:sp>
        <p:nvSpPr>
          <p:cNvPr id="36" name="Line 22">
            <a:extLst>
              <a:ext uri="{FF2B5EF4-FFF2-40B4-BE49-F238E27FC236}">
                <a16:creationId xmlns:a16="http://schemas.microsoft.com/office/drawing/2014/main" id="{6696C44B-ED41-413C-AE5D-000A5A87C7F8}"/>
              </a:ext>
            </a:extLst>
          </p:cNvPr>
          <p:cNvSpPr>
            <a:spLocks noChangeShapeType="1"/>
          </p:cNvSpPr>
          <p:nvPr/>
        </p:nvSpPr>
        <p:spPr bwMode="auto">
          <a:xfrm>
            <a:off x="5664570" y="1831021"/>
            <a:ext cx="228600" cy="46990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nvGrpSpPr>
          <p:cNvPr id="37" name="Group 24">
            <a:extLst>
              <a:ext uri="{FF2B5EF4-FFF2-40B4-BE49-F238E27FC236}">
                <a16:creationId xmlns:a16="http://schemas.microsoft.com/office/drawing/2014/main" id="{2A875D49-439D-458B-A984-6207FF1E789D}"/>
              </a:ext>
            </a:extLst>
          </p:cNvPr>
          <p:cNvGrpSpPr>
            <a:grpSpLocks/>
          </p:cNvGrpSpPr>
          <p:nvPr/>
        </p:nvGrpSpPr>
        <p:grpSpPr bwMode="auto">
          <a:xfrm>
            <a:off x="4974936" y="2238125"/>
            <a:ext cx="1994425" cy="365402"/>
            <a:chOff x="2208" y="1584"/>
            <a:chExt cx="2208" cy="336"/>
          </a:xfrm>
        </p:grpSpPr>
        <p:sp>
          <p:nvSpPr>
            <p:cNvPr id="38" name="Line 25">
              <a:extLst>
                <a:ext uri="{FF2B5EF4-FFF2-40B4-BE49-F238E27FC236}">
                  <a16:creationId xmlns:a16="http://schemas.microsoft.com/office/drawing/2014/main" id="{FAFDEC08-7C5F-41C2-9B03-6082059F460C}"/>
                </a:ext>
              </a:extLst>
            </p:cNvPr>
            <p:cNvSpPr>
              <a:spLocks noChangeShapeType="1"/>
            </p:cNvSpPr>
            <p:nvPr/>
          </p:nvSpPr>
          <p:spPr bwMode="auto">
            <a:xfrm>
              <a:off x="2208" y="1584"/>
              <a:ext cx="2208" cy="33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39" name="Line 26">
              <a:extLst>
                <a:ext uri="{FF2B5EF4-FFF2-40B4-BE49-F238E27FC236}">
                  <a16:creationId xmlns:a16="http://schemas.microsoft.com/office/drawing/2014/main" id="{B580A787-7D50-4A94-A347-C110096630B9}"/>
                </a:ext>
              </a:extLst>
            </p:cNvPr>
            <p:cNvSpPr>
              <a:spLocks noChangeShapeType="1"/>
            </p:cNvSpPr>
            <p:nvPr/>
          </p:nvSpPr>
          <p:spPr bwMode="auto">
            <a:xfrm flipV="1">
              <a:off x="2208" y="1584"/>
              <a:ext cx="2208" cy="28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sp>
        <p:nvSpPr>
          <p:cNvPr id="41" name="Speech Bubble: Rectangle with Corners Rounded 40">
            <a:extLst>
              <a:ext uri="{FF2B5EF4-FFF2-40B4-BE49-F238E27FC236}">
                <a16:creationId xmlns:a16="http://schemas.microsoft.com/office/drawing/2014/main" id="{CB413399-B031-43EF-89E2-50D6BE3A373B}"/>
              </a:ext>
            </a:extLst>
          </p:cNvPr>
          <p:cNvSpPr/>
          <p:nvPr/>
        </p:nvSpPr>
        <p:spPr>
          <a:xfrm>
            <a:off x="6571922" y="390916"/>
            <a:ext cx="4947140" cy="1420870"/>
          </a:xfrm>
          <a:prstGeom prst="wedgeRoundRectCallout">
            <a:avLst>
              <a:gd name="adj1" fmla="val -113827"/>
              <a:gd name="adj2" fmla="val 83212"/>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Short circuiting applies to any </a:t>
            </a:r>
            <a:r>
              <a:rPr lang="en-US" sz="2000" dirty="0" err="1">
                <a:solidFill>
                  <a:schemeClr val="accent2">
                    <a:lumMod val="40000"/>
                    <a:lumOff val="60000"/>
                  </a:schemeClr>
                </a:solidFill>
                <a:latin typeface="Corbel" panose="020B0503020204020204" pitchFamily="34" charset="0"/>
              </a:rPr>
              <a:t>boolean</a:t>
            </a:r>
            <a:r>
              <a:rPr lang="en-US" sz="2000" dirty="0">
                <a:solidFill>
                  <a:schemeClr val="accent2">
                    <a:lumMod val="40000"/>
                    <a:lumOff val="60000"/>
                  </a:schemeClr>
                </a:solidFill>
                <a:latin typeface="Corbel" panose="020B0503020204020204" pitchFamily="34" charset="0"/>
              </a:rPr>
              <a:t> expression</a:t>
            </a:r>
            <a:r>
              <a:rPr lang="en-US" sz="2000" dirty="0">
                <a:solidFill>
                  <a:schemeClr val="bg1"/>
                </a:solidFill>
                <a:latin typeface="Corbel" panose="020B0503020204020204" pitchFamily="34" charset="0"/>
              </a:rPr>
              <a:t>, not just if statements, e.g.,</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bool result = </a:t>
            </a:r>
            <a:r>
              <a:rPr lang="en-US" sz="2000" dirty="0">
                <a:solidFill>
                  <a:schemeClr val="accent2">
                    <a:lumMod val="40000"/>
                    <a:lumOff val="60000"/>
                  </a:schemeClr>
                </a:solidFill>
                <a:latin typeface="Corbel" panose="020B0503020204020204" pitchFamily="34" charset="0"/>
              </a:rPr>
              <a:t>cute || smart || rich</a:t>
            </a:r>
            <a:r>
              <a:rPr lang="en-US" sz="2000" dirty="0">
                <a:solidFill>
                  <a:schemeClr val="bg1"/>
                </a:solidFill>
                <a:latin typeface="Corbel" panose="020B0503020204020204"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5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95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09578"/>
                                        </p:tgtEl>
                                      </p:cBhvr>
                                    </p:animEffect>
                                    <p:set>
                                      <p:cBhvr>
                                        <p:cTn id="15" dur="1" fill="hold">
                                          <p:stCondLst>
                                            <p:cond delay="499"/>
                                          </p:stCondLst>
                                        </p:cTn>
                                        <p:tgtEl>
                                          <p:spTgt spid="109578"/>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37"/>
                                        </p:tgtEl>
                                      </p:cBhvr>
                                    </p:animEffect>
                                    <p:set>
                                      <p:cBhvr>
                                        <p:cTn id="18" dur="1" fill="hold">
                                          <p:stCondLst>
                                            <p:cond delay="499"/>
                                          </p:stCondLst>
                                        </p:cTn>
                                        <p:tgtEl>
                                          <p:spTgt spid="3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958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109584"/>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958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xit" presetSubtype="0" fill="hold" nodeType="clickEffect">
                                  <p:stCondLst>
                                    <p:cond delay="0"/>
                                  </p:stCondLst>
                                  <p:childTnLst>
                                    <p:set>
                                      <p:cBhvr>
                                        <p:cTn id="34" dur="1" fill="hold">
                                          <p:stCondLst>
                                            <p:cond delay="0"/>
                                          </p:stCondLst>
                                        </p:cTn>
                                        <p:tgtEl>
                                          <p:spTgt spid="109585"/>
                                        </p:tgtEl>
                                        <p:attrNameLst>
                                          <p:attrName>style.visibility</p:attrName>
                                        </p:attrNameLst>
                                      </p:cBhvr>
                                      <p:to>
                                        <p:strVal val="hidden"/>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09586"/>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xit" presetSubtype="0" fill="hold" nodeType="clickEffect">
                                  <p:stCondLst>
                                    <p:cond delay="0"/>
                                  </p:stCondLst>
                                  <p:childTnLst>
                                    <p:set>
                                      <p:cBhvr>
                                        <p:cTn id="42" dur="1" fill="hold">
                                          <p:stCondLst>
                                            <p:cond delay="0"/>
                                          </p:stCondLst>
                                        </p:cTn>
                                        <p:tgtEl>
                                          <p:spTgt spid="109586"/>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109587"/>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xit" presetSubtype="0" fill="hold" nodeType="clickEffect">
                                  <p:stCondLst>
                                    <p:cond delay="0"/>
                                  </p:stCondLst>
                                  <p:childTnLst>
                                    <p:set>
                                      <p:cBhvr>
                                        <p:cTn id="50" dur="1" fill="hold">
                                          <p:stCondLst>
                                            <p:cond delay="0"/>
                                          </p:stCondLst>
                                        </p:cTn>
                                        <p:tgtEl>
                                          <p:spTgt spid="109587"/>
                                        </p:tgtEl>
                                        <p:attrNameLst>
                                          <p:attrName>style.visibility</p:attrName>
                                        </p:attrNameLst>
                                      </p:cBhvr>
                                      <p:to>
                                        <p:strVal val="hidden"/>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958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109588"/>
                                        </p:tgtEl>
                                        <p:attrNameLst>
                                          <p:attrName>style.visibility</p:attrName>
                                        </p:attrNameLst>
                                      </p:cBhvr>
                                      <p:to>
                                        <p:strVal val="visible"/>
                                      </p:to>
                                    </p:set>
                                    <p:animEffect transition="in" filter="fade">
                                      <p:cBhvr>
                                        <p:cTn id="59" dur="1000"/>
                                        <p:tgtEl>
                                          <p:spTgt spid="109588"/>
                                        </p:tgtEl>
                                      </p:cBhvr>
                                    </p:animEffect>
                                    <p:anim calcmode="lin" valueType="num">
                                      <p:cBhvr>
                                        <p:cTn id="60" dur="1000" fill="hold"/>
                                        <p:tgtEl>
                                          <p:spTgt spid="109588"/>
                                        </p:tgtEl>
                                        <p:attrNameLst>
                                          <p:attrName>ppt_x</p:attrName>
                                        </p:attrNameLst>
                                      </p:cBhvr>
                                      <p:tavLst>
                                        <p:tav tm="0">
                                          <p:val>
                                            <p:strVal val="#ppt_x"/>
                                          </p:val>
                                        </p:tav>
                                        <p:tav tm="100000">
                                          <p:val>
                                            <p:strVal val="#ppt_x"/>
                                          </p:val>
                                        </p:tav>
                                      </p:tavLst>
                                    </p:anim>
                                    <p:anim calcmode="lin" valueType="num">
                                      <p:cBhvr>
                                        <p:cTn id="61" dur="1000" fill="hold"/>
                                        <p:tgtEl>
                                          <p:spTgt spid="109588"/>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109589"/>
                                        </p:tgtEl>
                                        <p:attrNameLst>
                                          <p:attrName>style.visibility</p:attrName>
                                        </p:attrNameLst>
                                      </p:cBhvr>
                                      <p:to>
                                        <p:strVal val="visible"/>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1" presetClass="exit" presetSubtype="0" fill="hold" nodeType="clickEffect">
                                  <p:stCondLst>
                                    <p:cond delay="0"/>
                                  </p:stCondLst>
                                  <p:childTnLst>
                                    <p:set>
                                      <p:cBhvr>
                                        <p:cTn id="69" dur="1" fill="hold">
                                          <p:stCondLst>
                                            <p:cond delay="0"/>
                                          </p:stCondLst>
                                        </p:cTn>
                                        <p:tgtEl>
                                          <p:spTgt spid="109589"/>
                                        </p:tgtEl>
                                        <p:attrNameLst>
                                          <p:attrName>style.visibility</p:attrName>
                                        </p:attrNameLst>
                                      </p:cBhvr>
                                      <p:to>
                                        <p:strVal val="hidden"/>
                                      </p:to>
                                    </p:set>
                                  </p:childTnLst>
                                </p:cTn>
                              </p:par>
                            </p:childTnLst>
                          </p:cTn>
                        </p:par>
                      </p:childTnLst>
                    </p:cTn>
                  </p:par>
                  <p:par>
                    <p:cTn id="70" fill="hold" nodeType="clickPar">
                      <p:stCondLst>
                        <p:cond delay="indefinite"/>
                      </p:stCondLst>
                      <p:childTnLst>
                        <p:par>
                          <p:cTn id="71" fill="hold" nodeType="withGroup">
                            <p:stCondLst>
                              <p:cond delay="0"/>
                            </p:stCondLst>
                            <p:childTnLst>
                              <p:par>
                                <p:cTn id="72" presetID="1" presetClass="entr" presetSubtype="0" fill="hold" nodeType="clickEffect">
                                  <p:stCondLst>
                                    <p:cond delay="0"/>
                                  </p:stCondLst>
                                  <p:childTnLst>
                                    <p:set>
                                      <p:cBhvr>
                                        <p:cTn id="73" dur="1" fill="hold">
                                          <p:stCondLst>
                                            <p:cond delay="0"/>
                                          </p:stCondLst>
                                        </p:cTn>
                                        <p:tgtEl>
                                          <p:spTgt spid="109590"/>
                                        </p:tgtEl>
                                        <p:attrNameLst>
                                          <p:attrName>style.visibility</p:attrName>
                                        </p:attrNameLst>
                                      </p:cBhvr>
                                      <p:to>
                                        <p:strVal val="visible"/>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1" presetClass="exit" presetSubtype="0" fill="hold" nodeType="clickEffect">
                                  <p:stCondLst>
                                    <p:cond delay="0"/>
                                  </p:stCondLst>
                                  <p:childTnLst>
                                    <p:set>
                                      <p:cBhvr>
                                        <p:cTn id="77" dur="1" fill="hold">
                                          <p:stCondLst>
                                            <p:cond delay="0"/>
                                          </p:stCondLst>
                                        </p:cTn>
                                        <p:tgtEl>
                                          <p:spTgt spid="109590"/>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36"/>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109578"/>
                                        </p:tgtEl>
                                        <p:attrNameLst>
                                          <p:attrName>style.visibility</p:attrName>
                                        </p:attrNameLst>
                                      </p:cBhvr>
                                      <p:to>
                                        <p:strVal val="visible"/>
                                      </p:to>
                                    </p:set>
                                    <p:animEffect transition="in" filter="wipe(left)">
                                      <p:cBhvr>
                                        <p:cTn id="86" dur="500"/>
                                        <p:tgtEl>
                                          <p:spTgt spid="109578"/>
                                        </p:tgtEl>
                                      </p:cBhvr>
                                    </p:animEffec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nodeType="clickEffect">
                                  <p:stCondLst>
                                    <p:cond delay="0"/>
                                  </p:stCondLst>
                                  <p:childTnLst>
                                    <p:set>
                                      <p:cBhvr>
                                        <p:cTn id="90" dur="1" fill="hold">
                                          <p:stCondLst>
                                            <p:cond delay="0"/>
                                          </p:stCondLst>
                                        </p:cTn>
                                        <p:tgtEl>
                                          <p:spTgt spid="36"/>
                                        </p:tgtEl>
                                        <p:attrNameLst>
                                          <p:attrName>style.visibility</p:attrName>
                                        </p:attrNameLst>
                                      </p:cBhvr>
                                      <p:to>
                                        <p:strVal val="hidden"/>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nodeType="clickEffect">
                                  <p:stCondLst>
                                    <p:cond delay="0"/>
                                  </p:stCondLst>
                                  <p:childTnLst>
                                    <p:set>
                                      <p:cBhvr>
                                        <p:cTn id="94" dur="1" fill="hold">
                                          <p:stCondLst>
                                            <p:cond delay="0"/>
                                          </p:stCondLst>
                                        </p:cTn>
                                        <p:tgtEl>
                                          <p:spTgt spid="109591"/>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xit" presetSubtype="0" fill="hold" nodeType="clickEffect">
                                  <p:stCondLst>
                                    <p:cond delay="0"/>
                                  </p:stCondLst>
                                  <p:childTnLst>
                                    <p:set>
                                      <p:cBhvr>
                                        <p:cTn id="98" dur="1" fill="hold">
                                          <p:stCondLst>
                                            <p:cond delay="0"/>
                                          </p:stCondLst>
                                        </p:cTn>
                                        <p:tgtEl>
                                          <p:spTgt spid="109591"/>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35"/>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41"/>
                                        </p:tgtEl>
                                        <p:attrNameLst>
                                          <p:attrName>style.visibility</p:attrName>
                                        </p:attrNameLst>
                                      </p:cBhvr>
                                      <p:to>
                                        <p:strVal val="visible"/>
                                      </p:to>
                                    </p:set>
                                    <p:animEffect transition="in" filter="wipe(down)">
                                      <p:cBhvr>
                                        <p:cTn id="107" dur="500"/>
                                        <p:tgtEl>
                                          <p:spTgt spid="41"/>
                                        </p:tgtEl>
                                      </p:cBhvr>
                                    </p:animEffect>
                                  </p:childTnLst>
                                </p:cTn>
                              </p:par>
                            </p:childTnLst>
                          </p:cTn>
                        </p:par>
                      </p:childTnLst>
                    </p:cTn>
                  </p:par>
                  <p:par>
                    <p:cTn id="108" fill="hold">
                      <p:stCondLst>
                        <p:cond delay="indefinite"/>
                      </p:stCondLst>
                      <p:childTnLst>
                        <p:par>
                          <p:cTn id="109" fill="hold">
                            <p:stCondLst>
                              <p:cond delay="0"/>
                            </p:stCondLst>
                            <p:childTnLst>
                              <p:par>
                                <p:cTn id="110" presetID="1" presetClass="exit" presetSubtype="0" fill="hold" grpId="1" nodeType="clickEffect">
                                  <p:stCondLst>
                                    <p:cond delay="0"/>
                                  </p:stCondLst>
                                  <p:childTnLst>
                                    <p:set>
                                      <p:cBhvr>
                                        <p:cTn id="111" dur="1" fill="hold">
                                          <p:stCondLst>
                                            <p:cond delay="0"/>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81" grpId="0"/>
      <p:bldP spid="109582" grpId="0"/>
      <p:bldP spid="109583" grpId="0"/>
      <p:bldP spid="109588" grpId="0"/>
      <p:bldP spid="35" grpId="0"/>
      <p:bldP spid="41" grpId="0" animBg="1"/>
      <p:bldP spid="41" grpId="1"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0DABD-7998-448A-AE8C-F169BE081D2F}"/>
              </a:ext>
            </a:extLst>
          </p:cNvPr>
          <p:cNvSpPr>
            <a:spLocks noGrp="1"/>
          </p:cNvSpPr>
          <p:nvPr>
            <p:ph type="title"/>
          </p:nvPr>
        </p:nvSpPr>
        <p:spPr>
          <a:xfrm>
            <a:off x="914400" y="-229527"/>
            <a:ext cx="10363200" cy="1143000"/>
          </a:xfrm>
        </p:spPr>
        <p:txBody>
          <a:bodyPr/>
          <a:lstStyle/>
          <a:p>
            <a:r>
              <a:rPr lang="en-US" dirty="0"/>
              <a:t>Event Loops and Sequences of Callbacks</a:t>
            </a:r>
          </a:p>
        </p:txBody>
      </p:sp>
      <p:sp>
        <p:nvSpPr>
          <p:cNvPr id="5" name="TextBox 4">
            <a:extLst>
              <a:ext uri="{FF2B5EF4-FFF2-40B4-BE49-F238E27FC236}">
                <a16:creationId xmlns:a16="http://schemas.microsoft.com/office/drawing/2014/main" id="{9356A3A2-D82B-4B6B-84AE-71B474EA987B}"/>
              </a:ext>
            </a:extLst>
          </p:cNvPr>
          <p:cNvSpPr txBox="1"/>
          <p:nvPr/>
        </p:nvSpPr>
        <p:spPr>
          <a:xfrm>
            <a:off x="7715722" y="918650"/>
            <a:ext cx="4235996" cy="707886"/>
          </a:xfrm>
          <a:prstGeom prst="rect">
            <a:avLst/>
          </a:prstGeom>
          <a:noFill/>
        </p:spPr>
        <p:txBody>
          <a:bodyPr wrap="square" rtlCol="0">
            <a:spAutoFit/>
          </a:bodyPr>
          <a:lstStyle/>
          <a:p>
            <a:pPr algn="ctr"/>
            <a:r>
              <a:rPr lang="en-US" sz="2000" dirty="0"/>
              <a:t>In this example, we saw how to run a long-running op in the background...</a:t>
            </a:r>
          </a:p>
        </p:txBody>
      </p:sp>
      <p:sp>
        <p:nvSpPr>
          <p:cNvPr id="10" name="TextBox 9">
            <a:extLst>
              <a:ext uri="{FF2B5EF4-FFF2-40B4-BE49-F238E27FC236}">
                <a16:creationId xmlns:a16="http://schemas.microsoft.com/office/drawing/2014/main" id="{4E78EAE3-885D-43A4-BC8D-39E3BD7F03C8}"/>
              </a:ext>
            </a:extLst>
          </p:cNvPr>
          <p:cNvSpPr txBox="1"/>
          <p:nvPr/>
        </p:nvSpPr>
        <p:spPr>
          <a:xfrm>
            <a:off x="7606620" y="2810807"/>
            <a:ext cx="4205766" cy="707886"/>
          </a:xfrm>
          <a:prstGeom prst="rect">
            <a:avLst/>
          </a:prstGeom>
          <a:noFill/>
        </p:spPr>
        <p:txBody>
          <a:bodyPr wrap="square" rtlCol="0">
            <a:spAutoFit/>
          </a:bodyPr>
          <a:lstStyle/>
          <a:p>
            <a:pPr algn="ctr"/>
            <a:r>
              <a:rPr lang="en-US" sz="2000" dirty="0"/>
              <a:t>While sometimes we'll just need to run a single background op...</a:t>
            </a:r>
          </a:p>
        </p:txBody>
      </p:sp>
      <p:sp>
        <p:nvSpPr>
          <p:cNvPr id="11" name="TextBox 10">
            <a:extLst>
              <a:ext uri="{FF2B5EF4-FFF2-40B4-BE49-F238E27FC236}">
                <a16:creationId xmlns:a16="http://schemas.microsoft.com/office/drawing/2014/main" id="{E4F48EC7-752F-4F49-A43B-CB68133B35AA}"/>
              </a:ext>
            </a:extLst>
          </p:cNvPr>
          <p:cNvSpPr txBox="1"/>
          <p:nvPr/>
        </p:nvSpPr>
        <p:spPr>
          <a:xfrm>
            <a:off x="7606620" y="1795303"/>
            <a:ext cx="4408220" cy="707886"/>
          </a:xfrm>
          <a:prstGeom prst="rect">
            <a:avLst/>
          </a:prstGeom>
          <a:noFill/>
        </p:spPr>
        <p:txBody>
          <a:bodyPr wrap="square" rtlCol="0">
            <a:spAutoFit/>
          </a:bodyPr>
          <a:lstStyle/>
          <a:p>
            <a:pPr algn="ctr"/>
            <a:r>
              <a:rPr lang="en-US" sz="2000" dirty="0"/>
              <a:t>And use a </a:t>
            </a:r>
            <a:r>
              <a:rPr lang="en-US" sz="2000" dirty="0">
                <a:solidFill>
                  <a:srgbClr val="FF0000"/>
                </a:solidFill>
              </a:rPr>
              <a:t>callback</a:t>
            </a:r>
            <a:r>
              <a:rPr lang="en-US" sz="2000" dirty="0"/>
              <a:t> upon completion to perform the next processing step.</a:t>
            </a:r>
          </a:p>
        </p:txBody>
      </p:sp>
      <p:sp>
        <p:nvSpPr>
          <p:cNvPr id="12" name="TextBox 11">
            <a:extLst>
              <a:ext uri="{FF2B5EF4-FFF2-40B4-BE49-F238E27FC236}">
                <a16:creationId xmlns:a16="http://schemas.microsoft.com/office/drawing/2014/main" id="{16D5856A-EB74-4A15-87AF-C9483674F206}"/>
              </a:ext>
            </a:extLst>
          </p:cNvPr>
          <p:cNvSpPr txBox="1"/>
          <p:nvPr/>
        </p:nvSpPr>
        <p:spPr>
          <a:xfrm>
            <a:off x="7606620" y="3687620"/>
            <a:ext cx="4205766" cy="1015663"/>
          </a:xfrm>
          <a:prstGeom prst="rect">
            <a:avLst/>
          </a:prstGeom>
          <a:noFill/>
        </p:spPr>
        <p:txBody>
          <a:bodyPr wrap="square" rtlCol="0">
            <a:spAutoFit/>
          </a:bodyPr>
          <a:lstStyle/>
          <a:p>
            <a:pPr algn="ctr"/>
            <a:r>
              <a:rPr lang="en-US" sz="2000" dirty="0"/>
              <a:t>In many cases, we want to chain multiple long-running background ops together into a pipeline.</a:t>
            </a:r>
          </a:p>
        </p:txBody>
      </p:sp>
      <p:sp>
        <p:nvSpPr>
          <p:cNvPr id="13" name="TextBox 12">
            <a:extLst>
              <a:ext uri="{FF2B5EF4-FFF2-40B4-BE49-F238E27FC236}">
                <a16:creationId xmlns:a16="http://schemas.microsoft.com/office/drawing/2014/main" id="{8216E0F2-FE93-4F69-B8E8-80514E9E865E}"/>
              </a:ext>
            </a:extLst>
          </p:cNvPr>
          <p:cNvSpPr txBox="1"/>
          <p:nvPr/>
        </p:nvSpPr>
        <p:spPr>
          <a:xfrm>
            <a:off x="7707847" y="4996244"/>
            <a:ext cx="4205766" cy="707886"/>
          </a:xfrm>
          <a:prstGeom prst="rect">
            <a:avLst/>
          </a:prstGeom>
          <a:noFill/>
        </p:spPr>
        <p:txBody>
          <a:bodyPr wrap="square" rtlCol="0">
            <a:spAutoFit/>
          </a:bodyPr>
          <a:lstStyle/>
          <a:p>
            <a:pPr algn="ctr"/>
            <a:r>
              <a:rPr lang="en-US" sz="2000" dirty="0"/>
              <a:t>This lets us accomplish more complex tasks in the background.</a:t>
            </a:r>
          </a:p>
        </p:txBody>
      </p:sp>
      <p:sp>
        <p:nvSpPr>
          <p:cNvPr id="14" name="Rectangle 13">
            <a:extLst>
              <a:ext uri="{FF2B5EF4-FFF2-40B4-BE49-F238E27FC236}">
                <a16:creationId xmlns:a16="http://schemas.microsoft.com/office/drawing/2014/main" id="{4D8E2ADC-8705-4328-9D66-F8453949A85B}"/>
              </a:ext>
            </a:extLst>
          </p:cNvPr>
          <p:cNvSpPr/>
          <p:nvPr/>
        </p:nvSpPr>
        <p:spPr>
          <a:xfrm>
            <a:off x="249525" y="665021"/>
            <a:ext cx="7357095" cy="6045198"/>
          </a:xfrm>
          <a:prstGeom prst="rect">
            <a:avLst/>
          </a:prstGeom>
          <a:solidFill>
            <a:srgbClr val="F4F9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&lt;html&gt;&lt;body&gt;</a:t>
            </a:r>
          </a:p>
          <a:p>
            <a:r>
              <a:rPr lang="en-US" dirty="0">
                <a:solidFill>
                  <a:schemeClr val="tx1"/>
                </a:solidFill>
                <a:latin typeface="Consolas" panose="020B0609020204030204" pitchFamily="49" charset="0"/>
              </a:rPr>
              <a:t>&lt;div&gt;</a:t>
            </a:r>
            <a:r>
              <a:rPr lang="en-US" dirty="0">
                <a:solidFill>
                  <a:srgbClr val="00B050"/>
                </a:solidFill>
                <a:latin typeface="Consolas" panose="020B0609020204030204" pitchFamily="49" charset="0"/>
              </a:rPr>
              <a:t>The current weather is:</a:t>
            </a:r>
            <a:r>
              <a:rPr lang="en-US" dirty="0">
                <a:solidFill>
                  <a:schemeClr val="tx1"/>
                </a:solidFill>
                <a:latin typeface="Consolas" panose="020B0609020204030204" pitchFamily="49" charset="0"/>
              </a:rPr>
              <a:t>&lt;/div&gt;</a:t>
            </a:r>
          </a:p>
          <a:p>
            <a:r>
              <a:rPr lang="en-US" dirty="0">
                <a:solidFill>
                  <a:schemeClr val="tx1"/>
                </a:solidFill>
                <a:latin typeface="Consolas" panose="020B0609020204030204" pitchFamily="49" charset="0"/>
              </a:rPr>
              <a:t>&lt;div id="</a:t>
            </a:r>
            <a:r>
              <a:rPr lang="en-US" dirty="0">
                <a:solidFill>
                  <a:srgbClr val="7030A0"/>
                </a:solidFill>
                <a:latin typeface="Consolas" panose="020B0609020204030204" pitchFamily="49" charset="0"/>
              </a:rPr>
              <a:t>weather</a:t>
            </a:r>
            <a:r>
              <a:rPr lang="en-US" dirty="0">
                <a:solidFill>
                  <a:schemeClr val="tx1"/>
                </a:solidFill>
                <a:latin typeface="Consolas" panose="020B0609020204030204" pitchFamily="49" charset="0"/>
              </a:rPr>
              <a:t>"&gt;</a:t>
            </a:r>
            <a:r>
              <a:rPr lang="en-US" dirty="0">
                <a:solidFill>
                  <a:srgbClr val="00B050"/>
                </a:solidFill>
                <a:latin typeface="Consolas" panose="020B0609020204030204" pitchFamily="49" charset="0"/>
              </a:rPr>
              <a:t>No weather data</a:t>
            </a:r>
            <a:r>
              <a:rPr lang="en-US" dirty="0">
                <a:solidFill>
                  <a:schemeClr val="tx1"/>
                </a:solidFill>
                <a:latin typeface="Consolas" panose="020B0609020204030204" pitchFamily="49" charset="0"/>
              </a:rPr>
              <a:t>&lt;/div&gt;</a:t>
            </a:r>
          </a:p>
          <a:p>
            <a:endParaRPr lang="en-US" dirty="0">
              <a:solidFill>
                <a:schemeClr val="tx1"/>
              </a:solidFill>
              <a:latin typeface="Consolas" panose="020B0609020204030204" pitchFamily="49" charset="0"/>
            </a:endParaRPr>
          </a:p>
          <a:p>
            <a:r>
              <a:rPr lang="en-US" dirty="0">
                <a:solidFill>
                  <a:srgbClr val="0070C0"/>
                </a:solidFill>
                <a:latin typeface="Consolas" panose="020B0609020204030204" pitchFamily="49" charset="0"/>
              </a:rPr>
              <a:t>&lt;script&gt;</a:t>
            </a:r>
          </a:p>
          <a:p>
            <a:endParaRPr lang="en-US" dirty="0">
              <a:solidFill>
                <a:srgbClr val="0070C0"/>
              </a:solidFill>
              <a:latin typeface="Consolas" panose="020B0609020204030204" pitchFamily="49" charset="0"/>
            </a:endParaRPr>
          </a:p>
          <a:p>
            <a:r>
              <a:rPr lang="en-US" dirty="0">
                <a:solidFill>
                  <a:srgbClr val="0070C0"/>
                </a:solidFill>
                <a:latin typeface="Consolas" panose="020B0609020204030204" pitchFamily="49" charset="0"/>
              </a:rPr>
              <a:t>function </a:t>
            </a:r>
            <a:r>
              <a:rPr lang="en-US" dirty="0" err="1">
                <a:solidFill>
                  <a:srgbClr val="FF0000"/>
                </a:solidFill>
                <a:latin typeface="Consolas" panose="020B0609020204030204" pitchFamily="49" charset="0"/>
              </a:rPr>
              <a:t>update_weather_in_ui</a:t>
            </a:r>
            <a:r>
              <a:rPr lang="en-US" dirty="0">
                <a:solidFill>
                  <a:srgbClr val="0070C0"/>
                </a:solidFill>
                <a:latin typeface="Consolas" panose="020B0609020204030204" pitchFamily="49" charset="0"/>
              </a:rPr>
              <a:t>()</a:t>
            </a:r>
          </a:p>
          <a:p>
            <a:r>
              <a:rPr lang="en-US" dirty="0">
                <a:solidFill>
                  <a:srgbClr val="0070C0"/>
                </a:solidFill>
                <a:latin typeface="Consolas" panose="020B0609020204030204" pitchFamily="49" charset="0"/>
              </a:rPr>
              <a:t> { /* code to update the weather field */ }</a:t>
            </a:r>
          </a:p>
          <a:p>
            <a:endParaRPr lang="en-US" dirty="0">
              <a:solidFill>
                <a:srgbClr val="0070C0"/>
              </a:solidFill>
              <a:latin typeface="Consolas" panose="020B0609020204030204" pitchFamily="49" charset="0"/>
            </a:endParaRPr>
          </a:p>
          <a:p>
            <a:r>
              <a:rPr lang="en-US" dirty="0">
                <a:solidFill>
                  <a:srgbClr val="0070C0"/>
                </a:solidFill>
                <a:latin typeface="Consolas" panose="020B0609020204030204" pitchFamily="49" charset="0"/>
              </a:rPr>
              <a:t>function </a:t>
            </a:r>
            <a:r>
              <a:rPr lang="en-US" dirty="0" err="1">
                <a:solidFill>
                  <a:srgbClr val="0070C0"/>
                </a:solidFill>
                <a:latin typeface="Consolas" panose="020B0609020204030204" pitchFamily="49" charset="0"/>
              </a:rPr>
              <a:t>download_weather</a:t>
            </a:r>
            <a:r>
              <a:rPr lang="en-US" dirty="0">
                <a:solidFill>
                  <a:srgbClr val="0070C0"/>
                </a:solidFill>
                <a:latin typeface="Consolas" panose="020B0609020204030204" pitchFamily="49" charset="0"/>
              </a:rPr>
              <a:t>() {</a:t>
            </a:r>
          </a:p>
          <a:p>
            <a:r>
              <a:rPr lang="en-US" dirty="0">
                <a:solidFill>
                  <a:srgbClr val="0070C0"/>
                </a:solidFill>
                <a:latin typeface="Consolas" panose="020B0609020204030204" pitchFamily="49" charset="0"/>
              </a:rPr>
              <a:t>  var req = new </a:t>
            </a:r>
            <a:r>
              <a:rPr lang="en-US" dirty="0" err="1">
                <a:solidFill>
                  <a:srgbClr val="0070C0"/>
                </a:solidFill>
                <a:latin typeface="Consolas" panose="020B0609020204030204" pitchFamily="49" charset="0"/>
              </a:rPr>
              <a:t>WebRequest</a:t>
            </a:r>
            <a:r>
              <a:rPr lang="en-US" dirty="0">
                <a:solidFill>
                  <a:srgbClr val="0070C0"/>
                </a:solidFill>
                <a:latin typeface="Consolas" panose="020B0609020204030204" pitchFamily="49" charset="0"/>
              </a:rPr>
              <a:t>();</a:t>
            </a:r>
          </a:p>
          <a:p>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req.callback_on_completion</a:t>
            </a:r>
            <a:r>
              <a:rPr lang="en-US" dirty="0">
                <a:solidFill>
                  <a:srgbClr val="0070C0"/>
                </a:solidFill>
                <a:latin typeface="Consolas" panose="020B0609020204030204" pitchFamily="49" charset="0"/>
              </a:rPr>
              <a:t> = </a:t>
            </a:r>
            <a:r>
              <a:rPr lang="en-US" dirty="0" err="1">
                <a:solidFill>
                  <a:srgbClr val="FF0000"/>
                </a:solidFill>
                <a:latin typeface="Consolas" panose="020B0609020204030204" pitchFamily="49" charset="0"/>
              </a:rPr>
              <a:t>update_weather_in_ui</a:t>
            </a:r>
            <a:r>
              <a:rPr lang="en-US" dirty="0">
                <a:solidFill>
                  <a:srgbClr val="0070C0"/>
                </a:solidFill>
                <a:latin typeface="Consolas" panose="020B0609020204030204" pitchFamily="49" charset="0"/>
              </a:rPr>
              <a:t>;</a:t>
            </a:r>
          </a:p>
          <a:p>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req.set_url</a:t>
            </a:r>
            <a:r>
              <a:rPr lang="en-US" dirty="0">
                <a:solidFill>
                  <a:srgbClr val="0070C0"/>
                </a:solidFill>
                <a:latin typeface="Consolas" panose="020B0609020204030204" pitchFamily="49" charset="0"/>
              </a:rPr>
              <a:t>("https://www.weather.com/...");</a:t>
            </a:r>
          </a:p>
          <a:p>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req.launch_in_background</a:t>
            </a:r>
            <a:r>
              <a:rPr lang="en-US" dirty="0">
                <a:solidFill>
                  <a:srgbClr val="0070C0"/>
                </a:solidFill>
                <a:latin typeface="Consolas" panose="020B0609020204030204" pitchFamily="49" charset="0"/>
              </a:rPr>
              <a:t>();</a:t>
            </a:r>
          </a:p>
          <a:p>
            <a:r>
              <a:rPr lang="en-US" dirty="0">
                <a:solidFill>
                  <a:srgbClr val="0070C0"/>
                </a:solidFill>
                <a:latin typeface="Consolas" panose="020B0609020204030204" pitchFamily="49" charset="0"/>
              </a:rPr>
              <a:t>}</a:t>
            </a:r>
          </a:p>
          <a:p>
            <a:endParaRPr lang="en-US" dirty="0">
              <a:solidFill>
                <a:srgbClr val="0070C0"/>
              </a:solidFill>
              <a:latin typeface="Consolas" panose="020B0609020204030204" pitchFamily="49" charset="0"/>
            </a:endParaRPr>
          </a:p>
          <a:p>
            <a:r>
              <a:rPr lang="en-US" dirty="0" err="1">
                <a:solidFill>
                  <a:srgbClr val="0070C0"/>
                </a:solidFill>
                <a:latin typeface="Consolas" panose="020B0609020204030204" pitchFamily="49" charset="0"/>
              </a:rPr>
              <a:t>download_weather</a:t>
            </a:r>
            <a:r>
              <a:rPr lang="en-US" dirty="0">
                <a:solidFill>
                  <a:srgbClr val="0070C0"/>
                </a:solidFill>
                <a:latin typeface="Consolas" panose="020B0609020204030204" pitchFamily="49" charset="0"/>
              </a:rPr>
              <a:t>();</a:t>
            </a:r>
          </a:p>
          <a:p>
            <a:r>
              <a:rPr lang="en-US" dirty="0" err="1">
                <a:solidFill>
                  <a:srgbClr val="0070C0"/>
                </a:solidFill>
                <a:latin typeface="Consolas" panose="020B0609020204030204" pitchFamily="49" charset="0"/>
              </a:rPr>
              <a:t>set_background_color</a:t>
            </a:r>
            <a:r>
              <a:rPr lang="en-US" dirty="0">
                <a:solidFill>
                  <a:srgbClr val="0070C0"/>
                </a:solidFill>
                <a:latin typeface="Consolas" panose="020B0609020204030204" pitchFamily="49" charset="0"/>
              </a:rPr>
              <a:t>(BLUE);</a:t>
            </a:r>
          </a:p>
          <a:p>
            <a:r>
              <a:rPr lang="en-US" dirty="0">
                <a:solidFill>
                  <a:srgbClr val="0070C0"/>
                </a:solidFill>
                <a:latin typeface="Consolas" panose="020B0609020204030204" pitchFamily="49" charset="0"/>
              </a:rPr>
              <a:t> </a:t>
            </a:r>
          </a:p>
          <a:p>
            <a:r>
              <a:rPr lang="en-US" dirty="0">
                <a:solidFill>
                  <a:srgbClr val="0070C0"/>
                </a:solidFill>
                <a:latin typeface="Consolas" panose="020B0609020204030204" pitchFamily="49" charset="0"/>
              </a:rPr>
              <a:t>&lt;/script&gt;</a:t>
            </a:r>
          </a:p>
          <a:p>
            <a:r>
              <a:rPr lang="en-US" dirty="0">
                <a:solidFill>
                  <a:schemeClr val="tx1"/>
                </a:solidFill>
                <a:latin typeface="Consolas" panose="020B0609020204030204" pitchFamily="49" charset="0"/>
              </a:rPr>
              <a:t>&lt;/body&gt;&lt;/html&gt;</a:t>
            </a:r>
          </a:p>
        </p:txBody>
      </p:sp>
    </p:spTree>
    <p:extLst>
      <p:ext uri="{BB962C8B-B14F-4D97-AF65-F5344CB8AC3E}">
        <p14:creationId xmlns:p14="http://schemas.microsoft.com/office/powerpoint/2010/main" val="1070574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P spid="12" grpId="0"/>
      <p:bldP spid="13"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a:xfrm>
            <a:off x="914400" y="-271793"/>
            <a:ext cx="10363200" cy="1143000"/>
          </a:xfrm>
        </p:spPr>
        <p:txBody>
          <a:bodyPr/>
          <a:lstStyle/>
          <a:p>
            <a:r>
              <a:rPr lang="en-US" dirty="0"/>
              <a:t>Chaining Background Ops Together</a:t>
            </a:r>
          </a:p>
        </p:txBody>
      </p:sp>
      <p:sp>
        <p:nvSpPr>
          <p:cNvPr id="5" name="TextBox 4">
            <a:extLst>
              <a:ext uri="{FF2B5EF4-FFF2-40B4-BE49-F238E27FC236}">
                <a16:creationId xmlns:a16="http://schemas.microsoft.com/office/drawing/2014/main" id="{4C7C4F2A-AE7A-4B2A-AFD5-F858DD7292D8}"/>
              </a:ext>
            </a:extLst>
          </p:cNvPr>
          <p:cNvSpPr txBox="1"/>
          <p:nvPr/>
        </p:nvSpPr>
        <p:spPr>
          <a:xfrm>
            <a:off x="271338" y="715085"/>
            <a:ext cx="11820110" cy="707886"/>
          </a:xfrm>
          <a:prstGeom prst="rect">
            <a:avLst/>
          </a:prstGeom>
          <a:noFill/>
        </p:spPr>
        <p:txBody>
          <a:bodyPr wrap="square" rtlCol="0">
            <a:spAutoFit/>
          </a:bodyPr>
          <a:lstStyle/>
          <a:p>
            <a:pPr algn="ctr"/>
            <a:r>
              <a:rPr lang="en-US" sz="2000" dirty="0"/>
              <a:t>Let's say we want to </a:t>
            </a:r>
            <a:r>
              <a:rPr lang="en-US" sz="2000" dirty="0">
                <a:solidFill>
                  <a:srgbClr val="C00000"/>
                </a:solidFill>
              </a:rPr>
              <a:t>download some data</a:t>
            </a:r>
            <a:r>
              <a:rPr lang="en-US" sz="2000" dirty="0"/>
              <a:t>, then </a:t>
            </a:r>
            <a:r>
              <a:rPr lang="en-US" sz="2000" dirty="0">
                <a:solidFill>
                  <a:srgbClr val="0070C0"/>
                </a:solidFill>
              </a:rPr>
              <a:t>filter the data</a:t>
            </a:r>
            <a:r>
              <a:rPr lang="en-US" sz="2000" dirty="0"/>
              <a:t>,  then </a:t>
            </a:r>
            <a:r>
              <a:rPr lang="en-US" sz="2000" dirty="0">
                <a:solidFill>
                  <a:srgbClr val="00B050"/>
                </a:solidFill>
              </a:rPr>
              <a:t>sort the data</a:t>
            </a:r>
            <a:r>
              <a:rPr lang="en-US" sz="2000" dirty="0"/>
              <a:t>,  then </a:t>
            </a:r>
            <a:r>
              <a:rPr lang="en-US" sz="2000" dirty="0">
                <a:solidFill>
                  <a:srgbClr val="7030A0"/>
                </a:solidFill>
              </a:rPr>
              <a:t>update </a:t>
            </a:r>
            <a:r>
              <a:rPr lang="en-US" sz="2000" dirty="0"/>
              <a:t>the UI.</a:t>
            </a:r>
          </a:p>
          <a:p>
            <a:pPr algn="ctr"/>
            <a:r>
              <a:rPr lang="en-US" sz="2000" dirty="0"/>
              <a:t> </a:t>
            </a:r>
          </a:p>
        </p:txBody>
      </p:sp>
      <p:sp>
        <p:nvSpPr>
          <p:cNvPr id="53" name="TextBox 52">
            <a:extLst>
              <a:ext uri="{FF2B5EF4-FFF2-40B4-BE49-F238E27FC236}">
                <a16:creationId xmlns:a16="http://schemas.microsoft.com/office/drawing/2014/main" id="{FF73094D-A1C7-4CED-8055-359C470F29E1}"/>
              </a:ext>
            </a:extLst>
          </p:cNvPr>
          <p:cNvSpPr txBox="1"/>
          <p:nvPr/>
        </p:nvSpPr>
        <p:spPr>
          <a:xfrm>
            <a:off x="275824" y="1288678"/>
            <a:ext cx="11596706" cy="400110"/>
          </a:xfrm>
          <a:prstGeom prst="rect">
            <a:avLst/>
          </a:prstGeom>
          <a:noFill/>
        </p:spPr>
        <p:txBody>
          <a:bodyPr wrap="square" rtlCol="0">
            <a:spAutoFit/>
          </a:bodyPr>
          <a:lstStyle/>
          <a:p>
            <a:pPr algn="ctr"/>
            <a:r>
              <a:rPr lang="en-US" sz="2000" dirty="0"/>
              <a:t>We'd like to perform these tasks in the background, while the event loop lets the user interact with the UI...</a:t>
            </a:r>
          </a:p>
        </p:txBody>
      </p:sp>
      <p:grpSp>
        <p:nvGrpSpPr>
          <p:cNvPr id="28" name="Group 27">
            <a:extLst>
              <a:ext uri="{FF2B5EF4-FFF2-40B4-BE49-F238E27FC236}">
                <a16:creationId xmlns:a16="http://schemas.microsoft.com/office/drawing/2014/main" id="{683DE1AA-CE55-4F47-9882-5DA7C371982A}"/>
              </a:ext>
            </a:extLst>
          </p:cNvPr>
          <p:cNvGrpSpPr/>
          <p:nvPr/>
        </p:nvGrpSpPr>
        <p:grpSpPr>
          <a:xfrm>
            <a:off x="2661233" y="1910421"/>
            <a:ext cx="6982233" cy="1574344"/>
            <a:chOff x="3773003" y="8337071"/>
            <a:chExt cx="6982233" cy="1574344"/>
          </a:xfrm>
        </p:grpSpPr>
        <p:sp>
          <p:nvSpPr>
            <p:cNvPr id="29" name="Rectangle 28">
              <a:extLst>
                <a:ext uri="{FF2B5EF4-FFF2-40B4-BE49-F238E27FC236}">
                  <a16:creationId xmlns:a16="http://schemas.microsoft.com/office/drawing/2014/main" id="{90D6480D-12ED-491D-A381-667F2381785C}"/>
                </a:ext>
              </a:extLst>
            </p:cNvPr>
            <p:cNvSpPr/>
            <p:nvPr/>
          </p:nvSpPr>
          <p:spPr>
            <a:xfrm>
              <a:off x="3808337" y="8366528"/>
              <a:ext cx="6946899" cy="154488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Picture 29">
              <a:extLst>
                <a:ext uri="{FF2B5EF4-FFF2-40B4-BE49-F238E27FC236}">
                  <a16:creationId xmlns:a16="http://schemas.microsoft.com/office/drawing/2014/main" id="{2F773E6E-6675-4DB1-9EA6-8DC29BC9C0D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3773003" y="8337071"/>
              <a:ext cx="568256" cy="723086"/>
            </a:xfrm>
            <a:prstGeom prst="rect">
              <a:avLst/>
            </a:prstGeom>
          </p:spPr>
        </p:pic>
        <p:cxnSp>
          <p:nvCxnSpPr>
            <p:cNvPr id="31" name="Straight Arrow Connector 30">
              <a:extLst>
                <a:ext uri="{FF2B5EF4-FFF2-40B4-BE49-F238E27FC236}">
                  <a16:creationId xmlns:a16="http://schemas.microsoft.com/office/drawing/2014/main" id="{966A038C-699F-4905-9C49-29EFB3352C61}"/>
                </a:ext>
              </a:extLst>
            </p:cNvPr>
            <p:cNvCxnSpPr>
              <a:cxnSpLocks/>
            </p:cNvCxnSpPr>
            <p:nvPr/>
          </p:nvCxnSpPr>
          <p:spPr>
            <a:xfrm>
              <a:off x="4094230" y="8791913"/>
              <a:ext cx="6526539" cy="0"/>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27F363F4-9B19-4B06-A9AD-E0D5E36A1FEA}"/>
                </a:ext>
              </a:extLst>
            </p:cNvPr>
            <p:cNvGrpSpPr/>
            <p:nvPr/>
          </p:nvGrpSpPr>
          <p:grpSpPr>
            <a:xfrm>
              <a:off x="3773003" y="9120786"/>
              <a:ext cx="6847766" cy="723086"/>
              <a:chOff x="3773003" y="9120786"/>
              <a:chExt cx="6847766" cy="723086"/>
            </a:xfrm>
          </p:grpSpPr>
          <p:pic>
            <p:nvPicPr>
              <p:cNvPr id="33" name="Picture 32">
                <a:extLst>
                  <a:ext uri="{FF2B5EF4-FFF2-40B4-BE49-F238E27FC236}">
                    <a16:creationId xmlns:a16="http://schemas.microsoft.com/office/drawing/2014/main" id="{77286ACC-F7CF-4C31-8216-C67C3805562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3773003" y="9120786"/>
                <a:ext cx="568256" cy="723086"/>
              </a:xfrm>
              <a:prstGeom prst="rect">
                <a:avLst/>
              </a:prstGeom>
            </p:spPr>
          </p:pic>
          <p:cxnSp>
            <p:nvCxnSpPr>
              <p:cNvPr id="34" name="Straight Arrow Connector 33">
                <a:extLst>
                  <a:ext uri="{FF2B5EF4-FFF2-40B4-BE49-F238E27FC236}">
                    <a16:creationId xmlns:a16="http://schemas.microsoft.com/office/drawing/2014/main" id="{67789875-2404-4355-8965-B94E036A400C}"/>
                  </a:ext>
                </a:extLst>
              </p:cNvPr>
              <p:cNvCxnSpPr>
                <a:cxnSpLocks/>
              </p:cNvCxnSpPr>
              <p:nvPr/>
            </p:nvCxnSpPr>
            <p:spPr>
              <a:xfrm>
                <a:off x="4094230" y="9575628"/>
                <a:ext cx="6526539" cy="0"/>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5" name="Group 34">
            <a:extLst>
              <a:ext uri="{FF2B5EF4-FFF2-40B4-BE49-F238E27FC236}">
                <a16:creationId xmlns:a16="http://schemas.microsoft.com/office/drawing/2014/main" id="{D8C4E926-2FC7-4879-92CC-A534698DB89C}"/>
              </a:ext>
            </a:extLst>
          </p:cNvPr>
          <p:cNvGrpSpPr/>
          <p:nvPr/>
        </p:nvGrpSpPr>
        <p:grpSpPr>
          <a:xfrm>
            <a:off x="3281228" y="2199853"/>
            <a:ext cx="6239148" cy="1069721"/>
            <a:chOff x="3298114" y="1698107"/>
            <a:chExt cx="6239148" cy="1069721"/>
          </a:xfrm>
        </p:grpSpPr>
        <p:grpSp>
          <p:nvGrpSpPr>
            <p:cNvPr id="36" name="Group 35">
              <a:extLst>
                <a:ext uri="{FF2B5EF4-FFF2-40B4-BE49-F238E27FC236}">
                  <a16:creationId xmlns:a16="http://schemas.microsoft.com/office/drawing/2014/main" id="{724722E7-6D62-4973-ADA4-D46EB1610708}"/>
                </a:ext>
              </a:extLst>
            </p:cNvPr>
            <p:cNvGrpSpPr/>
            <p:nvPr/>
          </p:nvGrpSpPr>
          <p:grpSpPr>
            <a:xfrm>
              <a:off x="3298114" y="1698107"/>
              <a:ext cx="6239148" cy="1069721"/>
              <a:chOff x="3298114" y="1698107"/>
              <a:chExt cx="6239148" cy="1069721"/>
            </a:xfrm>
          </p:grpSpPr>
          <p:grpSp>
            <p:nvGrpSpPr>
              <p:cNvPr id="38" name="Group 37">
                <a:extLst>
                  <a:ext uri="{FF2B5EF4-FFF2-40B4-BE49-F238E27FC236}">
                    <a16:creationId xmlns:a16="http://schemas.microsoft.com/office/drawing/2014/main" id="{0B9B8598-878D-454B-9B19-08EF855317A0}"/>
                  </a:ext>
                </a:extLst>
              </p:cNvPr>
              <p:cNvGrpSpPr/>
              <p:nvPr/>
            </p:nvGrpSpPr>
            <p:grpSpPr>
              <a:xfrm>
                <a:off x="3298114" y="1698107"/>
                <a:ext cx="6239148" cy="1069721"/>
                <a:chOff x="3211676" y="977449"/>
                <a:chExt cx="6239148" cy="1069721"/>
              </a:xfrm>
            </p:grpSpPr>
            <p:grpSp>
              <p:nvGrpSpPr>
                <p:cNvPr id="42" name="Group 41">
                  <a:extLst>
                    <a:ext uri="{FF2B5EF4-FFF2-40B4-BE49-F238E27FC236}">
                      <a16:creationId xmlns:a16="http://schemas.microsoft.com/office/drawing/2014/main" id="{FCFF9F16-8A78-4FED-95DF-5EDFDCB5FD7A}"/>
                    </a:ext>
                  </a:extLst>
                </p:cNvPr>
                <p:cNvGrpSpPr/>
                <p:nvPr/>
              </p:nvGrpSpPr>
              <p:grpSpPr>
                <a:xfrm>
                  <a:off x="3570036" y="1715778"/>
                  <a:ext cx="5880788" cy="331392"/>
                  <a:chOff x="6774857" y="5103867"/>
                  <a:chExt cx="5880788" cy="331392"/>
                </a:xfrm>
              </p:grpSpPr>
              <p:sp>
                <p:nvSpPr>
                  <p:cNvPr id="61" name="Rectangle 60">
                    <a:extLst>
                      <a:ext uri="{FF2B5EF4-FFF2-40B4-BE49-F238E27FC236}">
                        <a16:creationId xmlns:a16="http://schemas.microsoft.com/office/drawing/2014/main" id="{9A27D4F2-6D1B-41D9-8E62-16033E754537}"/>
                      </a:ext>
                    </a:extLst>
                  </p:cNvPr>
                  <p:cNvSpPr/>
                  <p:nvPr/>
                </p:nvSpPr>
                <p:spPr>
                  <a:xfrm>
                    <a:off x="6774857" y="5103867"/>
                    <a:ext cx="2541805" cy="331392"/>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UI</a:t>
                    </a:r>
                  </a:p>
                </p:txBody>
              </p:sp>
              <p:sp>
                <p:nvSpPr>
                  <p:cNvPr id="62" name="Rectangle 61">
                    <a:extLst>
                      <a:ext uri="{FF2B5EF4-FFF2-40B4-BE49-F238E27FC236}">
                        <a16:creationId xmlns:a16="http://schemas.microsoft.com/office/drawing/2014/main" id="{E7DBEC43-EF7F-4924-A53B-B4F2B5B76932}"/>
                      </a:ext>
                    </a:extLst>
                  </p:cNvPr>
                  <p:cNvSpPr/>
                  <p:nvPr/>
                </p:nvSpPr>
                <p:spPr>
                  <a:xfrm>
                    <a:off x="9667201" y="5103867"/>
                    <a:ext cx="1038045" cy="331392"/>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63" name="Rectangle 62">
                    <a:extLst>
                      <a:ext uri="{FF2B5EF4-FFF2-40B4-BE49-F238E27FC236}">
                        <a16:creationId xmlns:a16="http://schemas.microsoft.com/office/drawing/2014/main" id="{D68383C1-D46C-4AFD-B83D-35D43E2782F5}"/>
                      </a:ext>
                    </a:extLst>
                  </p:cNvPr>
                  <p:cNvSpPr/>
                  <p:nvPr/>
                </p:nvSpPr>
                <p:spPr>
                  <a:xfrm>
                    <a:off x="10707905" y="5103867"/>
                    <a:ext cx="273512" cy="331392"/>
                  </a:xfrm>
                  <a:prstGeom prst="rect">
                    <a:avLst/>
                  </a:prstGeom>
                  <a:solidFill>
                    <a:srgbClr val="00863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64" name="Rectangle 63">
                    <a:extLst>
                      <a:ext uri="{FF2B5EF4-FFF2-40B4-BE49-F238E27FC236}">
                        <a16:creationId xmlns:a16="http://schemas.microsoft.com/office/drawing/2014/main" id="{78FC4466-5E28-4599-9C08-679FE58DC49F}"/>
                      </a:ext>
                    </a:extLst>
                  </p:cNvPr>
                  <p:cNvSpPr/>
                  <p:nvPr/>
                </p:nvSpPr>
                <p:spPr>
                  <a:xfrm>
                    <a:off x="12556090" y="5103867"/>
                    <a:ext cx="99555" cy="331392"/>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65" name="Rectangle 64">
                    <a:extLst>
                      <a:ext uri="{FF2B5EF4-FFF2-40B4-BE49-F238E27FC236}">
                        <a16:creationId xmlns:a16="http://schemas.microsoft.com/office/drawing/2014/main" id="{390AB731-E433-45B1-BF8A-D8802602B962}"/>
                      </a:ext>
                    </a:extLst>
                  </p:cNvPr>
                  <p:cNvSpPr/>
                  <p:nvPr/>
                </p:nvSpPr>
                <p:spPr>
                  <a:xfrm>
                    <a:off x="11834478" y="5103867"/>
                    <a:ext cx="715043" cy="331392"/>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PLOT</a:t>
                    </a:r>
                  </a:p>
                </p:txBody>
              </p:sp>
            </p:grpSp>
            <p:sp>
              <p:nvSpPr>
                <p:cNvPr id="43" name="Rectangle 42">
                  <a:extLst>
                    <a:ext uri="{FF2B5EF4-FFF2-40B4-BE49-F238E27FC236}">
                      <a16:creationId xmlns:a16="http://schemas.microsoft.com/office/drawing/2014/main" id="{35A57039-190A-4AD5-988B-8FC60546F86D}"/>
                    </a:ext>
                  </a:extLst>
                </p:cNvPr>
                <p:cNvSpPr/>
                <p:nvPr/>
              </p:nvSpPr>
              <p:spPr>
                <a:xfrm>
                  <a:off x="3553800" y="978034"/>
                  <a:ext cx="2453888" cy="331392"/>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DOWNLOAD</a:t>
                  </a:r>
                </a:p>
              </p:txBody>
            </p:sp>
            <p:sp>
              <p:nvSpPr>
                <p:cNvPr id="44" name="Rectangle 43">
                  <a:extLst>
                    <a:ext uri="{FF2B5EF4-FFF2-40B4-BE49-F238E27FC236}">
                      <a16:creationId xmlns:a16="http://schemas.microsoft.com/office/drawing/2014/main" id="{0E471F3D-9E9B-4D55-AF32-932775B98110}"/>
                    </a:ext>
                  </a:extLst>
                </p:cNvPr>
                <p:cNvSpPr/>
                <p:nvPr/>
              </p:nvSpPr>
              <p:spPr>
                <a:xfrm>
                  <a:off x="6624675" y="977449"/>
                  <a:ext cx="783441" cy="331392"/>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FILTER</a:t>
                  </a:r>
                </a:p>
              </p:txBody>
            </p:sp>
            <p:sp>
              <p:nvSpPr>
                <p:cNvPr id="45" name="Rectangle 44">
                  <a:extLst>
                    <a:ext uri="{FF2B5EF4-FFF2-40B4-BE49-F238E27FC236}">
                      <a16:creationId xmlns:a16="http://schemas.microsoft.com/office/drawing/2014/main" id="{3C9F1F0B-7317-492A-9133-4A1BA4192E36}"/>
                    </a:ext>
                  </a:extLst>
                </p:cNvPr>
                <p:cNvSpPr/>
                <p:nvPr/>
              </p:nvSpPr>
              <p:spPr>
                <a:xfrm>
                  <a:off x="7694009" y="980740"/>
                  <a:ext cx="667388" cy="331392"/>
                </a:xfrm>
                <a:prstGeom prst="rect">
                  <a:avLst/>
                </a:prstGeom>
                <a:solidFill>
                  <a:srgbClr val="00863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SORT</a:t>
                  </a:r>
                </a:p>
              </p:txBody>
            </p:sp>
            <p:sp>
              <p:nvSpPr>
                <p:cNvPr id="46" name="Rectangle 45">
                  <a:extLst>
                    <a:ext uri="{FF2B5EF4-FFF2-40B4-BE49-F238E27FC236}">
                      <a16:creationId xmlns:a16="http://schemas.microsoft.com/office/drawing/2014/main" id="{46ADD892-F4E0-42C2-8DB2-EC68E698923D}"/>
                    </a:ext>
                  </a:extLst>
                </p:cNvPr>
                <p:cNvSpPr/>
                <p:nvPr/>
              </p:nvSpPr>
              <p:spPr>
                <a:xfrm>
                  <a:off x="3211676" y="1715778"/>
                  <a:ext cx="350539" cy="331392"/>
                </a:xfrm>
                <a:prstGeom prst="rect">
                  <a:avLst/>
                </a:prstGeom>
                <a:solidFill>
                  <a:srgbClr val="C0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lumMod val="50000"/>
                      </a:schemeClr>
                    </a:solidFill>
                  </a:endParaRPr>
                </a:p>
              </p:txBody>
            </p:sp>
            <p:cxnSp>
              <p:nvCxnSpPr>
                <p:cNvPr id="47" name="Straight Arrow Connector 46">
                  <a:extLst>
                    <a:ext uri="{FF2B5EF4-FFF2-40B4-BE49-F238E27FC236}">
                      <a16:creationId xmlns:a16="http://schemas.microsoft.com/office/drawing/2014/main" id="{C5AB42AA-E9F3-4714-9D59-4D4D7CA9420A}"/>
                    </a:ext>
                  </a:extLst>
                </p:cNvPr>
                <p:cNvCxnSpPr/>
                <p:nvPr/>
              </p:nvCxnSpPr>
              <p:spPr>
                <a:xfrm flipV="1">
                  <a:off x="3359882" y="1308841"/>
                  <a:ext cx="217056" cy="5688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9DBC809-4217-4315-9B9C-4620CDD95180}"/>
                    </a:ext>
                  </a:extLst>
                </p:cNvPr>
                <p:cNvCxnSpPr>
                  <a:cxnSpLocks/>
                </p:cNvCxnSpPr>
                <p:nvPr/>
              </p:nvCxnSpPr>
              <p:spPr>
                <a:xfrm flipV="1">
                  <a:off x="7626478" y="1287321"/>
                  <a:ext cx="117932" cy="6151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CA6515EF-3426-4367-8252-06201E29F108}"/>
                    </a:ext>
                  </a:extLst>
                </p:cNvPr>
                <p:cNvSpPr/>
                <p:nvPr/>
              </p:nvSpPr>
              <p:spPr>
                <a:xfrm>
                  <a:off x="6111842" y="1715778"/>
                  <a:ext cx="350539" cy="331392"/>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cxnSp>
              <p:nvCxnSpPr>
                <p:cNvPr id="50" name="Straight Arrow Connector 49">
                  <a:extLst>
                    <a:ext uri="{FF2B5EF4-FFF2-40B4-BE49-F238E27FC236}">
                      <a16:creationId xmlns:a16="http://schemas.microsoft.com/office/drawing/2014/main" id="{C8A537DB-EAF0-47F2-90D4-16F087826062}"/>
                    </a:ext>
                  </a:extLst>
                </p:cNvPr>
                <p:cNvCxnSpPr>
                  <a:cxnSpLocks/>
                  <a:endCxn id="49" idx="0"/>
                </p:cNvCxnSpPr>
                <p:nvPr/>
              </p:nvCxnSpPr>
              <p:spPr>
                <a:xfrm>
                  <a:off x="6004625" y="1195209"/>
                  <a:ext cx="282487" cy="52056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6D8D5D1-83DE-42C6-84F5-EFFE8681D674}"/>
                    </a:ext>
                  </a:extLst>
                </p:cNvPr>
                <p:cNvCxnSpPr>
                  <a:cxnSpLocks/>
                </p:cNvCxnSpPr>
                <p:nvPr/>
              </p:nvCxnSpPr>
              <p:spPr>
                <a:xfrm flipV="1">
                  <a:off x="6301060" y="1308841"/>
                  <a:ext cx="334835" cy="5557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6A233790-BD19-4B04-BF7D-544821AB9BF8}"/>
                    </a:ext>
                  </a:extLst>
                </p:cNvPr>
                <p:cNvCxnSpPr>
                  <a:cxnSpLocks/>
                </p:cNvCxnSpPr>
                <p:nvPr/>
              </p:nvCxnSpPr>
              <p:spPr>
                <a:xfrm>
                  <a:off x="7357353" y="1242688"/>
                  <a:ext cx="282487" cy="52056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89F93BB4-ADD3-4D08-8F0F-7B5B90F5B5B6}"/>
                  </a:ext>
                </a:extLst>
              </p:cNvPr>
              <p:cNvSpPr/>
              <p:nvPr/>
            </p:nvSpPr>
            <p:spPr>
              <a:xfrm>
                <a:off x="7856584" y="2436436"/>
                <a:ext cx="884139" cy="331392"/>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grpSp>
        <p:cxnSp>
          <p:nvCxnSpPr>
            <p:cNvPr id="37" name="Straight Arrow Connector 36">
              <a:extLst>
                <a:ext uri="{FF2B5EF4-FFF2-40B4-BE49-F238E27FC236}">
                  <a16:creationId xmlns:a16="http://schemas.microsoft.com/office/drawing/2014/main" id="{A7C80FE8-74AA-41BC-B18D-F7E4FCE19231}"/>
                </a:ext>
              </a:extLst>
            </p:cNvPr>
            <p:cNvCxnSpPr>
              <a:cxnSpLocks/>
            </p:cNvCxnSpPr>
            <p:nvPr/>
          </p:nvCxnSpPr>
          <p:spPr>
            <a:xfrm>
              <a:off x="8421509" y="1990315"/>
              <a:ext cx="312219" cy="4461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66" name="TextBox 65">
            <a:extLst>
              <a:ext uri="{FF2B5EF4-FFF2-40B4-BE49-F238E27FC236}">
                <a16:creationId xmlns:a16="http://schemas.microsoft.com/office/drawing/2014/main" id="{4DCE20B1-5157-4DC4-A9B4-924FC05F1FEC}"/>
              </a:ext>
            </a:extLst>
          </p:cNvPr>
          <p:cNvSpPr txBox="1"/>
          <p:nvPr/>
        </p:nvSpPr>
        <p:spPr>
          <a:xfrm>
            <a:off x="874387" y="3697679"/>
            <a:ext cx="10312292" cy="707886"/>
          </a:xfrm>
          <a:prstGeom prst="rect">
            <a:avLst/>
          </a:prstGeom>
          <a:noFill/>
        </p:spPr>
        <p:txBody>
          <a:bodyPr wrap="square" rtlCol="0">
            <a:spAutoFit/>
          </a:bodyPr>
          <a:lstStyle/>
          <a:p>
            <a:pPr algn="ctr"/>
            <a:r>
              <a:rPr lang="en-US" sz="2000" dirty="0"/>
              <a:t>To make this happen, we provide each phase of the pipeline with a callback function that indicates the next function to run.</a:t>
            </a:r>
          </a:p>
        </p:txBody>
      </p:sp>
      <p:sp>
        <p:nvSpPr>
          <p:cNvPr id="68" name="TextBox 67">
            <a:extLst>
              <a:ext uri="{FF2B5EF4-FFF2-40B4-BE49-F238E27FC236}">
                <a16:creationId xmlns:a16="http://schemas.microsoft.com/office/drawing/2014/main" id="{1314BFFB-7FB2-4981-9C6F-81A0EB0B8D41}"/>
              </a:ext>
            </a:extLst>
          </p:cNvPr>
          <p:cNvSpPr txBox="1"/>
          <p:nvPr/>
        </p:nvSpPr>
        <p:spPr>
          <a:xfrm>
            <a:off x="3327817" y="4757739"/>
            <a:ext cx="5835823" cy="1754326"/>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function </a:t>
            </a:r>
            <a:r>
              <a:rPr lang="en-US" dirty="0" err="1">
                <a:latin typeface="Consolas" panose="020B0609020204030204" pitchFamily="49" charset="0"/>
              </a:rPr>
              <a:t>launch_download</a:t>
            </a:r>
            <a:r>
              <a:rPr lang="en-US" dirty="0">
                <a:latin typeface="Consolas" panose="020B0609020204030204" pitchFamily="49" charset="0"/>
              </a:rPr>
              <a:t>(</a:t>
            </a:r>
            <a:r>
              <a:rPr lang="en-US" dirty="0" err="1">
                <a:latin typeface="Consolas" panose="020B0609020204030204" pitchFamily="49" charset="0"/>
              </a:rPr>
              <a:t>url</a:t>
            </a:r>
            <a:r>
              <a:rPr lang="en-US" dirty="0">
                <a:latin typeface="Consolas" panose="020B0609020204030204" pitchFamily="49" charset="0"/>
              </a:rPr>
              <a:t>, callback) {</a:t>
            </a:r>
          </a:p>
          <a:p>
            <a:r>
              <a:rPr lang="en-US" dirty="0">
                <a:latin typeface="Consolas" panose="020B0609020204030204" pitchFamily="49" charset="0"/>
              </a:rPr>
              <a:t>  </a:t>
            </a:r>
            <a:r>
              <a:rPr lang="en-US" dirty="0" err="1">
                <a:latin typeface="Consolas" panose="020B0609020204030204" pitchFamily="49" charset="0"/>
              </a:rPr>
              <a:t>run_in_background</a:t>
            </a:r>
            <a:r>
              <a:rPr lang="en-US" dirty="0">
                <a:latin typeface="Consolas" panose="020B0609020204030204" pitchFamily="49" charset="0"/>
              </a:rPr>
              <a:t> { </a:t>
            </a:r>
          </a:p>
          <a:p>
            <a:r>
              <a:rPr lang="en-US" dirty="0">
                <a:latin typeface="Consolas" panose="020B0609020204030204" pitchFamily="49" charset="0"/>
              </a:rPr>
              <a:t>    </a:t>
            </a:r>
            <a:r>
              <a:rPr lang="en-US" dirty="0" err="1">
                <a:solidFill>
                  <a:srgbClr val="C00000"/>
                </a:solidFill>
                <a:latin typeface="Consolas" panose="020B0609020204030204" pitchFamily="49" charset="0"/>
              </a:rPr>
              <a:t>download_from_url</a:t>
            </a:r>
            <a:r>
              <a:rPr lang="en-US" dirty="0">
                <a:solidFill>
                  <a:srgbClr val="C00000"/>
                </a:solidFill>
                <a:latin typeface="Consolas" panose="020B0609020204030204" pitchFamily="49" charset="0"/>
              </a:rPr>
              <a:t>(</a:t>
            </a:r>
            <a:r>
              <a:rPr lang="en-US" dirty="0" err="1">
                <a:solidFill>
                  <a:srgbClr val="C00000"/>
                </a:solidFill>
                <a:latin typeface="Consolas" panose="020B0609020204030204" pitchFamily="49" charset="0"/>
              </a:rPr>
              <a:t>url</a:t>
            </a:r>
            <a:r>
              <a:rPr lang="en-US" dirty="0">
                <a:solidFill>
                  <a:srgbClr val="C00000"/>
                </a:solidFill>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add_to_run_queue</a:t>
            </a:r>
            <a:r>
              <a:rPr lang="en-US" dirty="0">
                <a:latin typeface="Consolas" panose="020B0609020204030204" pitchFamily="49" charset="0"/>
              </a:rPr>
              <a:t>(</a:t>
            </a:r>
            <a:r>
              <a:rPr lang="en-US" dirty="0">
                <a:solidFill>
                  <a:srgbClr val="0070C0"/>
                </a:solidFill>
                <a:latin typeface="Consolas" panose="020B0609020204030204" pitchFamily="49" charset="0"/>
              </a:rPr>
              <a:t>callback</a:t>
            </a:r>
            <a:r>
              <a:rPr lang="en-US" dirty="0">
                <a:latin typeface="Consolas" panose="020B0609020204030204" pitchFamily="49" charset="0"/>
              </a:rPr>
              <a:t>);</a:t>
            </a:r>
          </a:p>
          <a:p>
            <a:r>
              <a:rPr lang="en-US" dirty="0">
                <a:latin typeface="Consolas" panose="020B0609020204030204" pitchFamily="49" charset="0"/>
              </a:rPr>
              <a:t>  }</a:t>
            </a:r>
          </a:p>
          <a:p>
            <a:r>
              <a:rPr lang="en-US" dirty="0">
                <a:latin typeface="Consolas" panose="020B0609020204030204" pitchFamily="49" charset="0"/>
              </a:rPr>
              <a:t>}</a:t>
            </a:r>
          </a:p>
        </p:txBody>
      </p:sp>
      <p:sp>
        <p:nvSpPr>
          <p:cNvPr id="71" name="Speech Bubble: Rectangle with Corners Rounded 70">
            <a:extLst>
              <a:ext uri="{FF2B5EF4-FFF2-40B4-BE49-F238E27FC236}">
                <a16:creationId xmlns:a16="http://schemas.microsoft.com/office/drawing/2014/main" id="{D24B18DE-9F16-4366-9D37-07B4A680BDA9}"/>
              </a:ext>
            </a:extLst>
          </p:cNvPr>
          <p:cNvSpPr/>
          <p:nvPr/>
        </p:nvSpPr>
        <p:spPr>
          <a:xfrm>
            <a:off x="392964" y="4481394"/>
            <a:ext cx="2727131" cy="1484184"/>
          </a:xfrm>
          <a:prstGeom prst="wedgeRoundRectCallout">
            <a:avLst>
              <a:gd name="adj1" fmla="val 77509"/>
              <a:gd name="adj2" fmla="val 18783"/>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Each stage of the pipeline runs its </a:t>
            </a:r>
            <a:r>
              <a:rPr lang="en-US" sz="2000" dirty="0">
                <a:solidFill>
                  <a:schemeClr val="accent2">
                    <a:lumMod val="40000"/>
                    <a:lumOff val="60000"/>
                  </a:schemeClr>
                </a:solidFill>
                <a:latin typeface="Corbel" panose="020B0503020204020204" pitchFamily="34" charset="0"/>
              </a:rPr>
              <a:t>task</a:t>
            </a:r>
            <a:r>
              <a:rPr lang="en-US" sz="2000" dirty="0">
                <a:solidFill>
                  <a:schemeClr val="bg1"/>
                </a:solidFill>
                <a:latin typeface="Corbel" panose="020B0503020204020204" pitchFamily="34" charset="0"/>
              </a:rPr>
              <a:t> in the background...</a:t>
            </a:r>
          </a:p>
        </p:txBody>
      </p:sp>
      <p:sp>
        <p:nvSpPr>
          <p:cNvPr id="74" name="TextBox 73">
            <a:extLst>
              <a:ext uri="{FF2B5EF4-FFF2-40B4-BE49-F238E27FC236}">
                <a16:creationId xmlns:a16="http://schemas.microsoft.com/office/drawing/2014/main" id="{398D605B-327D-454D-B6C4-DF3E00E4369D}"/>
              </a:ext>
            </a:extLst>
          </p:cNvPr>
          <p:cNvSpPr txBox="1"/>
          <p:nvPr/>
        </p:nvSpPr>
        <p:spPr>
          <a:xfrm>
            <a:off x="3429434" y="4853175"/>
            <a:ext cx="5835823" cy="1754326"/>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function </a:t>
            </a:r>
            <a:r>
              <a:rPr lang="en-US" dirty="0" err="1">
                <a:latin typeface="Consolas" panose="020B0609020204030204" pitchFamily="49" charset="0"/>
              </a:rPr>
              <a:t>launch_filter</a:t>
            </a:r>
            <a:r>
              <a:rPr lang="en-US" dirty="0">
                <a:latin typeface="Consolas" panose="020B0609020204030204" pitchFamily="49" charset="0"/>
              </a:rPr>
              <a:t>(data, callback) {</a:t>
            </a:r>
          </a:p>
          <a:p>
            <a:r>
              <a:rPr lang="en-US" dirty="0">
                <a:latin typeface="Consolas" panose="020B0609020204030204" pitchFamily="49" charset="0"/>
              </a:rPr>
              <a:t>  </a:t>
            </a:r>
            <a:r>
              <a:rPr lang="en-US" dirty="0" err="1">
                <a:latin typeface="Consolas" panose="020B0609020204030204" pitchFamily="49" charset="0"/>
              </a:rPr>
              <a:t>run_in_background</a:t>
            </a:r>
            <a:r>
              <a:rPr lang="en-US" dirty="0">
                <a:latin typeface="Consolas" panose="020B0609020204030204" pitchFamily="49" charset="0"/>
              </a:rPr>
              <a:t> { </a:t>
            </a:r>
          </a:p>
          <a:p>
            <a:r>
              <a:rPr lang="en-US" dirty="0">
                <a:latin typeface="Consolas" panose="020B0609020204030204" pitchFamily="49" charset="0"/>
              </a:rPr>
              <a:t>    </a:t>
            </a:r>
            <a:r>
              <a:rPr lang="en-US" dirty="0" err="1">
                <a:solidFill>
                  <a:srgbClr val="0070C0"/>
                </a:solidFill>
                <a:latin typeface="Consolas" panose="020B0609020204030204" pitchFamily="49" charset="0"/>
              </a:rPr>
              <a:t>filter_data</a:t>
            </a:r>
            <a:r>
              <a:rPr lang="en-US" dirty="0">
                <a:solidFill>
                  <a:srgbClr val="0070C0"/>
                </a:solidFill>
                <a:latin typeface="Consolas" panose="020B0609020204030204" pitchFamily="49" charset="0"/>
              </a:rPr>
              <a:t>(data);</a:t>
            </a:r>
          </a:p>
          <a:p>
            <a:r>
              <a:rPr lang="en-US" dirty="0">
                <a:latin typeface="Consolas" panose="020B0609020204030204" pitchFamily="49" charset="0"/>
              </a:rPr>
              <a:t>    </a:t>
            </a:r>
            <a:r>
              <a:rPr lang="en-US" dirty="0" err="1">
                <a:latin typeface="Consolas" panose="020B0609020204030204" pitchFamily="49" charset="0"/>
              </a:rPr>
              <a:t>add_to_run_queue</a:t>
            </a:r>
            <a:r>
              <a:rPr lang="en-US" dirty="0">
                <a:latin typeface="Consolas" panose="020B0609020204030204" pitchFamily="49" charset="0"/>
              </a:rPr>
              <a:t>(</a:t>
            </a:r>
            <a:r>
              <a:rPr lang="en-US" dirty="0">
                <a:solidFill>
                  <a:srgbClr val="00863D"/>
                </a:solidFill>
                <a:latin typeface="Consolas" panose="020B0609020204030204" pitchFamily="49" charset="0"/>
              </a:rPr>
              <a:t>callback</a:t>
            </a:r>
            <a:r>
              <a:rPr lang="en-US" dirty="0">
                <a:latin typeface="Consolas" panose="020B0609020204030204" pitchFamily="49" charset="0"/>
              </a:rPr>
              <a:t>);</a:t>
            </a:r>
          </a:p>
          <a:p>
            <a:r>
              <a:rPr lang="en-US" dirty="0">
                <a:latin typeface="Consolas" panose="020B0609020204030204" pitchFamily="49" charset="0"/>
              </a:rPr>
              <a:t>  }</a:t>
            </a:r>
          </a:p>
          <a:p>
            <a:r>
              <a:rPr lang="en-US" dirty="0">
                <a:latin typeface="Consolas" panose="020B0609020204030204" pitchFamily="49" charset="0"/>
              </a:rPr>
              <a:t>}</a:t>
            </a:r>
          </a:p>
        </p:txBody>
      </p:sp>
      <p:sp>
        <p:nvSpPr>
          <p:cNvPr id="75" name="TextBox 74">
            <a:extLst>
              <a:ext uri="{FF2B5EF4-FFF2-40B4-BE49-F238E27FC236}">
                <a16:creationId xmlns:a16="http://schemas.microsoft.com/office/drawing/2014/main" id="{3DD1B64C-A973-471B-B8F7-3F4B0993F3DC}"/>
              </a:ext>
            </a:extLst>
          </p:cNvPr>
          <p:cNvSpPr txBox="1"/>
          <p:nvPr/>
        </p:nvSpPr>
        <p:spPr>
          <a:xfrm>
            <a:off x="3537962" y="4947073"/>
            <a:ext cx="5835823" cy="1754326"/>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function </a:t>
            </a:r>
            <a:r>
              <a:rPr lang="en-US" dirty="0" err="1">
                <a:latin typeface="Consolas" panose="020B0609020204030204" pitchFamily="49" charset="0"/>
              </a:rPr>
              <a:t>launch_sort</a:t>
            </a:r>
            <a:r>
              <a:rPr lang="en-US" dirty="0">
                <a:latin typeface="Consolas" panose="020B0609020204030204" pitchFamily="49" charset="0"/>
              </a:rPr>
              <a:t>(data, callback) {</a:t>
            </a:r>
          </a:p>
          <a:p>
            <a:r>
              <a:rPr lang="en-US" dirty="0">
                <a:latin typeface="Consolas" panose="020B0609020204030204" pitchFamily="49" charset="0"/>
              </a:rPr>
              <a:t>  </a:t>
            </a:r>
            <a:r>
              <a:rPr lang="en-US" dirty="0" err="1">
                <a:latin typeface="Consolas" panose="020B0609020204030204" pitchFamily="49" charset="0"/>
              </a:rPr>
              <a:t>run_in_background</a:t>
            </a:r>
            <a:r>
              <a:rPr lang="en-US" dirty="0">
                <a:latin typeface="Consolas" panose="020B0609020204030204" pitchFamily="49" charset="0"/>
              </a:rPr>
              <a:t> { </a:t>
            </a:r>
          </a:p>
          <a:p>
            <a:r>
              <a:rPr lang="en-US" dirty="0">
                <a:solidFill>
                  <a:srgbClr val="00863D"/>
                </a:solidFill>
                <a:latin typeface="Consolas" panose="020B0609020204030204" pitchFamily="49" charset="0"/>
              </a:rPr>
              <a:t>    </a:t>
            </a:r>
            <a:r>
              <a:rPr lang="en-US" dirty="0" err="1">
                <a:solidFill>
                  <a:srgbClr val="00863D"/>
                </a:solidFill>
                <a:latin typeface="Consolas" panose="020B0609020204030204" pitchFamily="49" charset="0"/>
              </a:rPr>
              <a:t>sort_data</a:t>
            </a:r>
            <a:r>
              <a:rPr lang="en-US" dirty="0">
                <a:solidFill>
                  <a:srgbClr val="00863D"/>
                </a:solidFill>
                <a:latin typeface="Consolas" panose="020B0609020204030204" pitchFamily="49" charset="0"/>
              </a:rPr>
              <a:t>(data);</a:t>
            </a:r>
          </a:p>
          <a:p>
            <a:r>
              <a:rPr lang="en-US" dirty="0">
                <a:latin typeface="Consolas" panose="020B0609020204030204" pitchFamily="49" charset="0"/>
              </a:rPr>
              <a:t>    </a:t>
            </a:r>
            <a:r>
              <a:rPr lang="en-US" dirty="0" err="1">
                <a:latin typeface="Consolas" panose="020B0609020204030204" pitchFamily="49" charset="0"/>
              </a:rPr>
              <a:t>add_to_run_queue</a:t>
            </a:r>
            <a:r>
              <a:rPr lang="en-US" dirty="0">
                <a:latin typeface="Consolas" panose="020B0609020204030204" pitchFamily="49" charset="0"/>
              </a:rPr>
              <a:t>(</a:t>
            </a:r>
            <a:r>
              <a:rPr lang="en-US" dirty="0">
                <a:solidFill>
                  <a:srgbClr val="7030A0"/>
                </a:solidFill>
                <a:latin typeface="Consolas" panose="020B0609020204030204" pitchFamily="49" charset="0"/>
              </a:rPr>
              <a:t>callback</a:t>
            </a:r>
            <a:r>
              <a:rPr lang="en-US" dirty="0">
                <a:latin typeface="Consolas" panose="020B0609020204030204" pitchFamily="49" charset="0"/>
              </a:rPr>
              <a:t>);</a:t>
            </a:r>
          </a:p>
          <a:p>
            <a:r>
              <a:rPr lang="en-US" dirty="0">
                <a:latin typeface="Consolas" panose="020B0609020204030204" pitchFamily="49" charset="0"/>
              </a:rPr>
              <a:t>  }</a:t>
            </a:r>
          </a:p>
          <a:p>
            <a:r>
              <a:rPr lang="en-US" dirty="0">
                <a:latin typeface="Consolas" panose="020B0609020204030204" pitchFamily="49" charset="0"/>
              </a:rPr>
              <a:t>}</a:t>
            </a:r>
          </a:p>
        </p:txBody>
      </p:sp>
      <p:sp>
        <p:nvSpPr>
          <p:cNvPr id="72" name="Speech Bubble: Rectangle with Corners Rounded 71">
            <a:extLst>
              <a:ext uri="{FF2B5EF4-FFF2-40B4-BE49-F238E27FC236}">
                <a16:creationId xmlns:a16="http://schemas.microsoft.com/office/drawing/2014/main" id="{96735253-D00E-4786-A190-295360ECF335}"/>
              </a:ext>
            </a:extLst>
          </p:cNvPr>
          <p:cNvSpPr/>
          <p:nvPr/>
        </p:nvSpPr>
        <p:spPr>
          <a:xfrm>
            <a:off x="8422132" y="4433465"/>
            <a:ext cx="3253471" cy="1349914"/>
          </a:xfrm>
          <a:prstGeom prst="wedgeRoundRectCallout">
            <a:avLst>
              <a:gd name="adj1" fmla="val -96229"/>
              <a:gd name="adj2" fmla="val 40096"/>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And once it finishes, it adds its </a:t>
            </a:r>
            <a:r>
              <a:rPr lang="en-US" sz="2000" dirty="0">
                <a:solidFill>
                  <a:srgbClr val="32F4F1"/>
                </a:solidFill>
                <a:latin typeface="Corbel" panose="020B0503020204020204" pitchFamily="34" charset="0"/>
              </a:rPr>
              <a:t>callback</a:t>
            </a:r>
            <a:r>
              <a:rPr lang="en-US" sz="2000" dirty="0">
                <a:solidFill>
                  <a:schemeClr val="bg1"/>
                </a:solidFill>
                <a:latin typeface="Corbel" panose="020B0503020204020204" pitchFamily="34" charset="0"/>
              </a:rPr>
              <a:t> function (specifying the next task in the chain) to the run queue.</a:t>
            </a:r>
          </a:p>
        </p:txBody>
      </p:sp>
      <p:sp>
        <p:nvSpPr>
          <p:cNvPr id="76" name="Speech Bubble: Rectangle with Corners Rounded 75">
            <a:extLst>
              <a:ext uri="{FF2B5EF4-FFF2-40B4-BE49-F238E27FC236}">
                <a16:creationId xmlns:a16="http://schemas.microsoft.com/office/drawing/2014/main" id="{44951749-020B-4D0F-A240-0E1241B18DAA}"/>
              </a:ext>
            </a:extLst>
          </p:cNvPr>
          <p:cNvSpPr/>
          <p:nvPr/>
        </p:nvSpPr>
        <p:spPr>
          <a:xfrm>
            <a:off x="286452" y="4587076"/>
            <a:ext cx="2848757" cy="1484184"/>
          </a:xfrm>
          <a:prstGeom prst="wedgeRoundRectCallout">
            <a:avLst>
              <a:gd name="adj1" fmla="val 77509"/>
              <a:gd name="adj2" fmla="val 18783"/>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That stage runs its </a:t>
            </a:r>
            <a:r>
              <a:rPr lang="en-US" sz="2000" dirty="0">
                <a:solidFill>
                  <a:srgbClr val="32F4F1"/>
                </a:solidFill>
                <a:latin typeface="Corbel" panose="020B0503020204020204" pitchFamily="34" charset="0"/>
              </a:rPr>
              <a:t>task </a:t>
            </a:r>
            <a:r>
              <a:rPr lang="en-US" sz="2000" dirty="0">
                <a:solidFill>
                  <a:schemeClr val="bg1"/>
                </a:solidFill>
                <a:latin typeface="Corbel" panose="020B0503020204020204" pitchFamily="34" charset="0"/>
              </a:rPr>
              <a:t>in the background...</a:t>
            </a:r>
          </a:p>
        </p:txBody>
      </p:sp>
      <p:sp>
        <p:nvSpPr>
          <p:cNvPr id="77" name="Speech Bubble: Rectangle with Corners Rounded 76">
            <a:extLst>
              <a:ext uri="{FF2B5EF4-FFF2-40B4-BE49-F238E27FC236}">
                <a16:creationId xmlns:a16="http://schemas.microsoft.com/office/drawing/2014/main" id="{996D536C-04DB-408C-ACF5-2CEC1E70C3C5}"/>
              </a:ext>
            </a:extLst>
          </p:cNvPr>
          <p:cNvSpPr/>
          <p:nvPr/>
        </p:nvSpPr>
        <p:spPr>
          <a:xfrm>
            <a:off x="8417791" y="4374155"/>
            <a:ext cx="3046216" cy="1626011"/>
          </a:xfrm>
          <a:prstGeom prst="wedgeRoundRectCallout">
            <a:avLst>
              <a:gd name="adj1" fmla="val -97777"/>
              <a:gd name="adj2" fmla="val 33125"/>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And once it finishes, it adds its </a:t>
            </a:r>
            <a:r>
              <a:rPr lang="en-US" sz="2000" dirty="0">
                <a:solidFill>
                  <a:schemeClr val="accent6">
                    <a:lumMod val="40000"/>
                    <a:lumOff val="60000"/>
                  </a:schemeClr>
                </a:solidFill>
                <a:latin typeface="Corbel" panose="020B0503020204020204" pitchFamily="34" charset="0"/>
              </a:rPr>
              <a:t>callback</a:t>
            </a:r>
            <a:r>
              <a:rPr lang="en-US" sz="2000" dirty="0">
                <a:solidFill>
                  <a:schemeClr val="bg1"/>
                </a:solidFill>
                <a:latin typeface="Corbel" panose="020B0503020204020204" pitchFamily="34" charset="0"/>
              </a:rPr>
              <a:t> function to the run queue.</a:t>
            </a:r>
          </a:p>
        </p:txBody>
      </p:sp>
      <p:sp>
        <p:nvSpPr>
          <p:cNvPr id="78" name="Speech Bubble: Rectangle with Corners Rounded 77">
            <a:extLst>
              <a:ext uri="{FF2B5EF4-FFF2-40B4-BE49-F238E27FC236}">
                <a16:creationId xmlns:a16="http://schemas.microsoft.com/office/drawing/2014/main" id="{20011826-0929-47D5-BE5C-8A59834FD1A4}"/>
              </a:ext>
            </a:extLst>
          </p:cNvPr>
          <p:cNvSpPr/>
          <p:nvPr/>
        </p:nvSpPr>
        <p:spPr>
          <a:xfrm>
            <a:off x="482432" y="4642398"/>
            <a:ext cx="2848757" cy="1484184"/>
          </a:xfrm>
          <a:prstGeom prst="wedgeRoundRectCallout">
            <a:avLst>
              <a:gd name="adj1" fmla="val 77509"/>
              <a:gd name="adj2" fmla="val 18783"/>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 second-to-last stage runs its </a:t>
            </a:r>
            <a:r>
              <a:rPr lang="en-US" sz="2000" dirty="0">
                <a:solidFill>
                  <a:schemeClr val="accent6">
                    <a:lumMod val="40000"/>
                    <a:lumOff val="60000"/>
                  </a:schemeClr>
                </a:solidFill>
                <a:latin typeface="Corbel" panose="020B0503020204020204" pitchFamily="34" charset="0"/>
              </a:rPr>
              <a:t>task</a:t>
            </a:r>
            <a:r>
              <a:rPr lang="en-US" sz="2000" dirty="0">
                <a:solidFill>
                  <a:srgbClr val="32F4F1"/>
                </a:solidFill>
                <a:latin typeface="Corbel" panose="020B0503020204020204" pitchFamily="34" charset="0"/>
              </a:rPr>
              <a:t> </a:t>
            </a:r>
            <a:r>
              <a:rPr lang="en-US" sz="2000" dirty="0">
                <a:solidFill>
                  <a:schemeClr val="bg1"/>
                </a:solidFill>
                <a:latin typeface="Corbel" panose="020B0503020204020204" pitchFamily="34" charset="0"/>
              </a:rPr>
              <a:t>in the background...</a:t>
            </a:r>
          </a:p>
        </p:txBody>
      </p:sp>
      <p:sp>
        <p:nvSpPr>
          <p:cNvPr id="79" name="Speech Bubble: Rectangle with Corners Rounded 78">
            <a:extLst>
              <a:ext uri="{FF2B5EF4-FFF2-40B4-BE49-F238E27FC236}">
                <a16:creationId xmlns:a16="http://schemas.microsoft.com/office/drawing/2014/main" id="{FD03EC5F-F9D3-4487-9917-443AC9B0DF53}"/>
              </a:ext>
            </a:extLst>
          </p:cNvPr>
          <p:cNvSpPr/>
          <p:nvPr/>
        </p:nvSpPr>
        <p:spPr>
          <a:xfrm>
            <a:off x="8417791" y="4543427"/>
            <a:ext cx="2356718" cy="1626011"/>
          </a:xfrm>
          <a:prstGeom prst="wedgeRoundRectCallout">
            <a:avLst>
              <a:gd name="adj1" fmla="val -97777"/>
              <a:gd name="adj2" fmla="val 33125"/>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And once it finishes, it adds its </a:t>
            </a:r>
            <a:r>
              <a:rPr lang="en-US" sz="2000" dirty="0">
                <a:solidFill>
                  <a:srgbClr val="E6CDFF"/>
                </a:solidFill>
                <a:latin typeface="Corbel" panose="020B0503020204020204" pitchFamily="34" charset="0"/>
              </a:rPr>
              <a:t>callback</a:t>
            </a:r>
            <a:r>
              <a:rPr lang="en-US" sz="2000" dirty="0">
                <a:solidFill>
                  <a:schemeClr val="bg1"/>
                </a:solidFill>
                <a:latin typeface="Corbel" panose="020B0503020204020204" pitchFamily="34" charset="0"/>
              </a:rPr>
              <a:t> function to the run queue.</a:t>
            </a:r>
          </a:p>
        </p:txBody>
      </p:sp>
    </p:spTree>
    <p:extLst>
      <p:ext uri="{BB962C8B-B14F-4D97-AF65-F5344CB8AC3E}">
        <p14:creationId xmlns:p14="http://schemas.microsoft.com/office/powerpoint/2010/main" val="3252575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left)">
                                      <p:cBhvr>
                                        <p:cTn id="19" dur="10000"/>
                                        <p:tgtEl>
                                          <p:spTgt spid="3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wipe(down)">
                                      <p:cBhvr>
                                        <p:cTn id="32" dur="500"/>
                                        <p:tgtEl>
                                          <p:spTgt spid="71"/>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grpId="2" nodeType="clickEffect">
                                  <p:stCondLst>
                                    <p:cond delay="0"/>
                                  </p:stCondLst>
                                  <p:childTnLst>
                                    <p:animMotion origin="layout" path="M -4.16667E-7 -4.07407E-6 L -0.0112 -0.45439 " pathEditMode="relative" rAng="0" ptsTypes="AA">
                                      <p:cBhvr>
                                        <p:cTn id="36" dur="2000" fill="hold"/>
                                        <p:tgtEl>
                                          <p:spTgt spid="71"/>
                                        </p:tgtEl>
                                        <p:attrNameLst>
                                          <p:attrName>ppt_x</p:attrName>
                                          <p:attrName>ppt_y</p:attrName>
                                        </p:attrNameLst>
                                      </p:cBhvr>
                                      <p:rCtr x="-560" y="-22731"/>
                                    </p:animMotion>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72"/>
                                        </p:tgtEl>
                                        <p:attrNameLst>
                                          <p:attrName>style.visibility</p:attrName>
                                        </p:attrNameLst>
                                      </p:cBhvr>
                                      <p:to>
                                        <p:strVal val="visible"/>
                                      </p:to>
                                    </p:set>
                                    <p:animEffect transition="in" filter="wipe(down)">
                                      <p:cBhvr>
                                        <p:cTn id="41" dur="500"/>
                                        <p:tgtEl>
                                          <p:spTgt spid="72"/>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path" presetSubtype="0" accel="50000" decel="50000" fill="hold" grpId="2" nodeType="clickEffect">
                                  <p:stCondLst>
                                    <p:cond delay="0"/>
                                  </p:stCondLst>
                                  <p:childTnLst>
                                    <p:animMotion origin="layout" path="M 1.25E-6 2.59259E-6 L -0.03594 -0.39144 " pathEditMode="relative" rAng="0" ptsTypes="AA">
                                      <p:cBhvr>
                                        <p:cTn id="45" dur="2000" fill="hold"/>
                                        <p:tgtEl>
                                          <p:spTgt spid="72"/>
                                        </p:tgtEl>
                                        <p:attrNameLst>
                                          <p:attrName>ppt_x</p:attrName>
                                          <p:attrName>ppt_y</p:attrName>
                                        </p:attrNameLst>
                                      </p:cBhvr>
                                      <p:rCtr x="-1797" y="-19583"/>
                                    </p:animMotion>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72"/>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71"/>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7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76"/>
                                        </p:tgtEl>
                                        <p:attrNameLst>
                                          <p:attrName>style.visibility</p:attrName>
                                        </p:attrNameLst>
                                      </p:cBhvr>
                                      <p:to>
                                        <p:strVal val="visible"/>
                                      </p:to>
                                    </p:set>
                                    <p:animEffect transition="in" filter="wipe(down)">
                                      <p:cBhvr>
                                        <p:cTn id="60" dur="500"/>
                                        <p:tgtEl>
                                          <p:spTgt spid="76"/>
                                        </p:tgtEl>
                                      </p:cBhvr>
                                    </p:animEffect>
                                  </p:childTnLst>
                                </p:cTn>
                              </p:par>
                            </p:childTnLst>
                          </p:cTn>
                        </p:par>
                      </p:childTnLst>
                    </p:cTn>
                  </p:par>
                  <p:par>
                    <p:cTn id="61" fill="hold">
                      <p:stCondLst>
                        <p:cond delay="indefinite"/>
                      </p:stCondLst>
                      <p:childTnLst>
                        <p:par>
                          <p:cTn id="62" fill="hold">
                            <p:stCondLst>
                              <p:cond delay="0"/>
                            </p:stCondLst>
                            <p:childTnLst>
                              <p:par>
                                <p:cTn id="63" presetID="42" presetClass="path" presetSubtype="0" accel="50000" decel="50000" fill="hold" grpId="2" nodeType="clickEffect">
                                  <p:stCondLst>
                                    <p:cond delay="0"/>
                                  </p:stCondLst>
                                  <p:childTnLst>
                                    <p:animMotion origin="layout" path="M -4.375E-6 -1.85185E-6 L 0.23125 -0.48565 " pathEditMode="relative" rAng="0" ptsTypes="AA">
                                      <p:cBhvr>
                                        <p:cTn id="64" dur="2000" fill="hold"/>
                                        <p:tgtEl>
                                          <p:spTgt spid="76"/>
                                        </p:tgtEl>
                                        <p:attrNameLst>
                                          <p:attrName>ppt_x</p:attrName>
                                          <p:attrName>ppt_y</p:attrName>
                                        </p:attrNameLst>
                                      </p:cBhvr>
                                      <p:rCtr x="11563" y="-24282"/>
                                    </p:animMotion>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77"/>
                                        </p:tgtEl>
                                        <p:attrNameLst>
                                          <p:attrName>style.visibility</p:attrName>
                                        </p:attrNameLst>
                                      </p:cBhvr>
                                      <p:to>
                                        <p:strVal val="visible"/>
                                      </p:to>
                                    </p:set>
                                    <p:animEffect transition="in" filter="wipe(down)">
                                      <p:cBhvr>
                                        <p:cTn id="69" dur="500"/>
                                        <p:tgtEl>
                                          <p:spTgt spid="77"/>
                                        </p:tgtEl>
                                      </p:cBhvr>
                                    </p:animEffect>
                                  </p:childTnLst>
                                </p:cTn>
                              </p:par>
                            </p:childTnLst>
                          </p:cTn>
                        </p:par>
                      </p:childTnLst>
                    </p:cTn>
                  </p:par>
                  <p:par>
                    <p:cTn id="70" fill="hold">
                      <p:stCondLst>
                        <p:cond delay="indefinite"/>
                      </p:stCondLst>
                      <p:childTnLst>
                        <p:par>
                          <p:cTn id="71" fill="hold">
                            <p:stCondLst>
                              <p:cond delay="0"/>
                            </p:stCondLst>
                            <p:childTnLst>
                              <p:par>
                                <p:cTn id="72" presetID="42" presetClass="path" presetSubtype="0" accel="50000" decel="50000" fill="hold" grpId="2" nodeType="clickEffect">
                                  <p:stCondLst>
                                    <p:cond delay="0"/>
                                  </p:stCondLst>
                                  <p:childTnLst>
                                    <p:animMotion origin="layout" path="M -4.58333E-6 1.11022E-16 L 0.06277 -0.39676 " pathEditMode="relative" rAng="0" ptsTypes="AA">
                                      <p:cBhvr>
                                        <p:cTn id="73" dur="2000" fill="hold"/>
                                        <p:tgtEl>
                                          <p:spTgt spid="77"/>
                                        </p:tgtEl>
                                        <p:attrNameLst>
                                          <p:attrName>ppt_x</p:attrName>
                                          <p:attrName>ppt_y</p:attrName>
                                        </p:attrNameLst>
                                      </p:cBhvr>
                                      <p:rCtr x="3138" y="-19838"/>
                                    </p:animMotion>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77"/>
                                        </p:tgtEl>
                                        <p:attrNameLst>
                                          <p:attrName>style.visibility</p:attrName>
                                        </p:attrNameLst>
                                      </p:cBhvr>
                                      <p:to>
                                        <p:strVal val="hidden"/>
                                      </p:to>
                                    </p:set>
                                  </p:childTnLst>
                                </p:cTn>
                              </p:par>
                              <p:par>
                                <p:cTn id="78" presetID="1" presetClass="exit" presetSubtype="0" fill="hold" grpId="1" nodeType="withEffect">
                                  <p:stCondLst>
                                    <p:cond delay="0"/>
                                  </p:stCondLst>
                                  <p:childTnLst>
                                    <p:set>
                                      <p:cBhvr>
                                        <p:cTn id="79" dur="1" fill="hold">
                                          <p:stCondLst>
                                            <p:cond delay="0"/>
                                          </p:stCondLst>
                                        </p:cTn>
                                        <p:tgtEl>
                                          <p:spTgt spid="76"/>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75"/>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78"/>
                                        </p:tgtEl>
                                        <p:attrNameLst>
                                          <p:attrName>style.visibility</p:attrName>
                                        </p:attrNameLst>
                                      </p:cBhvr>
                                      <p:to>
                                        <p:strVal val="visible"/>
                                      </p:to>
                                    </p:set>
                                    <p:animEffect transition="in" filter="wipe(down)">
                                      <p:cBhvr>
                                        <p:cTn id="88" dur="500"/>
                                        <p:tgtEl>
                                          <p:spTgt spid="78"/>
                                        </p:tgtEl>
                                      </p:cBhvr>
                                    </p:animEffect>
                                  </p:childTnLst>
                                </p:cTn>
                              </p:par>
                            </p:childTnLst>
                          </p:cTn>
                        </p:par>
                      </p:childTnLst>
                    </p:cTn>
                  </p:par>
                  <p:par>
                    <p:cTn id="89" fill="hold">
                      <p:stCondLst>
                        <p:cond delay="indefinite"/>
                      </p:stCondLst>
                      <p:childTnLst>
                        <p:par>
                          <p:cTn id="90" fill="hold">
                            <p:stCondLst>
                              <p:cond delay="0"/>
                            </p:stCondLst>
                            <p:childTnLst>
                              <p:par>
                                <p:cTn id="91" presetID="42" presetClass="path" presetSubtype="0" accel="50000" decel="50000" fill="hold" grpId="2" nodeType="clickEffect">
                                  <p:stCondLst>
                                    <p:cond delay="0"/>
                                  </p:stCondLst>
                                  <p:childTnLst>
                                    <p:animMotion origin="layout" path="M -2.08333E-7 -3.7037E-6 L 0.30143 -0.49143 " pathEditMode="relative" rAng="0" ptsTypes="AA">
                                      <p:cBhvr>
                                        <p:cTn id="92" dur="2000" fill="hold"/>
                                        <p:tgtEl>
                                          <p:spTgt spid="78"/>
                                        </p:tgtEl>
                                        <p:attrNameLst>
                                          <p:attrName>ppt_x</p:attrName>
                                          <p:attrName>ppt_y</p:attrName>
                                        </p:attrNameLst>
                                      </p:cBhvr>
                                      <p:rCtr x="15065" y="-24583"/>
                                    </p:animMotion>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79"/>
                                        </p:tgtEl>
                                        <p:attrNameLst>
                                          <p:attrName>style.visibility</p:attrName>
                                        </p:attrNameLst>
                                      </p:cBhvr>
                                      <p:to>
                                        <p:strVal val="visible"/>
                                      </p:to>
                                    </p:set>
                                    <p:animEffect transition="in" filter="wipe(down)">
                                      <p:cBhvr>
                                        <p:cTn id="97" dur="500"/>
                                        <p:tgtEl>
                                          <p:spTgt spid="79"/>
                                        </p:tgtEl>
                                      </p:cBhvr>
                                    </p:animEffect>
                                  </p:childTnLst>
                                </p:cTn>
                              </p:par>
                            </p:childTnLst>
                          </p:cTn>
                        </p:par>
                      </p:childTnLst>
                    </p:cTn>
                  </p:par>
                  <p:par>
                    <p:cTn id="98" fill="hold">
                      <p:stCondLst>
                        <p:cond delay="indefinite"/>
                      </p:stCondLst>
                      <p:childTnLst>
                        <p:par>
                          <p:cTn id="99" fill="hold">
                            <p:stCondLst>
                              <p:cond delay="0"/>
                            </p:stCondLst>
                            <p:childTnLst>
                              <p:par>
                                <p:cTn id="100" presetID="42" presetClass="path" presetSubtype="0" accel="50000" decel="50000" fill="hold" grpId="2" nodeType="clickEffect">
                                  <p:stCondLst>
                                    <p:cond delay="0"/>
                                  </p:stCondLst>
                                  <p:childTnLst>
                                    <p:animMotion origin="layout" path="M 6.25E-7 1.48148E-6 L 0.1276 -0.42153 " pathEditMode="relative" rAng="0" ptsTypes="AA">
                                      <p:cBhvr>
                                        <p:cTn id="101" dur="2000" fill="hold"/>
                                        <p:tgtEl>
                                          <p:spTgt spid="79"/>
                                        </p:tgtEl>
                                        <p:attrNameLst>
                                          <p:attrName>ppt_x</p:attrName>
                                          <p:attrName>ppt_y</p:attrName>
                                        </p:attrNameLst>
                                      </p:cBhvr>
                                      <p:rCtr x="6380" y="-21088"/>
                                    </p:animMotion>
                                  </p:childTnLst>
                                </p:cTn>
                              </p:par>
                            </p:childTnLst>
                          </p:cTn>
                        </p:par>
                      </p:childTnLst>
                    </p:cTn>
                  </p:par>
                  <p:par>
                    <p:cTn id="102" fill="hold">
                      <p:stCondLst>
                        <p:cond delay="indefinite"/>
                      </p:stCondLst>
                      <p:childTnLst>
                        <p:par>
                          <p:cTn id="103" fill="hold">
                            <p:stCondLst>
                              <p:cond delay="0"/>
                            </p:stCondLst>
                            <p:childTnLst>
                              <p:par>
                                <p:cTn id="104" presetID="1" presetClass="exit" presetSubtype="0" fill="hold" grpId="1" nodeType="clickEffect">
                                  <p:stCondLst>
                                    <p:cond delay="0"/>
                                  </p:stCondLst>
                                  <p:childTnLst>
                                    <p:set>
                                      <p:cBhvr>
                                        <p:cTn id="105" dur="1" fill="hold">
                                          <p:stCondLst>
                                            <p:cond delay="0"/>
                                          </p:stCondLst>
                                        </p:cTn>
                                        <p:tgtEl>
                                          <p:spTgt spid="79"/>
                                        </p:tgtEl>
                                        <p:attrNameLst>
                                          <p:attrName>style.visibility</p:attrName>
                                        </p:attrNameLst>
                                      </p:cBhvr>
                                      <p:to>
                                        <p:strVal val="hidden"/>
                                      </p:to>
                                    </p:set>
                                  </p:childTnLst>
                                </p:cTn>
                              </p:par>
                              <p:par>
                                <p:cTn id="106" presetID="1" presetClass="exit" presetSubtype="0" fill="hold" grpId="1" nodeType="withEffect">
                                  <p:stCondLst>
                                    <p:cond delay="0"/>
                                  </p:stCondLst>
                                  <p:childTnLst>
                                    <p:set>
                                      <p:cBhvr>
                                        <p:cTn id="107" dur="1" fill="hold">
                                          <p:stCondLst>
                                            <p:cond delay="0"/>
                                          </p:stCondLst>
                                        </p:cTn>
                                        <p:tgtEl>
                                          <p:spTgt spid="7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3" grpId="0"/>
      <p:bldP spid="66" grpId="0"/>
      <p:bldP spid="68" grpId="0" animBg="1"/>
      <p:bldP spid="71" grpId="0" animBg="1"/>
      <p:bldP spid="71" grpId="1" animBg="1"/>
      <p:bldP spid="71" grpId="2" animBg="1"/>
      <p:bldP spid="74" grpId="0" animBg="1"/>
      <p:bldP spid="75" grpId="0" animBg="1"/>
      <p:bldP spid="72" grpId="0" animBg="1"/>
      <p:bldP spid="72" grpId="1" animBg="1"/>
      <p:bldP spid="72" grpId="2" animBg="1"/>
      <p:bldP spid="76" grpId="0" animBg="1"/>
      <p:bldP spid="76" grpId="1" animBg="1"/>
      <p:bldP spid="76" grpId="2" animBg="1"/>
      <p:bldP spid="77" grpId="0" animBg="1"/>
      <p:bldP spid="77" grpId="1" animBg="1"/>
      <p:bldP spid="77" grpId="2" animBg="1"/>
      <p:bldP spid="78" grpId="0" animBg="1"/>
      <p:bldP spid="78" grpId="1" animBg="1"/>
      <p:bldP spid="78" grpId="2" animBg="1"/>
      <p:bldP spid="79" grpId="0" animBg="1"/>
      <p:bldP spid="79" grpId="1" animBg="1"/>
      <p:bldP spid="79" grpId="2"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id="{D7E9CC1D-AF89-4DFC-AAD7-260C85752706}"/>
              </a:ext>
            </a:extLst>
          </p:cNvPr>
          <p:cNvSpPr txBox="1"/>
          <p:nvPr/>
        </p:nvSpPr>
        <p:spPr>
          <a:xfrm>
            <a:off x="1748754" y="692710"/>
            <a:ext cx="8899050" cy="707886"/>
          </a:xfrm>
          <a:prstGeom prst="rect">
            <a:avLst/>
          </a:prstGeom>
          <a:noFill/>
        </p:spPr>
        <p:txBody>
          <a:bodyPr wrap="square" rtlCol="0">
            <a:spAutoFit/>
          </a:bodyPr>
          <a:lstStyle/>
          <a:p>
            <a:pPr algn="ctr"/>
            <a:r>
              <a:rPr lang="en-US" sz="2000" dirty="0"/>
              <a:t>Without going into detail, the syntax to chain multiple background functions together with callbacks is pretty ugly and requires the use of lambda functions...</a:t>
            </a:r>
          </a:p>
        </p:txBody>
      </p:sp>
      <p:sp>
        <p:nvSpPr>
          <p:cNvPr id="46" name="TextBox 45">
            <a:extLst>
              <a:ext uri="{FF2B5EF4-FFF2-40B4-BE49-F238E27FC236}">
                <a16:creationId xmlns:a16="http://schemas.microsoft.com/office/drawing/2014/main" id="{43542E24-F6A7-4EC2-B60A-D52D64AC0DD3}"/>
              </a:ext>
            </a:extLst>
          </p:cNvPr>
          <p:cNvSpPr txBox="1"/>
          <p:nvPr/>
        </p:nvSpPr>
        <p:spPr>
          <a:xfrm>
            <a:off x="1930408" y="1558704"/>
            <a:ext cx="8914179" cy="5078313"/>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function </a:t>
            </a:r>
            <a:r>
              <a:rPr lang="en-US" dirty="0" err="1">
                <a:latin typeface="Consolas" panose="020B0609020204030204" pitchFamily="49" charset="0"/>
              </a:rPr>
              <a:t>display_sorted_filtered_data</a:t>
            </a:r>
            <a:r>
              <a:rPr lang="en-US" dirty="0">
                <a:latin typeface="Consolas" panose="020B0609020204030204" pitchFamily="49" charset="0"/>
              </a:rPr>
              <a:t>(</a:t>
            </a:r>
            <a:r>
              <a:rPr lang="en-US" dirty="0" err="1">
                <a:latin typeface="Consolas" panose="020B0609020204030204" pitchFamily="49" charset="0"/>
              </a:rPr>
              <a:t>url</a:t>
            </a:r>
            <a:r>
              <a:rPr lang="en-US" dirty="0">
                <a:latin typeface="Consolas" panose="020B0609020204030204" pitchFamily="49" charset="0"/>
              </a:rPr>
              <a:t>) {</a:t>
            </a:r>
          </a:p>
          <a:p>
            <a:r>
              <a:rPr lang="en-US" dirty="0">
                <a:solidFill>
                  <a:srgbClr val="C00000"/>
                </a:solidFill>
                <a:latin typeface="Consolas" panose="020B0609020204030204" pitchFamily="49" charset="0"/>
              </a:rPr>
              <a:t>  </a:t>
            </a:r>
            <a:r>
              <a:rPr lang="en-US" dirty="0" err="1">
                <a:solidFill>
                  <a:srgbClr val="C00000"/>
                </a:solidFill>
                <a:latin typeface="Consolas" panose="020B0609020204030204" pitchFamily="49" charset="0"/>
              </a:rPr>
              <a:t>launch_download</a:t>
            </a:r>
            <a:r>
              <a:rPr lang="en-US" dirty="0">
                <a:solidFill>
                  <a:srgbClr val="C00000"/>
                </a:solidFill>
                <a:latin typeface="Consolas" panose="020B0609020204030204" pitchFamily="49" charset="0"/>
              </a:rPr>
              <a:t>(</a:t>
            </a:r>
          </a:p>
          <a:p>
            <a:r>
              <a:rPr lang="en-US" dirty="0">
                <a:solidFill>
                  <a:srgbClr val="C00000"/>
                </a:solidFill>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a:t>
            </a:r>
          </a:p>
          <a:p>
            <a:r>
              <a:rPr lang="en-US" dirty="0">
                <a:solidFill>
                  <a:srgbClr val="FF0000"/>
                </a:solidFill>
                <a:latin typeface="Consolas" panose="020B0609020204030204" pitchFamily="49" charset="0"/>
              </a:rPr>
              <a:t>    lambda (data) {</a:t>
            </a:r>
          </a:p>
          <a:p>
            <a:r>
              <a:rPr lang="en-US" dirty="0">
                <a:solidFill>
                  <a:srgbClr val="7030A0"/>
                </a:solidFill>
                <a:latin typeface="Consolas" panose="020B0609020204030204" pitchFamily="49" charset="0"/>
              </a:rPr>
              <a:t>  </a:t>
            </a:r>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launch_filter</a:t>
            </a:r>
            <a:r>
              <a:rPr lang="en-US" dirty="0">
                <a:solidFill>
                  <a:srgbClr val="0070C0"/>
                </a:solidFill>
                <a:latin typeface="Consolas" panose="020B0609020204030204" pitchFamily="49" charset="0"/>
              </a:rPr>
              <a:t>(</a:t>
            </a:r>
          </a:p>
          <a:p>
            <a:r>
              <a:rPr lang="en-US" dirty="0">
                <a:solidFill>
                  <a:srgbClr val="0070C0"/>
                </a:solidFill>
                <a:latin typeface="Consolas" panose="020B0609020204030204" pitchFamily="49" charset="0"/>
              </a:rPr>
              <a:t>        </a:t>
            </a:r>
            <a:r>
              <a:rPr lang="en-US" dirty="0">
                <a:latin typeface="Consolas" panose="020B0609020204030204" pitchFamily="49" charset="0"/>
              </a:rPr>
              <a:t>data</a:t>
            </a:r>
            <a:r>
              <a:rPr lang="en-US" dirty="0">
                <a:solidFill>
                  <a:srgbClr val="7030A0"/>
                </a:solidFill>
                <a:latin typeface="Consolas" panose="020B0609020204030204" pitchFamily="49" charset="0"/>
              </a:rPr>
              <a:t>,</a:t>
            </a:r>
          </a:p>
          <a:p>
            <a:r>
              <a:rPr lang="en-US" dirty="0">
                <a:solidFill>
                  <a:srgbClr val="7030A0"/>
                </a:solidFill>
                <a:latin typeface="Consolas" panose="020B0609020204030204" pitchFamily="49" charset="0"/>
              </a:rPr>
              <a:t>        </a:t>
            </a:r>
            <a:r>
              <a:rPr lang="en-US" dirty="0">
                <a:solidFill>
                  <a:srgbClr val="FF0000"/>
                </a:solidFill>
                <a:latin typeface="Consolas" panose="020B0609020204030204" pitchFamily="49" charset="0"/>
              </a:rPr>
              <a:t>lambda (</a:t>
            </a:r>
            <a:r>
              <a:rPr lang="en-US" dirty="0" err="1">
                <a:solidFill>
                  <a:srgbClr val="FF0000"/>
                </a:solidFill>
                <a:latin typeface="Consolas" panose="020B0609020204030204" pitchFamily="49" charset="0"/>
              </a:rPr>
              <a:t>fdata</a:t>
            </a:r>
            <a:r>
              <a:rPr lang="en-US" dirty="0">
                <a:solidFill>
                  <a:srgbClr val="FF0000"/>
                </a:solidFill>
                <a:latin typeface="Consolas" panose="020B0609020204030204" pitchFamily="49" charset="0"/>
              </a:rPr>
              <a:t>) {</a:t>
            </a:r>
          </a:p>
          <a:p>
            <a:r>
              <a:rPr lang="en-US" dirty="0">
                <a:solidFill>
                  <a:srgbClr val="7030A0"/>
                </a:solidFill>
                <a:latin typeface="Consolas" panose="020B0609020204030204" pitchFamily="49" charset="0"/>
              </a:rPr>
              <a:t>          </a:t>
            </a:r>
            <a:r>
              <a:rPr lang="en-US" dirty="0" err="1">
                <a:solidFill>
                  <a:srgbClr val="00863D"/>
                </a:solidFill>
                <a:latin typeface="Consolas" panose="020B0609020204030204" pitchFamily="49" charset="0"/>
              </a:rPr>
              <a:t>launch_sort</a:t>
            </a:r>
            <a:r>
              <a:rPr lang="en-US" dirty="0">
                <a:solidFill>
                  <a:srgbClr val="00863D"/>
                </a:solidFill>
                <a:latin typeface="Consolas" panose="020B0609020204030204" pitchFamily="49" charset="0"/>
              </a:rPr>
              <a:t>(</a:t>
            </a:r>
          </a:p>
          <a:p>
            <a:r>
              <a:rPr lang="en-US" dirty="0">
                <a:solidFill>
                  <a:srgbClr val="00863D"/>
                </a:solidFill>
                <a:latin typeface="Consolas" panose="020B0609020204030204" pitchFamily="49" charset="0"/>
              </a:rPr>
              <a:t>            </a:t>
            </a:r>
            <a:r>
              <a:rPr lang="en-US" dirty="0" err="1">
                <a:latin typeface="Consolas" panose="020B0609020204030204" pitchFamily="49" charset="0"/>
              </a:rPr>
              <a:t>fdata</a:t>
            </a:r>
            <a:r>
              <a:rPr lang="en-US" dirty="0">
                <a:solidFill>
                  <a:srgbClr val="7030A0"/>
                </a:solidFill>
                <a:latin typeface="Consolas" panose="020B0609020204030204" pitchFamily="49" charset="0"/>
              </a:rPr>
              <a:t>,</a:t>
            </a:r>
          </a:p>
          <a:p>
            <a:r>
              <a:rPr lang="en-US" dirty="0">
                <a:solidFill>
                  <a:srgbClr val="7030A0"/>
                </a:solidFill>
                <a:latin typeface="Consolas" panose="020B0609020204030204" pitchFamily="49" charset="0"/>
              </a:rPr>
              <a:t>            </a:t>
            </a:r>
            <a:r>
              <a:rPr lang="en-US" dirty="0">
                <a:solidFill>
                  <a:srgbClr val="FF0000"/>
                </a:solidFill>
                <a:latin typeface="Consolas" panose="020B0609020204030204" pitchFamily="49" charset="0"/>
              </a:rPr>
              <a:t>lambda (</a:t>
            </a:r>
            <a:r>
              <a:rPr lang="en-US" dirty="0" err="1">
                <a:solidFill>
                  <a:srgbClr val="FF0000"/>
                </a:solidFill>
                <a:latin typeface="Consolas" panose="020B0609020204030204" pitchFamily="49" charset="0"/>
              </a:rPr>
              <a:t>sdata</a:t>
            </a:r>
            <a:r>
              <a:rPr lang="en-US" dirty="0">
                <a:solidFill>
                  <a:srgbClr val="FF0000"/>
                </a:solidFill>
                <a:latin typeface="Consolas" panose="020B0609020204030204" pitchFamily="49" charset="0"/>
              </a:rPr>
              <a:t>) {</a:t>
            </a:r>
          </a:p>
          <a:p>
            <a:r>
              <a:rPr lang="en-US" dirty="0">
                <a:solidFill>
                  <a:srgbClr val="7030A0"/>
                </a:solidFill>
                <a:latin typeface="Consolas" panose="020B0609020204030204" pitchFamily="49" charset="0"/>
              </a:rPr>
              <a:t>              </a:t>
            </a:r>
            <a:r>
              <a:rPr lang="en-US" dirty="0" err="1">
                <a:solidFill>
                  <a:srgbClr val="7030A0"/>
                </a:solidFill>
                <a:latin typeface="Consolas" panose="020B0609020204030204" pitchFamily="49" charset="0"/>
              </a:rPr>
              <a:t>display_in_ui</a:t>
            </a:r>
            <a:r>
              <a:rPr lang="en-US" dirty="0">
                <a:solidFill>
                  <a:srgbClr val="7030A0"/>
                </a:solidFill>
                <a:latin typeface="Consolas" panose="020B0609020204030204" pitchFamily="49" charset="0"/>
              </a:rPr>
              <a:t>(</a:t>
            </a:r>
            <a:r>
              <a:rPr lang="en-US" dirty="0" err="1">
                <a:latin typeface="Consolas" panose="020B0609020204030204" pitchFamily="49" charset="0"/>
              </a:rPr>
              <a:t>sdata</a:t>
            </a:r>
            <a:r>
              <a:rPr lang="en-US" dirty="0">
                <a:solidFill>
                  <a:srgbClr val="7030A0"/>
                </a:solidFill>
                <a:latin typeface="Consolas" panose="020B0609020204030204" pitchFamily="49" charset="0"/>
              </a:rPr>
              <a:t>); </a:t>
            </a:r>
          </a:p>
          <a:p>
            <a:r>
              <a:rPr lang="en-US" dirty="0">
                <a:solidFill>
                  <a:srgbClr val="7030A0"/>
                </a:solidFill>
                <a:latin typeface="Consolas" panose="020B0609020204030204" pitchFamily="49" charset="0"/>
              </a:rPr>
              <a:t>            </a:t>
            </a:r>
            <a:r>
              <a:rPr lang="en-US" dirty="0">
                <a:solidFill>
                  <a:srgbClr val="FF0000"/>
                </a:solidFill>
                <a:latin typeface="Consolas" panose="020B0609020204030204" pitchFamily="49" charset="0"/>
              </a:rPr>
              <a:t>}</a:t>
            </a:r>
          </a:p>
          <a:p>
            <a:r>
              <a:rPr lang="en-US" dirty="0">
                <a:solidFill>
                  <a:srgbClr val="FF0000"/>
                </a:solidFill>
                <a:latin typeface="Consolas" panose="020B0609020204030204" pitchFamily="49" charset="0"/>
              </a:rPr>
              <a:t>          </a:t>
            </a:r>
            <a:r>
              <a:rPr lang="en-US" dirty="0">
                <a:solidFill>
                  <a:srgbClr val="00863D"/>
                </a:solidFill>
                <a:latin typeface="Consolas" panose="020B0609020204030204" pitchFamily="49" charset="0"/>
              </a:rPr>
              <a:t>);</a:t>
            </a:r>
          </a:p>
          <a:p>
            <a:r>
              <a:rPr lang="en-US" dirty="0">
                <a:solidFill>
                  <a:srgbClr val="7030A0"/>
                </a:solidFill>
                <a:latin typeface="Consolas" panose="020B0609020204030204" pitchFamily="49" charset="0"/>
              </a:rPr>
              <a:t>        </a:t>
            </a:r>
            <a:r>
              <a:rPr lang="en-US" dirty="0">
                <a:solidFill>
                  <a:srgbClr val="FF0000"/>
                </a:solidFill>
                <a:latin typeface="Consolas" panose="020B0609020204030204" pitchFamily="49" charset="0"/>
              </a:rPr>
              <a:t>}</a:t>
            </a:r>
          </a:p>
          <a:p>
            <a:r>
              <a:rPr lang="en-US" dirty="0">
                <a:solidFill>
                  <a:srgbClr val="FF0000"/>
                </a:solidFill>
                <a:latin typeface="Consolas" panose="020B0609020204030204" pitchFamily="49" charset="0"/>
              </a:rPr>
              <a:t>      </a:t>
            </a:r>
            <a:r>
              <a:rPr lang="en-US" dirty="0">
                <a:solidFill>
                  <a:srgbClr val="0070C0"/>
                </a:solidFill>
                <a:latin typeface="Consolas" panose="020B0609020204030204" pitchFamily="49" charset="0"/>
              </a:rPr>
              <a:t>);</a:t>
            </a:r>
          </a:p>
          <a:p>
            <a:r>
              <a:rPr lang="en-US" dirty="0">
                <a:solidFill>
                  <a:srgbClr val="7030A0"/>
                </a:solidFill>
                <a:latin typeface="Consolas" panose="020B0609020204030204" pitchFamily="49" charset="0"/>
              </a:rPr>
              <a:t>    </a:t>
            </a:r>
            <a:r>
              <a:rPr lang="en-US" dirty="0">
                <a:solidFill>
                  <a:srgbClr val="FF0000"/>
                </a:solidFill>
                <a:latin typeface="Consolas" panose="020B0609020204030204" pitchFamily="49" charset="0"/>
              </a:rPr>
              <a:t>}</a:t>
            </a:r>
          </a:p>
          <a:p>
            <a:r>
              <a:rPr lang="en-US" dirty="0">
                <a:solidFill>
                  <a:srgbClr val="FF0000"/>
                </a:solidFill>
                <a:latin typeface="Consolas" panose="020B0609020204030204" pitchFamily="49" charset="0"/>
              </a:rPr>
              <a:t>  </a:t>
            </a:r>
            <a:r>
              <a:rPr lang="en-US" dirty="0">
                <a:solidFill>
                  <a:srgbClr val="C00000"/>
                </a:solidFill>
                <a:latin typeface="Consolas" panose="020B0609020204030204" pitchFamily="49" charset="0"/>
              </a:rPr>
              <a:t>);</a:t>
            </a:r>
          </a:p>
          <a:p>
            <a:r>
              <a:rPr lang="en-US" dirty="0">
                <a:latin typeface="Consolas" panose="020B0609020204030204" pitchFamily="49" charset="0"/>
              </a:rPr>
              <a:t>}</a:t>
            </a:r>
          </a:p>
        </p:txBody>
      </p:sp>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a:xfrm>
            <a:off x="914400" y="-271793"/>
            <a:ext cx="10363200" cy="1143000"/>
          </a:xfrm>
        </p:spPr>
        <p:txBody>
          <a:bodyPr/>
          <a:lstStyle/>
          <a:p>
            <a:r>
              <a:rPr lang="en-US" dirty="0"/>
              <a:t>Chaining (With Callbacks) Can Get Ugly</a:t>
            </a:r>
            <a:endParaRPr lang="en-US" dirty="0">
              <a:solidFill>
                <a:srgbClr val="FF0000"/>
              </a:solidFill>
            </a:endParaRPr>
          </a:p>
        </p:txBody>
      </p:sp>
      <p:sp>
        <p:nvSpPr>
          <p:cNvPr id="49" name="Speech Bubble: Rectangle with Corners Rounded 48">
            <a:extLst>
              <a:ext uri="{FF2B5EF4-FFF2-40B4-BE49-F238E27FC236}">
                <a16:creationId xmlns:a16="http://schemas.microsoft.com/office/drawing/2014/main" id="{601EF648-BC3F-4B38-9AEA-6DE41415E79F}"/>
              </a:ext>
            </a:extLst>
          </p:cNvPr>
          <p:cNvSpPr/>
          <p:nvPr/>
        </p:nvSpPr>
        <p:spPr>
          <a:xfrm>
            <a:off x="0" y="95292"/>
            <a:ext cx="3144625" cy="1067719"/>
          </a:xfrm>
          <a:prstGeom prst="wedgeRoundRectCallout">
            <a:avLst>
              <a:gd name="adj1" fmla="val 43993"/>
              <a:gd name="adj2" fmla="val 117165"/>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Once we finish downloading the data...</a:t>
            </a:r>
          </a:p>
        </p:txBody>
      </p:sp>
      <p:sp>
        <p:nvSpPr>
          <p:cNvPr id="52" name="Speech Bubble: Rectangle with Corners Rounded 51">
            <a:extLst>
              <a:ext uri="{FF2B5EF4-FFF2-40B4-BE49-F238E27FC236}">
                <a16:creationId xmlns:a16="http://schemas.microsoft.com/office/drawing/2014/main" id="{7B35D283-8514-43AA-8221-0055A4784C9A}"/>
              </a:ext>
            </a:extLst>
          </p:cNvPr>
          <p:cNvSpPr/>
          <p:nvPr/>
        </p:nvSpPr>
        <p:spPr>
          <a:xfrm>
            <a:off x="30230" y="2365423"/>
            <a:ext cx="2266523" cy="1033052"/>
          </a:xfrm>
          <a:prstGeom prst="wedgeRoundRectCallout">
            <a:avLst>
              <a:gd name="adj1" fmla="val 72050"/>
              <a:gd name="adj2" fmla="val -2804"/>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Once we finish filtering the data...</a:t>
            </a:r>
          </a:p>
        </p:txBody>
      </p:sp>
      <p:sp>
        <p:nvSpPr>
          <p:cNvPr id="53" name="Speech Bubble: Rectangle with Corners Rounded 52">
            <a:extLst>
              <a:ext uri="{FF2B5EF4-FFF2-40B4-BE49-F238E27FC236}">
                <a16:creationId xmlns:a16="http://schemas.microsoft.com/office/drawing/2014/main" id="{F08B6C8C-CC70-4E07-8813-790AA36CAD4A}"/>
              </a:ext>
            </a:extLst>
          </p:cNvPr>
          <p:cNvSpPr/>
          <p:nvPr/>
        </p:nvSpPr>
        <p:spPr>
          <a:xfrm>
            <a:off x="8705221" y="2622130"/>
            <a:ext cx="3144625" cy="1067719"/>
          </a:xfrm>
          <a:prstGeom prst="wedgeRoundRectCallout">
            <a:avLst>
              <a:gd name="adj1" fmla="val -165352"/>
              <a:gd name="adj2" fmla="val 25017"/>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We run a callback that sorts the data...</a:t>
            </a:r>
          </a:p>
        </p:txBody>
      </p:sp>
      <p:sp>
        <p:nvSpPr>
          <p:cNvPr id="54" name="Speech Bubble: Rectangle with Corners Rounded 53">
            <a:extLst>
              <a:ext uri="{FF2B5EF4-FFF2-40B4-BE49-F238E27FC236}">
                <a16:creationId xmlns:a16="http://schemas.microsoft.com/office/drawing/2014/main" id="{42B5D24A-FF46-4FB3-AF4F-276B8F4C6502}"/>
              </a:ext>
            </a:extLst>
          </p:cNvPr>
          <p:cNvSpPr/>
          <p:nvPr/>
        </p:nvSpPr>
        <p:spPr>
          <a:xfrm>
            <a:off x="87609" y="3708215"/>
            <a:ext cx="2548064" cy="1067719"/>
          </a:xfrm>
          <a:prstGeom prst="wedgeRoundRectCallout">
            <a:avLst>
              <a:gd name="adj1" fmla="val 74170"/>
              <a:gd name="adj2" fmla="val -50927"/>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Once we finish sorting the data...</a:t>
            </a:r>
          </a:p>
        </p:txBody>
      </p:sp>
      <p:sp>
        <p:nvSpPr>
          <p:cNvPr id="55" name="Speech Bubble: Rectangle with Corners Rounded 54">
            <a:extLst>
              <a:ext uri="{FF2B5EF4-FFF2-40B4-BE49-F238E27FC236}">
                <a16:creationId xmlns:a16="http://schemas.microsoft.com/office/drawing/2014/main" id="{AADBFC32-3B5C-4ABC-A00A-F38892B6F3C9}"/>
              </a:ext>
            </a:extLst>
          </p:cNvPr>
          <p:cNvSpPr/>
          <p:nvPr/>
        </p:nvSpPr>
        <p:spPr>
          <a:xfrm>
            <a:off x="7856585" y="3831254"/>
            <a:ext cx="3144625" cy="1067719"/>
          </a:xfrm>
          <a:prstGeom prst="wedgeRoundRectCallout">
            <a:avLst>
              <a:gd name="adj1" fmla="val -123214"/>
              <a:gd name="adj2" fmla="val -11392"/>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We run a callback that displays the data...</a:t>
            </a:r>
          </a:p>
        </p:txBody>
      </p:sp>
      <p:sp>
        <p:nvSpPr>
          <p:cNvPr id="17" name="Rectangle 16">
            <a:extLst>
              <a:ext uri="{FF2B5EF4-FFF2-40B4-BE49-F238E27FC236}">
                <a16:creationId xmlns:a16="http://schemas.microsoft.com/office/drawing/2014/main" id="{4D96B9D5-3B87-4D67-A14A-CA527D72F6C5}"/>
              </a:ext>
            </a:extLst>
          </p:cNvPr>
          <p:cNvSpPr/>
          <p:nvPr/>
        </p:nvSpPr>
        <p:spPr>
          <a:xfrm>
            <a:off x="2496606" y="2462613"/>
            <a:ext cx="6871854" cy="3598705"/>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D4D988C1-260C-4DDE-B7CD-866BC5B22082}"/>
              </a:ext>
            </a:extLst>
          </p:cNvPr>
          <p:cNvSpPr/>
          <p:nvPr/>
        </p:nvSpPr>
        <p:spPr>
          <a:xfrm>
            <a:off x="3018211" y="3253242"/>
            <a:ext cx="5304472" cy="2249584"/>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F4B15A10-CBBD-4520-A696-690B1BE6D72E}"/>
              </a:ext>
            </a:extLst>
          </p:cNvPr>
          <p:cNvSpPr/>
          <p:nvPr/>
        </p:nvSpPr>
        <p:spPr>
          <a:xfrm>
            <a:off x="3473383" y="4097860"/>
            <a:ext cx="3131127" cy="824569"/>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Speech Bubble: Rectangle with Corners Rounded 121">
            <a:extLst>
              <a:ext uri="{FF2B5EF4-FFF2-40B4-BE49-F238E27FC236}">
                <a16:creationId xmlns:a16="http://schemas.microsoft.com/office/drawing/2014/main" id="{EA3F1C37-7B3F-475B-B919-A354513D5531}"/>
              </a:ext>
            </a:extLst>
          </p:cNvPr>
          <p:cNvSpPr/>
          <p:nvPr/>
        </p:nvSpPr>
        <p:spPr>
          <a:xfrm>
            <a:off x="5306628" y="5348289"/>
            <a:ext cx="5694581" cy="1406406"/>
          </a:xfrm>
          <a:prstGeom prst="wedgeRoundRectCallout">
            <a:avLst>
              <a:gd name="adj1" fmla="val -87613"/>
              <a:gd name="adj2" fmla="val -115438"/>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nesting syntax gets so ugly that it's </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been given a few names including...</a:t>
            </a:r>
            <a:br>
              <a:rPr lang="en-US" sz="2000" dirty="0">
                <a:solidFill>
                  <a:schemeClr val="bg1"/>
                </a:solidFill>
                <a:latin typeface="Corbel" panose="020B0503020204020204" pitchFamily="34" charset="0"/>
              </a:rPr>
            </a:br>
            <a:endParaRPr lang="en-US" sz="1050" dirty="0">
              <a:solidFill>
                <a:schemeClr val="bg1"/>
              </a:solidFill>
              <a:latin typeface="Corbel" panose="020B0503020204020204" pitchFamily="34" charset="0"/>
            </a:endParaRPr>
          </a:p>
          <a:p>
            <a:pPr algn="ctr"/>
            <a:r>
              <a:rPr lang="en-US" sz="2000" dirty="0">
                <a:solidFill>
                  <a:schemeClr val="accent2">
                    <a:lumMod val="40000"/>
                    <a:lumOff val="60000"/>
                  </a:schemeClr>
                </a:solidFill>
                <a:latin typeface="Corbel" panose="020B0503020204020204" pitchFamily="34" charset="0"/>
              </a:rPr>
              <a:t>Callback Hell</a:t>
            </a:r>
            <a:r>
              <a:rPr lang="en-US" sz="2000" dirty="0">
                <a:solidFill>
                  <a:schemeClr val="bg1"/>
                </a:solidFill>
                <a:latin typeface="Corbel" panose="020B0503020204020204" pitchFamily="34" charset="0"/>
              </a:rPr>
              <a:t> and </a:t>
            </a:r>
            <a:r>
              <a:rPr lang="en-US" sz="2000" dirty="0">
                <a:solidFill>
                  <a:schemeClr val="accent2">
                    <a:lumMod val="40000"/>
                    <a:lumOff val="60000"/>
                  </a:schemeClr>
                </a:solidFill>
                <a:latin typeface="Corbel" panose="020B0503020204020204" pitchFamily="34" charset="0"/>
              </a:rPr>
              <a:t>The Pyramid of DOOM!</a:t>
            </a:r>
          </a:p>
        </p:txBody>
      </p:sp>
      <p:sp>
        <p:nvSpPr>
          <p:cNvPr id="68" name="Speech Bubble: Rectangle with Corners Rounded 67">
            <a:extLst>
              <a:ext uri="{FF2B5EF4-FFF2-40B4-BE49-F238E27FC236}">
                <a16:creationId xmlns:a16="http://schemas.microsoft.com/office/drawing/2014/main" id="{53C75565-B751-41B8-821C-8E8ED20426AD}"/>
              </a:ext>
            </a:extLst>
          </p:cNvPr>
          <p:cNvSpPr/>
          <p:nvPr/>
        </p:nvSpPr>
        <p:spPr>
          <a:xfrm>
            <a:off x="87609" y="4104952"/>
            <a:ext cx="2601031" cy="1033053"/>
          </a:xfrm>
          <a:prstGeom prst="wedgeRoundRectCallout">
            <a:avLst>
              <a:gd name="adj1" fmla="val 45860"/>
              <a:gd name="adj2" fmla="val -182182"/>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We run a callback that filters the data...</a:t>
            </a:r>
          </a:p>
        </p:txBody>
      </p:sp>
      <p:pic>
        <p:nvPicPr>
          <p:cNvPr id="48" name="Picture 47">
            <a:extLst>
              <a:ext uri="{FF2B5EF4-FFF2-40B4-BE49-F238E27FC236}">
                <a16:creationId xmlns:a16="http://schemas.microsoft.com/office/drawing/2014/main" id="{B744E1C2-3330-44E5-A472-2228D61E52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38728" y="3026175"/>
            <a:ext cx="3086480" cy="2919235"/>
          </a:xfrm>
          <a:prstGeom prst="rect">
            <a:avLst/>
          </a:prstGeom>
        </p:spPr>
      </p:pic>
    </p:spTree>
    <p:extLst>
      <p:ext uri="{BB962C8B-B14F-4D97-AF65-F5344CB8AC3E}">
        <p14:creationId xmlns:p14="http://schemas.microsoft.com/office/powerpoint/2010/main" val="3188854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down)">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wipe(down)">
                                      <p:cBhvr>
                                        <p:cTn id="20" dur="500"/>
                                        <p:tgtEl>
                                          <p:spTgt spid="6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17"/>
                                        </p:tgtEl>
                                      </p:cBhvr>
                                    </p:animEffect>
                                    <p:set>
                                      <p:cBhvr>
                                        <p:cTn id="30" dur="1" fill="hold">
                                          <p:stCondLst>
                                            <p:cond delay="499"/>
                                          </p:stCondLst>
                                        </p:cTn>
                                        <p:tgtEl>
                                          <p:spTgt spid="1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68"/>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4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wipe(down)">
                                      <p:cBhvr>
                                        <p:cTn id="41" dur="500"/>
                                        <p:tgtEl>
                                          <p:spTgt spid="5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53"/>
                                        </p:tgtEl>
                                        <p:attrNameLst>
                                          <p:attrName>style.visibility</p:attrName>
                                        </p:attrNameLst>
                                      </p:cBhvr>
                                      <p:to>
                                        <p:strVal val="visible"/>
                                      </p:to>
                                    </p:set>
                                    <p:animEffect transition="in" filter="wipe(down)">
                                      <p:cBhvr>
                                        <p:cTn id="46" dur="500"/>
                                        <p:tgtEl>
                                          <p:spTgt spid="5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20"/>
                                        </p:tgtEl>
                                        <p:attrNameLst>
                                          <p:attrName>style.visibility</p:attrName>
                                        </p:attrNameLst>
                                      </p:cBhvr>
                                      <p:to>
                                        <p:strVal val="visible"/>
                                      </p:to>
                                    </p:set>
                                    <p:animEffect transition="in" filter="fade">
                                      <p:cBhvr>
                                        <p:cTn id="51" dur="500"/>
                                        <p:tgtEl>
                                          <p:spTgt spid="12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120"/>
                                        </p:tgtEl>
                                      </p:cBhvr>
                                    </p:animEffect>
                                    <p:set>
                                      <p:cBhvr>
                                        <p:cTn id="56" dur="1" fill="hold">
                                          <p:stCondLst>
                                            <p:cond delay="499"/>
                                          </p:stCondLst>
                                        </p:cTn>
                                        <p:tgtEl>
                                          <p:spTgt spid="120"/>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53"/>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5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wipe(down)">
                                      <p:cBhvr>
                                        <p:cTn id="67" dur="500"/>
                                        <p:tgtEl>
                                          <p:spTgt spid="5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wipe(down)">
                                      <p:cBhvr>
                                        <p:cTn id="72" dur="500"/>
                                        <p:tgtEl>
                                          <p:spTgt spid="55"/>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21"/>
                                        </p:tgtEl>
                                        <p:attrNameLst>
                                          <p:attrName>style.visibility</p:attrName>
                                        </p:attrNameLst>
                                      </p:cBhvr>
                                      <p:to>
                                        <p:strVal val="visible"/>
                                      </p:to>
                                    </p:set>
                                    <p:animEffect transition="in" filter="fade">
                                      <p:cBhvr>
                                        <p:cTn id="77" dur="500"/>
                                        <p:tgtEl>
                                          <p:spTgt spid="121"/>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1" nodeType="clickEffect">
                                  <p:stCondLst>
                                    <p:cond delay="0"/>
                                  </p:stCondLst>
                                  <p:childTnLst>
                                    <p:animEffect transition="out" filter="fade">
                                      <p:cBhvr>
                                        <p:cTn id="81" dur="500"/>
                                        <p:tgtEl>
                                          <p:spTgt spid="121"/>
                                        </p:tgtEl>
                                      </p:cBhvr>
                                    </p:animEffect>
                                    <p:set>
                                      <p:cBhvr>
                                        <p:cTn id="82" dur="1" fill="hold">
                                          <p:stCondLst>
                                            <p:cond delay="499"/>
                                          </p:stCondLst>
                                        </p:cTn>
                                        <p:tgtEl>
                                          <p:spTgt spid="121"/>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55"/>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54"/>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grpId="0" nodeType="clickEffect">
                                  <p:stCondLst>
                                    <p:cond delay="0"/>
                                  </p:stCondLst>
                                  <p:childTnLst>
                                    <p:set>
                                      <p:cBhvr>
                                        <p:cTn id="92" dur="1" fill="hold">
                                          <p:stCondLst>
                                            <p:cond delay="0"/>
                                          </p:stCondLst>
                                        </p:cTn>
                                        <p:tgtEl>
                                          <p:spTgt spid="122"/>
                                        </p:tgtEl>
                                        <p:attrNameLst>
                                          <p:attrName>style.visibility</p:attrName>
                                        </p:attrNameLst>
                                      </p:cBhvr>
                                      <p:to>
                                        <p:strVal val="visible"/>
                                      </p:to>
                                    </p:set>
                                    <p:animEffect transition="in" filter="wipe(down)">
                                      <p:cBhvr>
                                        <p:cTn id="93" dur="500"/>
                                        <p:tgtEl>
                                          <p:spTgt spid="122"/>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nodeType="clickEffect">
                                  <p:stCondLst>
                                    <p:cond delay="0"/>
                                  </p:stCondLst>
                                  <p:childTnLst>
                                    <p:set>
                                      <p:cBhvr>
                                        <p:cTn id="97" dur="1" fill="hold">
                                          <p:stCondLst>
                                            <p:cond delay="0"/>
                                          </p:stCondLst>
                                        </p:cTn>
                                        <p:tgtEl>
                                          <p:spTgt spid="48"/>
                                        </p:tgtEl>
                                        <p:attrNameLst>
                                          <p:attrName>style.visibility</p:attrName>
                                        </p:attrNameLst>
                                      </p:cBhvr>
                                      <p:to>
                                        <p:strVal val="visible"/>
                                      </p:to>
                                    </p:set>
                                    <p:animEffect transition="in" filter="wipe(left)">
                                      <p:cBhvr>
                                        <p:cTn id="98" dur="500"/>
                                        <p:tgtEl>
                                          <p:spTgt spid="48"/>
                                        </p:tgtEl>
                                      </p:cBhvr>
                                    </p:animEffec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1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6" grpId="0" animBg="1"/>
      <p:bldP spid="49" grpId="0" animBg="1"/>
      <p:bldP spid="49" grpId="1" animBg="1"/>
      <p:bldP spid="52" grpId="0" animBg="1"/>
      <p:bldP spid="52" grpId="1" animBg="1"/>
      <p:bldP spid="53" grpId="0" animBg="1"/>
      <p:bldP spid="53" grpId="1" animBg="1"/>
      <p:bldP spid="54" grpId="0" animBg="1"/>
      <p:bldP spid="54" grpId="1" animBg="1"/>
      <p:bldP spid="55" grpId="0" animBg="1"/>
      <p:bldP spid="55" grpId="1" animBg="1"/>
      <p:bldP spid="17" grpId="0" animBg="1"/>
      <p:bldP spid="17" grpId="1" animBg="1"/>
      <p:bldP spid="120" grpId="0" animBg="1"/>
      <p:bldP spid="120" grpId="1" animBg="1"/>
      <p:bldP spid="121" grpId="0" animBg="1"/>
      <p:bldP spid="121" grpId="1" animBg="1"/>
      <p:bldP spid="122" grpId="0" animBg="1"/>
      <p:bldP spid="122" grpId="1" animBg="1"/>
      <p:bldP spid="68" grpId="0" animBg="1"/>
      <p:bldP spid="68" grpId="1"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p:txBody>
          <a:bodyPr/>
          <a:lstStyle/>
          <a:p>
            <a:r>
              <a:rPr lang="en-US" dirty="0"/>
              <a:t>Promises: A Cleaner Syntax for Chaining  Operations</a:t>
            </a:r>
          </a:p>
        </p:txBody>
      </p:sp>
      <p:sp>
        <p:nvSpPr>
          <p:cNvPr id="7" name="TextBox 6">
            <a:extLst>
              <a:ext uri="{FF2B5EF4-FFF2-40B4-BE49-F238E27FC236}">
                <a16:creationId xmlns:a16="http://schemas.microsoft.com/office/drawing/2014/main" id="{8B3E39D8-044F-4BAB-A70E-FE6A0E4EB8AB}"/>
              </a:ext>
            </a:extLst>
          </p:cNvPr>
          <p:cNvSpPr txBox="1"/>
          <p:nvPr/>
        </p:nvSpPr>
        <p:spPr>
          <a:xfrm>
            <a:off x="1406948" y="2538372"/>
            <a:ext cx="9456344" cy="1754326"/>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function </a:t>
            </a:r>
            <a:r>
              <a:rPr lang="en-US" dirty="0" err="1">
                <a:latin typeface="Consolas" panose="020B0609020204030204" pitchFamily="49" charset="0"/>
              </a:rPr>
              <a:t>display_sorted_filtered_data</a:t>
            </a:r>
            <a:r>
              <a:rPr lang="en-US" dirty="0">
                <a:latin typeface="Consolas" panose="020B0609020204030204" pitchFamily="49" charset="0"/>
              </a:rPr>
              <a:t>(</a:t>
            </a:r>
            <a:r>
              <a:rPr lang="en-US" dirty="0" err="1">
                <a:latin typeface="Consolas" panose="020B0609020204030204" pitchFamily="49" charset="0"/>
              </a:rPr>
              <a:t>url</a:t>
            </a:r>
            <a:r>
              <a:rPr lang="en-US" dirty="0">
                <a:latin typeface="Consolas" panose="020B0609020204030204" pitchFamily="49" charset="0"/>
              </a:rPr>
              <a:t>) {</a:t>
            </a:r>
          </a:p>
          <a:p>
            <a:r>
              <a:rPr lang="en-US" dirty="0">
                <a:latin typeface="Consolas" panose="020B0609020204030204" pitchFamily="49" charset="0"/>
              </a:rPr>
              <a:t>  </a:t>
            </a:r>
            <a:r>
              <a:rPr lang="en-US" dirty="0" err="1">
                <a:solidFill>
                  <a:srgbClr val="C00000"/>
                </a:solidFill>
                <a:latin typeface="Consolas" panose="020B0609020204030204" pitchFamily="49" charset="0"/>
              </a:rPr>
              <a:t>download_data</a:t>
            </a:r>
            <a:r>
              <a:rPr lang="en-US" dirty="0">
                <a:solidFill>
                  <a:srgbClr val="C00000"/>
                </a:solidFill>
                <a:latin typeface="Consolas" panose="020B0609020204030204" pitchFamily="49" charset="0"/>
              </a:rPr>
              <a:t>(</a:t>
            </a:r>
            <a:r>
              <a:rPr lang="en-US" dirty="0" err="1">
                <a:solidFill>
                  <a:srgbClr val="C00000"/>
                </a:solidFill>
                <a:latin typeface="Consolas" panose="020B0609020204030204" pitchFamily="49" charset="0"/>
              </a:rPr>
              <a:t>url</a:t>
            </a:r>
            <a:r>
              <a:rPr lang="en-US" dirty="0">
                <a:solidFill>
                  <a:srgbClr val="C00000"/>
                </a:solidFill>
                <a:latin typeface="Consolas" panose="020B0609020204030204" pitchFamily="49" charset="0"/>
              </a:rPr>
              <a:t>)</a:t>
            </a:r>
          </a:p>
          <a:p>
            <a:r>
              <a:rPr lang="en-US" dirty="0">
                <a:latin typeface="Consolas" panose="020B0609020204030204" pitchFamily="49" charset="0"/>
              </a:rPr>
              <a:t>    .</a:t>
            </a:r>
            <a:r>
              <a:rPr lang="en-US" dirty="0">
                <a:solidFill>
                  <a:srgbClr val="FF0000"/>
                </a:solidFill>
                <a:latin typeface="Consolas" panose="020B0609020204030204" pitchFamily="49" charset="0"/>
              </a:rPr>
              <a:t>then</a:t>
            </a:r>
            <a:r>
              <a:rPr lang="en-US" dirty="0">
                <a:latin typeface="Consolas" panose="020B0609020204030204" pitchFamily="49" charset="0"/>
              </a:rPr>
              <a:t>(lambda (</a:t>
            </a:r>
            <a:r>
              <a:rPr lang="en-US" dirty="0" err="1">
                <a:solidFill>
                  <a:srgbClr val="C00000"/>
                </a:solidFill>
                <a:latin typeface="Consolas" panose="020B0609020204030204" pitchFamily="49" charset="0"/>
              </a:rPr>
              <a:t>downloaded_data</a:t>
            </a:r>
            <a:r>
              <a:rPr lang="en-US" dirty="0">
                <a:latin typeface="Consolas" panose="020B0609020204030204" pitchFamily="49" charset="0"/>
              </a:rPr>
              <a:t>) { </a:t>
            </a:r>
            <a:r>
              <a:rPr lang="en-US" dirty="0" err="1">
                <a:solidFill>
                  <a:srgbClr val="0070C0"/>
                </a:solidFill>
                <a:latin typeface="Consolas" panose="020B0609020204030204" pitchFamily="49" charset="0"/>
              </a:rPr>
              <a:t>filter_data</a:t>
            </a:r>
            <a:r>
              <a:rPr lang="en-US" dirty="0">
                <a:solidFill>
                  <a:srgbClr val="0070C0"/>
                </a:solidFill>
                <a:latin typeface="Consolas" panose="020B0609020204030204" pitchFamily="49" charset="0"/>
              </a:rPr>
              <a:t>(</a:t>
            </a:r>
            <a:r>
              <a:rPr lang="en-US" dirty="0" err="1">
                <a:solidFill>
                  <a:srgbClr val="0070C0"/>
                </a:solidFill>
                <a:latin typeface="Consolas" panose="020B0609020204030204" pitchFamily="49" charset="0"/>
              </a:rPr>
              <a:t>downloaded_data</a:t>
            </a:r>
            <a:r>
              <a:rPr lang="en-US" dirty="0">
                <a:solidFill>
                  <a:srgbClr val="0070C0"/>
                </a:solidFill>
                <a:latin typeface="Consolas" panose="020B0609020204030204" pitchFamily="49" charset="0"/>
              </a:rPr>
              <a:t>); </a:t>
            </a:r>
            <a:r>
              <a:rPr lang="en-US" dirty="0">
                <a:latin typeface="Consolas" panose="020B0609020204030204" pitchFamily="49" charset="0"/>
              </a:rPr>
              <a:t>}  )</a:t>
            </a:r>
          </a:p>
          <a:p>
            <a:r>
              <a:rPr lang="en-US" dirty="0">
                <a:latin typeface="Consolas" panose="020B0609020204030204" pitchFamily="49" charset="0"/>
              </a:rPr>
              <a:t>    .</a:t>
            </a:r>
            <a:r>
              <a:rPr lang="en-US" dirty="0">
                <a:solidFill>
                  <a:srgbClr val="FF0000"/>
                </a:solidFill>
                <a:latin typeface="Consolas" panose="020B0609020204030204" pitchFamily="49" charset="0"/>
              </a:rPr>
              <a:t>then</a:t>
            </a:r>
            <a:r>
              <a:rPr lang="en-US" dirty="0">
                <a:latin typeface="Consolas" panose="020B0609020204030204" pitchFamily="49" charset="0"/>
              </a:rPr>
              <a:t>(lambda (</a:t>
            </a:r>
            <a:r>
              <a:rPr lang="en-US" dirty="0" err="1">
                <a:solidFill>
                  <a:srgbClr val="0070C0"/>
                </a:solidFill>
                <a:latin typeface="Consolas" panose="020B0609020204030204" pitchFamily="49" charset="0"/>
              </a:rPr>
              <a:t>filtered_data</a:t>
            </a:r>
            <a:r>
              <a:rPr lang="en-US" dirty="0">
                <a:latin typeface="Consolas" panose="020B0609020204030204" pitchFamily="49" charset="0"/>
              </a:rPr>
              <a:t>)   { </a:t>
            </a:r>
            <a:r>
              <a:rPr lang="en-US" dirty="0" err="1">
                <a:solidFill>
                  <a:srgbClr val="00B050"/>
                </a:solidFill>
                <a:latin typeface="Consolas" panose="020B0609020204030204" pitchFamily="49" charset="0"/>
              </a:rPr>
              <a:t>sort_data</a:t>
            </a:r>
            <a:r>
              <a:rPr lang="en-US" dirty="0">
                <a:solidFill>
                  <a:srgbClr val="00B050"/>
                </a:solidFill>
                <a:latin typeface="Consolas" panose="020B0609020204030204" pitchFamily="49" charset="0"/>
              </a:rPr>
              <a:t>(</a:t>
            </a:r>
            <a:r>
              <a:rPr lang="en-US" dirty="0" err="1">
                <a:solidFill>
                  <a:srgbClr val="00B050"/>
                </a:solidFill>
                <a:latin typeface="Consolas" panose="020B0609020204030204" pitchFamily="49" charset="0"/>
              </a:rPr>
              <a:t>filtered_data</a:t>
            </a:r>
            <a:r>
              <a:rPr lang="en-US" dirty="0">
                <a:solidFill>
                  <a:srgbClr val="00B050"/>
                </a:solidFill>
                <a:latin typeface="Consolas" panose="020B0609020204030204" pitchFamily="49" charset="0"/>
              </a:rPr>
              <a:t>);     </a:t>
            </a:r>
            <a:r>
              <a:rPr lang="en-US" dirty="0">
                <a:latin typeface="Consolas" panose="020B0609020204030204" pitchFamily="49" charset="0"/>
              </a:rPr>
              <a:t>}  )</a:t>
            </a:r>
          </a:p>
          <a:p>
            <a:r>
              <a:rPr lang="en-US" dirty="0">
                <a:latin typeface="Consolas" panose="020B0609020204030204" pitchFamily="49" charset="0"/>
              </a:rPr>
              <a:t>    .</a:t>
            </a:r>
            <a:r>
              <a:rPr lang="en-US" dirty="0">
                <a:solidFill>
                  <a:srgbClr val="FF0000"/>
                </a:solidFill>
                <a:latin typeface="Consolas" panose="020B0609020204030204" pitchFamily="49" charset="0"/>
              </a:rPr>
              <a:t>then</a:t>
            </a:r>
            <a:r>
              <a:rPr lang="en-US" dirty="0">
                <a:latin typeface="Consolas" panose="020B0609020204030204" pitchFamily="49" charset="0"/>
              </a:rPr>
              <a:t>(lambda (</a:t>
            </a:r>
            <a:r>
              <a:rPr lang="en-US" dirty="0" err="1">
                <a:solidFill>
                  <a:srgbClr val="00B050"/>
                </a:solidFill>
                <a:latin typeface="Consolas" panose="020B0609020204030204" pitchFamily="49" charset="0"/>
              </a:rPr>
              <a:t>sorted_data</a:t>
            </a:r>
            <a:r>
              <a:rPr lang="en-US" dirty="0">
                <a:latin typeface="Consolas" panose="020B0609020204030204" pitchFamily="49" charset="0"/>
              </a:rPr>
              <a:t>)     { </a:t>
            </a:r>
            <a:r>
              <a:rPr lang="en-US" dirty="0" err="1">
                <a:solidFill>
                  <a:srgbClr val="7030A0"/>
                </a:solidFill>
                <a:latin typeface="Consolas" panose="020B0609020204030204" pitchFamily="49" charset="0"/>
              </a:rPr>
              <a:t>update_ui</a:t>
            </a:r>
            <a:r>
              <a:rPr lang="en-US" dirty="0">
                <a:solidFill>
                  <a:srgbClr val="7030A0"/>
                </a:solidFill>
                <a:latin typeface="Consolas" panose="020B0609020204030204" pitchFamily="49" charset="0"/>
              </a:rPr>
              <a:t>(</a:t>
            </a:r>
            <a:r>
              <a:rPr lang="en-US" dirty="0" err="1">
                <a:solidFill>
                  <a:srgbClr val="7030A0"/>
                </a:solidFill>
                <a:latin typeface="Consolas" panose="020B0609020204030204" pitchFamily="49" charset="0"/>
              </a:rPr>
              <a:t>sorted_data</a:t>
            </a:r>
            <a:r>
              <a:rPr lang="en-US" dirty="0">
                <a:solidFill>
                  <a:srgbClr val="7030A0"/>
                </a:solidFill>
                <a:latin typeface="Consolas" panose="020B0609020204030204" pitchFamily="49" charset="0"/>
              </a:rPr>
              <a:t>);       </a:t>
            </a:r>
            <a:r>
              <a:rPr lang="en-US" dirty="0">
                <a:latin typeface="Consolas" panose="020B0609020204030204" pitchFamily="49" charset="0"/>
              </a:rPr>
              <a:t>}  )</a:t>
            </a:r>
          </a:p>
          <a:p>
            <a:r>
              <a:rPr lang="en-US" dirty="0">
                <a:latin typeface="Consolas" panose="020B0609020204030204" pitchFamily="49" charset="0"/>
              </a:rPr>
              <a:t>}</a:t>
            </a:r>
          </a:p>
        </p:txBody>
      </p:sp>
      <p:sp>
        <p:nvSpPr>
          <p:cNvPr id="11" name="TextBox 10">
            <a:extLst>
              <a:ext uri="{FF2B5EF4-FFF2-40B4-BE49-F238E27FC236}">
                <a16:creationId xmlns:a16="http://schemas.microsoft.com/office/drawing/2014/main" id="{E5C8A715-1F8C-4B86-9C6E-F79CC09E8A19}"/>
              </a:ext>
            </a:extLst>
          </p:cNvPr>
          <p:cNvSpPr txBox="1"/>
          <p:nvPr/>
        </p:nvSpPr>
        <p:spPr>
          <a:xfrm>
            <a:off x="1485654" y="1002153"/>
            <a:ext cx="9220692" cy="707886"/>
          </a:xfrm>
          <a:prstGeom prst="rect">
            <a:avLst/>
          </a:prstGeom>
          <a:noFill/>
        </p:spPr>
        <p:txBody>
          <a:bodyPr wrap="square" rtlCol="0">
            <a:spAutoFit/>
          </a:bodyPr>
          <a:lstStyle/>
          <a:p>
            <a:pPr algn="ctr"/>
            <a:r>
              <a:rPr lang="en-US" sz="2000" dirty="0"/>
              <a:t>In our previous example, we first</a:t>
            </a:r>
            <a:r>
              <a:rPr lang="en-US" sz="2000" dirty="0">
                <a:solidFill>
                  <a:srgbClr val="C00000"/>
                </a:solidFill>
              </a:rPr>
              <a:t> download a file</a:t>
            </a:r>
            <a:r>
              <a:rPr lang="en-US" sz="2000" dirty="0"/>
              <a:t>, and </a:t>
            </a:r>
            <a:r>
              <a:rPr lang="en-US" sz="2000" dirty="0">
                <a:solidFill>
                  <a:srgbClr val="FF0000"/>
                </a:solidFill>
              </a:rPr>
              <a:t>then </a:t>
            </a:r>
            <a:r>
              <a:rPr lang="en-US" sz="2000" dirty="0">
                <a:solidFill>
                  <a:srgbClr val="0070C0"/>
                </a:solidFill>
              </a:rPr>
              <a:t>filter the data</a:t>
            </a:r>
            <a:r>
              <a:rPr lang="en-US" sz="2000" dirty="0"/>
              <a:t>, and </a:t>
            </a:r>
            <a:r>
              <a:rPr lang="en-US" sz="2000" dirty="0">
                <a:solidFill>
                  <a:srgbClr val="FF0000"/>
                </a:solidFill>
              </a:rPr>
              <a:t>then </a:t>
            </a:r>
            <a:r>
              <a:rPr lang="en-US" sz="2000" dirty="0">
                <a:solidFill>
                  <a:srgbClr val="00B050"/>
                </a:solidFill>
              </a:rPr>
              <a:t>sort the remaining data</a:t>
            </a:r>
            <a:r>
              <a:rPr lang="en-US" sz="2000" dirty="0"/>
              <a:t>, and </a:t>
            </a:r>
            <a:r>
              <a:rPr lang="en-US" sz="2000" dirty="0">
                <a:solidFill>
                  <a:srgbClr val="FF0000"/>
                </a:solidFill>
              </a:rPr>
              <a:t>then </a:t>
            </a:r>
            <a:r>
              <a:rPr lang="en-US" sz="2000" dirty="0">
                <a:solidFill>
                  <a:srgbClr val="7030A0"/>
                </a:solidFill>
              </a:rPr>
              <a:t>plot the data </a:t>
            </a:r>
            <a:r>
              <a:rPr lang="en-US" sz="2000" dirty="0"/>
              <a:t>in the UI.</a:t>
            </a:r>
          </a:p>
        </p:txBody>
      </p:sp>
      <p:sp>
        <p:nvSpPr>
          <p:cNvPr id="13" name="TextBox 12">
            <a:extLst>
              <a:ext uri="{FF2B5EF4-FFF2-40B4-BE49-F238E27FC236}">
                <a16:creationId xmlns:a16="http://schemas.microsoft.com/office/drawing/2014/main" id="{9EBE932A-A0F5-4449-A570-60EF92BA4EC6}"/>
              </a:ext>
            </a:extLst>
          </p:cNvPr>
          <p:cNvSpPr txBox="1"/>
          <p:nvPr/>
        </p:nvSpPr>
        <p:spPr>
          <a:xfrm>
            <a:off x="889093" y="1936927"/>
            <a:ext cx="10413814" cy="400110"/>
          </a:xfrm>
          <a:prstGeom prst="rect">
            <a:avLst/>
          </a:prstGeom>
          <a:noFill/>
        </p:spPr>
        <p:txBody>
          <a:bodyPr wrap="square" rtlCol="0">
            <a:spAutoFit/>
          </a:bodyPr>
          <a:lstStyle/>
          <a:p>
            <a:pPr algn="ctr"/>
            <a:r>
              <a:rPr lang="en-US" sz="2000" dirty="0"/>
              <a:t>Wouldn't it be nice if we could use a simpler syntax than callbacks? How about this?</a:t>
            </a:r>
          </a:p>
        </p:txBody>
      </p:sp>
      <p:sp>
        <p:nvSpPr>
          <p:cNvPr id="16" name="TextBox 15">
            <a:extLst>
              <a:ext uri="{FF2B5EF4-FFF2-40B4-BE49-F238E27FC236}">
                <a16:creationId xmlns:a16="http://schemas.microsoft.com/office/drawing/2014/main" id="{8071BA89-2BB8-4ABA-980A-10F5BF1D379C}"/>
              </a:ext>
            </a:extLst>
          </p:cNvPr>
          <p:cNvSpPr txBox="1"/>
          <p:nvPr/>
        </p:nvSpPr>
        <p:spPr>
          <a:xfrm>
            <a:off x="1406948" y="2538372"/>
            <a:ext cx="9456344" cy="2585323"/>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function </a:t>
            </a:r>
            <a:r>
              <a:rPr lang="en-US" dirty="0" err="1">
                <a:latin typeface="Consolas" panose="020B0609020204030204" pitchFamily="49" charset="0"/>
              </a:rPr>
              <a:t>display_sorted_filtered_data</a:t>
            </a:r>
            <a:r>
              <a:rPr lang="en-US" dirty="0">
                <a:latin typeface="Consolas" panose="020B0609020204030204" pitchFamily="49" charset="0"/>
              </a:rPr>
              <a:t>(</a:t>
            </a:r>
            <a:r>
              <a:rPr lang="en-US" dirty="0" err="1">
                <a:latin typeface="Consolas" panose="020B0609020204030204" pitchFamily="49" charset="0"/>
              </a:rPr>
              <a:t>url</a:t>
            </a:r>
            <a:r>
              <a:rPr lang="en-US" dirty="0">
                <a:latin typeface="Consolas" panose="020B0609020204030204" pitchFamily="49" charset="0"/>
              </a:rPr>
              <a:t>) {</a:t>
            </a:r>
          </a:p>
          <a:p>
            <a:r>
              <a:rPr lang="en-US" dirty="0">
                <a:latin typeface="Consolas" panose="020B0609020204030204" pitchFamily="49" charset="0"/>
              </a:rPr>
              <a:t>  </a:t>
            </a:r>
            <a:r>
              <a:rPr lang="en-US" dirty="0" err="1">
                <a:solidFill>
                  <a:srgbClr val="C00000"/>
                </a:solidFill>
                <a:latin typeface="Consolas" panose="020B0609020204030204" pitchFamily="49" charset="0"/>
              </a:rPr>
              <a:t>download_data</a:t>
            </a:r>
            <a:r>
              <a:rPr lang="en-US" dirty="0">
                <a:solidFill>
                  <a:srgbClr val="C00000"/>
                </a:solidFill>
                <a:latin typeface="Consolas" panose="020B0609020204030204" pitchFamily="49" charset="0"/>
              </a:rPr>
              <a:t>(</a:t>
            </a:r>
            <a:r>
              <a:rPr lang="en-US" dirty="0" err="1">
                <a:solidFill>
                  <a:srgbClr val="C00000"/>
                </a:solidFill>
                <a:latin typeface="Consolas" panose="020B0609020204030204" pitchFamily="49" charset="0"/>
              </a:rPr>
              <a:t>url</a:t>
            </a:r>
            <a:r>
              <a:rPr lang="en-US" dirty="0">
                <a:solidFill>
                  <a:srgbClr val="C00000"/>
                </a:solidFill>
                <a:latin typeface="Consolas" panose="020B0609020204030204" pitchFamily="49" charset="0"/>
              </a:rPr>
              <a:t>)</a:t>
            </a:r>
          </a:p>
          <a:p>
            <a:endParaRPr lang="en-US" dirty="0">
              <a:solidFill>
                <a:srgbClr val="C00000"/>
              </a:solidFill>
              <a:latin typeface="Consolas" panose="020B0609020204030204" pitchFamily="49" charset="0"/>
            </a:endParaRPr>
          </a:p>
          <a:p>
            <a:r>
              <a:rPr lang="en-US" dirty="0">
                <a:latin typeface="Consolas" panose="020B0609020204030204" pitchFamily="49" charset="0"/>
              </a:rPr>
              <a:t>    .</a:t>
            </a:r>
            <a:r>
              <a:rPr lang="en-US" dirty="0">
                <a:solidFill>
                  <a:srgbClr val="FF0000"/>
                </a:solidFill>
                <a:latin typeface="Consolas" panose="020B0609020204030204" pitchFamily="49" charset="0"/>
              </a:rPr>
              <a:t>then</a:t>
            </a:r>
            <a:r>
              <a:rPr lang="en-US" dirty="0">
                <a:latin typeface="Consolas" panose="020B0609020204030204" pitchFamily="49" charset="0"/>
              </a:rPr>
              <a:t>(lambda (</a:t>
            </a:r>
            <a:r>
              <a:rPr lang="en-US" dirty="0" err="1">
                <a:solidFill>
                  <a:srgbClr val="C00000"/>
                </a:solidFill>
                <a:latin typeface="Consolas" panose="020B0609020204030204" pitchFamily="49" charset="0"/>
              </a:rPr>
              <a:t>downloaded_data</a:t>
            </a:r>
            <a:r>
              <a:rPr lang="en-US" dirty="0">
                <a:latin typeface="Consolas" panose="020B0609020204030204" pitchFamily="49" charset="0"/>
              </a:rPr>
              <a:t>) { </a:t>
            </a:r>
            <a:r>
              <a:rPr lang="en-US" dirty="0" err="1">
                <a:solidFill>
                  <a:srgbClr val="0070C0"/>
                </a:solidFill>
                <a:latin typeface="Consolas" panose="020B0609020204030204" pitchFamily="49" charset="0"/>
              </a:rPr>
              <a:t>filter_data</a:t>
            </a:r>
            <a:r>
              <a:rPr lang="en-US" dirty="0">
                <a:solidFill>
                  <a:srgbClr val="0070C0"/>
                </a:solidFill>
                <a:latin typeface="Consolas" panose="020B0609020204030204" pitchFamily="49" charset="0"/>
              </a:rPr>
              <a:t>(</a:t>
            </a:r>
            <a:r>
              <a:rPr lang="en-US" dirty="0" err="1">
                <a:solidFill>
                  <a:srgbClr val="0070C0"/>
                </a:solidFill>
                <a:latin typeface="Consolas" panose="020B0609020204030204" pitchFamily="49" charset="0"/>
              </a:rPr>
              <a:t>downloaded_data</a:t>
            </a:r>
            <a:r>
              <a:rPr lang="en-US" dirty="0">
                <a:solidFill>
                  <a:srgbClr val="0070C0"/>
                </a:solidFill>
                <a:latin typeface="Consolas" panose="020B0609020204030204" pitchFamily="49" charset="0"/>
              </a:rPr>
              <a:t>); </a:t>
            </a:r>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a:solidFill>
                  <a:srgbClr val="FF0000"/>
                </a:solidFill>
                <a:latin typeface="Consolas" panose="020B0609020204030204" pitchFamily="49" charset="0"/>
              </a:rPr>
              <a:t>then</a:t>
            </a:r>
            <a:r>
              <a:rPr lang="en-US" dirty="0">
                <a:latin typeface="Consolas" panose="020B0609020204030204" pitchFamily="49" charset="0"/>
              </a:rPr>
              <a:t>(lambda (</a:t>
            </a:r>
            <a:r>
              <a:rPr lang="en-US" dirty="0" err="1">
                <a:solidFill>
                  <a:srgbClr val="0070C0"/>
                </a:solidFill>
                <a:latin typeface="Consolas" panose="020B0609020204030204" pitchFamily="49" charset="0"/>
              </a:rPr>
              <a:t>filtered_data</a:t>
            </a:r>
            <a:r>
              <a:rPr lang="en-US" dirty="0">
                <a:latin typeface="Consolas" panose="020B0609020204030204" pitchFamily="49" charset="0"/>
              </a:rPr>
              <a:t>)   { </a:t>
            </a:r>
            <a:r>
              <a:rPr lang="en-US" dirty="0" err="1">
                <a:solidFill>
                  <a:srgbClr val="00B050"/>
                </a:solidFill>
                <a:latin typeface="Consolas" panose="020B0609020204030204" pitchFamily="49" charset="0"/>
              </a:rPr>
              <a:t>sort_data</a:t>
            </a:r>
            <a:r>
              <a:rPr lang="en-US" dirty="0">
                <a:solidFill>
                  <a:srgbClr val="00B050"/>
                </a:solidFill>
                <a:latin typeface="Consolas" panose="020B0609020204030204" pitchFamily="49" charset="0"/>
              </a:rPr>
              <a:t>(</a:t>
            </a:r>
            <a:r>
              <a:rPr lang="en-US" dirty="0" err="1">
                <a:solidFill>
                  <a:srgbClr val="00B050"/>
                </a:solidFill>
                <a:latin typeface="Consolas" panose="020B0609020204030204" pitchFamily="49" charset="0"/>
              </a:rPr>
              <a:t>filtered_data</a:t>
            </a:r>
            <a:r>
              <a:rPr lang="en-US" dirty="0">
                <a:solidFill>
                  <a:srgbClr val="00B050"/>
                </a:solidFill>
                <a:latin typeface="Consolas" panose="020B0609020204030204" pitchFamily="49" charset="0"/>
              </a:rPr>
              <a:t>);     </a:t>
            </a:r>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a:solidFill>
                  <a:srgbClr val="FF0000"/>
                </a:solidFill>
                <a:latin typeface="Consolas" panose="020B0609020204030204" pitchFamily="49" charset="0"/>
              </a:rPr>
              <a:t>then</a:t>
            </a:r>
            <a:r>
              <a:rPr lang="en-US" dirty="0">
                <a:latin typeface="Consolas" panose="020B0609020204030204" pitchFamily="49" charset="0"/>
              </a:rPr>
              <a:t>(lambda (</a:t>
            </a:r>
            <a:r>
              <a:rPr lang="en-US" dirty="0" err="1">
                <a:solidFill>
                  <a:srgbClr val="00B050"/>
                </a:solidFill>
                <a:latin typeface="Consolas" panose="020B0609020204030204" pitchFamily="49" charset="0"/>
              </a:rPr>
              <a:t>sorted_data</a:t>
            </a:r>
            <a:r>
              <a:rPr lang="en-US" dirty="0">
                <a:latin typeface="Consolas" panose="020B0609020204030204" pitchFamily="49" charset="0"/>
              </a:rPr>
              <a:t>)     { </a:t>
            </a:r>
            <a:r>
              <a:rPr lang="en-US" dirty="0" err="1">
                <a:solidFill>
                  <a:srgbClr val="7030A0"/>
                </a:solidFill>
                <a:latin typeface="Consolas" panose="020B0609020204030204" pitchFamily="49" charset="0"/>
              </a:rPr>
              <a:t>update_ui</a:t>
            </a:r>
            <a:r>
              <a:rPr lang="en-US" dirty="0">
                <a:solidFill>
                  <a:srgbClr val="7030A0"/>
                </a:solidFill>
                <a:latin typeface="Consolas" panose="020B0609020204030204" pitchFamily="49" charset="0"/>
              </a:rPr>
              <a:t>(</a:t>
            </a:r>
            <a:r>
              <a:rPr lang="en-US" dirty="0" err="1">
                <a:solidFill>
                  <a:srgbClr val="7030A0"/>
                </a:solidFill>
                <a:latin typeface="Consolas" panose="020B0609020204030204" pitchFamily="49" charset="0"/>
              </a:rPr>
              <a:t>sorted_data</a:t>
            </a:r>
            <a:r>
              <a:rPr lang="en-US" dirty="0">
                <a:solidFill>
                  <a:srgbClr val="7030A0"/>
                </a:solidFill>
                <a:latin typeface="Consolas" panose="020B0609020204030204" pitchFamily="49" charset="0"/>
              </a:rPr>
              <a:t>);      </a:t>
            </a:r>
            <a:r>
              <a:rPr lang="en-US" dirty="0">
                <a:latin typeface="Consolas" panose="020B0609020204030204" pitchFamily="49" charset="0"/>
              </a:rPr>
              <a:t>}  )</a:t>
            </a:r>
          </a:p>
          <a:p>
            <a:r>
              <a:rPr lang="en-US" dirty="0">
                <a:latin typeface="Consolas" panose="020B0609020204030204" pitchFamily="49" charset="0"/>
              </a:rPr>
              <a:t>}</a:t>
            </a:r>
          </a:p>
        </p:txBody>
      </p:sp>
      <p:sp>
        <p:nvSpPr>
          <p:cNvPr id="9" name="Speech Bubble: Rectangle with Corners Rounded 8">
            <a:extLst>
              <a:ext uri="{FF2B5EF4-FFF2-40B4-BE49-F238E27FC236}">
                <a16:creationId xmlns:a16="http://schemas.microsoft.com/office/drawing/2014/main" id="{6B5A83C1-6960-442F-AA5F-70A377DFD64D}"/>
              </a:ext>
            </a:extLst>
          </p:cNvPr>
          <p:cNvSpPr/>
          <p:nvPr/>
        </p:nvSpPr>
        <p:spPr>
          <a:xfrm>
            <a:off x="3451982" y="4563612"/>
            <a:ext cx="3577168" cy="1067719"/>
          </a:xfrm>
          <a:prstGeom prst="wedgeRoundRectCallout">
            <a:avLst>
              <a:gd name="adj1" fmla="val -74787"/>
              <a:gd name="adj2" fmla="val -104290"/>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chunk of code defines a pipeline of operations.</a:t>
            </a:r>
          </a:p>
        </p:txBody>
      </p:sp>
      <p:cxnSp>
        <p:nvCxnSpPr>
          <p:cNvPr id="4" name="Straight Arrow Connector 3">
            <a:extLst>
              <a:ext uri="{FF2B5EF4-FFF2-40B4-BE49-F238E27FC236}">
                <a16:creationId xmlns:a16="http://schemas.microsoft.com/office/drawing/2014/main" id="{CC94F3A4-1DCB-4332-99AB-A003C39D3FEF}"/>
              </a:ext>
            </a:extLst>
          </p:cNvPr>
          <p:cNvCxnSpPr>
            <a:cxnSpLocks/>
          </p:cNvCxnSpPr>
          <p:nvPr/>
        </p:nvCxnSpPr>
        <p:spPr>
          <a:xfrm>
            <a:off x="4032531" y="3017819"/>
            <a:ext cx="332509" cy="37206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743A2FE-E40F-465F-8C51-A53721C3CA8F}"/>
              </a:ext>
            </a:extLst>
          </p:cNvPr>
          <p:cNvCxnSpPr>
            <a:cxnSpLocks/>
          </p:cNvCxnSpPr>
          <p:nvPr/>
        </p:nvCxnSpPr>
        <p:spPr>
          <a:xfrm flipH="1">
            <a:off x="4553527" y="3716062"/>
            <a:ext cx="1581592" cy="2261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D309ED9-D73E-4AD3-A9AB-F0EACE04D71F}"/>
              </a:ext>
            </a:extLst>
          </p:cNvPr>
          <p:cNvCxnSpPr>
            <a:cxnSpLocks/>
          </p:cNvCxnSpPr>
          <p:nvPr/>
        </p:nvCxnSpPr>
        <p:spPr>
          <a:xfrm flipH="1">
            <a:off x="4553527" y="4233666"/>
            <a:ext cx="1570182" cy="2493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1EE3774-0367-4A46-BAF9-8305BE5EC9BC}"/>
              </a:ext>
            </a:extLst>
          </p:cNvPr>
          <p:cNvSpPr txBox="1"/>
          <p:nvPr/>
        </p:nvSpPr>
        <p:spPr>
          <a:xfrm>
            <a:off x="307924" y="5369910"/>
            <a:ext cx="6721226" cy="1015663"/>
          </a:xfrm>
          <a:prstGeom prst="rect">
            <a:avLst/>
          </a:prstGeom>
          <a:noFill/>
        </p:spPr>
        <p:txBody>
          <a:bodyPr wrap="square" rtlCol="0">
            <a:spAutoFit/>
          </a:bodyPr>
          <a:lstStyle/>
          <a:p>
            <a:pPr lvl="0" algn="ctr">
              <a:defRPr/>
            </a:pPr>
            <a:r>
              <a:rPr lang="en-US" sz="2000" dirty="0"/>
              <a:t>Each phase of the "pipeline" does its work, produces a result, and passes that result to the next lambda in the pipeline.</a:t>
            </a:r>
          </a:p>
          <a:p>
            <a:pPr algn="ctr"/>
            <a:endParaRPr lang="en-US" sz="2000" dirty="0"/>
          </a:p>
        </p:txBody>
      </p:sp>
      <p:sp>
        <p:nvSpPr>
          <p:cNvPr id="15" name="TextBox 14">
            <a:extLst>
              <a:ext uri="{FF2B5EF4-FFF2-40B4-BE49-F238E27FC236}">
                <a16:creationId xmlns:a16="http://schemas.microsoft.com/office/drawing/2014/main" id="{1AAE873C-E617-4CBE-8E89-FFA0155B49F7}"/>
              </a:ext>
            </a:extLst>
          </p:cNvPr>
          <p:cNvSpPr txBox="1"/>
          <p:nvPr/>
        </p:nvSpPr>
        <p:spPr>
          <a:xfrm>
            <a:off x="1485654" y="6358076"/>
            <a:ext cx="8844172" cy="400110"/>
          </a:xfrm>
          <a:prstGeom prst="rect">
            <a:avLst/>
          </a:prstGeom>
          <a:noFill/>
        </p:spPr>
        <p:txBody>
          <a:bodyPr wrap="square" rtlCol="0">
            <a:spAutoFit/>
          </a:bodyPr>
          <a:lstStyle/>
          <a:p>
            <a:pPr algn="ctr"/>
            <a:r>
              <a:rPr lang="en-US" sz="2000" dirty="0"/>
              <a:t>This syntax hides what's really going on – it's really just using callbacks like before!</a:t>
            </a:r>
          </a:p>
        </p:txBody>
      </p:sp>
      <p:grpSp>
        <p:nvGrpSpPr>
          <p:cNvPr id="3" name="Group 2">
            <a:extLst>
              <a:ext uri="{FF2B5EF4-FFF2-40B4-BE49-F238E27FC236}">
                <a16:creationId xmlns:a16="http://schemas.microsoft.com/office/drawing/2014/main" id="{1AF0EA35-8694-4379-80FF-2A277E423EAB}"/>
              </a:ext>
            </a:extLst>
          </p:cNvPr>
          <p:cNvGrpSpPr/>
          <p:nvPr/>
        </p:nvGrpSpPr>
        <p:grpSpPr>
          <a:xfrm>
            <a:off x="7192426" y="5180716"/>
            <a:ext cx="4623738" cy="1067719"/>
            <a:chOff x="2661233" y="1910421"/>
            <a:chExt cx="6982233" cy="1574344"/>
          </a:xfrm>
        </p:grpSpPr>
        <p:grpSp>
          <p:nvGrpSpPr>
            <p:cNvPr id="19" name="Group 18">
              <a:extLst>
                <a:ext uri="{FF2B5EF4-FFF2-40B4-BE49-F238E27FC236}">
                  <a16:creationId xmlns:a16="http://schemas.microsoft.com/office/drawing/2014/main" id="{2EEB19C6-D213-4E6E-B0EE-62C1BA19381F}"/>
                </a:ext>
              </a:extLst>
            </p:cNvPr>
            <p:cNvGrpSpPr/>
            <p:nvPr/>
          </p:nvGrpSpPr>
          <p:grpSpPr>
            <a:xfrm>
              <a:off x="2661233" y="1910421"/>
              <a:ext cx="6982233" cy="1574344"/>
              <a:chOff x="3773003" y="8337071"/>
              <a:chExt cx="6982233" cy="1574344"/>
            </a:xfrm>
          </p:grpSpPr>
          <p:sp>
            <p:nvSpPr>
              <p:cNvPr id="20" name="Rectangle 19">
                <a:extLst>
                  <a:ext uri="{FF2B5EF4-FFF2-40B4-BE49-F238E27FC236}">
                    <a16:creationId xmlns:a16="http://schemas.microsoft.com/office/drawing/2014/main" id="{8E87DE3B-FEC3-405A-96D2-6653D01865AE}"/>
                  </a:ext>
                </a:extLst>
              </p:cNvPr>
              <p:cNvSpPr/>
              <p:nvPr/>
            </p:nvSpPr>
            <p:spPr>
              <a:xfrm>
                <a:off x="3808337" y="8366528"/>
                <a:ext cx="6946899" cy="154488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pic>
            <p:nvPicPr>
              <p:cNvPr id="21" name="Picture 20">
                <a:extLst>
                  <a:ext uri="{FF2B5EF4-FFF2-40B4-BE49-F238E27FC236}">
                    <a16:creationId xmlns:a16="http://schemas.microsoft.com/office/drawing/2014/main" id="{57EC185C-ACFD-4CEA-8AF0-C5B33D3DCBD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3773003" y="8337071"/>
                <a:ext cx="568256" cy="723086"/>
              </a:xfrm>
              <a:prstGeom prst="rect">
                <a:avLst/>
              </a:prstGeom>
            </p:spPr>
          </p:pic>
          <p:cxnSp>
            <p:nvCxnSpPr>
              <p:cNvPr id="22" name="Straight Arrow Connector 21">
                <a:extLst>
                  <a:ext uri="{FF2B5EF4-FFF2-40B4-BE49-F238E27FC236}">
                    <a16:creationId xmlns:a16="http://schemas.microsoft.com/office/drawing/2014/main" id="{22F5FE4C-7559-4F3B-B58D-56AB82978C1E}"/>
                  </a:ext>
                </a:extLst>
              </p:cNvPr>
              <p:cNvCxnSpPr>
                <a:cxnSpLocks/>
              </p:cNvCxnSpPr>
              <p:nvPr/>
            </p:nvCxnSpPr>
            <p:spPr>
              <a:xfrm>
                <a:off x="4094230" y="8791913"/>
                <a:ext cx="6526539" cy="0"/>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1243067C-A42E-4A6F-9B4F-E94DBC9EBA8D}"/>
                  </a:ext>
                </a:extLst>
              </p:cNvPr>
              <p:cNvGrpSpPr/>
              <p:nvPr/>
            </p:nvGrpSpPr>
            <p:grpSpPr>
              <a:xfrm>
                <a:off x="3773003" y="9120786"/>
                <a:ext cx="6847766" cy="723086"/>
                <a:chOff x="3773003" y="9120786"/>
                <a:chExt cx="6847766" cy="723086"/>
              </a:xfrm>
            </p:grpSpPr>
            <p:pic>
              <p:nvPicPr>
                <p:cNvPr id="25" name="Picture 24">
                  <a:extLst>
                    <a:ext uri="{FF2B5EF4-FFF2-40B4-BE49-F238E27FC236}">
                      <a16:creationId xmlns:a16="http://schemas.microsoft.com/office/drawing/2014/main" id="{BF87005E-27B8-49EC-9406-413ABADD80F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3773003" y="9120786"/>
                  <a:ext cx="568256" cy="723086"/>
                </a:xfrm>
                <a:prstGeom prst="rect">
                  <a:avLst/>
                </a:prstGeom>
              </p:spPr>
            </p:pic>
            <p:cxnSp>
              <p:nvCxnSpPr>
                <p:cNvPr id="26" name="Straight Arrow Connector 25">
                  <a:extLst>
                    <a:ext uri="{FF2B5EF4-FFF2-40B4-BE49-F238E27FC236}">
                      <a16:creationId xmlns:a16="http://schemas.microsoft.com/office/drawing/2014/main" id="{019AAC05-D834-4B97-A99D-D5D79BE85268}"/>
                    </a:ext>
                  </a:extLst>
                </p:cNvPr>
                <p:cNvCxnSpPr>
                  <a:cxnSpLocks/>
                </p:cNvCxnSpPr>
                <p:nvPr/>
              </p:nvCxnSpPr>
              <p:spPr>
                <a:xfrm>
                  <a:off x="4094230" y="9575628"/>
                  <a:ext cx="6526539" cy="0"/>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8" name="Group 27">
              <a:extLst>
                <a:ext uri="{FF2B5EF4-FFF2-40B4-BE49-F238E27FC236}">
                  <a16:creationId xmlns:a16="http://schemas.microsoft.com/office/drawing/2014/main" id="{5BEC18D2-5420-46C1-A1C8-B10EB56380B1}"/>
                </a:ext>
              </a:extLst>
            </p:cNvPr>
            <p:cNvGrpSpPr/>
            <p:nvPr/>
          </p:nvGrpSpPr>
          <p:grpSpPr>
            <a:xfrm>
              <a:off x="3281228" y="2199853"/>
              <a:ext cx="6239148" cy="1069721"/>
              <a:chOff x="3298114" y="1698107"/>
              <a:chExt cx="6239148" cy="1069721"/>
            </a:xfrm>
          </p:grpSpPr>
          <p:grpSp>
            <p:nvGrpSpPr>
              <p:cNvPr id="29" name="Group 28">
                <a:extLst>
                  <a:ext uri="{FF2B5EF4-FFF2-40B4-BE49-F238E27FC236}">
                    <a16:creationId xmlns:a16="http://schemas.microsoft.com/office/drawing/2014/main" id="{E61F7ED3-4790-42AF-8E54-355698D8916F}"/>
                  </a:ext>
                </a:extLst>
              </p:cNvPr>
              <p:cNvGrpSpPr/>
              <p:nvPr/>
            </p:nvGrpSpPr>
            <p:grpSpPr>
              <a:xfrm>
                <a:off x="3298114" y="1698107"/>
                <a:ext cx="6239148" cy="1069721"/>
                <a:chOff x="3298114" y="1698107"/>
                <a:chExt cx="6239148" cy="1069721"/>
              </a:xfrm>
            </p:grpSpPr>
            <p:grpSp>
              <p:nvGrpSpPr>
                <p:cNvPr id="31" name="Group 30">
                  <a:extLst>
                    <a:ext uri="{FF2B5EF4-FFF2-40B4-BE49-F238E27FC236}">
                      <a16:creationId xmlns:a16="http://schemas.microsoft.com/office/drawing/2014/main" id="{918E8999-5AE5-4507-BF86-8D10A9F8C6C1}"/>
                    </a:ext>
                  </a:extLst>
                </p:cNvPr>
                <p:cNvGrpSpPr/>
                <p:nvPr/>
              </p:nvGrpSpPr>
              <p:grpSpPr>
                <a:xfrm>
                  <a:off x="3298114" y="1698107"/>
                  <a:ext cx="6239148" cy="1069721"/>
                  <a:chOff x="3211676" y="977449"/>
                  <a:chExt cx="6239148" cy="1069721"/>
                </a:xfrm>
              </p:grpSpPr>
              <p:grpSp>
                <p:nvGrpSpPr>
                  <p:cNvPr id="33" name="Group 32">
                    <a:extLst>
                      <a:ext uri="{FF2B5EF4-FFF2-40B4-BE49-F238E27FC236}">
                        <a16:creationId xmlns:a16="http://schemas.microsoft.com/office/drawing/2014/main" id="{3A77331D-8A6C-4282-96D6-EB87496C3B20}"/>
                      </a:ext>
                    </a:extLst>
                  </p:cNvPr>
                  <p:cNvGrpSpPr/>
                  <p:nvPr/>
                </p:nvGrpSpPr>
                <p:grpSpPr>
                  <a:xfrm>
                    <a:off x="3570036" y="1715778"/>
                    <a:ext cx="5880788" cy="331392"/>
                    <a:chOff x="6774857" y="5103867"/>
                    <a:chExt cx="5880788" cy="331392"/>
                  </a:xfrm>
                </p:grpSpPr>
                <p:sp>
                  <p:nvSpPr>
                    <p:cNvPr id="44" name="Rectangle 43">
                      <a:extLst>
                        <a:ext uri="{FF2B5EF4-FFF2-40B4-BE49-F238E27FC236}">
                          <a16:creationId xmlns:a16="http://schemas.microsoft.com/office/drawing/2014/main" id="{2FB56A51-1F2F-46B2-AE71-A396FDE42405}"/>
                        </a:ext>
                      </a:extLst>
                    </p:cNvPr>
                    <p:cNvSpPr/>
                    <p:nvPr/>
                  </p:nvSpPr>
                  <p:spPr>
                    <a:xfrm>
                      <a:off x="6774857" y="5103867"/>
                      <a:ext cx="2541805" cy="331392"/>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UI</a:t>
                      </a:r>
                    </a:p>
                  </p:txBody>
                </p:sp>
                <p:sp>
                  <p:nvSpPr>
                    <p:cNvPr id="45" name="Rectangle 44">
                      <a:extLst>
                        <a:ext uri="{FF2B5EF4-FFF2-40B4-BE49-F238E27FC236}">
                          <a16:creationId xmlns:a16="http://schemas.microsoft.com/office/drawing/2014/main" id="{182BC779-8D91-4EA6-9CEE-05FE5879CE23}"/>
                        </a:ext>
                      </a:extLst>
                    </p:cNvPr>
                    <p:cNvSpPr/>
                    <p:nvPr/>
                  </p:nvSpPr>
                  <p:spPr>
                    <a:xfrm>
                      <a:off x="9667201" y="5103867"/>
                      <a:ext cx="1038045" cy="331392"/>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p>
                  </p:txBody>
                </p:sp>
                <p:sp>
                  <p:nvSpPr>
                    <p:cNvPr id="46" name="Rectangle 45">
                      <a:extLst>
                        <a:ext uri="{FF2B5EF4-FFF2-40B4-BE49-F238E27FC236}">
                          <a16:creationId xmlns:a16="http://schemas.microsoft.com/office/drawing/2014/main" id="{47E930E2-BA09-45BE-A17C-38DF715F3C76}"/>
                        </a:ext>
                      </a:extLst>
                    </p:cNvPr>
                    <p:cNvSpPr/>
                    <p:nvPr/>
                  </p:nvSpPr>
                  <p:spPr>
                    <a:xfrm>
                      <a:off x="10707905" y="5103867"/>
                      <a:ext cx="273512" cy="331392"/>
                    </a:xfrm>
                    <a:prstGeom prst="rect">
                      <a:avLst/>
                    </a:prstGeom>
                    <a:solidFill>
                      <a:srgbClr val="00863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p>
                  </p:txBody>
                </p:sp>
                <p:sp>
                  <p:nvSpPr>
                    <p:cNvPr id="47" name="Rectangle 46">
                      <a:extLst>
                        <a:ext uri="{FF2B5EF4-FFF2-40B4-BE49-F238E27FC236}">
                          <a16:creationId xmlns:a16="http://schemas.microsoft.com/office/drawing/2014/main" id="{715147D6-903F-4F34-9DC6-D6A339CE94BE}"/>
                        </a:ext>
                      </a:extLst>
                    </p:cNvPr>
                    <p:cNvSpPr/>
                    <p:nvPr/>
                  </p:nvSpPr>
                  <p:spPr>
                    <a:xfrm>
                      <a:off x="12556090" y="5103867"/>
                      <a:ext cx="99555" cy="331392"/>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p>
                  </p:txBody>
                </p:sp>
                <p:sp>
                  <p:nvSpPr>
                    <p:cNvPr id="48" name="Rectangle 47">
                      <a:extLst>
                        <a:ext uri="{FF2B5EF4-FFF2-40B4-BE49-F238E27FC236}">
                          <a16:creationId xmlns:a16="http://schemas.microsoft.com/office/drawing/2014/main" id="{562C329E-A9CD-4AA7-AFE5-7383C2491F88}"/>
                        </a:ext>
                      </a:extLst>
                    </p:cNvPr>
                    <p:cNvSpPr/>
                    <p:nvPr/>
                  </p:nvSpPr>
                  <p:spPr>
                    <a:xfrm>
                      <a:off x="11767486" y="5103867"/>
                      <a:ext cx="798990" cy="331392"/>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 PLOT</a:t>
                      </a:r>
                    </a:p>
                  </p:txBody>
                </p:sp>
              </p:grpSp>
              <p:sp>
                <p:nvSpPr>
                  <p:cNvPr id="34" name="Rectangle 33">
                    <a:extLst>
                      <a:ext uri="{FF2B5EF4-FFF2-40B4-BE49-F238E27FC236}">
                        <a16:creationId xmlns:a16="http://schemas.microsoft.com/office/drawing/2014/main" id="{B9598CD3-2E53-45A0-8AAB-E6D19923AB83}"/>
                      </a:ext>
                    </a:extLst>
                  </p:cNvPr>
                  <p:cNvSpPr/>
                  <p:nvPr/>
                </p:nvSpPr>
                <p:spPr>
                  <a:xfrm>
                    <a:off x="3553800" y="978034"/>
                    <a:ext cx="2453888" cy="331392"/>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DOWNLOAD</a:t>
                    </a:r>
                  </a:p>
                </p:txBody>
              </p:sp>
              <p:sp>
                <p:nvSpPr>
                  <p:cNvPr id="35" name="Rectangle 34">
                    <a:extLst>
                      <a:ext uri="{FF2B5EF4-FFF2-40B4-BE49-F238E27FC236}">
                        <a16:creationId xmlns:a16="http://schemas.microsoft.com/office/drawing/2014/main" id="{FD7F04D9-3365-4A16-AF39-A48C1322D36A}"/>
                      </a:ext>
                    </a:extLst>
                  </p:cNvPr>
                  <p:cNvSpPr/>
                  <p:nvPr/>
                </p:nvSpPr>
                <p:spPr>
                  <a:xfrm>
                    <a:off x="6624675" y="977449"/>
                    <a:ext cx="783441" cy="331392"/>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t>FILTER</a:t>
                    </a:r>
                  </a:p>
                </p:txBody>
              </p:sp>
              <p:sp>
                <p:nvSpPr>
                  <p:cNvPr id="36" name="Rectangle 35">
                    <a:extLst>
                      <a:ext uri="{FF2B5EF4-FFF2-40B4-BE49-F238E27FC236}">
                        <a16:creationId xmlns:a16="http://schemas.microsoft.com/office/drawing/2014/main" id="{E92C2721-9021-4DC7-A341-C336942AA322}"/>
                      </a:ext>
                    </a:extLst>
                  </p:cNvPr>
                  <p:cNvSpPr/>
                  <p:nvPr/>
                </p:nvSpPr>
                <p:spPr>
                  <a:xfrm>
                    <a:off x="7694009" y="980740"/>
                    <a:ext cx="667388" cy="331392"/>
                  </a:xfrm>
                  <a:prstGeom prst="rect">
                    <a:avLst/>
                  </a:prstGeom>
                  <a:solidFill>
                    <a:srgbClr val="00863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SORT</a:t>
                    </a:r>
                  </a:p>
                </p:txBody>
              </p:sp>
              <p:sp>
                <p:nvSpPr>
                  <p:cNvPr id="37" name="Rectangle 36">
                    <a:extLst>
                      <a:ext uri="{FF2B5EF4-FFF2-40B4-BE49-F238E27FC236}">
                        <a16:creationId xmlns:a16="http://schemas.microsoft.com/office/drawing/2014/main" id="{B2F4A119-E92E-4D15-8F55-1390B0E5B9DE}"/>
                      </a:ext>
                    </a:extLst>
                  </p:cNvPr>
                  <p:cNvSpPr/>
                  <p:nvPr/>
                </p:nvSpPr>
                <p:spPr>
                  <a:xfrm>
                    <a:off x="3211676" y="1715778"/>
                    <a:ext cx="350539" cy="331392"/>
                  </a:xfrm>
                  <a:prstGeom prst="rect">
                    <a:avLst/>
                  </a:prstGeom>
                  <a:solidFill>
                    <a:srgbClr val="C0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50000"/>
                        </a:schemeClr>
                      </a:solidFill>
                    </a:endParaRPr>
                  </a:p>
                </p:txBody>
              </p:sp>
              <p:cxnSp>
                <p:nvCxnSpPr>
                  <p:cNvPr id="38" name="Straight Arrow Connector 37">
                    <a:extLst>
                      <a:ext uri="{FF2B5EF4-FFF2-40B4-BE49-F238E27FC236}">
                        <a16:creationId xmlns:a16="http://schemas.microsoft.com/office/drawing/2014/main" id="{BAECAA7E-1759-4E8F-BAA6-A22326DFB364}"/>
                      </a:ext>
                    </a:extLst>
                  </p:cNvPr>
                  <p:cNvCxnSpPr/>
                  <p:nvPr/>
                </p:nvCxnSpPr>
                <p:spPr>
                  <a:xfrm flipV="1">
                    <a:off x="3359882" y="1308841"/>
                    <a:ext cx="217056" cy="5688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C22A48B-92E0-491C-91E2-04593E335A54}"/>
                      </a:ext>
                    </a:extLst>
                  </p:cNvPr>
                  <p:cNvCxnSpPr>
                    <a:cxnSpLocks/>
                  </p:cNvCxnSpPr>
                  <p:nvPr/>
                </p:nvCxnSpPr>
                <p:spPr>
                  <a:xfrm flipV="1">
                    <a:off x="7626478" y="1287321"/>
                    <a:ext cx="117932" cy="6151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2015F811-E84F-415B-B119-A5D14BE3F602}"/>
                      </a:ext>
                    </a:extLst>
                  </p:cNvPr>
                  <p:cNvSpPr/>
                  <p:nvPr/>
                </p:nvSpPr>
                <p:spPr>
                  <a:xfrm>
                    <a:off x="6111842" y="1715778"/>
                    <a:ext cx="350539" cy="331392"/>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cxnSp>
                <p:nvCxnSpPr>
                  <p:cNvPr id="41" name="Straight Arrow Connector 40">
                    <a:extLst>
                      <a:ext uri="{FF2B5EF4-FFF2-40B4-BE49-F238E27FC236}">
                        <a16:creationId xmlns:a16="http://schemas.microsoft.com/office/drawing/2014/main" id="{DD3C738A-9F53-49A2-B45B-ADE80BFB345C}"/>
                      </a:ext>
                    </a:extLst>
                  </p:cNvPr>
                  <p:cNvCxnSpPr>
                    <a:cxnSpLocks/>
                    <a:endCxn id="40" idx="0"/>
                  </p:cNvCxnSpPr>
                  <p:nvPr/>
                </p:nvCxnSpPr>
                <p:spPr>
                  <a:xfrm>
                    <a:off x="6004625" y="1195209"/>
                    <a:ext cx="282487" cy="52056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17DC561-1133-4412-9333-DC5E75068E77}"/>
                      </a:ext>
                    </a:extLst>
                  </p:cNvPr>
                  <p:cNvCxnSpPr>
                    <a:cxnSpLocks/>
                  </p:cNvCxnSpPr>
                  <p:nvPr/>
                </p:nvCxnSpPr>
                <p:spPr>
                  <a:xfrm flipV="1">
                    <a:off x="6301060" y="1308841"/>
                    <a:ext cx="334835" cy="5557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8A0D902-A83F-483E-B667-0D5D3E98AA9F}"/>
                      </a:ext>
                    </a:extLst>
                  </p:cNvPr>
                  <p:cNvCxnSpPr>
                    <a:cxnSpLocks/>
                  </p:cNvCxnSpPr>
                  <p:nvPr/>
                </p:nvCxnSpPr>
                <p:spPr>
                  <a:xfrm>
                    <a:off x="7357353" y="1242688"/>
                    <a:ext cx="282487" cy="52056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0694E6D9-7B56-43BF-8F08-589BD2B98064}"/>
                    </a:ext>
                  </a:extLst>
                </p:cNvPr>
                <p:cNvSpPr/>
                <p:nvPr/>
              </p:nvSpPr>
              <p:spPr>
                <a:xfrm>
                  <a:off x="7856584" y="2436436"/>
                  <a:ext cx="884139" cy="331392"/>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p>
              </p:txBody>
            </p:sp>
          </p:grpSp>
          <p:cxnSp>
            <p:nvCxnSpPr>
              <p:cNvPr id="30" name="Straight Arrow Connector 29">
                <a:extLst>
                  <a:ext uri="{FF2B5EF4-FFF2-40B4-BE49-F238E27FC236}">
                    <a16:creationId xmlns:a16="http://schemas.microsoft.com/office/drawing/2014/main" id="{0967E281-D01E-4660-838E-463F51AEF1E9}"/>
                  </a:ext>
                </a:extLst>
              </p:cNvPr>
              <p:cNvCxnSpPr>
                <a:cxnSpLocks/>
              </p:cNvCxnSpPr>
              <p:nvPr/>
            </p:nvCxnSpPr>
            <p:spPr>
              <a:xfrm>
                <a:off x="8421509" y="1990315"/>
                <a:ext cx="312219" cy="4461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sp>
        <p:nvSpPr>
          <p:cNvPr id="49" name="Rectangle 48">
            <a:extLst>
              <a:ext uri="{FF2B5EF4-FFF2-40B4-BE49-F238E27FC236}">
                <a16:creationId xmlns:a16="http://schemas.microsoft.com/office/drawing/2014/main" id="{7649AB57-8D76-4D33-83B0-B55A648341DB}"/>
              </a:ext>
            </a:extLst>
          </p:cNvPr>
          <p:cNvSpPr/>
          <p:nvPr/>
        </p:nvSpPr>
        <p:spPr>
          <a:xfrm>
            <a:off x="2742717" y="3402669"/>
            <a:ext cx="7396868" cy="323361"/>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Speech Bubble: Rectangle with Corners Rounded 49">
            <a:extLst>
              <a:ext uri="{FF2B5EF4-FFF2-40B4-BE49-F238E27FC236}">
                <a16:creationId xmlns:a16="http://schemas.microsoft.com/office/drawing/2014/main" id="{72BF0367-7FCE-419D-832F-89B422292119}"/>
              </a:ext>
            </a:extLst>
          </p:cNvPr>
          <p:cNvSpPr/>
          <p:nvPr/>
        </p:nvSpPr>
        <p:spPr>
          <a:xfrm>
            <a:off x="44727" y="4279654"/>
            <a:ext cx="3443544" cy="1067719"/>
          </a:xfrm>
          <a:prstGeom prst="wedgeRoundRectCallout">
            <a:avLst>
              <a:gd name="adj1" fmla="val 17873"/>
              <a:gd name="adj2" fmla="val -111694"/>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says: Add this lambda function (which is a callback) to the run queue...</a:t>
            </a:r>
          </a:p>
        </p:txBody>
      </p:sp>
      <p:sp>
        <p:nvSpPr>
          <p:cNvPr id="51" name="Speech Bubble: Rectangle with Corners Rounded 50">
            <a:extLst>
              <a:ext uri="{FF2B5EF4-FFF2-40B4-BE49-F238E27FC236}">
                <a16:creationId xmlns:a16="http://schemas.microsoft.com/office/drawing/2014/main" id="{0B410E57-0ED1-4AAC-8F5B-CC21AD19B90C}"/>
              </a:ext>
            </a:extLst>
          </p:cNvPr>
          <p:cNvSpPr/>
          <p:nvPr/>
        </p:nvSpPr>
        <p:spPr>
          <a:xfrm>
            <a:off x="3568443" y="1039695"/>
            <a:ext cx="3023322" cy="1067719"/>
          </a:xfrm>
          <a:prstGeom prst="wedgeRoundRectCallout">
            <a:avLst>
              <a:gd name="adj1" fmla="val -74930"/>
              <a:gd name="adj2" fmla="val 125617"/>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Once the data has finished downloading...</a:t>
            </a:r>
          </a:p>
        </p:txBody>
      </p:sp>
      <p:sp>
        <p:nvSpPr>
          <p:cNvPr id="52" name="Rectangle 51">
            <a:extLst>
              <a:ext uri="{FF2B5EF4-FFF2-40B4-BE49-F238E27FC236}">
                <a16:creationId xmlns:a16="http://schemas.microsoft.com/office/drawing/2014/main" id="{961288BF-7AE6-46AA-94E4-DDE136DE4E4C}"/>
              </a:ext>
            </a:extLst>
          </p:cNvPr>
          <p:cNvSpPr/>
          <p:nvPr/>
        </p:nvSpPr>
        <p:spPr>
          <a:xfrm>
            <a:off x="2749839" y="3939630"/>
            <a:ext cx="7396868" cy="323361"/>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Speech Bubble: Rectangle with Corners Rounded 52">
            <a:extLst>
              <a:ext uri="{FF2B5EF4-FFF2-40B4-BE49-F238E27FC236}">
                <a16:creationId xmlns:a16="http://schemas.microsoft.com/office/drawing/2014/main" id="{DF9F95FC-D606-40AC-AF3A-20189071C02F}"/>
              </a:ext>
            </a:extLst>
          </p:cNvPr>
          <p:cNvSpPr/>
          <p:nvPr/>
        </p:nvSpPr>
        <p:spPr>
          <a:xfrm>
            <a:off x="666124" y="5156995"/>
            <a:ext cx="3443544" cy="1067719"/>
          </a:xfrm>
          <a:prstGeom prst="wedgeRoundRectCallout">
            <a:avLst>
              <a:gd name="adj1" fmla="val 2238"/>
              <a:gd name="adj2" fmla="val -137306"/>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says: Add this lambda function to the run queue...</a:t>
            </a:r>
          </a:p>
        </p:txBody>
      </p:sp>
      <p:sp>
        <p:nvSpPr>
          <p:cNvPr id="54" name="Speech Bubble: Rectangle with Corners Rounded 53">
            <a:extLst>
              <a:ext uri="{FF2B5EF4-FFF2-40B4-BE49-F238E27FC236}">
                <a16:creationId xmlns:a16="http://schemas.microsoft.com/office/drawing/2014/main" id="{7E3B2586-63EC-412C-9B6A-293B44B1DD52}"/>
              </a:ext>
            </a:extLst>
          </p:cNvPr>
          <p:cNvSpPr/>
          <p:nvPr/>
        </p:nvSpPr>
        <p:spPr>
          <a:xfrm>
            <a:off x="8610876" y="1564731"/>
            <a:ext cx="3023322" cy="1067719"/>
          </a:xfrm>
          <a:prstGeom prst="wedgeRoundRectCallout">
            <a:avLst>
              <a:gd name="adj1" fmla="val -74930"/>
              <a:gd name="adj2" fmla="val 125617"/>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Once the data has finished filtering...</a:t>
            </a:r>
          </a:p>
        </p:txBody>
      </p:sp>
      <p:sp>
        <p:nvSpPr>
          <p:cNvPr id="55" name="Speech Bubble: Rectangle with Corners Rounded 54">
            <a:extLst>
              <a:ext uri="{FF2B5EF4-FFF2-40B4-BE49-F238E27FC236}">
                <a16:creationId xmlns:a16="http://schemas.microsoft.com/office/drawing/2014/main" id="{CC8CBB8D-CD52-4236-84EA-A20FEC398DA9}"/>
              </a:ext>
            </a:extLst>
          </p:cNvPr>
          <p:cNvSpPr/>
          <p:nvPr/>
        </p:nvSpPr>
        <p:spPr>
          <a:xfrm>
            <a:off x="0" y="1039696"/>
            <a:ext cx="3488271" cy="1240742"/>
          </a:xfrm>
          <a:prstGeom prst="wedgeRoundRectCallout">
            <a:avLst>
              <a:gd name="adj1" fmla="val 34605"/>
              <a:gd name="adj2" fmla="val 98801"/>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For this to work, each of our functions must be rewritten to use Promise objects.</a:t>
            </a:r>
          </a:p>
        </p:txBody>
      </p:sp>
    </p:spTree>
    <p:extLst>
      <p:ext uri="{BB962C8B-B14F-4D97-AF65-F5344CB8AC3E}">
        <p14:creationId xmlns:p14="http://schemas.microsoft.com/office/powerpoint/2010/main" val="3975462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up)">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right)">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right)">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50"/>
                                        </p:tgtEl>
                                        <p:attrNameLst>
                                          <p:attrName>style.visibility</p:attrName>
                                        </p:attrNameLst>
                                      </p:cBhvr>
                                      <p:to>
                                        <p:strVal val="visible"/>
                                      </p:to>
                                    </p:set>
                                    <p:animEffect transition="in" filter="wipe(down)">
                                      <p:cBhvr>
                                        <p:cTn id="61" dur="500"/>
                                        <p:tgtEl>
                                          <p:spTgt spid="5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fade">
                                      <p:cBhvr>
                                        <p:cTn id="64" dur="500"/>
                                        <p:tgtEl>
                                          <p:spTgt spid="49"/>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wipe(down)">
                                      <p:cBhvr>
                                        <p:cTn id="69" dur="500"/>
                                        <p:tgtEl>
                                          <p:spTgt spid="51"/>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grpId="1" nodeType="clickEffect">
                                  <p:stCondLst>
                                    <p:cond delay="0"/>
                                  </p:stCondLst>
                                  <p:childTnLst>
                                    <p:set>
                                      <p:cBhvr>
                                        <p:cTn id="73" dur="1" fill="hold">
                                          <p:stCondLst>
                                            <p:cond delay="0"/>
                                          </p:stCondLst>
                                        </p:cTn>
                                        <p:tgtEl>
                                          <p:spTgt spid="51"/>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50"/>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500"/>
                                        <p:tgtEl>
                                          <p:spTgt spid="49"/>
                                        </p:tgtEl>
                                      </p:cBhvr>
                                    </p:animEffect>
                                    <p:set>
                                      <p:cBhvr>
                                        <p:cTn id="80" dur="1" fill="hold">
                                          <p:stCondLst>
                                            <p:cond delay="499"/>
                                          </p:stCondLst>
                                        </p:cTn>
                                        <p:tgtEl>
                                          <p:spTgt spid="49"/>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53"/>
                                        </p:tgtEl>
                                        <p:attrNameLst>
                                          <p:attrName>style.visibility</p:attrName>
                                        </p:attrNameLst>
                                      </p:cBhvr>
                                      <p:to>
                                        <p:strVal val="visible"/>
                                      </p:to>
                                    </p:set>
                                    <p:animEffect transition="in" filter="wipe(down)">
                                      <p:cBhvr>
                                        <p:cTn id="85" dur="500"/>
                                        <p:tgtEl>
                                          <p:spTgt spid="5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52"/>
                                        </p:tgtEl>
                                        <p:attrNameLst>
                                          <p:attrName>style.visibility</p:attrName>
                                        </p:attrNameLst>
                                      </p:cBhvr>
                                      <p:to>
                                        <p:strVal val="visible"/>
                                      </p:to>
                                    </p:set>
                                    <p:animEffect transition="in" filter="fade">
                                      <p:cBhvr>
                                        <p:cTn id="88" dur="500"/>
                                        <p:tgtEl>
                                          <p:spTgt spid="52"/>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grpId="0" nodeType="clickEffect">
                                  <p:stCondLst>
                                    <p:cond delay="0"/>
                                  </p:stCondLst>
                                  <p:childTnLst>
                                    <p:set>
                                      <p:cBhvr>
                                        <p:cTn id="92" dur="1" fill="hold">
                                          <p:stCondLst>
                                            <p:cond delay="0"/>
                                          </p:stCondLst>
                                        </p:cTn>
                                        <p:tgtEl>
                                          <p:spTgt spid="54"/>
                                        </p:tgtEl>
                                        <p:attrNameLst>
                                          <p:attrName>style.visibility</p:attrName>
                                        </p:attrNameLst>
                                      </p:cBhvr>
                                      <p:to>
                                        <p:strVal val="visible"/>
                                      </p:to>
                                    </p:set>
                                    <p:animEffect transition="in" filter="wipe(down)">
                                      <p:cBhvr>
                                        <p:cTn id="93" dur="500"/>
                                        <p:tgtEl>
                                          <p:spTgt spid="54"/>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grpId="1" nodeType="clickEffect">
                                  <p:stCondLst>
                                    <p:cond delay="0"/>
                                  </p:stCondLst>
                                  <p:childTnLst>
                                    <p:set>
                                      <p:cBhvr>
                                        <p:cTn id="97" dur="1" fill="hold">
                                          <p:stCondLst>
                                            <p:cond delay="0"/>
                                          </p:stCondLst>
                                        </p:cTn>
                                        <p:tgtEl>
                                          <p:spTgt spid="54"/>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1" presetClass="exit" presetSubtype="0" fill="hold" grpId="1" nodeType="clickEffect">
                                  <p:stCondLst>
                                    <p:cond delay="0"/>
                                  </p:stCondLst>
                                  <p:childTnLst>
                                    <p:set>
                                      <p:cBhvr>
                                        <p:cTn id="101" dur="1" fill="hold">
                                          <p:stCondLst>
                                            <p:cond delay="0"/>
                                          </p:stCondLst>
                                        </p:cTn>
                                        <p:tgtEl>
                                          <p:spTgt spid="53"/>
                                        </p:tgtEl>
                                        <p:attrNameLst>
                                          <p:attrName>style.visibility</p:attrName>
                                        </p:attrNameLst>
                                      </p:cBhvr>
                                      <p:to>
                                        <p:strVal val="hidden"/>
                                      </p:to>
                                    </p:set>
                                  </p:childTnLst>
                                </p:cTn>
                              </p:par>
                              <p:par>
                                <p:cTn id="102" presetID="10" presetClass="exit" presetSubtype="0" fill="hold" grpId="1" nodeType="withEffect">
                                  <p:stCondLst>
                                    <p:cond delay="0"/>
                                  </p:stCondLst>
                                  <p:childTnLst>
                                    <p:animEffect transition="out" filter="fade">
                                      <p:cBhvr>
                                        <p:cTn id="103" dur="500"/>
                                        <p:tgtEl>
                                          <p:spTgt spid="52"/>
                                        </p:tgtEl>
                                      </p:cBhvr>
                                    </p:animEffect>
                                    <p:set>
                                      <p:cBhvr>
                                        <p:cTn id="104" dur="1" fill="hold">
                                          <p:stCondLst>
                                            <p:cond delay="499"/>
                                          </p:stCondLst>
                                        </p:cTn>
                                        <p:tgtEl>
                                          <p:spTgt spid="52"/>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grpId="0" nodeType="clickEffect">
                                  <p:stCondLst>
                                    <p:cond delay="0"/>
                                  </p:stCondLst>
                                  <p:childTnLst>
                                    <p:set>
                                      <p:cBhvr>
                                        <p:cTn id="108" dur="1" fill="hold">
                                          <p:stCondLst>
                                            <p:cond delay="0"/>
                                          </p:stCondLst>
                                        </p:cTn>
                                        <p:tgtEl>
                                          <p:spTgt spid="55"/>
                                        </p:tgtEl>
                                        <p:attrNameLst>
                                          <p:attrName>style.visibility</p:attrName>
                                        </p:attrNameLst>
                                      </p:cBhvr>
                                      <p:to>
                                        <p:strVal val="visible"/>
                                      </p:to>
                                    </p:set>
                                    <p:animEffect transition="in" filter="wipe(down)">
                                      <p:cBhvr>
                                        <p:cTn id="109" dur="500"/>
                                        <p:tgtEl>
                                          <p:spTgt spid="55"/>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grpId="1" nodeType="clickEffect">
                                  <p:stCondLst>
                                    <p:cond delay="0"/>
                                  </p:stCondLst>
                                  <p:childTnLst>
                                    <p:set>
                                      <p:cBhvr>
                                        <p:cTn id="113" dur="1" fill="hold">
                                          <p:stCondLst>
                                            <p:cond delay="0"/>
                                          </p:stCondLst>
                                        </p:cTn>
                                        <p:tgtEl>
                                          <p:spTgt spid="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P spid="13" grpId="0"/>
      <p:bldP spid="16" grpId="0" animBg="1"/>
      <p:bldP spid="9" grpId="0" animBg="1"/>
      <p:bldP spid="9" grpId="1" animBg="1"/>
      <p:bldP spid="23" grpId="0"/>
      <p:bldP spid="15" grpId="0"/>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p:txBody>
          <a:bodyPr/>
          <a:lstStyle/>
          <a:p>
            <a:r>
              <a:rPr lang="en-US" dirty="0"/>
              <a:t>Promises: A Cleaner Syntax for Chaining  Operations</a:t>
            </a:r>
          </a:p>
        </p:txBody>
      </p:sp>
      <p:sp>
        <p:nvSpPr>
          <p:cNvPr id="7" name="TextBox 6">
            <a:extLst>
              <a:ext uri="{FF2B5EF4-FFF2-40B4-BE49-F238E27FC236}">
                <a16:creationId xmlns:a16="http://schemas.microsoft.com/office/drawing/2014/main" id="{8B3E39D8-044F-4BAB-A70E-FE6A0E4EB8AB}"/>
              </a:ext>
            </a:extLst>
          </p:cNvPr>
          <p:cNvSpPr txBox="1"/>
          <p:nvPr/>
        </p:nvSpPr>
        <p:spPr>
          <a:xfrm>
            <a:off x="606800" y="1605678"/>
            <a:ext cx="9123710" cy="3693319"/>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function </a:t>
            </a:r>
            <a:r>
              <a:rPr lang="en-US" dirty="0" err="1">
                <a:latin typeface="Consolas" panose="020B0609020204030204" pitchFamily="49" charset="0"/>
              </a:rPr>
              <a:t>display_sorted_filtered_data</a:t>
            </a:r>
            <a:r>
              <a:rPr lang="en-US" dirty="0">
                <a:latin typeface="Consolas" panose="020B0609020204030204" pitchFamily="49" charset="0"/>
              </a:rPr>
              <a:t>(</a:t>
            </a:r>
            <a:r>
              <a:rPr lang="en-US" dirty="0" err="1">
                <a:latin typeface="Consolas" panose="020B0609020204030204" pitchFamily="49" charset="0"/>
              </a:rPr>
              <a:t>url</a:t>
            </a:r>
            <a:r>
              <a:rPr lang="en-US" dirty="0">
                <a:latin typeface="Consolas" panose="020B0609020204030204" pitchFamily="49" charset="0"/>
              </a:rPr>
              <a:t>) {</a:t>
            </a:r>
          </a:p>
          <a:p>
            <a:r>
              <a:rPr lang="en-US" dirty="0">
                <a:latin typeface="Consolas" panose="020B0609020204030204" pitchFamily="49" charset="0"/>
              </a:rPr>
              <a:t>  </a:t>
            </a:r>
            <a:r>
              <a:rPr lang="en-US" dirty="0" err="1">
                <a:solidFill>
                  <a:srgbClr val="C00000"/>
                </a:solidFill>
                <a:latin typeface="Consolas" panose="020B0609020204030204" pitchFamily="49" charset="0"/>
              </a:rPr>
              <a:t>download_data</a:t>
            </a:r>
            <a:r>
              <a:rPr lang="en-US" dirty="0">
                <a:solidFill>
                  <a:srgbClr val="C00000"/>
                </a:solidFill>
                <a:latin typeface="Consolas" panose="020B0609020204030204" pitchFamily="49" charset="0"/>
              </a:rPr>
              <a:t>(</a:t>
            </a:r>
            <a:r>
              <a:rPr lang="en-US" dirty="0" err="1">
                <a:solidFill>
                  <a:srgbClr val="C00000"/>
                </a:solidFill>
                <a:latin typeface="Consolas" panose="020B0609020204030204" pitchFamily="49" charset="0"/>
              </a:rPr>
              <a:t>url</a:t>
            </a:r>
            <a:r>
              <a:rPr lang="en-US" dirty="0">
                <a:solidFill>
                  <a:srgbClr val="C00000"/>
                </a:solidFill>
                <a:latin typeface="Consolas" panose="020B0609020204030204" pitchFamily="49" charset="0"/>
              </a:rPr>
              <a:t>)</a:t>
            </a:r>
          </a:p>
          <a:p>
            <a:r>
              <a:rPr lang="en-US" dirty="0">
                <a:latin typeface="Consolas" panose="020B0609020204030204" pitchFamily="49" charset="0"/>
              </a:rPr>
              <a:t>    .</a:t>
            </a:r>
            <a:r>
              <a:rPr lang="en-US" dirty="0">
                <a:solidFill>
                  <a:srgbClr val="FF0000"/>
                </a:solidFill>
                <a:latin typeface="Consolas" panose="020B0609020204030204" pitchFamily="49" charset="0"/>
              </a:rPr>
              <a:t>then</a:t>
            </a:r>
            <a:r>
              <a:rPr lang="en-US" dirty="0">
                <a:latin typeface="Consolas" panose="020B0609020204030204" pitchFamily="49" charset="0"/>
              </a:rPr>
              <a:t>(lambda (</a:t>
            </a:r>
            <a:r>
              <a:rPr lang="en-US" dirty="0" err="1">
                <a:solidFill>
                  <a:srgbClr val="C00000"/>
                </a:solidFill>
                <a:latin typeface="Consolas" panose="020B0609020204030204" pitchFamily="49" charset="0"/>
              </a:rPr>
              <a:t>downloaded_data</a:t>
            </a:r>
            <a:r>
              <a:rPr lang="en-US" dirty="0">
                <a:latin typeface="Consolas" panose="020B0609020204030204" pitchFamily="49" charset="0"/>
              </a:rPr>
              <a:t>) { </a:t>
            </a:r>
            <a:r>
              <a:rPr lang="en-US" dirty="0" err="1">
                <a:solidFill>
                  <a:srgbClr val="0070C0"/>
                </a:solidFill>
                <a:latin typeface="Consolas" panose="020B0609020204030204" pitchFamily="49" charset="0"/>
              </a:rPr>
              <a:t>filter_data</a:t>
            </a:r>
            <a:r>
              <a:rPr lang="en-US" dirty="0">
                <a:solidFill>
                  <a:srgbClr val="0070C0"/>
                </a:solidFill>
                <a:latin typeface="Consolas" panose="020B0609020204030204" pitchFamily="49" charset="0"/>
              </a:rPr>
              <a:t>(</a:t>
            </a:r>
            <a:r>
              <a:rPr lang="en-US" dirty="0" err="1">
                <a:solidFill>
                  <a:srgbClr val="0070C0"/>
                </a:solidFill>
                <a:latin typeface="Consolas" panose="020B0609020204030204" pitchFamily="49" charset="0"/>
              </a:rPr>
              <a:t>downloaded_data</a:t>
            </a:r>
            <a:r>
              <a:rPr lang="en-US" dirty="0">
                <a:solidFill>
                  <a:srgbClr val="0070C0"/>
                </a:solidFill>
                <a:latin typeface="Consolas" panose="020B0609020204030204" pitchFamily="49" charset="0"/>
              </a:rPr>
              <a:t>); </a:t>
            </a:r>
            <a:r>
              <a:rPr lang="en-US" dirty="0">
                <a:latin typeface="Consolas" panose="020B0609020204030204" pitchFamily="49" charset="0"/>
              </a:rPr>
              <a:t>} )</a:t>
            </a:r>
          </a:p>
          <a:p>
            <a:r>
              <a:rPr lang="en-US" dirty="0">
                <a:latin typeface="Consolas" panose="020B0609020204030204" pitchFamily="49" charset="0"/>
              </a:rPr>
              <a:t>    .</a:t>
            </a:r>
            <a:r>
              <a:rPr lang="en-US" dirty="0">
                <a:solidFill>
                  <a:srgbClr val="FF0000"/>
                </a:solidFill>
                <a:latin typeface="Consolas" panose="020B0609020204030204" pitchFamily="49" charset="0"/>
              </a:rPr>
              <a:t>then</a:t>
            </a:r>
            <a:r>
              <a:rPr lang="en-US" dirty="0">
                <a:latin typeface="Consolas" panose="020B0609020204030204" pitchFamily="49" charset="0"/>
              </a:rPr>
              <a:t>(lambda (</a:t>
            </a:r>
            <a:r>
              <a:rPr lang="en-US" dirty="0" err="1">
                <a:solidFill>
                  <a:srgbClr val="0070C0"/>
                </a:solidFill>
                <a:latin typeface="Consolas" panose="020B0609020204030204" pitchFamily="49" charset="0"/>
              </a:rPr>
              <a:t>filtered_data</a:t>
            </a:r>
            <a:r>
              <a:rPr lang="en-US" dirty="0">
                <a:latin typeface="Consolas" panose="020B0609020204030204" pitchFamily="49" charset="0"/>
              </a:rPr>
              <a:t>)   { </a:t>
            </a:r>
            <a:r>
              <a:rPr lang="en-US" dirty="0" err="1">
                <a:solidFill>
                  <a:srgbClr val="00B050"/>
                </a:solidFill>
                <a:latin typeface="Consolas" panose="020B0609020204030204" pitchFamily="49" charset="0"/>
              </a:rPr>
              <a:t>sort_data</a:t>
            </a:r>
            <a:r>
              <a:rPr lang="en-US" dirty="0">
                <a:solidFill>
                  <a:srgbClr val="00B050"/>
                </a:solidFill>
                <a:latin typeface="Consolas" panose="020B0609020204030204" pitchFamily="49" charset="0"/>
              </a:rPr>
              <a:t>(</a:t>
            </a:r>
            <a:r>
              <a:rPr lang="en-US" dirty="0" err="1">
                <a:solidFill>
                  <a:srgbClr val="00B050"/>
                </a:solidFill>
                <a:latin typeface="Consolas" panose="020B0609020204030204" pitchFamily="49" charset="0"/>
              </a:rPr>
              <a:t>filtered_data</a:t>
            </a:r>
            <a:r>
              <a:rPr lang="en-US" dirty="0">
                <a:solidFill>
                  <a:srgbClr val="00B050"/>
                </a:solidFill>
                <a:latin typeface="Consolas" panose="020B0609020204030204" pitchFamily="49" charset="0"/>
              </a:rPr>
              <a:t>);     </a:t>
            </a:r>
            <a:r>
              <a:rPr lang="en-US" dirty="0">
                <a:latin typeface="Consolas" panose="020B0609020204030204" pitchFamily="49" charset="0"/>
              </a:rPr>
              <a:t>} )</a:t>
            </a:r>
          </a:p>
          <a:p>
            <a:r>
              <a:rPr lang="en-US" dirty="0">
                <a:latin typeface="Consolas" panose="020B0609020204030204" pitchFamily="49" charset="0"/>
              </a:rPr>
              <a:t>    .</a:t>
            </a:r>
            <a:r>
              <a:rPr lang="en-US" dirty="0">
                <a:solidFill>
                  <a:srgbClr val="FF0000"/>
                </a:solidFill>
                <a:latin typeface="Consolas" panose="020B0609020204030204" pitchFamily="49" charset="0"/>
              </a:rPr>
              <a:t>then</a:t>
            </a:r>
            <a:r>
              <a:rPr lang="en-US" dirty="0">
                <a:latin typeface="Consolas" panose="020B0609020204030204" pitchFamily="49" charset="0"/>
              </a:rPr>
              <a:t>(lambda (</a:t>
            </a:r>
            <a:r>
              <a:rPr lang="en-US" dirty="0" err="1">
                <a:solidFill>
                  <a:srgbClr val="00B050"/>
                </a:solidFill>
                <a:latin typeface="Consolas" panose="020B0609020204030204" pitchFamily="49" charset="0"/>
              </a:rPr>
              <a:t>sorted_data</a:t>
            </a:r>
            <a:r>
              <a:rPr lang="en-US" dirty="0">
                <a:latin typeface="Consolas" panose="020B0609020204030204" pitchFamily="49" charset="0"/>
              </a:rPr>
              <a:t>)     { </a:t>
            </a:r>
            <a:r>
              <a:rPr lang="en-US" dirty="0" err="1">
                <a:solidFill>
                  <a:srgbClr val="7030A0"/>
                </a:solidFill>
                <a:latin typeface="Consolas" panose="020B0609020204030204" pitchFamily="49" charset="0"/>
              </a:rPr>
              <a:t>update_ui</a:t>
            </a:r>
            <a:r>
              <a:rPr lang="en-US" dirty="0">
                <a:solidFill>
                  <a:srgbClr val="7030A0"/>
                </a:solidFill>
                <a:latin typeface="Consolas" panose="020B0609020204030204" pitchFamily="49" charset="0"/>
              </a:rPr>
              <a:t>(</a:t>
            </a:r>
            <a:r>
              <a:rPr lang="en-US" dirty="0" err="1">
                <a:solidFill>
                  <a:srgbClr val="7030A0"/>
                </a:solidFill>
                <a:latin typeface="Consolas" panose="020B0609020204030204" pitchFamily="49" charset="0"/>
              </a:rPr>
              <a:t>sorted_data</a:t>
            </a:r>
            <a:r>
              <a:rPr lang="en-US" dirty="0">
                <a:solidFill>
                  <a:srgbClr val="7030A0"/>
                </a:solidFill>
                <a:latin typeface="Consolas" panose="020B0609020204030204" pitchFamily="49" charset="0"/>
              </a:rPr>
              <a:t>);       </a:t>
            </a:r>
            <a:r>
              <a:rPr lang="en-US" dirty="0">
                <a:latin typeface="Consolas" panose="020B0609020204030204" pitchFamily="49" charset="0"/>
              </a:rPr>
              <a:t>} )</a:t>
            </a:r>
          </a:p>
          <a:p>
            <a:r>
              <a:rPr lang="en-US" dirty="0">
                <a:latin typeface="Consolas" panose="020B0609020204030204" pitchFamily="49" charset="0"/>
              </a:rPr>
              <a:t>}</a:t>
            </a:r>
          </a:p>
          <a:p>
            <a:endParaRPr lang="en-US" dirty="0">
              <a:latin typeface="Consolas" panose="020B0609020204030204" pitchFamily="49" charset="0"/>
            </a:endParaRPr>
          </a:p>
          <a:p>
            <a:r>
              <a:rPr lang="en-US" dirty="0" err="1">
                <a:latin typeface="Consolas" panose="020B0609020204030204" pitchFamily="49" charset="0"/>
              </a:rPr>
              <a:t>do_first_thing</a:t>
            </a:r>
            <a:r>
              <a:rPr lang="en-US" dirty="0">
                <a:latin typeface="Consolas" panose="020B0609020204030204" pitchFamily="49" charset="0"/>
              </a:rPr>
              <a:t>();</a:t>
            </a:r>
          </a:p>
          <a:p>
            <a:r>
              <a:rPr lang="en-US" dirty="0" err="1">
                <a:latin typeface="Consolas" panose="020B0609020204030204" pitchFamily="49" charset="0"/>
              </a:rPr>
              <a:t>display_sorted_filtered_data</a:t>
            </a:r>
            <a:r>
              <a:rPr lang="en-US" dirty="0">
                <a:latin typeface="Consolas" panose="020B0609020204030204" pitchFamily="49" charset="0"/>
              </a:rPr>
              <a:t>("www.weather.com/...);</a:t>
            </a:r>
          </a:p>
          <a:p>
            <a:r>
              <a:rPr lang="en-US" dirty="0">
                <a:latin typeface="Consolas" panose="020B0609020204030204" pitchFamily="49" charset="0"/>
              </a:rPr>
              <a:t>while (!done) {</a:t>
            </a:r>
          </a:p>
          <a:p>
            <a:r>
              <a:rPr lang="en-US" dirty="0">
                <a:latin typeface="Consolas" panose="020B0609020204030204" pitchFamily="49" charset="0"/>
              </a:rPr>
              <a:t>  </a:t>
            </a:r>
            <a:r>
              <a:rPr lang="en-US" dirty="0" err="1">
                <a:latin typeface="Consolas" panose="020B0609020204030204" pitchFamily="49" charset="0"/>
              </a:rPr>
              <a:t>do_other_stuff</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do_even_more_stuff</a:t>
            </a:r>
            <a:r>
              <a:rPr lang="en-US" dirty="0">
                <a:latin typeface="Consolas" panose="020B0609020204030204" pitchFamily="49" charset="0"/>
              </a:rPr>
              <a:t>();</a:t>
            </a:r>
          </a:p>
          <a:p>
            <a:r>
              <a:rPr lang="en-US" dirty="0">
                <a:latin typeface="Consolas" panose="020B0609020204030204" pitchFamily="49" charset="0"/>
              </a:rPr>
              <a:t>}</a:t>
            </a:r>
          </a:p>
        </p:txBody>
      </p:sp>
      <p:sp>
        <p:nvSpPr>
          <p:cNvPr id="20" name="TextBox 19">
            <a:extLst>
              <a:ext uri="{FF2B5EF4-FFF2-40B4-BE49-F238E27FC236}">
                <a16:creationId xmlns:a16="http://schemas.microsoft.com/office/drawing/2014/main" id="{69783E53-A95B-48D0-8FD3-D92ACBFAC7B2}"/>
              </a:ext>
            </a:extLst>
          </p:cNvPr>
          <p:cNvSpPr txBox="1"/>
          <p:nvPr/>
        </p:nvSpPr>
        <p:spPr>
          <a:xfrm>
            <a:off x="1028996" y="872986"/>
            <a:ext cx="9893776" cy="400110"/>
          </a:xfrm>
          <a:prstGeom prst="rect">
            <a:avLst/>
          </a:prstGeom>
          <a:noFill/>
        </p:spPr>
        <p:txBody>
          <a:bodyPr wrap="square" rtlCol="0">
            <a:spAutoFit/>
          </a:bodyPr>
          <a:lstStyle/>
          <a:p>
            <a:pPr algn="ctr"/>
            <a:r>
              <a:rPr lang="en-US" sz="2000" dirty="0"/>
              <a:t>When you create a pipeline like this, it doesn't run synchronously... it runs concurrently!</a:t>
            </a:r>
          </a:p>
        </p:txBody>
      </p:sp>
      <p:sp>
        <p:nvSpPr>
          <p:cNvPr id="9" name="do_first">
            <a:extLst>
              <a:ext uri="{FF2B5EF4-FFF2-40B4-BE49-F238E27FC236}">
                <a16:creationId xmlns:a16="http://schemas.microsoft.com/office/drawing/2014/main" id="{614EDD08-0090-4341-BD01-81F6DCCC7F40}"/>
              </a:ext>
            </a:extLst>
          </p:cNvPr>
          <p:cNvSpPr>
            <a:spLocks noChangeShapeType="1"/>
          </p:cNvSpPr>
          <p:nvPr/>
        </p:nvSpPr>
        <p:spPr bwMode="auto">
          <a:xfrm>
            <a:off x="223804" y="3729536"/>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10" name="call to display">
            <a:extLst>
              <a:ext uri="{FF2B5EF4-FFF2-40B4-BE49-F238E27FC236}">
                <a16:creationId xmlns:a16="http://schemas.microsoft.com/office/drawing/2014/main" id="{F468C9C1-49B5-48A1-8420-D8A52AC673B2}"/>
              </a:ext>
            </a:extLst>
          </p:cNvPr>
          <p:cNvSpPr>
            <a:spLocks noChangeShapeType="1"/>
          </p:cNvSpPr>
          <p:nvPr/>
        </p:nvSpPr>
        <p:spPr bwMode="auto">
          <a:xfrm>
            <a:off x="234399" y="3999084"/>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12" name="function display">
            <a:extLst>
              <a:ext uri="{FF2B5EF4-FFF2-40B4-BE49-F238E27FC236}">
                <a16:creationId xmlns:a16="http://schemas.microsoft.com/office/drawing/2014/main" id="{A0E1E7D2-18FA-4631-A993-FE317CFE0D1F}"/>
              </a:ext>
            </a:extLst>
          </p:cNvPr>
          <p:cNvSpPr>
            <a:spLocks noChangeShapeType="1"/>
          </p:cNvSpPr>
          <p:nvPr/>
        </p:nvSpPr>
        <p:spPr bwMode="auto">
          <a:xfrm>
            <a:off x="240104" y="1765302"/>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14" name="dl_data()">
            <a:extLst>
              <a:ext uri="{FF2B5EF4-FFF2-40B4-BE49-F238E27FC236}">
                <a16:creationId xmlns:a16="http://schemas.microsoft.com/office/drawing/2014/main" id="{2C573AB9-1ABF-4695-9D39-89C2AEB132E6}"/>
              </a:ext>
            </a:extLst>
          </p:cNvPr>
          <p:cNvSpPr>
            <a:spLocks noChangeShapeType="1"/>
          </p:cNvSpPr>
          <p:nvPr/>
        </p:nvSpPr>
        <p:spPr bwMode="auto">
          <a:xfrm>
            <a:off x="456072" y="2064189"/>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17" name="}">
            <a:extLst>
              <a:ext uri="{FF2B5EF4-FFF2-40B4-BE49-F238E27FC236}">
                <a16:creationId xmlns:a16="http://schemas.microsoft.com/office/drawing/2014/main" id="{8E8BA805-2A9F-4A35-BB26-E3DB1D7E617E}"/>
              </a:ext>
            </a:extLst>
          </p:cNvPr>
          <p:cNvSpPr>
            <a:spLocks noChangeShapeType="1"/>
          </p:cNvSpPr>
          <p:nvPr/>
        </p:nvSpPr>
        <p:spPr bwMode="auto">
          <a:xfrm>
            <a:off x="234399" y="3173215"/>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grpSp>
        <p:nvGrpSpPr>
          <p:cNvPr id="3" name="Group 2">
            <a:extLst>
              <a:ext uri="{FF2B5EF4-FFF2-40B4-BE49-F238E27FC236}">
                <a16:creationId xmlns:a16="http://schemas.microsoft.com/office/drawing/2014/main" id="{D9BD6E6A-5471-4F05-8110-59E1E672A8F4}"/>
              </a:ext>
            </a:extLst>
          </p:cNvPr>
          <p:cNvGrpSpPr/>
          <p:nvPr/>
        </p:nvGrpSpPr>
        <p:grpSpPr>
          <a:xfrm>
            <a:off x="10204824" y="1636725"/>
            <a:ext cx="1677726" cy="3604122"/>
            <a:chOff x="10077447" y="1421387"/>
            <a:chExt cx="1677726" cy="3604122"/>
          </a:xfrm>
        </p:grpSpPr>
        <p:sp>
          <p:nvSpPr>
            <p:cNvPr id="15" name="TextBox 14">
              <a:extLst>
                <a:ext uri="{FF2B5EF4-FFF2-40B4-BE49-F238E27FC236}">
                  <a16:creationId xmlns:a16="http://schemas.microsoft.com/office/drawing/2014/main" id="{66DBFECD-FBBC-457D-8606-4DB57EB714D3}"/>
                </a:ext>
              </a:extLst>
            </p:cNvPr>
            <p:cNvSpPr txBox="1"/>
            <p:nvPr/>
          </p:nvSpPr>
          <p:spPr>
            <a:xfrm>
              <a:off x="10077448" y="1421387"/>
              <a:ext cx="1677725" cy="846386"/>
            </a:xfrm>
            <a:prstGeom prst="rect">
              <a:avLst/>
            </a:prstGeom>
            <a:solidFill>
              <a:srgbClr val="C00000"/>
            </a:solidFill>
            <a:ln>
              <a:solidFill>
                <a:schemeClr val="tx1"/>
              </a:solidFill>
            </a:ln>
          </p:spPr>
          <p:txBody>
            <a:bodyPr wrap="square">
              <a:spAutoFit/>
            </a:bodyPr>
            <a:lstStyle/>
            <a:p>
              <a:r>
                <a:rPr lang="en-US" sz="700" b="1" dirty="0">
                  <a:solidFill>
                    <a:schemeClr val="bg1"/>
                  </a:solidFill>
                  <a:latin typeface="Consolas" panose="020B0609020204030204" pitchFamily="49" charset="0"/>
                </a:rPr>
                <a:t>function </a:t>
              </a:r>
              <a:r>
                <a:rPr lang="en-US" sz="700" b="1" dirty="0" err="1">
                  <a:solidFill>
                    <a:schemeClr val="bg1"/>
                  </a:solidFill>
                  <a:latin typeface="Consolas" panose="020B0609020204030204" pitchFamily="49" charset="0"/>
                </a:rPr>
                <a:t>download_data</a:t>
              </a:r>
              <a:r>
                <a:rPr lang="en-US" sz="700" b="1" dirty="0">
                  <a:solidFill>
                    <a:schemeClr val="bg1"/>
                  </a:solidFill>
                  <a:latin typeface="Consolas" panose="020B0609020204030204" pitchFamily="49" charset="0"/>
                </a:rPr>
                <a:t>(</a:t>
              </a:r>
              <a:r>
                <a:rPr lang="en-US" sz="700" b="1" dirty="0" err="1">
                  <a:solidFill>
                    <a:schemeClr val="bg1"/>
                  </a:solidFill>
                  <a:latin typeface="Consolas" panose="020B0609020204030204" pitchFamily="49" charset="0"/>
                </a:rPr>
                <a:t>url</a:t>
              </a:r>
              <a:r>
                <a:rPr lang="en-US" sz="700" b="1" dirty="0">
                  <a:solidFill>
                    <a:schemeClr val="bg1"/>
                  </a:solidFill>
                  <a:latin typeface="Consolas" panose="020B0609020204030204" pitchFamily="49" charset="0"/>
                </a:rPr>
                <a:t>){</a:t>
              </a:r>
            </a:p>
            <a:p>
              <a:r>
                <a:rPr lang="en-US" sz="700" b="1" dirty="0">
                  <a:solidFill>
                    <a:schemeClr val="bg1"/>
                  </a:solidFill>
                  <a:latin typeface="Consolas" panose="020B0609020204030204" pitchFamily="49" charset="0"/>
                </a:rPr>
                <a:t> while (!done) {</a:t>
              </a:r>
            </a:p>
            <a:p>
              <a:r>
                <a:rPr lang="en-US" sz="700" b="1" dirty="0">
                  <a:solidFill>
                    <a:schemeClr val="bg1"/>
                  </a:solidFill>
                  <a:latin typeface="Consolas" panose="020B0609020204030204" pitchFamily="49" charset="0"/>
                </a:rPr>
                <a:t>   </a:t>
              </a:r>
              <a:r>
                <a:rPr lang="en-US" sz="700" b="1" dirty="0" err="1">
                  <a:solidFill>
                    <a:schemeClr val="bg1"/>
                  </a:solidFill>
                  <a:latin typeface="Consolas" panose="020B0609020204030204" pitchFamily="49" charset="0"/>
                </a:rPr>
                <a:t>get_data</a:t>
              </a:r>
              <a:r>
                <a:rPr lang="en-US" sz="700" b="1" dirty="0">
                  <a:solidFill>
                    <a:schemeClr val="bg1"/>
                  </a:solidFill>
                  <a:latin typeface="Consolas" panose="020B0609020204030204" pitchFamily="49" charset="0"/>
                </a:rPr>
                <a:t>()</a:t>
              </a:r>
            </a:p>
            <a:p>
              <a:r>
                <a:rPr lang="en-US" sz="700" b="1" dirty="0">
                  <a:solidFill>
                    <a:schemeClr val="bg1"/>
                  </a:solidFill>
                  <a:latin typeface="Consolas" panose="020B0609020204030204" pitchFamily="49" charset="0"/>
                </a:rPr>
                <a:t>   </a:t>
              </a:r>
              <a:r>
                <a:rPr lang="en-US" sz="700" b="1" dirty="0" err="1">
                  <a:solidFill>
                    <a:schemeClr val="bg1"/>
                  </a:solidFill>
                  <a:latin typeface="Consolas" panose="020B0609020204030204" pitchFamily="49" charset="0"/>
                </a:rPr>
                <a:t>save_data</a:t>
              </a:r>
              <a:r>
                <a:rPr lang="en-US" sz="700" b="1" dirty="0">
                  <a:solidFill>
                    <a:schemeClr val="bg1"/>
                  </a:solidFill>
                  <a:latin typeface="Consolas" panose="020B0609020204030204" pitchFamily="49" charset="0"/>
                </a:rPr>
                <a:t>()</a:t>
              </a:r>
            </a:p>
            <a:p>
              <a:r>
                <a:rPr lang="en-US" sz="700" b="1" dirty="0">
                  <a:solidFill>
                    <a:schemeClr val="bg1"/>
                  </a:solidFill>
                  <a:latin typeface="Consolas" panose="020B0609020204030204" pitchFamily="49" charset="0"/>
                </a:rPr>
                <a:t> }</a:t>
              </a:r>
            </a:p>
            <a:p>
              <a:r>
                <a:rPr lang="en-US" sz="700" b="1" dirty="0">
                  <a:solidFill>
                    <a:schemeClr val="bg1"/>
                  </a:solidFill>
                  <a:latin typeface="Consolas" panose="020B0609020204030204" pitchFamily="49" charset="0"/>
                </a:rPr>
                <a:t> return result;</a:t>
              </a:r>
            </a:p>
            <a:p>
              <a:r>
                <a:rPr lang="en-US" sz="700" b="1" dirty="0">
                  <a:solidFill>
                    <a:schemeClr val="bg1"/>
                  </a:solidFill>
                  <a:latin typeface="Consolas" panose="020B0609020204030204" pitchFamily="49" charset="0"/>
                </a:rPr>
                <a:t>}</a:t>
              </a:r>
            </a:p>
          </p:txBody>
        </p:sp>
        <p:sp>
          <p:nvSpPr>
            <p:cNvPr id="21" name="TextBox 20">
              <a:extLst>
                <a:ext uri="{FF2B5EF4-FFF2-40B4-BE49-F238E27FC236}">
                  <a16:creationId xmlns:a16="http://schemas.microsoft.com/office/drawing/2014/main" id="{35C6EACB-7020-4010-A263-6D4CC15FD008}"/>
                </a:ext>
              </a:extLst>
            </p:cNvPr>
            <p:cNvSpPr txBox="1"/>
            <p:nvPr/>
          </p:nvSpPr>
          <p:spPr>
            <a:xfrm>
              <a:off x="10077448" y="2473673"/>
              <a:ext cx="1677725" cy="846386"/>
            </a:xfrm>
            <a:prstGeom prst="rect">
              <a:avLst/>
            </a:prstGeom>
            <a:solidFill>
              <a:srgbClr val="0070C0"/>
            </a:solidFill>
            <a:ln>
              <a:solidFill>
                <a:schemeClr val="tx1"/>
              </a:solidFill>
            </a:ln>
          </p:spPr>
          <p:txBody>
            <a:bodyPr wrap="square">
              <a:spAutoFit/>
            </a:bodyPr>
            <a:lstStyle/>
            <a:p>
              <a:r>
                <a:rPr lang="en-US" sz="700" b="1" dirty="0">
                  <a:solidFill>
                    <a:schemeClr val="bg1"/>
                  </a:solidFill>
                  <a:latin typeface="Consolas" panose="020B0609020204030204" pitchFamily="49" charset="0"/>
                </a:rPr>
                <a:t>function </a:t>
              </a:r>
              <a:r>
                <a:rPr lang="en-US" sz="700" b="1" dirty="0" err="1">
                  <a:solidFill>
                    <a:schemeClr val="bg1"/>
                  </a:solidFill>
                  <a:latin typeface="Consolas" panose="020B0609020204030204" pitchFamily="49" charset="0"/>
                </a:rPr>
                <a:t>filter_data</a:t>
              </a:r>
              <a:r>
                <a:rPr lang="en-US" sz="700" b="1" dirty="0">
                  <a:solidFill>
                    <a:schemeClr val="bg1"/>
                  </a:solidFill>
                  <a:latin typeface="Consolas" panose="020B0609020204030204" pitchFamily="49" charset="0"/>
                </a:rPr>
                <a:t>(data) {</a:t>
              </a:r>
            </a:p>
            <a:p>
              <a:r>
                <a:rPr lang="en-US" sz="700" b="1" dirty="0">
                  <a:solidFill>
                    <a:schemeClr val="bg1"/>
                  </a:solidFill>
                  <a:latin typeface="Consolas" panose="020B0609020204030204" pitchFamily="49" charset="0"/>
                </a:rPr>
                <a:t> while (!done) {</a:t>
              </a:r>
            </a:p>
            <a:p>
              <a:r>
                <a:rPr lang="en-US" sz="700" b="1" dirty="0">
                  <a:solidFill>
                    <a:schemeClr val="bg1"/>
                  </a:solidFill>
                  <a:latin typeface="Consolas" panose="020B0609020204030204" pitchFamily="49" charset="0"/>
                </a:rPr>
                <a:t>   foo();</a:t>
              </a:r>
            </a:p>
            <a:p>
              <a:r>
                <a:rPr lang="en-US" sz="700" b="1" dirty="0">
                  <a:solidFill>
                    <a:schemeClr val="bg1"/>
                  </a:solidFill>
                  <a:latin typeface="Consolas" panose="020B0609020204030204" pitchFamily="49" charset="0"/>
                </a:rPr>
                <a:t>   bar();</a:t>
              </a:r>
            </a:p>
            <a:p>
              <a:r>
                <a:rPr lang="en-US" sz="700" b="1" dirty="0">
                  <a:solidFill>
                    <a:schemeClr val="bg1"/>
                  </a:solidFill>
                  <a:latin typeface="Consolas" panose="020B0609020204030204" pitchFamily="49" charset="0"/>
                </a:rPr>
                <a:t> }</a:t>
              </a:r>
            </a:p>
            <a:p>
              <a:r>
                <a:rPr lang="en-US" sz="700" b="1" dirty="0">
                  <a:solidFill>
                    <a:schemeClr val="bg1"/>
                  </a:solidFill>
                  <a:latin typeface="Consolas" panose="020B0609020204030204" pitchFamily="49" charset="0"/>
                </a:rPr>
                <a:t> return result;</a:t>
              </a:r>
            </a:p>
            <a:p>
              <a:r>
                <a:rPr lang="en-US" sz="700" b="1" dirty="0">
                  <a:solidFill>
                    <a:schemeClr val="bg1"/>
                  </a:solidFill>
                  <a:latin typeface="Consolas" panose="020B0609020204030204" pitchFamily="49" charset="0"/>
                </a:rPr>
                <a:t>}</a:t>
              </a:r>
            </a:p>
          </p:txBody>
        </p:sp>
        <p:sp>
          <p:nvSpPr>
            <p:cNvPr id="23" name="TextBox 22">
              <a:extLst>
                <a:ext uri="{FF2B5EF4-FFF2-40B4-BE49-F238E27FC236}">
                  <a16:creationId xmlns:a16="http://schemas.microsoft.com/office/drawing/2014/main" id="{061B7ECC-D9D7-4814-BAD7-8153594063A6}"/>
                </a:ext>
              </a:extLst>
            </p:cNvPr>
            <p:cNvSpPr txBox="1"/>
            <p:nvPr/>
          </p:nvSpPr>
          <p:spPr>
            <a:xfrm>
              <a:off x="10077448" y="3534516"/>
              <a:ext cx="1677725" cy="846386"/>
            </a:xfrm>
            <a:prstGeom prst="rect">
              <a:avLst/>
            </a:prstGeom>
            <a:solidFill>
              <a:srgbClr val="00B050"/>
            </a:solidFill>
            <a:ln>
              <a:solidFill>
                <a:schemeClr val="tx1"/>
              </a:solidFill>
            </a:ln>
          </p:spPr>
          <p:txBody>
            <a:bodyPr wrap="square">
              <a:spAutoFit/>
            </a:bodyPr>
            <a:lstStyle/>
            <a:p>
              <a:r>
                <a:rPr lang="en-US" sz="700" b="1" dirty="0">
                  <a:solidFill>
                    <a:schemeClr val="bg1"/>
                  </a:solidFill>
                  <a:latin typeface="Consolas" panose="020B0609020204030204" pitchFamily="49" charset="0"/>
                </a:rPr>
                <a:t>function </a:t>
              </a:r>
              <a:r>
                <a:rPr lang="en-US" sz="700" b="1" dirty="0" err="1">
                  <a:solidFill>
                    <a:schemeClr val="bg1"/>
                  </a:solidFill>
                  <a:latin typeface="Consolas" panose="020B0609020204030204" pitchFamily="49" charset="0"/>
                </a:rPr>
                <a:t>sort_data</a:t>
              </a:r>
              <a:r>
                <a:rPr lang="en-US" sz="700" b="1" dirty="0">
                  <a:solidFill>
                    <a:schemeClr val="bg1"/>
                  </a:solidFill>
                  <a:latin typeface="Consolas" panose="020B0609020204030204" pitchFamily="49" charset="0"/>
                </a:rPr>
                <a:t>(data) {</a:t>
              </a:r>
            </a:p>
            <a:p>
              <a:r>
                <a:rPr lang="en-US" sz="700" b="1" dirty="0">
                  <a:solidFill>
                    <a:schemeClr val="bg1"/>
                  </a:solidFill>
                  <a:latin typeface="Consolas" panose="020B0609020204030204" pitchFamily="49" charset="0"/>
                </a:rPr>
                <a:t> while (!done) {</a:t>
              </a:r>
            </a:p>
            <a:p>
              <a:r>
                <a:rPr lang="en-US" sz="700" b="1" dirty="0">
                  <a:solidFill>
                    <a:schemeClr val="bg1"/>
                  </a:solidFill>
                  <a:latin typeface="Consolas" panose="020B0609020204030204" pitchFamily="49" charset="0"/>
                </a:rPr>
                <a:t>   divide();</a:t>
              </a:r>
            </a:p>
            <a:p>
              <a:r>
                <a:rPr lang="en-US" sz="700" b="1" dirty="0">
                  <a:solidFill>
                    <a:schemeClr val="bg1"/>
                  </a:solidFill>
                  <a:latin typeface="Consolas" panose="020B0609020204030204" pitchFamily="49" charset="0"/>
                </a:rPr>
                <a:t>   conquer();</a:t>
              </a:r>
            </a:p>
            <a:p>
              <a:r>
                <a:rPr lang="en-US" sz="700" b="1" dirty="0">
                  <a:solidFill>
                    <a:schemeClr val="bg1"/>
                  </a:solidFill>
                  <a:latin typeface="Consolas" panose="020B0609020204030204" pitchFamily="49" charset="0"/>
                </a:rPr>
                <a:t> }</a:t>
              </a:r>
            </a:p>
            <a:p>
              <a:r>
                <a:rPr lang="en-US" sz="700" b="1" dirty="0">
                  <a:solidFill>
                    <a:schemeClr val="bg1"/>
                  </a:solidFill>
                  <a:latin typeface="Consolas" panose="020B0609020204030204" pitchFamily="49" charset="0"/>
                </a:rPr>
                <a:t> return result;</a:t>
              </a:r>
            </a:p>
            <a:p>
              <a:r>
                <a:rPr lang="en-US" sz="700" b="1" dirty="0">
                  <a:solidFill>
                    <a:schemeClr val="bg1"/>
                  </a:solidFill>
                  <a:latin typeface="Consolas" panose="020B0609020204030204" pitchFamily="49" charset="0"/>
                </a:rPr>
                <a:t>}</a:t>
              </a:r>
            </a:p>
          </p:txBody>
        </p:sp>
        <p:sp>
          <p:nvSpPr>
            <p:cNvPr id="24" name="TextBox 23">
              <a:extLst>
                <a:ext uri="{FF2B5EF4-FFF2-40B4-BE49-F238E27FC236}">
                  <a16:creationId xmlns:a16="http://schemas.microsoft.com/office/drawing/2014/main" id="{7266633D-CEE0-4E2A-8A6A-5534B4101DB5}"/>
                </a:ext>
              </a:extLst>
            </p:cNvPr>
            <p:cNvSpPr txBox="1"/>
            <p:nvPr/>
          </p:nvSpPr>
          <p:spPr>
            <a:xfrm>
              <a:off x="10077447" y="4610011"/>
              <a:ext cx="1677725" cy="415498"/>
            </a:xfrm>
            <a:prstGeom prst="rect">
              <a:avLst/>
            </a:prstGeom>
            <a:solidFill>
              <a:srgbClr val="7030A0"/>
            </a:solidFill>
            <a:ln>
              <a:solidFill>
                <a:schemeClr val="tx1"/>
              </a:solidFill>
            </a:ln>
          </p:spPr>
          <p:txBody>
            <a:bodyPr wrap="square">
              <a:spAutoFit/>
            </a:bodyPr>
            <a:lstStyle/>
            <a:p>
              <a:r>
                <a:rPr lang="en-US" sz="700" b="1" dirty="0">
                  <a:solidFill>
                    <a:schemeClr val="bg1"/>
                  </a:solidFill>
                  <a:latin typeface="Consolas" panose="020B0609020204030204" pitchFamily="49" charset="0"/>
                </a:rPr>
                <a:t>function </a:t>
              </a:r>
              <a:r>
                <a:rPr lang="en-US" sz="700" b="1" dirty="0" err="1">
                  <a:solidFill>
                    <a:schemeClr val="bg1"/>
                  </a:solidFill>
                  <a:latin typeface="Consolas" panose="020B0609020204030204" pitchFamily="49" charset="0"/>
                </a:rPr>
                <a:t>update_ui</a:t>
              </a:r>
              <a:r>
                <a:rPr lang="en-US" sz="700" b="1" dirty="0">
                  <a:solidFill>
                    <a:schemeClr val="bg1"/>
                  </a:solidFill>
                  <a:latin typeface="Consolas" panose="020B0609020204030204" pitchFamily="49" charset="0"/>
                </a:rPr>
                <a:t>(data) {</a:t>
              </a:r>
            </a:p>
            <a:p>
              <a:r>
                <a:rPr lang="en-US" sz="700" b="1" dirty="0">
                  <a:solidFill>
                    <a:schemeClr val="bg1"/>
                  </a:solidFill>
                  <a:latin typeface="Consolas" panose="020B0609020204030204" pitchFamily="49" charset="0"/>
                </a:rPr>
                <a:t>  ...</a:t>
              </a:r>
            </a:p>
            <a:p>
              <a:r>
                <a:rPr lang="en-US" sz="700" b="1" dirty="0">
                  <a:solidFill>
                    <a:schemeClr val="bg1"/>
                  </a:solidFill>
                  <a:latin typeface="Consolas" panose="020B0609020204030204" pitchFamily="49" charset="0"/>
                </a:rPr>
                <a:t>}</a:t>
              </a:r>
            </a:p>
          </p:txBody>
        </p:sp>
      </p:grpSp>
      <p:sp>
        <p:nvSpPr>
          <p:cNvPr id="28" name="Line 21">
            <a:extLst>
              <a:ext uri="{FF2B5EF4-FFF2-40B4-BE49-F238E27FC236}">
                <a16:creationId xmlns:a16="http://schemas.microsoft.com/office/drawing/2014/main" id="{54864C1B-989D-46FB-8E33-36D8E1528259}"/>
              </a:ext>
            </a:extLst>
          </p:cNvPr>
          <p:cNvSpPr>
            <a:spLocks noChangeShapeType="1"/>
          </p:cNvSpPr>
          <p:nvPr/>
        </p:nvSpPr>
        <p:spPr bwMode="auto">
          <a:xfrm>
            <a:off x="10829605" y="2338652"/>
            <a:ext cx="578631" cy="385174"/>
          </a:xfrm>
          <a:prstGeom prst="line">
            <a:avLst/>
          </a:prstGeom>
          <a:noFill/>
          <a:ln w="19050">
            <a:solidFill>
              <a:schemeClr val="bg1">
                <a:lumMod val="50000"/>
              </a:scheme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29" name="Line 21">
            <a:extLst>
              <a:ext uri="{FF2B5EF4-FFF2-40B4-BE49-F238E27FC236}">
                <a16:creationId xmlns:a16="http://schemas.microsoft.com/office/drawing/2014/main" id="{C74B4964-6620-47F5-9758-27B615CA9DD7}"/>
              </a:ext>
            </a:extLst>
          </p:cNvPr>
          <p:cNvSpPr>
            <a:spLocks noChangeShapeType="1"/>
          </p:cNvSpPr>
          <p:nvPr/>
        </p:nvSpPr>
        <p:spPr bwMode="auto">
          <a:xfrm>
            <a:off x="10845187" y="3366828"/>
            <a:ext cx="526472" cy="427242"/>
          </a:xfrm>
          <a:prstGeom prst="line">
            <a:avLst/>
          </a:prstGeom>
          <a:noFill/>
          <a:ln w="19050">
            <a:solidFill>
              <a:schemeClr val="bg1">
                <a:lumMod val="50000"/>
              </a:scheme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dirty="0"/>
          </a:p>
        </p:txBody>
      </p:sp>
      <p:sp>
        <p:nvSpPr>
          <p:cNvPr id="30" name="Line 21">
            <a:extLst>
              <a:ext uri="{FF2B5EF4-FFF2-40B4-BE49-F238E27FC236}">
                <a16:creationId xmlns:a16="http://schemas.microsoft.com/office/drawing/2014/main" id="{CE84B2CC-6B4E-487A-AE61-CBFB4BCAF04D}"/>
              </a:ext>
            </a:extLst>
          </p:cNvPr>
          <p:cNvSpPr>
            <a:spLocks noChangeShapeType="1"/>
          </p:cNvSpPr>
          <p:nvPr/>
        </p:nvSpPr>
        <p:spPr bwMode="auto">
          <a:xfrm>
            <a:off x="10845187" y="4438677"/>
            <a:ext cx="432413" cy="422603"/>
          </a:xfrm>
          <a:prstGeom prst="line">
            <a:avLst/>
          </a:prstGeom>
          <a:noFill/>
          <a:ln w="19050">
            <a:solidFill>
              <a:schemeClr val="bg1">
                <a:lumMod val="50000"/>
              </a:scheme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31" name="concur2">
            <a:extLst>
              <a:ext uri="{FF2B5EF4-FFF2-40B4-BE49-F238E27FC236}">
                <a16:creationId xmlns:a16="http://schemas.microsoft.com/office/drawing/2014/main" id="{C7F8108B-6D8A-4F8B-8F59-0D452AB8BC20}"/>
              </a:ext>
            </a:extLst>
          </p:cNvPr>
          <p:cNvSpPr>
            <a:spLocks noChangeShapeType="1"/>
          </p:cNvSpPr>
          <p:nvPr/>
        </p:nvSpPr>
        <p:spPr bwMode="auto">
          <a:xfrm>
            <a:off x="9817990" y="2893104"/>
            <a:ext cx="457200" cy="0"/>
          </a:xfrm>
          <a:prstGeom prst="line">
            <a:avLst/>
          </a:prstGeom>
          <a:noFill/>
          <a:ln w="38100">
            <a:solidFill>
              <a:srgbClr val="00B0F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32" name="concur3">
            <a:extLst>
              <a:ext uri="{FF2B5EF4-FFF2-40B4-BE49-F238E27FC236}">
                <a16:creationId xmlns:a16="http://schemas.microsoft.com/office/drawing/2014/main" id="{01E8BB08-17B5-4CFC-9076-E80F55A841F3}"/>
              </a:ext>
            </a:extLst>
          </p:cNvPr>
          <p:cNvSpPr>
            <a:spLocks noChangeShapeType="1"/>
          </p:cNvSpPr>
          <p:nvPr/>
        </p:nvSpPr>
        <p:spPr bwMode="auto">
          <a:xfrm>
            <a:off x="9817990" y="3943014"/>
            <a:ext cx="457200" cy="0"/>
          </a:xfrm>
          <a:prstGeom prst="line">
            <a:avLst/>
          </a:prstGeom>
          <a:noFill/>
          <a:ln w="38100">
            <a:solidFill>
              <a:srgbClr val="00B0F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33" name="concur4">
            <a:extLst>
              <a:ext uri="{FF2B5EF4-FFF2-40B4-BE49-F238E27FC236}">
                <a16:creationId xmlns:a16="http://schemas.microsoft.com/office/drawing/2014/main" id="{2360EDE3-EF1A-4755-9B8A-33BEF99321B8}"/>
              </a:ext>
            </a:extLst>
          </p:cNvPr>
          <p:cNvSpPr>
            <a:spLocks noChangeShapeType="1"/>
          </p:cNvSpPr>
          <p:nvPr/>
        </p:nvSpPr>
        <p:spPr bwMode="auto">
          <a:xfrm>
            <a:off x="9817990" y="4942037"/>
            <a:ext cx="457200" cy="0"/>
          </a:xfrm>
          <a:prstGeom prst="line">
            <a:avLst/>
          </a:prstGeom>
          <a:noFill/>
          <a:ln w="38100">
            <a:solidFill>
              <a:srgbClr val="00B0F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34" name="mainloop">
            <a:extLst>
              <a:ext uri="{FF2B5EF4-FFF2-40B4-BE49-F238E27FC236}">
                <a16:creationId xmlns:a16="http://schemas.microsoft.com/office/drawing/2014/main" id="{7FFE026D-98BB-4670-A291-42B361B36864}"/>
              </a:ext>
            </a:extLst>
          </p:cNvPr>
          <p:cNvSpPr>
            <a:spLocks noChangeShapeType="1"/>
          </p:cNvSpPr>
          <p:nvPr/>
        </p:nvSpPr>
        <p:spPr bwMode="auto">
          <a:xfrm>
            <a:off x="234399" y="4269133"/>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16" name="concur1">
            <a:extLst>
              <a:ext uri="{FF2B5EF4-FFF2-40B4-BE49-F238E27FC236}">
                <a16:creationId xmlns:a16="http://schemas.microsoft.com/office/drawing/2014/main" id="{5FFE9D7A-8908-417C-9DC3-075B057E2907}"/>
              </a:ext>
            </a:extLst>
          </p:cNvPr>
          <p:cNvSpPr>
            <a:spLocks noChangeShapeType="1"/>
          </p:cNvSpPr>
          <p:nvPr/>
        </p:nvSpPr>
        <p:spPr bwMode="auto">
          <a:xfrm>
            <a:off x="9881630" y="1855538"/>
            <a:ext cx="457200" cy="0"/>
          </a:xfrm>
          <a:prstGeom prst="line">
            <a:avLst/>
          </a:prstGeom>
          <a:noFill/>
          <a:ln w="38100">
            <a:solidFill>
              <a:srgbClr val="00B0F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36" name="Speech Bubble: Rectangle with Corners Rounded 35">
            <a:extLst>
              <a:ext uri="{FF2B5EF4-FFF2-40B4-BE49-F238E27FC236}">
                <a16:creationId xmlns:a16="http://schemas.microsoft.com/office/drawing/2014/main" id="{C383A0D1-628F-4CE5-8029-1B37822E8BF9}"/>
              </a:ext>
            </a:extLst>
          </p:cNvPr>
          <p:cNvSpPr/>
          <p:nvPr/>
        </p:nvSpPr>
        <p:spPr>
          <a:xfrm>
            <a:off x="6833286" y="89191"/>
            <a:ext cx="3087566" cy="1067719"/>
          </a:xfrm>
          <a:prstGeom prst="wedgeRoundRectCallout">
            <a:avLst>
              <a:gd name="adj1" fmla="val 58623"/>
              <a:gd name="adj2" fmla="val 97782"/>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Execution of the pipeline happens concurrently!</a:t>
            </a:r>
          </a:p>
        </p:txBody>
      </p:sp>
      <p:sp>
        <p:nvSpPr>
          <p:cNvPr id="37" name="}">
            <a:extLst>
              <a:ext uri="{FF2B5EF4-FFF2-40B4-BE49-F238E27FC236}">
                <a16:creationId xmlns:a16="http://schemas.microsoft.com/office/drawing/2014/main" id="{05A89051-D73C-42E0-BF98-C7255597E886}"/>
              </a:ext>
            </a:extLst>
          </p:cNvPr>
          <p:cNvSpPr>
            <a:spLocks noChangeShapeType="1"/>
          </p:cNvSpPr>
          <p:nvPr/>
        </p:nvSpPr>
        <p:spPr bwMode="auto">
          <a:xfrm>
            <a:off x="234399" y="4269133"/>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27" name="Speech Bubble: Rectangle with Corners Rounded 26">
            <a:extLst>
              <a:ext uri="{FF2B5EF4-FFF2-40B4-BE49-F238E27FC236}">
                <a16:creationId xmlns:a16="http://schemas.microsoft.com/office/drawing/2014/main" id="{8C19B500-0A91-4CC3-8C43-8D0E0C291CE8}"/>
              </a:ext>
            </a:extLst>
          </p:cNvPr>
          <p:cNvSpPr/>
          <p:nvPr/>
        </p:nvSpPr>
        <p:spPr>
          <a:xfrm>
            <a:off x="4686536" y="2934389"/>
            <a:ext cx="3834928" cy="1067719"/>
          </a:xfrm>
          <a:prstGeom prst="wedgeRoundRectCallout">
            <a:avLst>
              <a:gd name="adj1" fmla="val -150691"/>
              <a:gd name="adj2" fmla="val -42871"/>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Execution continues instantly on the next line.</a:t>
            </a:r>
          </a:p>
        </p:txBody>
      </p:sp>
      <p:sp>
        <p:nvSpPr>
          <p:cNvPr id="38" name="Speech Bubble: Rectangle with Corners Rounded 37">
            <a:extLst>
              <a:ext uri="{FF2B5EF4-FFF2-40B4-BE49-F238E27FC236}">
                <a16:creationId xmlns:a16="http://schemas.microsoft.com/office/drawing/2014/main" id="{2E7AF86C-F80A-4DED-8DAD-2197BC35E391}"/>
              </a:ext>
            </a:extLst>
          </p:cNvPr>
          <p:cNvSpPr/>
          <p:nvPr/>
        </p:nvSpPr>
        <p:spPr>
          <a:xfrm>
            <a:off x="2668265" y="3233394"/>
            <a:ext cx="5391320" cy="1067719"/>
          </a:xfrm>
          <a:prstGeom prst="wedgeRoundRectCallout">
            <a:avLst>
              <a:gd name="adj1" fmla="val -72324"/>
              <a:gd name="adj2" fmla="val -72760"/>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pipeline won't run to completion here! </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It's just started here, and runs in the background.</a:t>
            </a:r>
          </a:p>
        </p:txBody>
      </p:sp>
      <p:sp>
        <p:nvSpPr>
          <p:cNvPr id="39" name="Speech Bubble: Rectangle with Corners Rounded 38">
            <a:extLst>
              <a:ext uri="{FF2B5EF4-FFF2-40B4-BE49-F238E27FC236}">
                <a16:creationId xmlns:a16="http://schemas.microsoft.com/office/drawing/2014/main" id="{E900E17B-236A-4449-8815-3E7DC0DA7D12}"/>
              </a:ext>
            </a:extLst>
          </p:cNvPr>
          <p:cNvSpPr/>
          <p:nvPr/>
        </p:nvSpPr>
        <p:spPr>
          <a:xfrm>
            <a:off x="1964013" y="177235"/>
            <a:ext cx="3087566" cy="1067719"/>
          </a:xfrm>
          <a:prstGeom prst="wedgeRoundRectCallout">
            <a:avLst>
              <a:gd name="adj1" fmla="val -76591"/>
              <a:gd name="adj2" fmla="val 120273"/>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chunk of code defines a pipeline of operations.</a:t>
            </a:r>
          </a:p>
        </p:txBody>
      </p:sp>
      <p:sp>
        <p:nvSpPr>
          <p:cNvPr id="40" name="Rectangle 39">
            <a:extLst>
              <a:ext uri="{FF2B5EF4-FFF2-40B4-BE49-F238E27FC236}">
                <a16:creationId xmlns:a16="http://schemas.microsoft.com/office/drawing/2014/main" id="{1D560E56-5BE9-450A-AE82-D681E7F45312}"/>
              </a:ext>
            </a:extLst>
          </p:cNvPr>
          <p:cNvSpPr/>
          <p:nvPr/>
        </p:nvSpPr>
        <p:spPr>
          <a:xfrm>
            <a:off x="868220" y="1884955"/>
            <a:ext cx="8719292" cy="1175819"/>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1F2FB563-488F-4674-AFDF-93EE3D034633}"/>
              </a:ext>
            </a:extLst>
          </p:cNvPr>
          <p:cNvSpPr txBox="1"/>
          <p:nvPr/>
        </p:nvSpPr>
        <p:spPr>
          <a:xfrm>
            <a:off x="1317850" y="5769238"/>
            <a:ext cx="8957340" cy="707886"/>
          </a:xfrm>
          <a:prstGeom prst="rect">
            <a:avLst/>
          </a:prstGeom>
          <a:noFill/>
        </p:spPr>
        <p:txBody>
          <a:bodyPr wrap="square" rtlCol="0">
            <a:spAutoFit/>
          </a:bodyPr>
          <a:lstStyle/>
          <a:p>
            <a:pPr algn="ctr"/>
            <a:r>
              <a:rPr lang="en-US" sz="2000" dirty="0"/>
              <a:t>There's a lot of detail that we're skipping, but the important thing is to be able to recognize </a:t>
            </a:r>
            <a:r>
              <a:rPr lang="en-US" sz="2000" dirty="0">
                <a:solidFill>
                  <a:srgbClr val="FF0000"/>
                </a:solidFill>
              </a:rPr>
              <a:t>"Promise" syntax </a:t>
            </a:r>
            <a:r>
              <a:rPr lang="en-US" sz="2000" dirty="0"/>
              <a:t>and know what's going on.</a:t>
            </a:r>
          </a:p>
        </p:txBody>
      </p:sp>
    </p:spTree>
    <p:extLst>
      <p:ext uri="{BB962C8B-B14F-4D97-AF65-F5344CB8AC3E}">
        <p14:creationId xmlns:p14="http://schemas.microsoft.com/office/powerpoint/2010/main" val="407966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9"/>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12"/>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wipe(down)">
                                      <p:cBhvr>
                                        <p:cTn id="44" dur="500"/>
                                        <p:tgtEl>
                                          <p:spTgt spid="3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500"/>
                                        <p:tgtEl>
                                          <p:spTgt spid="4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fade">
                                      <p:cBhvr>
                                        <p:cTn id="54" dur="500"/>
                                        <p:tgtEl>
                                          <p:spTgt spid="3"/>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3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wipe(down)">
                                      <p:cBhvr>
                                        <p:cTn id="63" dur="500"/>
                                        <p:tgtEl>
                                          <p:spTgt spid="38"/>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1" nodeType="clickEffect">
                                  <p:stCondLst>
                                    <p:cond delay="0"/>
                                  </p:stCondLst>
                                  <p:childTnLst>
                                    <p:set>
                                      <p:cBhvr>
                                        <p:cTn id="67" dur="1" fill="hold">
                                          <p:stCondLst>
                                            <p:cond delay="0"/>
                                          </p:stCondLst>
                                        </p:cTn>
                                        <p:tgtEl>
                                          <p:spTgt spid="38"/>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40"/>
                                        </p:tgtEl>
                                      </p:cBhvr>
                                    </p:animEffect>
                                    <p:set>
                                      <p:cBhvr>
                                        <p:cTn id="70" dur="1" fill="hold">
                                          <p:stCondLst>
                                            <p:cond delay="499"/>
                                          </p:stCondLst>
                                        </p:cTn>
                                        <p:tgtEl>
                                          <p:spTgt spid="40"/>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wipe(down)">
                                      <p:cBhvr>
                                        <p:cTn id="79" dur="500"/>
                                        <p:tgtEl>
                                          <p:spTgt spid="27"/>
                                        </p:tgtEl>
                                      </p:cBhvr>
                                    </p:animEffec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17"/>
                                        </p:tgtEl>
                                        <p:attrNameLst>
                                          <p:attrName>style.visibility</p:attrName>
                                        </p:attrNameLst>
                                      </p:cBhvr>
                                      <p:to>
                                        <p:strVal val="visible"/>
                                      </p:to>
                                    </p:set>
                                  </p:childTnLst>
                                </p:cTn>
                              </p:par>
                              <p:par>
                                <p:cTn id="84" presetID="1" presetClass="exit" presetSubtype="0" fill="hold" nodeType="withEffect">
                                  <p:stCondLst>
                                    <p:cond delay="0"/>
                                  </p:stCondLst>
                                  <p:childTnLst>
                                    <p:set>
                                      <p:cBhvr>
                                        <p:cTn id="85" dur="1" fill="hold">
                                          <p:stCondLst>
                                            <p:cond delay="0"/>
                                          </p:stCondLst>
                                        </p:cTn>
                                        <p:tgtEl>
                                          <p:spTgt spid="14"/>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27"/>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1" presetClass="exit" presetSubtype="0" fill="hold" nodeType="clickEffect">
                                  <p:stCondLst>
                                    <p:cond delay="0"/>
                                  </p:stCondLst>
                                  <p:childTnLst>
                                    <p:set>
                                      <p:cBhvr>
                                        <p:cTn id="93" dur="1" fill="hold">
                                          <p:stCondLst>
                                            <p:cond delay="0"/>
                                          </p:stCondLst>
                                        </p:cTn>
                                        <p:tgtEl>
                                          <p:spTgt spid="17"/>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37"/>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36"/>
                                        </p:tgtEl>
                                        <p:attrNameLst>
                                          <p:attrName>style.visibility</p:attrName>
                                        </p:attrNameLst>
                                      </p:cBhvr>
                                      <p:to>
                                        <p:strVal val="visible"/>
                                      </p:to>
                                    </p:set>
                                    <p:animEffect transition="in" filter="wipe(down)">
                                      <p:cBhvr>
                                        <p:cTn id="102" dur="500"/>
                                        <p:tgtEl>
                                          <p:spTgt spid="36"/>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36"/>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37"/>
                                        </p:tgtEl>
                                        <p:attrNameLst>
                                          <p:attrName>style.visibility</p:attrName>
                                        </p:attrNameLst>
                                      </p:cBhvr>
                                      <p:to>
                                        <p:strVal val="hidden"/>
                                      </p:to>
                                    </p:set>
                                  </p:childTnLst>
                                </p:cTn>
                              </p:par>
                              <p:par>
                                <p:cTn id="109" presetID="42" presetClass="path" presetSubtype="0" repeatCount="10000" fill="hold" grpId="0" nodeType="withEffect">
                                  <p:stCondLst>
                                    <p:cond delay="0"/>
                                  </p:stCondLst>
                                  <p:childTnLst>
                                    <p:animMotion origin="layout" path="M 3.125E-6 -1.85185E-6 L 3.125E-6 0.04792 " pathEditMode="relative" rAng="0" ptsTypes="AA">
                                      <p:cBhvr>
                                        <p:cTn id="110" dur="750" fill="hold"/>
                                        <p:tgtEl>
                                          <p:spTgt spid="16"/>
                                        </p:tgtEl>
                                        <p:attrNameLst>
                                          <p:attrName>ppt_x</p:attrName>
                                          <p:attrName>ppt_y</p:attrName>
                                        </p:attrNameLst>
                                      </p:cBhvr>
                                      <p:rCtr x="0" y="2384"/>
                                    </p:animMotion>
                                  </p:childTnLst>
                                </p:cTn>
                              </p:par>
                              <p:par>
                                <p:cTn id="111" presetID="1" presetClass="entr" presetSubtype="0" fill="hold" nodeType="withEffect">
                                  <p:stCondLst>
                                    <p:cond delay="200"/>
                                  </p:stCondLst>
                                  <p:childTnLst>
                                    <p:set>
                                      <p:cBhvr>
                                        <p:cTn id="112" dur="1" fill="hold">
                                          <p:stCondLst>
                                            <p:cond delay="0"/>
                                          </p:stCondLst>
                                        </p:cTn>
                                        <p:tgtEl>
                                          <p:spTgt spid="34"/>
                                        </p:tgtEl>
                                        <p:attrNameLst>
                                          <p:attrName>style.visibility</p:attrName>
                                        </p:attrNameLst>
                                      </p:cBhvr>
                                      <p:to>
                                        <p:strVal val="visible"/>
                                      </p:to>
                                    </p:set>
                                  </p:childTnLst>
                                </p:cTn>
                              </p:par>
                              <p:par>
                                <p:cTn id="113" presetID="42" presetClass="path" presetSubtype="0" repeatCount="35000" fill="hold" grpId="0" nodeType="withEffect">
                                  <p:stCondLst>
                                    <p:cond delay="500"/>
                                  </p:stCondLst>
                                  <p:childTnLst>
                                    <p:animMotion origin="layout" path="M -8.33333E-7 -3.7037E-6 L -8.33333E-7 0.07315 " pathEditMode="relative" rAng="0" ptsTypes="AA">
                                      <p:cBhvr>
                                        <p:cTn id="114" dur="750" fill="hold"/>
                                        <p:tgtEl>
                                          <p:spTgt spid="34"/>
                                        </p:tgtEl>
                                        <p:attrNameLst>
                                          <p:attrName>ppt_x</p:attrName>
                                          <p:attrName>ppt_y</p:attrName>
                                        </p:attrNameLst>
                                      </p:cBhvr>
                                      <p:rCtr x="0" y="3657"/>
                                    </p:animMotion>
                                  </p:childTnLst>
                                </p:cTn>
                              </p:par>
                              <p:par>
                                <p:cTn id="115" presetID="1" presetClass="exit" presetSubtype="0" fill="hold" nodeType="withEffect">
                                  <p:stCondLst>
                                    <p:cond delay="29000"/>
                                  </p:stCondLst>
                                  <p:childTnLst>
                                    <p:set>
                                      <p:cBhvr>
                                        <p:cTn id="116" dur="1" fill="hold">
                                          <p:stCondLst>
                                            <p:cond delay="0"/>
                                          </p:stCondLst>
                                        </p:cTn>
                                        <p:tgtEl>
                                          <p:spTgt spid="34"/>
                                        </p:tgtEl>
                                        <p:attrNameLst>
                                          <p:attrName>style.visibility</p:attrName>
                                        </p:attrNameLst>
                                      </p:cBhvr>
                                      <p:to>
                                        <p:strVal val="hidden"/>
                                      </p:to>
                                    </p:set>
                                  </p:childTnLst>
                                </p:cTn>
                              </p:par>
                              <p:par>
                                <p:cTn id="117" presetID="1" presetClass="exit" presetSubtype="0" fill="hold" nodeType="withEffect">
                                  <p:stCondLst>
                                    <p:cond delay="7500"/>
                                  </p:stCondLst>
                                  <p:childTnLst>
                                    <p:set>
                                      <p:cBhvr>
                                        <p:cTn id="118" dur="1" fill="hold">
                                          <p:stCondLst>
                                            <p:cond delay="0"/>
                                          </p:stCondLst>
                                        </p:cTn>
                                        <p:tgtEl>
                                          <p:spTgt spid="16"/>
                                        </p:tgtEl>
                                        <p:attrNameLst>
                                          <p:attrName>style.visibility</p:attrName>
                                        </p:attrNameLst>
                                      </p:cBhvr>
                                      <p:to>
                                        <p:strVal val="hidden"/>
                                      </p:to>
                                    </p:set>
                                  </p:childTnLst>
                                </p:cTn>
                              </p:par>
                              <p:par>
                                <p:cTn id="119" presetID="22" presetClass="entr" presetSubtype="8" fill="hold" grpId="0" nodeType="withEffect">
                                  <p:stCondLst>
                                    <p:cond delay="7800"/>
                                  </p:stCondLst>
                                  <p:childTnLst>
                                    <p:set>
                                      <p:cBhvr>
                                        <p:cTn id="120" dur="1" fill="hold">
                                          <p:stCondLst>
                                            <p:cond delay="0"/>
                                          </p:stCondLst>
                                        </p:cTn>
                                        <p:tgtEl>
                                          <p:spTgt spid="28"/>
                                        </p:tgtEl>
                                        <p:attrNameLst>
                                          <p:attrName>style.visibility</p:attrName>
                                        </p:attrNameLst>
                                      </p:cBhvr>
                                      <p:to>
                                        <p:strVal val="visible"/>
                                      </p:to>
                                    </p:set>
                                    <p:animEffect transition="in" filter="wipe(left)">
                                      <p:cBhvr>
                                        <p:cTn id="121" dur="500"/>
                                        <p:tgtEl>
                                          <p:spTgt spid="28"/>
                                        </p:tgtEl>
                                      </p:cBhvr>
                                    </p:animEffect>
                                  </p:childTnLst>
                                </p:cTn>
                              </p:par>
                              <p:par>
                                <p:cTn id="122" presetID="1" presetClass="entr" presetSubtype="0" fill="hold" nodeType="withEffect">
                                  <p:stCondLst>
                                    <p:cond delay="8300"/>
                                  </p:stCondLst>
                                  <p:childTnLst>
                                    <p:set>
                                      <p:cBhvr>
                                        <p:cTn id="123" dur="1" fill="hold">
                                          <p:stCondLst>
                                            <p:cond delay="0"/>
                                          </p:stCondLst>
                                        </p:cTn>
                                        <p:tgtEl>
                                          <p:spTgt spid="31"/>
                                        </p:tgtEl>
                                        <p:attrNameLst>
                                          <p:attrName>style.visibility</p:attrName>
                                        </p:attrNameLst>
                                      </p:cBhvr>
                                      <p:to>
                                        <p:strVal val="visible"/>
                                      </p:to>
                                    </p:set>
                                  </p:childTnLst>
                                </p:cTn>
                              </p:par>
                              <p:par>
                                <p:cTn id="124" presetID="42" presetClass="path" presetSubtype="0" repeatCount="10000" fill="hold" grpId="0" nodeType="withEffect">
                                  <p:stCondLst>
                                    <p:cond delay="8300"/>
                                  </p:stCondLst>
                                  <p:childTnLst>
                                    <p:animMotion origin="layout" path="M 1.45833E-6 7.40741E-7 L 1.45833E-6 0.04653 " pathEditMode="relative" rAng="0" ptsTypes="AA">
                                      <p:cBhvr>
                                        <p:cTn id="125" dur="750" fill="hold"/>
                                        <p:tgtEl>
                                          <p:spTgt spid="31"/>
                                        </p:tgtEl>
                                        <p:attrNameLst>
                                          <p:attrName>ppt_x</p:attrName>
                                          <p:attrName>ppt_y</p:attrName>
                                        </p:attrNameLst>
                                      </p:cBhvr>
                                      <p:rCtr x="0" y="2315"/>
                                    </p:animMotion>
                                  </p:childTnLst>
                                </p:cTn>
                              </p:par>
                              <p:par>
                                <p:cTn id="126" presetID="1" presetClass="exit" presetSubtype="0" fill="hold" nodeType="withEffect">
                                  <p:stCondLst>
                                    <p:cond delay="15800"/>
                                  </p:stCondLst>
                                  <p:childTnLst>
                                    <p:set>
                                      <p:cBhvr>
                                        <p:cTn id="127" dur="1" fill="hold">
                                          <p:stCondLst>
                                            <p:cond delay="0"/>
                                          </p:stCondLst>
                                        </p:cTn>
                                        <p:tgtEl>
                                          <p:spTgt spid="31"/>
                                        </p:tgtEl>
                                        <p:attrNameLst>
                                          <p:attrName>style.visibility</p:attrName>
                                        </p:attrNameLst>
                                      </p:cBhvr>
                                      <p:to>
                                        <p:strVal val="hidden"/>
                                      </p:to>
                                    </p:set>
                                  </p:childTnLst>
                                </p:cTn>
                              </p:par>
                              <p:par>
                                <p:cTn id="128" presetID="22" presetClass="entr" presetSubtype="8" fill="hold" grpId="0" nodeType="withEffect">
                                  <p:stCondLst>
                                    <p:cond delay="16000"/>
                                  </p:stCondLst>
                                  <p:childTnLst>
                                    <p:set>
                                      <p:cBhvr>
                                        <p:cTn id="129" dur="1" fill="hold">
                                          <p:stCondLst>
                                            <p:cond delay="0"/>
                                          </p:stCondLst>
                                        </p:cTn>
                                        <p:tgtEl>
                                          <p:spTgt spid="29"/>
                                        </p:tgtEl>
                                        <p:attrNameLst>
                                          <p:attrName>style.visibility</p:attrName>
                                        </p:attrNameLst>
                                      </p:cBhvr>
                                      <p:to>
                                        <p:strVal val="visible"/>
                                      </p:to>
                                    </p:set>
                                    <p:animEffect transition="in" filter="wipe(left)">
                                      <p:cBhvr>
                                        <p:cTn id="130" dur="500"/>
                                        <p:tgtEl>
                                          <p:spTgt spid="29"/>
                                        </p:tgtEl>
                                      </p:cBhvr>
                                    </p:animEffect>
                                  </p:childTnLst>
                                </p:cTn>
                              </p:par>
                              <p:par>
                                <p:cTn id="131" presetID="1" presetClass="entr" presetSubtype="0" fill="hold" nodeType="withEffect">
                                  <p:stCondLst>
                                    <p:cond delay="16600"/>
                                  </p:stCondLst>
                                  <p:childTnLst>
                                    <p:set>
                                      <p:cBhvr>
                                        <p:cTn id="132" dur="1" fill="hold">
                                          <p:stCondLst>
                                            <p:cond delay="0"/>
                                          </p:stCondLst>
                                        </p:cTn>
                                        <p:tgtEl>
                                          <p:spTgt spid="32"/>
                                        </p:tgtEl>
                                        <p:attrNameLst>
                                          <p:attrName>style.visibility</p:attrName>
                                        </p:attrNameLst>
                                      </p:cBhvr>
                                      <p:to>
                                        <p:strVal val="visible"/>
                                      </p:to>
                                    </p:set>
                                  </p:childTnLst>
                                </p:cTn>
                              </p:par>
                              <p:par>
                                <p:cTn id="133" presetID="42" presetClass="path" presetSubtype="0" repeatCount="10000" fill="hold" grpId="0" nodeType="withEffect">
                                  <p:stCondLst>
                                    <p:cond delay="17400"/>
                                  </p:stCondLst>
                                  <p:childTnLst>
                                    <p:animMotion origin="layout" path="M 1.45833E-6 0 L 1.45833E-6 0.04745 " pathEditMode="relative" rAng="0" ptsTypes="AA">
                                      <p:cBhvr>
                                        <p:cTn id="134" dur="750" fill="hold"/>
                                        <p:tgtEl>
                                          <p:spTgt spid="32"/>
                                        </p:tgtEl>
                                        <p:attrNameLst>
                                          <p:attrName>ppt_x</p:attrName>
                                          <p:attrName>ppt_y</p:attrName>
                                        </p:attrNameLst>
                                      </p:cBhvr>
                                      <p:rCtr x="0" y="2361"/>
                                    </p:animMotion>
                                  </p:childTnLst>
                                </p:cTn>
                              </p:par>
                              <p:par>
                                <p:cTn id="135" presetID="1" presetClass="exit" presetSubtype="0" fill="hold" nodeType="withEffect">
                                  <p:stCondLst>
                                    <p:cond delay="24900"/>
                                  </p:stCondLst>
                                  <p:childTnLst>
                                    <p:set>
                                      <p:cBhvr>
                                        <p:cTn id="136" dur="1" fill="hold">
                                          <p:stCondLst>
                                            <p:cond delay="0"/>
                                          </p:stCondLst>
                                        </p:cTn>
                                        <p:tgtEl>
                                          <p:spTgt spid="32"/>
                                        </p:tgtEl>
                                        <p:attrNameLst>
                                          <p:attrName>style.visibility</p:attrName>
                                        </p:attrNameLst>
                                      </p:cBhvr>
                                      <p:to>
                                        <p:strVal val="hidden"/>
                                      </p:to>
                                    </p:set>
                                  </p:childTnLst>
                                </p:cTn>
                              </p:par>
                              <p:par>
                                <p:cTn id="137" presetID="22" presetClass="entr" presetSubtype="8" fill="hold" grpId="0" nodeType="withEffect">
                                  <p:stCondLst>
                                    <p:cond delay="25100"/>
                                  </p:stCondLst>
                                  <p:childTnLst>
                                    <p:set>
                                      <p:cBhvr>
                                        <p:cTn id="138" dur="1" fill="hold">
                                          <p:stCondLst>
                                            <p:cond delay="0"/>
                                          </p:stCondLst>
                                        </p:cTn>
                                        <p:tgtEl>
                                          <p:spTgt spid="30"/>
                                        </p:tgtEl>
                                        <p:attrNameLst>
                                          <p:attrName>style.visibility</p:attrName>
                                        </p:attrNameLst>
                                      </p:cBhvr>
                                      <p:to>
                                        <p:strVal val="visible"/>
                                      </p:to>
                                    </p:set>
                                    <p:animEffect transition="in" filter="wipe(left)">
                                      <p:cBhvr>
                                        <p:cTn id="139" dur="500"/>
                                        <p:tgtEl>
                                          <p:spTgt spid="30"/>
                                        </p:tgtEl>
                                      </p:cBhvr>
                                    </p:animEffect>
                                  </p:childTnLst>
                                </p:cTn>
                              </p:par>
                              <p:par>
                                <p:cTn id="140" presetID="1" presetClass="entr" presetSubtype="0" fill="hold" nodeType="withEffect">
                                  <p:stCondLst>
                                    <p:cond delay="25700"/>
                                  </p:stCondLst>
                                  <p:childTnLst>
                                    <p:set>
                                      <p:cBhvr>
                                        <p:cTn id="141" dur="1" fill="hold">
                                          <p:stCondLst>
                                            <p:cond delay="0"/>
                                          </p:stCondLst>
                                        </p:cTn>
                                        <p:tgtEl>
                                          <p:spTgt spid="33"/>
                                        </p:tgtEl>
                                        <p:attrNameLst>
                                          <p:attrName>style.visibility</p:attrName>
                                        </p:attrNameLst>
                                      </p:cBhvr>
                                      <p:to>
                                        <p:strVal val="visible"/>
                                      </p:to>
                                    </p:set>
                                  </p:childTnLst>
                                </p:cTn>
                              </p:par>
                              <p:par>
                                <p:cTn id="142" presetID="1" presetClass="exit" presetSubtype="0" fill="hold" nodeType="withEffect">
                                  <p:stCondLst>
                                    <p:cond delay="28200"/>
                                  </p:stCondLst>
                                  <p:childTnLst>
                                    <p:set>
                                      <p:cBhvr>
                                        <p:cTn id="143" dur="1" fill="hold">
                                          <p:stCondLst>
                                            <p:cond delay="0"/>
                                          </p:stCondLst>
                                        </p:cTn>
                                        <p:tgtEl>
                                          <p:spTgt spid="33"/>
                                        </p:tgtEl>
                                        <p:attrNameLst>
                                          <p:attrName>style.visibility</p:attrName>
                                        </p:attrNameLst>
                                      </p:cBhvr>
                                      <p:to>
                                        <p:strVal val="hidden"/>
                                      </p:to>
                                    </p:set>
                                  </p:childTnLst>
                                </p:cTn>
                              </p:par>
                            </p:childTnLst>
                          </p:cTn>
                        </p:par>
                      </p:childTnLst>
                    </p:cTn>
                  </p:par>
                  <p:par>
                    <p:cTn id="144" fill="hold">
                      <p:stCondLst>
                        <p:cond delay="indefinite"/>
                      </p:stCondLst>
                      <p:childTnLst>
                        <p:par>
                          <p:cTn id="145" fill="hold">
                            <p:stCondLst>
                              <p:cond delay="0"/>
                            </p:stCondLst>
                            <p:childTnLst>
                              <p:par>
                                <p:cTn id="146" presetID="1" presetClass="entr" presetSubtype="0" fill="hold" grpId="0" nodeType="clickEffect">
                                  <p:stCondLst>
                                    <p:cond delay="0"/>
                                  </p:stCondLst>
                                  <p:childTnLst>
                                    <p:set>
                                      <p:cBhvr>
                                        <p:cTn id="147"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0" grpId="0"/>
      <p:bldP spid="28" grpId="0" animBg="1"/>
      <p:bldP spid="29" grpId="0" animBg="1"/>
      <p:bldP spid="30" grpId="0" animBg="1"/>
      <p:bldP spid="31" grpId="0" animBg="1"/>
      <p:bldP spid="32" grpId="0" animBg="1"/>
      <p:bldP spid="34" grpId="0" animBg="1"/>
      <p:bldP spid="16" grpId="0" animBg="1"/>
      <p:bldP spid="36" grpId="0" animBg="1"/>
      <p:bldP spid="36" grpId="1" animBg="1"/>
      <p:bldP spid="27" grpId="0" animBg="1"/>
      <p:bldP spid="27" grpId="1" animBg="1"/>
      <p:bldP spid="38" grpId="0" animBg="1"/>
      <p:bldP spid="38" grpId="1" animBg="1"/>
      <p:bldP spid="39" grpId="0" animBg="1"/>
      <p:bldP spid="39" grpId="1" animBg="1"/>
      <p:bldP spid="40" grpId="0" animBg="1"/>
      <p:bldP spid="40" grpId="1" animBg="1"/>
      <p:bldP spid="35"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p:txBody>
          <a:bodyPr/>
          <a:lstStyle/>
          <a:p>
            <a:r>
              <a:rPr lang="en-US" dirty="0"/>
              <a:t>Promises and Errors</a:t>
            </a:r>
          </a:p>
        </p:txBody>
      </p:sp>
      <p:sp>
        <p:nvSpPr>
          <p:cNvPr id="7" name="TextBox 6">
            <a:extLst>
              <a:ext uri="{FF2B5EF4-FFF2-40B4-BE49-F238E27FC236}">
                <a16:creationId xmlns:a16="http://schemas.microsoft.com/office/drawing/2014/main" id="{8B3E39D8-044F-4BAB-A70E-FE6A0E4EB8AB}"/>
              </a:ext>
            </a:extLst>
          </p:cNvPr>
          <p:cNvSpPr txBox="1"/>
          <p:nvPr/>
        </p:nvSpPr>
        <p:spPr>
          <a:xfrm>
            <a:off x="842243" y="2247938"/>
            <a:ext cx="10152460" cy="1754326"/>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function </a:t>
            </a:r>
            <a:r>
              <a:rPr lang="en-US" dirty="0" err="1">
                <a:latin typeface="Consolas" panose="020B0609020204030204" pitchFamily="49" charset="0"/>
              </a:rPr>
              <a:t>display_sorted_filtered_data</a:t>
            </a:r>
            <a:r>
              <a:rPr lang="en-US" dirty="0">
                <a:latin typeface="Consolas" panose="020B0609020204030204" pitchFamily="49" charset="0"/>
              </a:rPr>
              <a:t>(</a:t>
            </a:r>
            <a:r>
              <a:rPr lang="en-US" dirty="0" err="1">
                <a:latin typeface="Consolas" panose="020B0609020204030204" pitchFamily="49" charset="0"/>
              </a:rPr>
              <a:t>url</a:t>
            </a:r>
            <a:r>
              <a:rPr lang="en-US" dirty="0">
                <a:latin typeface="Consolas" panose="020B0609020204030204" pitchFamily="49" charset="0"/>
              </a:rPr>
              <a:t>) {</a:t>
            </a:r>
          </a:p>
          <a:p>
            <a:r>
              <a:rPr lang="en-US" dirty="0">
                <a:latin typeface="Consolas" panose="020B0609020204030204" pitchFamily="49" charset="0"/>
              </a:rPr>
              <a:t>  </a:t>
            </a:r>
            <a:r>
              <a:rPr lang="en-US" dirty="0" err="1">
                <a:solidFill>
                  <a:srgbClr val="C00000"/>
                </a:solidFill>
                <a:latin typeface="Consolas" panose="020B0609020204030204" pitchFamily="49" charset="0"/>
              </a:rPr>
              <a:t>download_data</a:t>
            </a:r>
            <a:r>
              <a:rPr lang="en-US" dirty="0">
                <a:solidFill>
                  <a:srgbClr val="C00000"/>
                </a:solidFill>
                <a:latin typeface="Consolas" panose="020B0609020204030204" pitchFamily="49" charset="0"/>
              </a:rPr>
              <a:t>(</a:t>
            </a:r>
            <a:r>
              <a:rPr lang="en-US" dirty="0" err="1">
                <a:solidFill>
                  <a:srgbClr val="C00000"/>
                </a:solidFill>
                <a:latin typeface="Consolas" panose="020B0609020204030204" pitchFamily="49" charset="0"/>
              </a:rPr>
              <a:t>url</a:t>
            </a:r>
            <a:r>
              <a:rPr lang="en-US" dirty="0">
                <a:solidFill>
                  <a:srgbClr val="C00000"/>
                </a:solidFill>
                <a:latin typeface="Consolas" panose="020B0609020204030204" pitchFamily="49" charset="0"/>
              </a:rPr>
              <a:t>)</a:t>
            </a:r>
          </a:p>
          <a:p>
            <a:r>
              <a:rPr lang="en-US" dirty="0">
                <a:latin typeface="Consolas" panose="020B0609020204030204" pitchFamily="49" charset="0"/>
              </a:rPr>
              <a:t>    .</a:t>
            </a:r>
            <a:r>
              <a:rPr lang="en-US" dirty="0">
                <a:solidFill>
                  <a:srgbClr val="FF0000"/>
                </a:solidFill>
                <a:latin typeface="Consolas" panose="020B0609020204030204" pitchFamily="49" charset="0"/>
              </a:rPr>
              <a:t>then</a:t>
            </a:r>
            <a:r>
              <a:rPr lang="en-US" dirty="0">
                <a:latin typeface="Consolas" panose="020B0609020204030204" pitchFamily="49" charset="0"/>
              </a:rPr>
              <a:t>(lambda (</a:t>
            </a:r>
            <a:r>
              <a:rPr lang="en-US" dirty="0" err="1">
                <a:solidFill>
                  <a:srgbClr val="C00000"/>
                </a:solidFill>
                <a:latin typeface="Consolas" panose="020B0609020204030204" pitchFamily="49" charset="0"/>
              </a:rPr>
              <a:t>downloaded_data</a:t>
            </a:r>
            <a:r>
              <a:rPr lang="en-US" dirty="0">
                <a:latin typeface="Consolas" panose="020B0609020204030204" pitchFamily="49" charset="0"/>
              </a:rPr>
              <a:t>) { </a:t>
            </a:r>
            <a:r>
              <a:rPr lang="en-US" dirty="0" err="1">
                <a:solidFill>
                  <a:srgbClr val="0070C0"/>
                </a:solidFill>
                <a:latin typeface="Consolas" panose="020B0609020204030204" pitchFamily="49" charset="0"/>
              </a:rPr>
              <a:t>filter_data</a:t>
            </a:r>
            <a:r>
              <a:rPr lang="en-US" dirty="0">
                <a:solidFill>
                  <a:srgbClr val="0070C0"/>
                </a:solidFill>
                <a:latin typeface="Consolas" panose="020B0609020204030204" pitchFamily="49" charset="0"/>
              </a:rPr>
              <a:t>(</a:t>
            </a:r>
            <a:r>
              <a:rPr lang="en-US" dirty="0" err="1">
                <a:solidFill>
                  <a:srgbClr val="0070C0"/>
                </a:solidFill>
                <a:latin typeface="Consolas" panose="020B0609020204030204" pitchFamily="49" charset="0"/>
              </a:rPr>
              <a:t>downloaded_data</a:t>
            </a:r>
            <a:r>
              <a:rPr lang="en-US" dirty="0">
                <a:solidFill>
                  <a:srgbClr val="0070C0"/>
                </a:solidFill>
                <a:latin typeface="Consolas" panose="020B0609020204030204" pitchFamily="49" charset="0"/>
              </a:rPr>
              <a:t>);  </a:t>
            </a:r>
            <a:r>
              <a:rPr lang="en-US" dirty="0">
                <a:latin typeface="Consolas" panose="020B0609020204030204" pitchFamily="49" charset="0"/>
              </a:rPr>
              <a:t>}  )</a:t>
            </a:r>
          </a:p>
          <a:p>
            <a:r>
              <a:rPr lang="en-US" dirty="0">
                <a:latin typeface="Consolas" panose="020B0609020204030204" pitchFamily="49" charset="0"/>
              </a:rPr>
              <a:t>    .</a:t>
            </a:r>
            <a:r>
              <a:rPr lang="en-US" dirty="0">
                <a:solidFill>
                  <a:srgbClr val="FF0000"/>
                </a:solidFill>
                <a:latin typeface="Consolas" panose="020B0609020204030204" pitchFamily="49" charset="0"/>
              </a:rPr>
              <a:t>then</a:t>
            </a:r>
            <a:r>
              <a:rPr lang="en-US" dirty="0">
                <a:latin typeface="Consolas" panose="020B0609020204030204" pitchFamily="49" charset="0"/>
              </a:rPr>
              <a:t>(lambda (</a:t>
            </a:r>
            <a:r>
              <a:rPr lang="en-US" dirty="0" err="1">
                <a:solidFill>
                  <a:srgbClr val="0070C0"/>
                </a:solidFill>
                <a:latin typeface="Consolas" panose="020B0609020204030204" pitchFamily="49" charset="0"/>
              </a:rPr>
              <a:t>filtered_data</a:t>
            </a:r>
            <a:r>
              <a:rPr lang="en-US" dirty="0">
                <a:latin typeface="Consolas" panose="020B0609020204030204" pitchFamily="49" charset="0"/>
              </a:rPr>
              <a:t>)   { </a:t>
            </a:r>
            <a:r>
              <a:rPr lang="en-US" dirty="0" err="1">
                <a:solidFill>
                  <a:srgbClr val="00B050"/>
                </a:solidFill>
                <a:latin typeface="Consolas" panose="020B0609020204030204" pitchFamily="49" charset="0"/>
              </a:rPr>
              <a:t>sort_data</a:t>
            </a:r>
            <a:r>
              <a:rPr lang="en-US" dirty="0">
                <a:solidFill>
                  <a:srgbClr val="00B050"/>
                </a:solidFill>
                <a:latin typeface="Consolas" panose="020B0609020204030204" pitchFamily="49" charset="0"/>
              </a:rPr>
              <a:t>(</a:t>
            </a:r>
            <a:r>
              <a:rPr lang="en-US" dirty="0" err="1">
                <a:solidFill>
                  <a:srgbClr val="00B050"/>
                </a:solidFill>
                <a:latin typeface="Consolas" panose="020B0609020204030204" pitchFamily="49" charset="0"/>
              </a:rPr>
              <a:t>filtered_data</a:t>
            </a:r>
            <a:r>
              <a:rPr lang="en-US" dirty="0">
                <a:solidFill>
                  <a:srgbClr val="00B050"/>
                </a:solidFill>
                <a:latin typeface="Consolas" panose="020B0609020204030204" pitchFamily="49" charset="0"/>
              </a:rPr>
              <a:t>);      </a:t>
            </a:r>
            <a:r>
              <a:rPr lang="en-US" dirty="0">
                <a:latin typeface="Consolas" panose="020B0609020204030204" pitchFamily="49" charset="0"/>
              </a:rPr>
              <a:t>}  )</a:t>
            </a:r>
          </a:p>
          <a:p>
            <a:r>
              <a:rPr lang="en-US" dirty="0">
                <a:latin typeface="Consolas" panose="020B0609020204030204" pitchFamily="49" charset="0"/>
              </a:rPr>
              <a:t>    .</a:t>
            </a:r>
            <a:r>
              <a:rPr lang="en-US" dirty="0">
                <a:solidFill>
                  <a:srgbClr val="FF0000"/>
                </a:solidFill>
                <a:latin typeface="Consolas" panose="020B0609020204030204" pitchFamily="49" charset="0"/>
              </a:rPr>
              <a:t>then</a:t>
            </a:r>
            <a:r>
              <a:rPr lang="en-US" dirty="0">
                <a:latin typeface="Consolas" panose="020B0609020204030204" pitchFamily="49" charset="0"/>
              </a:rPr>
              <a:t>(lambda (</a:t>
            </a:r>
            <a:r>
              <a:rPr lang="en-US" dirty="0" err="1">
                <a:solidFill>
                  <a:srgbClr val="00B050"/>
                </a:solidFill>
                <a:latin typeface="Consolas" panose="020B0609020204030204" pitchFamily="49" charset="0"/>
              </a:rPr>
              <a:t>sorted_data</a:t>
            </a:r>
            <a:r>
              <a:rPr lang="en-US" dirty="0">
                <a:latin typeface="Consolas" panose="020B0609020204030204" pitchFamily="49" charset="0"/>
              </a:rPr>
              <a:t>)     { </a:t>
            </a:r>
            <a:r>
              <a:rPr lang="en-US" dirty="0" err="1">
                <a:solidFill>
                  <a:srgbClr val="7030A0"/>
                </a:solidFill>
                <a:latin typeface="Consolas" panose="020B0609020204030204" pitchFamily="49" charset="0"/>
              </a:rPr>
              <a:t>update_ui</a:t>
            </a:r>
            <a:r>
              <a:rPr lang="en-US" dirty="0">
                <a:solidFill>
                  <a:srgbClr val="7030A0"/>
                </a:solidFill>
                <a:latin typeface="Consolas" panose="020B0609020204030204" pitchFamily="49" charset="0"/>
              </a:rPr>
              <a:t>(</a:t>
            </a:r>
            <a:r>
              <a:rPr lang="en-US" dirty="0" err="1">
                <a:solidFill>
                  <a:srgbClr val="7030A0"/>
                </a:solidFill>
                <a:latin typeface="Consolas" panose="020B0609020204030204" pitchFamily="49" charset="0"/>
              </a:rPr>
              <a:t>sorted_data</a:t>
            </a:r>
            <a:r>
              <a:rPr lang="en-US" dirty="0">
                <a:solidFill>
                  <a:srgbClr val="7030A0"/>
                </a:solidFill>
                <a:latin typeface="Consolas" panose="020B0609020204030204" pitchFamily="49" charset="0"/>
              </a:rPr>
              <a:t>);        </a:t>
            </a:r>
            <a:r>
              <a:rPr lang="en-US" dirty="0">
                <a:latin typeface="Consolas" panose="020B0609020204030204" pitchFamily="49" charset="0"/>
              </a:rPr>
              <a:t>}  )</a:t>
            </a:r>
          </a:p>
          <a:p>
            <a:r>
              <a:rPr lang="en-US" dirty="0">
                <a:latin typeface="Consolas" panose="020B0609020204030204" pitchFamily="49" charset="0"/>
              </a:rPr>
              <a:t>}</a:t>
            </a:r>
          </a:p>
        </p:txBody>
      </p:sp>
      <p:sp>
        <p:nvSpPr>
          <p:cNvPr id="20" name="TextBox 19">
            <a:extLst>
              <a:ext uri="{FF2B5EF4-FFF2-40B4-BE49-F238E27FC236}">
                <a16:creationId xmlns:a16="http://schemas.microsoft.com/office/drawing/2014/main" id="{69783E53-A95B-48D0-8FD3-D92ACBFAC7B2}"/>
              </a:ext>
            </a:extLst>
          </p:cNvPr>
          <p:cNvSpPr txBox="1"/>
          <p:nvPr/>
        </p:nvSpPr>
        <p:spPr>
          <a:xfrm>
            <a:off x="1034472" y="980136"/>
            <a:ext cx="9893776" cy="400110"/>
          </a:xfrm>
          <a:prstGeom prst="rect">
            <a:avLst/>
          </a:prstGeom>
          <a:noFill/>
        </p:spPr>
        <p:txBody>
          <a:bodyPr wrap="square" rtlCol="0">
            <a:spAutoFit/>
          </a:bodyPr>
          <a:lstStyle/>
          <a:p>
            <a:pPr algn="ctr"/>
            <a:r>
              <a:rPr lang="en-US" sz="2000" dirty="0"/>
              <a:t>OK, how do we deal with errors that occur in our pipeline?</a:t>
            </a:r>
          </a:p>
        </p:txBody>
      </p:sp>
      <p:sp>
        <p:nvSpPr>
          <p:cNvPr id="49" name="TextBox 48">
            <a:extLst>
              <a:ext uri="{FF2B5EF4-FFF2-40B4-BE49-F238E27FC236}">
                <a16:creationId xmlns:a16="http://schemas.microsoft.com/office/drawing/2014/main" id="{9FD57102-A7E6-4AE5-BD14-49C78ED00B88}"/>
              </a:ext>
            </a:extLst>
          </p:cNvPr>
          <p:cNvSpPr txBox="1"/>
          <p:nvPr/>
        </p:nvSpPr>
        <p:spPr>
          <a:xfrm>
            <a:off x="841082" y="1606414"/>
            <a:ext cx="9893776" cy="400110"/>
          </a:xfrm>
          <a:prstGeom prst="rect">
            <a:avLst/>
          </a:prstGeom>
          <a:noFill/>
        </p:spPr>
        <p:txBody>
          <a:bodyPr wrap="square" rtlCol="0">
            <a:spAutoFit/>
          </a:bodyPr>
          <a:lstStyle/>
          <a:p>
            <a:pPr algn="ctr"/>
            <a:r>
              <a:rPr lang="en-US" sz="2000" dirty="0"/>
              <a:t>To do so, we use an "exception-like" syntax – but it's not exceptions!</a:t>
            </a:r>
          </a:p>
        </p:txBody>
      </p:sp>
      <p:sp>
        <p:nvSpPr>
          <p:cNvPr id="50" name="TextBox 49">
            <a:extLst>
              <a:ext uri="{FF2B5EF4-FFF2-40B4-BE49-F238E27FC236}">
                <a16:creationId xmlns:a16="http://schemas.microsoft.com/office/drawing/2014/main" id="{46C3B0A8-48A9-48E8-9E47-DA0AD41B9478}"/>
              </a:ext>
            </a:extLst>
          </p:cNvPr>
          <p:cNvSpPr txBox="1"/>
          <p:nvPr/>
        </p:nvSpPr>
        <p:spPr>
          <a:xfrm>
            <a:off x="842243" y="2247938"/>
            <a:ext cx="10152460" cy="2585323"/>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function </a:t>
            </a:r>
            <a:r>
              <a:rPr lang="en-US" dirty="0" err="1">
                <a:latin typeface="Consolas" panose="020B0609020204030204" pitchFamily="49" charset="0"/>
              </a:rPr>
              <a:t>display_sorted_filtered_data</a:t>
            </a:r>
            <a:r>
              <a:rPr lang="en-US" dirty="0">
                <a:latin typeface="Consolas" panose="020B0609020204030204" pitchFamily="49" charset="0"/>
              </a:rPr>
              <a:t>(</a:t>
            </a:r>
            <a:r>
              <a:rPr lang="en-US" dirty="0" err="1">
                <a:latin typeface="Consolas" panose="020B0609020204030204" pitchFamily="49" charset="0"/>
              </a:rPr>
              <a:t>url</a:t>
            </a:r>
            <a:r>
              <a:rPr lang="en-US" dirty="0">
                <a:latin typeface="Consolas" panose="020B0609020204030204" pitchFamily="49" charset="0"/>
              </a:rPr>
              <a:t>) {</a:t>
            </a:r>
          </a:p>
          <a:p>
            <a:r>
              <a:rPr lang="en-US" dirty="0">
                <a:latin typeface="Consolas" panose="020B0609020204030204" pitchFamily="49" charset="0"/>
              </a:rPr>
              <a:t>  </a:t>
            </a:r>
            <a:r>
              <a:rPr lang="en-US" dirty="0" err="1">
                <a:solidFill>
                  <a:srgbClr val="C00000"/>
                </a:solidFill>
                <a:latin typeface="Consolas" panose="020B0609020204030204" pitchFamily="49" charset="0"/>
              </a:rPr>
              <a:t>download_data</a:t>
            </a:r>
            <a:r>
              <a:rPr lang="en-US" dirty="0">
                <a:solidFill>
                  <a:srgbClr val="C00000"/>
                </a:solidFill>
                <a:latin typeface="Consolas" panose="020B0609020204030204" pitchFamily="49" charset="0"/>
              </a:rPr>
              <a:t>(</a:t>
            </a:r>
            <a:r>
              <a:rPr lang="en-US" dirty="0" err="1">
                <a:solidFill>
                  <a:srgbClr val="C00000"/>
                </a:solidFill>
                <a:latin typeface="Consolas" panose="020B0609020204030204" pitchFamily="49" charset="0"/>
              </a:rPr>
              <a:t>url</a:t>
            </a:r>
            <a:r>
              <a:rPr lang="en-US" dirty="0">
                <a:solidFill>
                  <a:srgbClr val="C00000"/>
                </a:solidFill>
                <a:latin typeface="Consolas" panose="020B0609020204030204" pitchFamily="49" charset="0"/>
              </a:rPr>
              <a:t>)</a:t>
            </a:r>
          </a:p>
          <a:p>
            <a:endParaRPr lang="en-US" dirty="0">
              <a:solidFill>
                <a:srgbClr val="C00000"/>
              </a:solidFill>
              <a:latin typeface="Consolas" panose="020B0609020204030204" pitchFamily="49" charset="0"/>
            </a:endParaRPr>
          </a:p>
          <a:p>
            <a:r>
              <a:rPr lang="en-US" dirty="0">
                <a:latin typeface="Consolas" panose="020B0609020204030204" pitchFamily="49" charset="0"/>
              </a:rPr>
              <a:t>    .</a:t>
            </a:r>
            <a:r>
              <a:rPr lang="en-US" dirty="0">
                <a:solidFill>
                  <a:srgbClr val="FF0000"/>
                </a:solidFill>
                <a:latin typeface="Consolas" panose="020B0609020204030204" pitchFamily="49" charset="0"/>
              </a:rPr>
              <a:t>then</a:t>
            </a:r>
            <a:r>
              <a:rPr lang="en-US" dirty="0">
                <a:latin typeface="Consolas" panose="020B0609020204030204" pitchFamily="49" charset="0"/>
              </a:rPr>
              <a:t>(lambda (</a:t>
            </a:r>
            <a:r>
              <a:rPr lang="en-US" dirty="0" err="1">
                <a:solidFill>
                  <a:srgbClr val="C00000"/>
                </a:solidFill>
                <a:latin typeface="Consolas" panose="020B0609020204030204" pitchFamily="49" charset="0"/>
              </a:rPr>
              <a:t>downloaded_data</a:t>
            </a:r>
            <a:r>
              <a:rPr lang="en-US" dirty="0">
                <a:latin typeface="Consolas" panose="020B0609020204030204" pitchFamily="49" charset="0"/>
              </a:rPr>
              <a:t>) { </a:t>
            </a:r>
            <a:r>
              <a:rPr lang="en-US" dirty="0" err="1">
                <a:solidFill>
                  <a:srgbClr val="0070C0"/>
                </a:solidFill>
                <a:latin typeface="Consolas" panose="020B0609020204030204" pitchFamily="49" charset="0"/>
              </a:rPr>
              <a:t>filter_data</a:t>
            </a:r>
            <a:r>
              <a:rPr lang="en-US" dirty="0">
                <a:solidFill>
                  <a:srgbClr val="0070C0"/>
                </a:solidFill>
                <a:latin typeface="Consolas" panose="020B0609020204030204" pitchFamily="49" charset="0"/>
              </a:rPr>
              <a:t>(</a:t>
            </a:r>
            <a:r>
              <a:rPr lang="en-US" dirty="0" err="1">
                <a:solidFill>
                  <a:srgbClr val="0070C0"/>
                </a:solidFill>
                <a:latin typeface="Consolas" panose="020B0609020204030204" pitchFamily="49" charset="0"/>
              </a:rPr>
              <a:t>downloaded_data</a:t>
            </a:r>
            <a:r>
              <a:rPr lang="en-US" dirty="0">
                <a:solidFill>
                  <a:srgbClr val="0070C0"/>
                </a:solidFill>
                <a:latin typeface="Consolas" panose="020B0609020204030204" pitchFamily="49" charset="0"/>
              </a:rPr>
              <a:t>);  </a:t>
            </a:r>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a:solidFill>
                  <a:srgbClr val="FF0000"/>
                </a:solidFill>
                <a:latin typeface="Consolas" panose="020B0609020204030204" pitchFamily="49" charset="0"/>
              </a:rPr>
              <a:t>then</a:t>
            </a:r>
            <a:r>
              <a:rPr lang="en-US" dirty="0">
                <a:latin typeface="Consolas" panose="020B0609020204030204" pitchFamily="49" charset="0"/>
              </a:rPr>
              <a:t>(lambda (</a:t>
            </a:r>
            <a:r>
              <a:rPr lang="en-US" dirty="0" err="1">
                <a:solidFill>
                  <a:srgbClr val="0070C0"/>
                </a:solidFill>
                <a:latin typeface="Consolas" panose="020B0609020204030204" pitchFamily="49" charset="0"/>
              </a:rPr>
              <a:t>filtered_data</a:t>
            </a:r>
            <a:r>
              <a:rPr lang="en-US" dirty="0">
                <a:latin typeface="Consolas" panose="020B0609020204030204" pitchFamily="49" charset="0"/>
              </a:rPr>
              <a:t>)   { </a:t>
            </a:r>
            <a:r>
              <a:rPr lang="en-US" dirty="0" err="1">
                <a:solidFill>
                  <a:srgbClr val="00B050"/>
                </a:solidFill>
                <a:latin typeface="Consolas" panose="020B0609020204030204" pitchFamily="49" charset="0"/>
              </a:rPr>
              <a:t>sort_data</a:t>
            </a:r>
            <a:r>
              <a:rPr lang="en-US" dirty="0">
                <a:solidFill>
                  <a:srgbClr val="00B050"/>
                </a:solidFill>
                <a:latin typeface="Consolas" panose="020B0609020204030204" pitchFamily="49" charset="0"/>
              </a:rPr>
              <a:t>(</a:t>
            </a:r>
            <a:r>
              <a:rPr lang="en-US" dirty="0" err="1">
                <a:solidFill>
                  <a:srgbClr val="00B050"/>
                </a:solidFill>
                <a:latin typeface="Consolas" panose="020B0609020204030204" pitchFamily="49" charset="0"/>
              </a:rPr>
              <a:t>filtered_data</a:t>
            </a:r>
            <a:r>
              <a:rPr lang="en-US" dirty="0">
                <a:solidFill>
                  <a:srgbClr val="00B050"/>
                </a:solidFill>
                <a:latin typeface="Consolas" panose="020B0609020204030204" pitchFamily="49" charset="0"/>
              </a:rPr>
              <a:t>);      </a:t>
            </a:r>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a:solidFill>
                  <a:srgbClr val="FF0000"/>
                </a:solidFill>
                <a:latin typeface="Consolas" panose="020B0609020204030204" pitchFamily="49" charset="0"/>
              </a:rPr>
              <a:t>then</a:t>
            </a:r>
            <a:r>
              <a:rPr lang="en-US" dirty="0">
                <a:latin typeface="Consolas" panose="020B0609020204030204" pitchFamily="49" charset="0"/>
              </a:rPr>
              <a:t>(lambda (</a:t>
            </a:r>
            <a:r>
              <a:rPr lang="en-US" dirty="0" err="1">
                <a:solidFill>
                  <a:srgbClr val="00B050"/>
                </a:solidFill>
                <a:latin typeface="Consolas" panose="020B0609020204030204" pitchFamily="49" charset="0"/>
              </a:rPr>
              <a:t>sorted_data</a:t>
            </a:r>
            <a:r>
              <a:rPr lang="en-US" dirty="0">
                <a:latin typeface="Consolas" panose="020B0609020204030204" pitchFamily="49" charset="0"/>
              </a:rPr>
              <a:t>)     { </a:t>
            </a:r>
            <a:r>
              <a:rPr lang="en-US" dirty="0" err="1">
                <a:solidFill>
                  <a:srgbClr val="7030A0"/>
                </a:solidFill>
                <a:latin typeface="Consolas" panose="020B0609020204030204" pitchFamily="49" charset="0"/>
              </a:rPr>
              <a:t>update_ui</a:t>
            </a:r>
            <a:r>
              <a:rPr lang="en-US" dirty="0">
                <a:solidFill>
                  <a:srgbClr val="7030A0"/>
                </a:solidFill>
                <a:latin typeface="Consolas" panose="020B0609020204030204" pitchFamily="49" charset="0"/>
              </a:rPr>
              <a:t>(</a:t>
            </a:r>
            <a:r>
              <a:rPr lang="en-US" dirty="0" err="1">
                <a:solidFill>
                  <a:srgbClr val="7030A0"/>
                </a:solidFill>
                <a:latin typeface="Consolas" panose="020B0609020204030204" pitchFamily="49" charset="0"/>
              </a:rPr>
              <a:t>sorted_data</a:t>
            </a:r>
            <a:r>
              <a:rPr lang="en-US" dirty="0">
                <a:solidFill>
                  <a:srgbClr val="7030A0"/>
                </a:solidFill>
                <a:latin typeface="Consolas" panose="020B0609020204030204" pitchFamily="49" charset="0"/>
              </a:rPr>
              <a:t>);        </a:t>
            </a:r>
            <a:r>
              <a:rPr lang="en-US" dirty="0">
                <a:latin typeface="Consolas" panose="020B0609020204030204" pitchFamily="49" charset="0"/>
              </a:rPr>
              <a:t>}  )</a:t>
            </a:r>
          </a:p>
          <a:p>
            <a:r>
              <a:rPr lang="en-US" dirty="0">
                <a:latin typeface="Consolas" panose="020B0609020204030204" pitchFamily="49" charset="0"/>
              </a:rPr>
              <a:t>}</a:t>
            </a:r>
          </a:p>
        </p:txBody>
      </p:sp>
      <p:sp>
        <p:nvSpPr>
          <p:cNvPr id="53" name="TextBox 52">
            <a:extLst>
              <a:ext uri="{FF2B5EF4-FFF2-40B4-BE49-F238E27FC236}">
                <a16:creationId xmlns:a16="http://schemas.microsoft.com/office/drawing/2014/main" id="{FB9DBA67-38EA-4780-89FD-629351A93DE8}"/>
              </a:ext>
            </a:extLst>
          </p:cNvPr>
          <p:cNvSpPr txBox="1"/>
          <p:nvPr/>
        </p:nvSpPr>
        <p:spPr>
          <a:xfrm>
            <a:off x="1334640" y="2798416"/>
            <a:ext cx="9528651" cy="369332"/>
          </a:xfrm>
          <a:prstGeom prst="rect">
            <a:avLst/>
          </a:prstGeom>
          <a:noFill/>
        </p:spPr>
        <p:txBody>
          <a:bodyPr wrap="square">
            <a:spAutoFit/>
          </a:bodyPr>
          <a:lstStyle/>
          <a:p>
            <a:r>
              <a:rPr lang="en-US" dirty="0">
                <a:latin typeface="Consolas" panose="020B0609020204030204" pitchFamily="49" charset="0"/>
              </a:rPr>
              <a:t>.</a:t>
            </a:r>
            <a:r>
              <a:rPr lang="en-US" dirty="0">
                <a:solidFill>
                  <a:srgbClr val="FF0000"/>
                </a:solidFill>
                <a:latin typeface="Consolas" panose="020B0609020204030204" pitchFamily="49" charset="0"/>
              </a:rPr>
              <a:t>catch</a:t>
            </a:r>
            <a:r>
              <a:rPr lang="en-US" dirty="0">
                <a:latin typeface="Consolas" panose="020B0609020204030204" pitchFamily="49" charset="0"/>
              </a:rPr>
              <a:t>(lambda (</a:t>
            </a:r>
            <a:r>
              <a:rPr lang="en-US" dirty="0">
                <a:solidFill>
                  <a:srgbClr val="C00000"/>
                </a:solidFill>
                <a:latin typeface="Consolas" panose="020B0609020204030204" pitchFamily="49" charset="0"/>
              </a:rPr>
              <a:t>error</a:t>
            </a:r>
            <a:r>
              <a:rPr lang="en-US" dirty="0">
                <a:latin typeface="Consolas" panose="020B0609020204030204" pitchFamily="49" charset="0"/>
              </a:rPr>
              <a:t>)          { </a:t>
            </a:r>
            <a:r>
              <a:rPr lang="en-US" dirty="0" err="1">
                <a:solidFill>
                  <a:srgbClr val="FF0000"/>
                </a:solidFill>
                <a:latin typeface="Consolas" panose="020B0609020204030204" pitchFamily="49" charset="0"/>
              </a:rPr>
              <a:t>deal_with_dl_error</a:t>
            </a:r>
            <a:r>
              <a:rPr lang="en-US" dirty="0">
                <a:solidFill>
                  <a:srgbClr val="FF0000"/>
                </a:solidFill>
                <a:latin typeface="Consolas" panose="020B0609020204030204" pitchFamily="49" charset="0"/>
              </a:rPr>
              <a:t>(error);     </a:t>
            </a:r>
            <a:r>
              <a:rPr lang="en-US" dirty="0">
                <a:latin typeface="Consolas" panose="020B0609020204030204" pitchFamily="49" charset="0"/>
              </a:rPr>
              <a:t>}  )</a:t>
            </a:r>
          </a:p>
        </p:txBody>
      </p:sp>
      <p:sp>
        <p:nvSpPr>
          <p:cNvPr id="54" name="TextBox 53">
            <a:extLst>
              <a:ext uri="{FF2B5EF4-FFF2-40B4-BE49-F238E27FC236}">
                <a16:creationId xmlns:a16="http://schemas.microsoft.com/office/drawing/2014/main" id="{971D773B-CAD4-4DBF-AA3A-A341CD3063F3}"/>
              </a:ext>
            </a:extLst>
          </p:cNvPr>
          <p:cNvSpPr txBox="1"/>
          <p:nvPr/>
        </p:nvSpPr>
        <p:spPr>
          <a:xfrm>
            <a:off x="1331674" y="3339323"/>
            <a:ext cx="9528651" cy="369332"/>
          </a:xfrm>
          <a:prstGeom prst="rect">
            <a:avLst/>
          </a:prstGeom>
          <a:noFill/>
        </p:spPr>
        <p:txBody>
          <a:bodyPr wrap="square">
            <a:spAutoFit/>
          </a:bodyPr>
          <a:lstStyle/>
          <a:p>
            <a:r>
              <a:rPr lang="en-US" dirty="0">
                <a:latin typeface="Consolas" panose="020B0609020204030204" pitchFamily="49" charset="0"/>
              </a:rPr>
              <a:t>.</a:t>
            </a:r>
            <a:r>
              <a:rPr lang="en-US" dirty="0">
                <a:solidFill>
                  <a:srgbClr val="FF0000"/>
                </a:solidFill>
                <a:latin typeface="Consolas" panose="020B0609020204030204" pitchFamily="49" charset="0"/>
              </a:rPr>
              <a:t>catch</a:t>
            </a:r>
            <a:r>
              <a:rPr lang="en-US" dirty="0">
                <a:latin typeface="Consolas" panose="020B0609020204030204" pitchFamily="49" charset="0"/>
              </a:rPr>
              <a:t>(lambda (</a:t>
            </a:r>
            <a:r>
              <a:rPr lang="en-US" dirty="0">
                <a:solidFill>
                  <a:srgbClr val="0070C0"/>
                </a:solidFill>
                <a:latin typeface="Consolas" panose="020B0609020204030204" pitchFamily="49" charset="0"/>
              </a:rPr>
              <a:t>error</a:t>
            </a:r>
            <a:r>
              <a:rPr lang="en-US" dirty="0">
                <a:latin typeface="Consolas" panose="020B0609020204030204" pitchFamily="49" charset="0"/>
              </a:rPr>
              <a:t>)          { </a:t>
            </a:r>
            <a:r>
              <a:rPr lang="en-US" dirty="0" err="1">
                <a:solidFill>
                  <a:srgbClr val="FF0000"/>
                </a:solidFill>
                <a:latin typeface="Consolas" panose="020B0609020204030204" pitchFamily="49" charset="0"/>
              </a:rPr>
              <a:t>deal_with_filter_error</a:t>
            </a:r>
            <a:r>
              <a:rPr lang="en-US" dirty="0">
                <a:solidFill>
                  <a:srgbClr val="FF0000"/>
                </a:solidFill>
                <a:latin typeface="Consolas" panose="020B0609020204030204" pitchFamily="49" charset="0"/>
              </a:rPr>
              <a:t>(error); </a:t>
            </a:r>
            <a:r>
              <a:rPr lang="en-US" dirty="0">
                <a:latin typeface="Consolas" panose="020B0609020204030204" pitchFamily="49" charset="0"/>
              </a:rPr>
              <a:t>}  )</a:t>
            </a:r>
          </a:p>
        </p:txBody>
      </p:sp>
      <p:sp>
        <p:nvSpPr>
          <p:cNvPr id="47" name="Speech Bubble: Rectangle with Corners Rounded 46">
            <a:extLst>
              <a:ext uri="{FF2B5EF4-FFF2-40B4-BE49-F238E27FC236}">
                <a16:creationId xmlns:a16="http://schemas.microsoft.com/office/drawing/2014/main" id="{ADC1689B-BA46-44F8-9A01-779B99A1CAEA}"/>
              </a:ext>
            </a:extLst>
          </p:cNvPr>
          <p:cNvSpPr/>
          <p:nvPr/>
        </p:nvSpPr>
        <p:spPr>
          <a:xfrm>
            <a:off x="120459" y="40412"/>
            <a:ext cx="3087566" cy="1067719"/>
          </a:xfrm>
          <a:prstGeom prst="wedgeRoundRectCallout">
            <a:avLst>
              <a:gd name="adj1" fmla="val 30522"/>
              <a:gd name="adj2" fmla="val 190016"/>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If this step of the pipeline generates an error...</a:t>
            </a:r>
          </a:p>
        </p:txBody>
      </p:sp>
      <p:sp>
        <p:nvSpPr>
          <p:cNvPr id="57" name="Speech Bubble: Rectangle with Corners Rounded 56">
            <a:extLst>
              <a:ext uri="{FF2B5EF4-FFF2-40B4-BE49-F238E27FC236}">
                <a16:creationId xmlns:a16="http://schemas.microsoft.com/office/drawing/2014/main" id="{E02275CE-B9AE-4850-8FF8-C2915D83F0C6}"/>
              </a:ext>
            </a:extLst>
          </p:cNvPr>
          <p:cNvSpPr/>
          <p:nvPr/>
        </p:nvSpPr>
        <p:spPr>
          <a:xfrm>
            <a:off x="6820927" y="830600"/>
            <a:ext cx="3087566" cy="1067719"/>
          </a:xfrm>
          <a:prstGeom prst="wedgeRoundRectCallout">
            <a:avLst>
              <a:gd name="adj1" fmla="val -690"/>
              <a:gd name="adj2" fmla="val 169503"/>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If this step of the pipeline generates an error...</a:t>
            </a:r>
          </a:p>
        </p:txBody>
      </p:sp>
      <p:sp>
        <p:nvSpPr>
          <p:cNvPr id="58" name="TextBox 57">
            <a:extLst>
              <a:ext uri="{FF2B5EF4-FFF2-40B4-BE49-F238E27FC236}">
                <a16:creationId xmlns:a16="http://schemas.microsoft.com/office/drawing/2014/main" id="{CD6BC17B-14A3-4CA1-B40C-9BE09D1DE221}"/>
              </a:ext>
            </a:extLst>
          </p:cNvPr>
          <p:cNvSpPr txBox="1"/>
          <p:nvPr/>
        </p:nvSpPr>
        <p:spPr>
          <a:xfrm>
            <a:off x="1910932" y="4874815"/>
            <a:ext cx="8140856" cy="707886"/>
          </a:xfrm>
          <a:prstGeom prst="rect">
            <a:avLst/>
          </a:prstGeom>
          <a:noFill/>
        </p:spPr>
        <p:txBody>
          <a:bodyPr wrap="square" rtlCol="0">
            <a:spAutoFit/>
          </a:bodyPr>
          <a:lstStyle/>
          <a:p>
            <a:pPr algn="ctr"/>
            <a:r>
              <a:rPr lang="en-US" sz="2000" dirty="0"/>
              <a:t>And if you don't catch something in-line, you can also catch errors from any phase of the pipeline at the end.</a:t>
            </a:r>
          </a:p>
        </p:txBody>
      </p:sp>
      <p:sp>
        <p:nvSpPr>
          <p:cNvPr id="60" name="Rectangle 59">
            <a:extLst>
              <a:ext uri="{FF2B5EF4-FFF2-40B4-BE49-F238E27FC236}">
                <a16:creationId xmlns:a16="http://schemas.microsoft.com/office/drawing/2014/main" id="{77F8D80A-9116-41B9-B679-F2AD185CED39}"/>
              </a:ext>
            </a:extLst>
          </p:cNvPr>
          <p:cNvSpPr/>
          <p:nvPr/>
        </p:nvSpPr>
        <p:spPr>
          <a:xfrm>
            <a:off x="2288252" y="2844813"/>
            <a:ext cx="7436820" cy="301035"/>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D7F439D-D514-41E9-B959-8BBFD1F3F039}"/>
              </a:ext>
            </a:extLst>
          </p:cNvPr>
          <p:cNvSpPr/>
          <p:nvPr/>
        </p:nvSpPr>
        <p:spPr>
          <a:xfrm>
            <a:off x="1108779" y="2563277"/>
            <a:ext cx="2422886" cy="301035"/>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E6BB7E58-102E-41F5-B084-DE24B92DBF48}"/>
              </a:ext>
            </a:extLst>
          </p:cNvPr>
          <p:cNvSpPr txBox="1"/>
          <p:nvPr/>
        </p:nvSpPr>
        <p:spPr>
          <a:xfrm>
            <a:off x="1341688" y="3905281"/>
            <a:ext cx="9528651" cy="369332"/>
          </a:xfrm>
          <a:prstGeom prst="rect">
            <a:avLst/>
          </a:prstGeom>
          <a:noFill/>
        </p:spPr>
        <p:txBody>
          <a:bodyPr wrap="square">
            <a:spAutoFit/>
          </a:bodyPr>
          <a:lstStyle/>
          <a:p>
            <a:r>
              <a:rPr lang="en-US" dirty="0">
                <a:latin typeface="Consolas" panose="020B0609020204030204" pitchFamily="49" charset="0"/>
              </a:rPr>
              <a:t>.</a:t>
            </a:r>
            <a:r>
              <a:rPr lang="en-US" dirty="0">
                <a:solidFill>
                  <a:srgbClr val="FF0000"/>
                </a:solidFill>
                <a:latin typeface="Consolas" panose="020B0609020204030204" pitchFamily="49" charset="0"/>
              </a:rPr>
              <a:t>catch</a:t>
            </a:r>
            <a:r>
              <a:rPr lang="en-US" dirty="0">
                <a:latin typeface="Consolas" panose="020B0609020204030204" pitchFamily="49" charset="0"/>
              </a:rPr>
              <a:t>(lambda (</a:t>
            </a:r>
            <a:r>
              <a:rPr lang="en-US" dirty="0">
                <a:solidFill>
                  <a:srgbClr val="00B050"/>
                </a:solidFill>
                <a:latin typeface="Consolas" panose="020B0609020204030204" pitchFamily="49" charset="0"/>
              </a:rPr>
              <a:t>error</a:t>
            </a:r>
            <a:r>
              <a:rPr lang="en-US" dirty="0">
                <a:latin typeface="Consolas" panose="020B0609020204030204" pitchFamily="49" charset="0"/>
              </a:rPr>
              <a:t>)          { </a:t>
            </a:r>
            <a:r>
              <a:rPr lang="en-US" dirty="0" err="1">
                <a:solidFill>
                  <a:srgbClr val="00B050"/>
                </a:solidFill>
                <a:latin typeface="Consolas" panose="020B0609020204030204" pitchFamily="49" charset="0"/>
              </a:rPr>
              <a:t>deal_with_sorting_error</a:t>
            </a:r>
            <a:r>
              <a:rPr lang="en-US" dirty="0">
                <a:solidFill>
                  <a:srgbClr val="00B050"/>
                </a:solidFill>
                <a:latin typeface="Consolas" panose="020B0609020204030204" pitchFamily="49" charset="0"/>
              </a:rPr>
              <a:t>(error);</a:t>
            </a:r>
            <a:r>
              <a:rPr lang="en-US" dirty="0">
                <a:latin typeface="Consolas" panose="020B0609020204030204" pitchFamily="49" charset="0"/>
              </a:rPr>
              <a:t>}  )</a:t>
            </a:r>
          </a:p>
        </p:txBody>
      </p:sp>
      <p:sp>
        <p:nvSpPr>
          <p:cNvPr id="63" name="Rectangle 62">
            <a:extLst>
              <a:ext uri="{FF2B5EF4-FFF2-40B4-BE49-F238E27FC236}">
                <a16:creationId xmlns:a16="http://schemas.microsoft.com/office/drawing/2014/main" id="{223C07DD-5678-4F98-9398-0F68BEDF00DC}"/>
              </a:ext>
            </a:extLst>
          </p:cNvPr>
          <p:cNvSpPr/>
          <p:nvPr/>
        </p:nvSpPr>
        <p:spPr>
          <a:xfrm>
            <a:off x="2289977" y="3381768"/>
            <a:ext cx="7382766" cy="301035"/>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E095B378-8A75-4AAA-AF8E-9341A7C1C55A}"/>
              </a:ext>
            </a:extLst>
          </p:cNvPr>
          <p:cNvSpPr/>
          <p:nvPr/>
        </p:nvSpPr>
        <p:spPr>
          <a:xfrm>
            <a:off x="5517930" y="3120613"/>
            <a:ext cx="3801743" cy="301035"/>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4044049B-7AFE-4C75-B6A9-589B0CF9C06B}"/>
              </a:ext>
            </a:extLst>
          </p:cNvPr>
          <p:cNvSpPr txBox="1"/>
          <p:nvPr/>
        </p:nvSpPr>
        <p:spPr>
          <a:xfrm>
            <a:off x="842243" y="2243201"/>
            <a:ext cx="10152460" cy="2585323"/>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function </a:t>
            </a:r>
            <a:r>
              <a:rPr lang="en-US" dirty="0" err="1">
                <a:latin typeface="Consolas" panose="020B0609020204030204" pitchFamily="49" charset="0"/>
              </a:rPr>
              <a:t>display_sorted_filtered_data</a:t>
            </a:r>
            <a:r>
              <a:rPr lang="en-US" dirty="0">
                <a:latin typeface="Consolas" panose="020B0609020204030204" pitchFamily="49" charset="0"/>
              </a:rPr>
              <a:t>(</a:t>
            </a:r>
            <a:r>
              <a:rPr lang="en-US" dirty="0" err="1">
                <a:latin typeface="Consolas" panose="020B0609020204030204" pitchFamily="49" charset="0"/>
              </a:rPr>
              <a:t>url</a:t>
            </a:r>
            <a:r>
              <a:rPr lang="en-US" dirty="0">
                <a:latin typeface="Consolas" panose="020B0609020204030204" pitchFamily="49" charset="0"/>
              </a:rPr>
              <a:t>) {</a:t>
            </a:r>
          </a:p>
          <a:p>
            <a:r>
              <a:rPr lang="en-US" dirty="0">
                <a:latin typeface="Consolas" panose="020B0609020204030204" pitchFamily="49" charset="0"/>
              </a:rPr>
              <a:t>  </a:t>
            </a:r>
            <a:r>
              <a:rPr lang="en-US" dirty="0" err="1">
                <a:solidFill>
                  <a:srgbClr val="C00000"/>
                </a:solidFill>
                <a:latin typeface="Consolas" panose="020B0609020204030204" pitchFamily="49" charset="0"/>
              </a:rPr>
              <a:t>download_data</a:t>
            </a:r>
            <a:r>
              <a:rPr lang="en-US" dirty="0">
                <a:solidFill>
                  <a:srgbClr val="C00000"/>
                </a:solidFill>
                <a:latin typeface="Consolas" panose="020B0609020204030204" pitchFamily="49" charset="0"/>
              </a:rPr>
              <a:t>(</a:t>
            </a:r>
            <a:r>
              <a:rPr lang="en-US" dirty="0" err="1">
                <a:solidFill>
                  <a:srgbClr val="C00000"/>
                </a:solidFill>
                <a:latin typeface="Consolas" panose="020B0609020204030204" pitchFamily="49" charset="0"/>
              </a:rPr>
              <a:t>url</a:t>
            </a:r>
            <a:r>
              <a:rPr lang="en-US" dirty="0">
                <a:solidFill>
                  <a:srgbClr val="C00000"/>
                </a:solidFill>
                <a:latin typeface="Consolas" panose="020B0609020204030204" pitchFamily="49" charset="0"/>
              </a:rPr>
              <a:t>)</a:t>
            </a:r>
          </a:p>
          <a:p>
            <a:r>
              <a:rPr lang="en-US" dirty="0">
                <a:latin typeface="Consolas" panose="020B0609020204030204" pitchFamily="49" charset="0"/>
              </a:rPr>
              <a:t>    .</a:t>
            </a:r>
            <a:r>
              <a:rPr lang="en-US" dirty="0">
                <a:solidFill>
                  <a:srgbClr val="FF0000"/>
                </a:solidFill>
                <a:latin typeface="Consolas" panose="020B0609020204030204" pitchFamily="49" charset="0"/>
              </a:rPr>
              <a:t>then</a:t>
            </a:r>
            <a:r>
              <a:rPr lang="en-US" dirty="0">
                <a:latin typeface="Consolas" panose="020B0609020204030204" pitchFamily="49" charset="0"/>
              </a:rPr>
              <a:t>(lambda (</a:t>
            </a:r>
            <a:r>
              <a:rPr lang="en-US" dirty="0" err="1">
                <a:solidFill>
                  <a:srgbClr val="C00000"/>
                </a:solidFill>
                <a:latin typeface="Consolas" panose="020B0609020204030204" pitchFamily="49" charset="0"/>
              </a:rPr>
              <a:t>downloaded_data</a:t>
            </a:r>
            <a:r>
              <a:rPr lang="en-US" dirty="0">
                <a:latin typeface="Consolas" panose="020B0609020204030204" pitchFamily="49" charset="0"/>
              </a:rPr>
              <a:t>) { </a:t>
            </a:r>
            <a:r>
              <a:rPr lang="en-US" dirty="0" err="1">
                <a:solidFill>
                  <a:srgbClr val="0070C0"/>
                </a:solidFill>
                <a:latin typeface="Consolas" panose="020B0609020204030204" pitchFamily="49" charset="0"/>
              </a:rPr>
              <a:t>filter_data</a:t>
            </a:r>
            <a:r>
              <a:rPr lang="en-US" dirty="0">
                <a:solidFill>
                  <a:srgbClr val="0070C0"/>
                </a:solidFill>
                <a:latin typeface="Consolas" panose="020B0609020204030204" pitchFamily="49" charset="0"/>
              </a:rPr>
              <a:t>(</a:t>
            </a:r>
            <a:r>
              <a:rPr lang="en-US" dirty="0" err="1">
                <a:solidFill>
                  <a:srgbClr val="0070C0"/>
                </a:solidFill>
                <a:latin typeface="Consolas" panose="020B0609020204030204" pitchFamily="49" charset="0"/>
              </a:rPr>
              <a:t>downloaded_data</a:t>
            </a:r>
            <a:r>
              <a:rPr lang="en-US" dirty="0">
                <a:solidFill>
                  <a:srgbClr val="0070C0"/>
                </a:solidFill>
                <a:latin typeface="Consolas" panose="020B0609020204030204" pitchFamily="49" charset="0"/>
              </a:rPr>
              <a:t>);  </a:t>
            </a:r>
            <a:r>
              <a:rPr lang="en-US" dirty="0">
                <a:latin typeface="Consolas" panose="020B0609020204030204" pitchFamily="49" charset="0"/>
              </a:rPr>
              <a:t>}  )</a:t>
            </a:r>
          </a:p>
          <a:p>
            <a:r>
              <a:rPr lang="en-US" dirty="0">
                <a:latin typeface="Consolas" panose="020B0609020204030204" pitchFamily="49" charset="0"/>
              </a:rPr>
              <a:t>    .</a:t>
            </a:r>
            <a:r>
              <a:rPr lang="en-US" dirty="0">
                <a:solidFill>
                  <a:srgbClr val="FF0000"/>
                </a:solidFill>
                <a:latin typeface="Consolas" panose="020B0609020204030204" pitchFamily="49" charset="0"/>
              </a:rPr>
              <a:t>then</a:t>
            </a:r>
            <a:r>
              <a:rPr lang="en-US" dirty="0">
                <a:latin typeface="Consolas" panose="020B0609020204030204" pitchFamily="49" charset="0"/>
              </a:rPr>
              <a:t>(lambda (</a:t>
            </a:r>
            <a:r>
              <a:rPr lang="en-US" dirty="0" err="1">
                <a:solidFill>
                  <a:srgbClr val="0070C0"/>
                </a:solidFill>
                <a:latin typeface="Consolas" panose="020B0609020204030204" pitchFamily="49" charset="0"/>
              </a:rPr>
              <a:t>filtered_data</a:t>
            </a:r>
            <a:r>
              <a:rPr lang="en-US" dirty="0">
                <a:latin typeface="Consolas" panose="020B0609020204030204" pitchFamily="49" charset="0"/>
              </a:rPr>
              <a:t>)   { </a:t>
            </a:r>
            <a:r>
              <a:rPr lang="en-US" dirty="0" err="1">
                <a:solidFill>
                  <a:srgbClr val="00B050"/>
                </a:solidFill>
                <a:latin typeface="Consolas" panose="020B0609020204030204" pitchFamily="49" charset="0"/>
              </a:rPr>
              <a:t>sort_data</a:t>
            </a:r>
            <a:r>
              <a:rPr lang="en-US" dirty="0">
                <a:solidFill>
                  <a:srgbClr val="00B050"/>
                </a:solidFill>
                <a:latin typeface="Consolas" panose="020B0609020204030204" pitchFamily="49" charset="0"/>
              </a:rPr>
              <a:t>(</a:t>
            </a:r>
            <a:r>
              <a:rPr lang="en-US" dirty="0" err="1">
                <a:solidFill>
                  <a:srgbClr val="00B050"/>
                </a:solidFill>
                <a:latin typeface="Consolas" panose="020B0609020204030204" pitchFamily="49" charset="0"/>
              </a:rPr>
              <a:t>filtered_data</a:t>
            </a:r>
            <a:r>
              <a:rPr lang="en-US" dirty="0">
                <a:solidFill>
                  <a:srgbClr val="00B050"/>
                </a:solidFill>
                <a:latin typeface="Consolas" panose="020B0609020204030204" pitchFamily="49" charset="0"/>
              </a:rPr>
              <a:t>);      </a:t>
            </a:r>
            <a:r>
              <a:rPr lang="en-US" dirty="0">
                <a:latin typeface="Consolas" panose="020B0609020204030204" pitchFamily="49" charset="0"/>
              </a:rPr>
              <a:t>}  )</a:t>
            </a:r>
          </a:p>
          <a:p>
            <a:r>
              <a:rPr lang="en-US" dirty="0">
                <a:latin typeface="Consolas" panose="020B0609020204030204" pitchFamily="49" charset="0"/>
              </a:rPr>
              <a:t>    .</a:t>
            </a:r>
            <a:r>
              <a:rPr lang="en-US" dirty="0">
                <a:solidFill>
                  <a:srgbClr val="FF0000"/>
                </a:solidFill>
                <a:latin typeface="Consolas" panose="020B0609020204030204" pitchFamily="49" charset="0"/>
              </a:rPr>
              <a:t>then</a:t>
            </a:r>
            <a:r>
              <a:rPr lang="en-US" dirty="0">
                <a:latin typeface="Consolas" panose="020B0609020204030204" pitchFamily="49" charset="0"/>
              </a:rPr>
              <a:t>(lambda (</a:t>
            </a:r>
            <a:r>
              <a:rPr lang="en-US" dirty="0" err="1">
                <a:solidFill>
                  <a:srgbClr val="00B050"/>
                </a:solidFill>
                <a:latin typeface="Consolas" panose="020B0609020204030204" pitchFamily="49" charset="0"/>
              </a:rPr>
              <a:t>sorted_data</a:t>
            </a:r>
            <a:r>
              <a:rPr lang="en-US" dirty="0">
                <a:latin typeface="Consolas" panose="020B0609020204030204" pitchFamily="49" charset="0"/>
              </a:rPr>
              <a:t>)     { </a:t>
            </a:r>
            <a:r>
              <a:rPr lang="en-US" dirty="0" err="1">
                <a:solidFill>
                  <a:srgbClr val="7030A0"/>
                </a:solidFill>
                <a:latin typeface="Consolas" panose="020B0609020204030204" pitchFamily="49" charset="0"/>
              </a:rPr>
              <a:t>update_ui</a:t>
            </a:r>
            <a:r>
              <a:rPr lang="en-US" dirty="0">
                <a:solidFill>
                  <a:srgbClr val="7030A0"/>
                </a:solidFill>
                <a:latin typeface="Consolas" panose="020B0609020204030204" pitchFamily="49" charset="0"/>
              </a:rPr>
              <a:t>(</a:t>
            </a:r>
            <a:r>
              <a:rPr lang="en-US" dirty="0" err="1">
                <a:solidFill>
                  <a:srgbClr val="7030A0"/>
                </a:solidFill>
                <a:latin typeface="Consolas" panose="020B0609020204030204" pitchFamily="49" charset="0"/>
              </a:rPr>
              <a:t>sorted_data</a:t>
            </a:r>
            <a:r>
              <a:rPr lang="en-US" dirty="0">
                <a:solidFill>
                  <a:srgbClr val="7030A0"/>
                </a:solidFill>
                <a:latin typeface="Consolas" panose="020B0609020204030204" pitchFamily="49" charset="0"/>
              </a:rPr>
              <a:t>);        </a:t>
            </a:r>
            <a:r>
              <a:rPr lang="en-US" dirty="0">
                <a:latin typeface="Consolas" panose="020B0609020204030204" pitchFamily="49" charset="0"/>
              </a:rPr>
              <a:t>}  )</a:t>
            </a:r>
          </a:p>
          <a:p>
            <a:r>
              <a:rPr lang="en-US" dirty="0">
                <a:latin typeface="Consolas" panose="020B0609020204030204" pitchFamily="49" charset="0"/>
              </a:rPr>
              <a:t>    .</a:t>
            </a:r>
            <a:r>
              <a:rPr lang="en-US" dirty="0">
                <a:solidFill>
                  <a:srgbClr val="FF0000"/>
                </a:solidFill>
                <a:latin typeface="Consolas" panose="020B0609020204030204" pitchFamily="49" charset="0"/>
              </a:rPr>
              <a:t>catch</a:t>
            </a:r>
            <a:r>
              <a:rPr lang="en-US" dirty="0">
                <a:latin typeface="Consolas" panose="020B0609020204030204" pitchFamily="49" charset="0"/>
              </a:rPr>
              <a:t>(lambda (</a:t>
            </a:r>
            <a:r>
              <a:rPr lang="en-US" dirty="0">
                <a:solidFill>
                  <a:schemeClr val="bg2">
                    <a:lumMod val="50000"/>
                  </a:schemeClr>
                </a:solidFill>
                <a:latin typeface="Consolas" panose="020B0609020204030204" pitchFamily="49" charset="0"/>
              </a:rPr>
              <a:t>error</a:t>
            </a:r>
            <a:r>
              <a:rPr lang="en-US" dirty="0">
                <a:latin typeface="Consolas" panose="020B0609020204030204" pitchFamily="49" charset="0"/>
              </a:rPr>
              <a:t>)          { </a:t>
            </a:r>
            <a:r>
              <a:rPr lang="en-US" dirty="0" err="1">
                <a:solidFill>
                  <a:srgbClr val="FF0000"/>
                </a:solidFill>
                <a:latin typeface="Consolas" panose="020B0609020204030204" pitchFamily="49" charset="0"/>
              </a:rPr>
              <a:t>address_all_errors</a:t>
            </a:r>
            <a:r>
              <a:rPr lang="en-US" dirty="0">
                <a:solidFill>
                  <a:srgbClr val="FF0000"/>
                </a:solidFill>
                <a:latin typeface="Consolas" panose="020B0609020204030204" pitchFamily="49" charset="0"/>
              </a:rPr>
              <a:t>(</a:t>
            </a:r>
            <a:r>
              <a:rPr lang="en-US" dirty="0">
                <a:solidFill>
                  <a:schemeClr val="bg2">
                    <a:lumMod val="50000"/>
                  </a:schemeClr>
                </a:solidFill>
                <a:latin typeface="Consolas" panose="020B0609020204030204" pitchFamily="49" charset="0"/>
              </a:rPr>
              <a:t>error</a:t>
            </a:r>
            <a:r>
              <a:rPr lang="en-US" dirty="0">
                <a:solidFill>
                  <a:srgbClr val="FF0000"/>
                </a:solidFill>
                <a:latin typeface="Consolas" panose="020B0609020204030204" pitchFamily="49" charset="0"/>
              </a:rPr>
              <a:t>);     </a:t>
            </a:r>
            <a:r>
              <a:rPr lang="en-US" dirty="0">
                <a:latin typeface="Consolas" panose="020B0609020204030204" pitchFamily="49" charset="0"/>
              </a:rPr>
              <a:t>}  )</a:t>
            </a:r>
          </a:p>
          <a:p>
            <a:r>
              <a:rPr lang="en-US" dirty="0">
                <a:latin typeface="Consolas" panose="020B0609020204030204" pitchFamily="49" charset="0"/>
              </a:rPr>
              <a:t>}</a:t>
            </a:r>
          </a:p>
          <a:p>
            <a:endParaRPr lang="en-US" dirty="0">
              <a:latin typeface="Consolas" panose="020B0609020204030204" pitchFamily="49" charset="0"/>
            </a:endParaRPr>
          </a:p>
          <a:p>
            <a:endParaRPr lang="en-US" dirty="0">
              <a:latin typeface="Consolas" panose="020B0609020204030204" pitchFamily="49" charset="0"/>
            </a:endParaRPr>
          </a:p>
        </p:txBody>
      </p:sp>
      <p:sp>
        <p:nvSpPr>
          <p:cNvPr id="65" name="TextBox 64">
            <a:extLst>
              <a:ext uri="{FF2B5EF4-FFF2-40B4-BE49-F238E27FC236}">
                <a16:creationId xmlns:a16="http://schemas.microsoft.com/office/drawing/2014/main" id="{EF7AD083-6724-4B02-944F-45F6BBE9D37D}"/>
              </a:ext>
            </a:extLst>
          </p:cNvPr>
          <p:cNvSpPr txBox="1"/>
          <p:nvPr/>
        </p:nvSpPr>
        <p:spPr>
          <a:xfrm>
            <a:off x="1323922" y="5901254"/>
            <a:ext cx="9314876" cy="400110"/>
          </a:xfrm>
          <a:prstGeom prst="rect">
            <a:avLst/>
          </a:prstGeom>
          <a:noFill/>
        </p:spPr>
        <p:txBody>
          <a:bodyPr wrap="square" rtlCol="0">
            <a:spAutoFit/>
          </a:bodyPr>
          <a:lstStyle/>
          <a:p>
            <a:pPr algn="ctr"/>
            <a:r>
              <a:rPr lang="en-US" sz="2000" dirty="0"/>
              <a:t>Although this provides less error-handling granularity, so be careful.</a:t>
            </a:r>
          </a:p>
        </p:txBody>
      </p:sp>
      <p:sp>
        <p:nvSpPr>
          <p:cNvPr id="67" name="Rectangle 66">
            <a:extLst>
              <a:ext uri="{FF2B5EF4-FFF2-40B4-BE49-F238E27FC236}">
                <a16:creationId xmlns:a16="http://schemas.microsoft.com/office/drawing/2014/main" id="{B2DC52ED-A7B1-4B89-A0F5-C00350DFF290}"/>
              </a:ext>
            </a:extLst>
          </p:cNvPr>
          <p:cNvSpPr/>
          <p:nvPr/>
        </p:nvSpPr>
        <p:spPr>
          <a:xfrm>
            <a:off x="1375712" y="3660131"/>
            <a:ext cx="8724670" cy="301035"/>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peech Bubble: Rectangle with Corners Rounded 34">
            <a:extLst>
              <a:ext uri="{FF2B5EF4-FFF2-40B4-BE49-F238E27FC236}">
                <a16:creationId xmlns:a16="http://schemas.microsoft.com/office/drawing/2014/main" id="{E33311AD-502A-4FE2-AF29-3991C523DF18}"/>
              </a:ext>
            </a:extLst>
          </p:cNvPr>
          <p:cNvSpPr/>
          <p:nvPr/>
        </p:nvSpPr>
        <p:spPr>
          <a:xfrm>
            <a:off x="332873" y="4311223"/>
            <a:ext cx="2148615" cy="1067719"/>
          </a:xfrm>
          <a:prstGeom prst="wedgeRoundRectCallout">
            <a:avLst>
              <a:gd name="adj1" fmla="val 17228"/>
              <a:gd name="adj2" fmla="val -159727"/>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catch handler runs.</a:t>
            </a:r>
          </a:p>
        </p:txBody>
      </p:sp>
      <p:sp>
        <p:nvSpPr>
          <p:cNvPr id="21" name="Speech Bubble: Rectangle with Corners Rounded 20">
            <a:extLst>
              <a:ext uri="{FF2B5EF4-FFF2-40B4-BE49-F238E27FC236}">
                <a16:creationId xmlns:a16="http://schemas.microsoft.com/office/drawing/2014/main" id="{3B68AEB6-11EF-483E-990F-9486442F73C9}"/>
              </a:ext>
            </a:extLst>
          </p:cNvPr>
          <p:cNvSpPr/>
          <p:nvPr/>
        </p:nvSpPr>
        <p:spPr>
          <a:xfrm>
            <a:off x="4430320" y="4368865"/>
            <a:ext cx="2519388" cy="1067719"/>
          </a:xfrm>
          <a:prstGeom prst="wedgeRoundRectCallout">
            <a:avLst>
              <a:gd name="adj1" fmla="val 17228"/>
              <a:gd name="adj2" fmla="val -159727"/>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Adding this lambda onto the run queue.</a:t>
            </a:r>
          </a:p>
        </p:txBody>
      </p:sp>
      <p:sp>
        <p:nvSpPr>
          <p:cNvPr id="22" name="Speech Bubble: Rectangle with Corners Rounded 21">
            <a:extLst>
              <a:ext uri="{FF2B5EF4-FFF2-40B4-BE49-F238E27FC236}">
                <a16:creationId xmlns:a16="http://schemas.microsoft.com/office/drawing/2014/main" id="{F32ECF98-1D34-4AC8-A379-613D58BB9286}"/>
              </a:ext>
            </a:extLst>
          </p:cNvPr>
          <p:cNvSpPr/>
          <p:nvPr/>
        </p:nvSpPr>
        <p:spPr>
          <a:xfrm>
            <a:off x="5638940" y="4869956"/>
            <a:ext cx="2519388" cy="1067719"/>
          </a:xfrm>
          <a:prstGeom prst="wedgeRoundRectCallout">
            <a:avLst>
              <a:gd name="adj1" fmla="val 17228"/>
              <a:gd name="adj2" fmla="val -159727"/>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Adding this lambda onto the run queue.</a:t>
            </a:r>
          </a:p>
        </p:txBody>
      </p:sp>
      <p:sp>
        <p:nvSpPr>
          <p:cNvPr id="56" name="Speech Bubble: Rectangle with Corners Rounded 55">
            <a:extLst>
              <a:ext uri="{FF2B5EF4-FFF2-40B4-BE49-F238E27FC236}">
                <a16:creationId xmlns:a16="http://schemas.microsoft.com/office/drawing/2014/main" id="{D749E290-EDDC-416F-8CD8-C3D6D327018C}"/>
              </a:ext>
            </a:extLst>
          </p:cNvPr>
          <p:cNvSpPr/>
          <p:nvPr/>
        </p:nvSpPr>
        <p:spPr>
          <a:xfrm>
            <a:off x="478894" y="4845082"/>
            <a:ext cx="2148615" cy="1067719"/>
          </a:xfrm>
          <a:prstGeom prst="wedgeRoundRectCallout">
            <a:avLst>
              <a:gd name="adj1" fmla="val 17228"/>
              <a:gd name="adj2" fmla="val -159727"/>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catch handler runs.</a:t>
            </a:r>
          </a:p>
        </p:txBody>
      </p:sp>
    </p:spTree>
    <p:extLst>
      <p:ext uri="{BB962C8B-B14F-4D97-AF65-F5344CB8AC3E}">
        <p14:creationId xmlns:p14="http://schemas.microsoft.com/office/powerpoint/2010/main" val="235961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wipe(up)">
                                      <p:cBhvr>
                                        <p:cTn id="20" dur="500"/>
                                        <p:tgtEl>
                                          <p:spTgt spid="5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wipe(left)">
                                      <p:cBhvr>
                                        <p:cTn id="25" dur="3000"/>
                                        <p:tgtEl>
                                          <p:spTgt spid="5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wipe(down)">
                                      <p:cBhvr>
                                        <p:cTn id="30" dur="500"/>
                                        <p:tgtEl>
                                          <p:spTgt spid="4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2"/>
                                        </p:tgtEl>
                                        <p:attrNameLst>
                                          <p:attrName>style.visibility</p:attrName>
                                        </p:attrNameLst>
                                      </p:cBhvr>
                                      <p:to>
                                        <p:strVal val="visible"/>
                                      </p:to>
                                    </p:set>
                                    <p:animEffect transition="in" filter="fade">
                                      <p:cBhvr>
                                        <p:cTn id="33" dur="500"/>
                                        <p:tgtEl>
                                          <p:spTgt spid="6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down)">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down)">
                                      <p:cBhvr>
                                        <p:cTn id="43" dur="500"/>
                                        <p:tgtEl>
                                          <p:spTgt spid="2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0"/>
                                        </p:tgtEl>
                                        <p:attrNameLst>
                                          <p:attrName>style.visibility</p:attrName>
                                        </p:attrNameLst>
                                      </p:cBhvr>
                                      <p:to>
                                        <p:strVal val="visible"/>
                                      </p:to>
                                    </p:set>
                                    <p:animEffect transition="in" filter="fade">
                                      <p:cBhvr>
                                        <p:cTn id="46" dur="500"/>
                                        <p:tgtEl>
                                          <p:spTgt spid="60"/>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47"/>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35"/>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62"/>
                                        </p:tgtEl>
                                      </p:cBhvr>
                                    </p:animEffect>
                                    <p:set>
                                      <p:cBhvr>
                                        <p:cTn id="55" dur="1" fill="hold">
                                          <p:stCondLst>
                                            <p:cond delay="499"/>
                                          </p:stCondLst>
                                        </p:cTn>
                                        <p:tgtEl>
                                          <p:spTgt spid="62"/>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2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60"/>
                                        </p:tgtEl>
                                      </p:cBhvr>
                                    </p:animEffect>
                                    <p:set>
                                      <p:cBhvr>
                                        <p:cTn id="60" dur="1" fill="hold">
                                          <p:stCondLst>
                                            <p:cond delay="499"/>
                                          </p:stCondLst>
                                        </p:cTn>
                                        <p:tgtEl>
                                          <p:spTgt spid="60"/>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54"/>
                                        </p:tgtEl>
                                        <p:attrNameLst>
                                          <p:attrName>style.visibility</p:attrName>
                                        </p:attrNameLst>
                                      </p:cBhvr>
                                      <p:to>
                                        <p:strVal val="visible"/>
                                      </p:to>
                                    </p:set>
                                    <p:animEffect transition="in" filter="wipe(left)">
                                      <p:cBhvr>
                                        <p:cTn id="65" dur="3000"/>
                                        <p:tgtEl>
                                          <p:spTgt spid="5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57"/>
                                        </p:tgtEl>
                                        <p:attrNameLst>
                                          <p:attrName>style.visibility</p:attrName>
                                        </p:attrNameLst>
                                      </p:cBhvr>
                                      <p:to>
                                        <p:strVal val="visible"/>
                                      </p:to>
                                    </p:set>
                                    <p:animEffect transition="in" filter="wipe(down)">
                                      <p:cBhvr>
                                        <p:cTn id="70" dur="500"/>
                                        <p:tgtEl>
                                          <p:spTgt spid="5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4"/>
                                        </p:tgtEl>
                                        <p:attrNameLst>
                                          <p:attrName>style.visibility</p:attrName>
                                        </p:attrNameLst>
                                      </p:cBhvr>
                                      <p:to>
                                        <p:strVal val="visible"/>
                                      </p:to>
                                    </p:set>
                                    <p:animEffect transition="in" filter="fade">
                                      <p:cBhvr>
                                        <p:cTn id="73" dur="500"/>
                                        <p:tgtEl>
                                          <p:spTgt spid="64"/>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56"/>
                                        </p:tgtEl>
                                        <p:attrNameLst>
                                          <p:attrName>style.visibility</p:attrName>
                                        </p:attrNameLst>
                                      </p:cBhvr>
                                      <p:to>
                                        <p:strVal val="visible"/>
                                      </p:to>
                                    </p:set>
                                    <p:animEffect transition="in" filter="wipe(down)">
                                      <p:cBhvr>
                                        <p:cTn id="78" dur="500"/>
                                        <p:tgtEl>
                                          <p:spTgt spid="56"/>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wipe(down)">
                                      <p:cBhvr>
                                        <p:cTn id="83" dur="500"/>
                                        <p:tgtEl>
                                          <p:spTgt spid="22"/>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63"/>
                                        </p:tgtEl>
                                        <p:attrNameLst>
                                          <p:attrName>style.visibility</p:attrName>
                                        </p:attrNameLst>
                                      </p:cBhvr>
                                      <p:to>
                                        <p:strVal val="visible"/>
                                      </p:to>
                                    </p:set>
                                    <p:animEffect transition="in" filter="fade">
                                      <p:cBhvr>
                                        <p:cTn id="86" dur="500"/>
                                        <p:tgtEl>
                                          <p:spTgt spid="63"/>
                                        </p:tgtEl>
                                      </p:cBhvr>
                                    </p:animEffec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57"/>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56"/>
                                        </p:tgtEl>
                                        <p:attrNameLst>
                                          <p:attrName>style.visibility</p:attrName>
                                        </p:attrNameLst>
                                      </p:cBhvr>
                                      <p:to>
                                        <p:strVal val="hidden"/>
                                      </p:to>
                                    </p:set>
                                  </p:childTnLst>
                                </p:cTn>
                              </p:par>
                              <p:par>
                                <p:cTn id="93" presetID="10" presetClass="exit" presetSubtype="0" fill="hold" grpId="1" nodeType="withEffect">
                                  <p:stCondLst>
                                    <p:cond delay="0"/>
                                  </p:stCondLst>
                                  <p:childTnLst>
                                    <p:animEffect transition="out" filter="fade">
                                      <p:cBhvr>
                                        <p:cTn id="94" dur="500"/>
                                        <p:tgtEl>
                                          <p:spTgt spid="64"/>
                                        </p:tgtEl>
                                      </p:cBhvr>
                                    </p:animEffect>
                                    <p:set>
                                      <p:cBhvr>
                                        <p:cTn id="95" dur="1" fill="hold">
                                          <p:stCondLst>
                                            <p:cond delay="499"/>
                                          </p:stCondLst>
                                        </p:cTn>
                                        <p:tgtEl>
                                          <p:spTgt spid="64"/>
                                        </p:tgtEl>
                                        <p:attrNameLst>
                                          <p:attrName>style.visibility</p:attrName>
                                        </p:attrNameLst>
                                      </p:cBhvr>
                                      <p:to>
                                        <p:strVal val="hidden"/>
                                      </p:to>
                                    </p:set>
                                  </p:childTnLst>
                                </p:cTn>
                              </p:par>
                              <p:par>
                                <p:cTn id="96" presetID="10" presetClass="exit" presetSubtype="0" fill="hold" grpId="1" nodeType="withEffect">
                                  <p:stCondLst>
                                    <p:cond delay="0"/>
                                  </p:stCondLst>
                                  <p:childTnLst>
                                    <p:animEffect transition="out" filter="fade">
                                      <p:cBhvr>
                                        <p:cTn id="97" dur="500"/>
                                        <p:tgtEl>
                                          <p:spTgt spid="63"/>
                                        </p:tgtEl>
                                      </p:cBhvr>
                                    </p:animEffect>
                                    <p:set>
                                      <p:cBhvr>
                                        <p:cTn id="98" dur="1" fill="hold">
                                          <p:stCondLst>
                                            <p:cond delay="499"/>
                                          </p:stCondLst>
                                        </p:cTn>
                                        <p:tgtEl>
                                          <p:spTgt spid="63"/>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22"/>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23"/>
                                        </p:tgtEl>
                                        <p:attrNameLst>
                                          <p:attrName>style.visibility</p:attrName>
                                        </p:attrNameLst>
                                      </p:cBhvr>
                                      <p:to>
                                        <p:strVal val="visible"/>
                                      </p:to>
                                    </p:set>
                                    <p:animEffect transition="in" filter="wipe(left)">
                                      <p:cBhvr>
                                        <p:cTn id="105" dur="3000"/>
                                        <p:tgtEl>
                                          <p:spTgt spid="23"/>
                                        </p:tgtEl>
                                      </p:cBhvr>
                                    </p:animEffec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58"/>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22" presetClass="entr" presetSubtype="1" fill="hold" grpId="0" nodeType="clickEffect">
                                  <p:stCondLst>
                                    <p:cond delay="0"/>
                                  </p:stCondLst>
                                  <p:childTnLst>
                                    <p:set>
                                      <p:cBhvr>
                                        <p:cTn id="113" dur="1" fill="hold">
                                          <p:stCondLst>
                                            <p:cond delay="0"/>
                                          </p:stCondLst>
                                        </p:cTn>
                                        <p:tgtEl>
                                          <p:spTgt spid="59"/>
                                        </p:tgtEl>
                                        <p:attrNameLst>
                                          <p:attrName>style.visibility</p:attrName>
                                        </p:attrNameLst>
                                      </p:cBhvr>
                                      <p:to>
                                        <p:strVal val="visible"/>
                                      </p:to>
                                    </p:set>
                                    <p:animEffect transition="in" filter="wipe(up)">
                                      <p:cBhvr>
                                        <p:cTn id="114" dur="500"/>
                                        <p:tgtEl>
                                          <p:spTgt spid="59"/>
                                        </p:tgtEl>
                                      </p:cBhvr>
                                    </p:animEffect>
                                  </p:childTnLst>
                                </p:cTn>
                              </p:par>
                            </p:childTnLst>
                          </p:cTn>
                        </p:par>
                        <p:par>
                          <p:cTn id="115" fill="hold">
                            <p:stCondLst>
                              <p:cond delay="500"/>
                            </p:stCondLst>
                            <p:childTnLst>
                              <p:par>
                                <p:cTn id="116" presetID="10" presetClass="entr" presetSubtype="0" fill="hold" grpId="0" nodeType="afterEffect">
                                  <p:stCondLst>
                                    <p:cond delay="0"/>
                                  </p:stCondLst>
                                  <p:childTnLst>
                                    <p:set>
                                      <p:cBhvr>
                                        <p:cTn id="117" dur="1" fill="hold">
                                          <p:stCondLst>
                                            <p:cond delay="0"/>
                                          </p:stCondLst>
                                        </p:cTn>
                                        <p:tgtEl>
                                          <p:spTgt spid="67"/>
                                        </p:tgtEl>
                                        <p:attrNameLst>
                                          <p:attrName>style.visibility</p:attrName>
                                        </p:attrNameLst>
                                      </p:cBhvr>
                                      <p:to>
                                        <p:strVal val="visible"/>
                                      </p:to>
                                    </p:set>
                                    <p:animEffect transition="in" filter="fade">
                                      <p:cBhvr>
                                        <p:cTn id="118" dur="500"/>
                                        <p:tgtEl>
                                          <p:spTgt spid="67"/>
                                        </p:tgtEl>
                                      </p:cBhvr>
                                    </p:animEffec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0" grpId="0"/>
      <p:bldP spid="49" grpId="0"/>
      <p:bldP spid="50" grpId="0" animBg="1"/>
      <p:bldP spid="53" grpId="0"/>
      <p:bldP spid="54" grpId="0"/>
      <p:bldP spid="47" grpId="0" animBg="1"/>
      <p:bldP spid="47" grpId="1" animBg="1"/>
      <p:bldP spid="57" grpId="0" animBg="1"/>
      <p:bldP spid="57" grpId="1" animBg="1"/>
      <p:bldP spid="58" grpId="0"/>
      <p:bldP spid="60" grpId="0" animBg="1"/>
      <p:bldP spid="60" grpId="1" animBg="1"/>
      <p:bldP spid="62" grpId="0" animBg="1"/>
      <p:bldP spid="62" grpId="1" animBg="1"/>
      <p:bldP spid="23" grpId="0"/>
      <p:bldP spid="63" grpId="0" animBg="1"/>
      <p:bldP spid="63" grpId="1" animBg="1"/>
      <p:bldP spid="64" grpId="0" animBg="1"/>
      <p:bldP spid="64" grpId="1" animBg="1"/>
      <p:bldP spid="59" grpId="0" animBg="1"/>
      <p:bldP spid="65" grpId="0"/>
      <p:bldP spid="67" grpId="0" animBg="1"/>
      <p:bldP spid="35" grpId="0" animBg="1"/>
      <p:bldP spid="35" grpId="1" animBg="1"/>
      <p:bldP spid="21" grpId="0" animBg="1"/>
      <p:bldP spid="21" grpId="1" animBg="1"/>
      <p:bldP spid="22" grpId="0" animBg="1"/>
      <p:bldP spid="22" grpId="1" animBg="1"/>
      <p:bldP spid="56" grpId="0" animBg="1"/>
      <p:bldP spid="56" grpId="1"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p:txBody>
          <a:bodyPr/>
          <a:lstStyle/>
          <a:p>
            <a:r>
              <a:rPr lang="en-US" dirty="0"/>
              <a:t>Promises In a Few Different Languages</a:t>
            </a:r>
          </a:p>
        </p:txBody>
      </p:sp>
      <p:sp>
        <p:nvSpPr>
          <p:cNvPr id="3" name="TextBox 2">
            <a:extLst>
              <a:ext uri="{FF2B5EF4-FFF2-40B4-BE49-F238E27FC236}">
                <a16:creationId xmlns:a16="http://schemas.microsoft.com/office/drawing/2014/main" id="{A0163358-F621-4EDD-85EE-376E19061E6F}"/>
              </a:ext>
            </a:extLst>
          </p:cNvPr>
          <p:cNvSpPr txBox="1"/>
          <p:nvPr/>
        </p:nvSpPr>
        <p:spPr>
          <a:xfrm>
            <a:off x="1019977" y="3009901"/>
            <a:ext cx="10333022" cy="3693319"/>
          </a:xfrm>
          <a:prstGeom prst="rect">
            <a:avLst/>
          </a:prstGeom>
          <a:solidFill>
            <a:schemeClr val="accent2">
              <a:lumMod val="20000"/>
              <a:lumOff val="80000"/>
            </a:schemeClr>
          </a:solidFill>
          <a:ln>
            <a:solidFill>
              <a:schemeClr val="tx1"/>
            </a:solidFill>
          </a:ln>
        </p:spPr>
        <p:txBody>
          <a:bodyPr wrap="square">
            <a:spAutoFit/>
          </a:bodyPr>
          <a:lstStyle/>
          <a:p>
            <a:r>
              <a:rPr lang="en-US" dirty="0">
                <a:latin typeface="Consolas" panose="020B0609020204030204" pitchFamily="49" charset="0"/>
              </a:rPr>
              <a:t>// Java promise example</a:t>
            </a:r>
          </a:p>
          <a:p>
            <a:r>
              <a:rPr lang="en-US" dirty="0">
                <a:latin typeface="Consolas" panose="020B0609020204030204" pitchFamily="49" charset="0"/>
              </a:rPr>
              <a:t>public void </a:t>
            </a:r>
            <a:r>
              <a:rPr lang="en-US" dirty="0" err="1">
                <a:latin typeface="Consolas" panose="020B0609020204030204" pitchFamily="49" charset="0"/>
              </a:rPr>
              <a:t>create_and_run_promise</a:t>
            </a:r>
            <a:r>
              <a:rPr lang="en-US" dirty="0">
                <a:latin typeface="Consolas" panose="020B0609020204030204" pitchFamily="49" charset="0"/>
              </a:rPr>
              <a:t>(String input) {</a:t>
            </a:r>
          </a:p>
          <a:p>
            <a:r>
              <a:rPr lang="en-US" dirty="0">
                <a:latin typeface="Consolas" panose="020B0609020204030204" pitchFamily="49" charset="0"/>
              </a:rPr>
              <a:t>  try {</a:t>
            </a:r>
          </a:p>
          <a:p>
            <a:r>
              <a:rPr lang="en-US" dirty="0">
                <a:latin typeface="Consolas" panose="020B0609020204030204" pitchFamily="49" charset="0"/>
              </a:rPr>
              <a:t>    </a:t>
            </a:r>
            <a:r>
              <a:rPr lang="en-US" dirty="0" err="1">
                <a:latin typeface="Consolas" panose="020B0609020204030204" pitchFamily="49" charset="0"/>
              </a:rPr>
              <a:t>CompletableFuture</a:t>
            </a:r>
            <a:r>
              <a:rPr lang="en-US" dirty="0">
                <a:latin typeface="Consolas" panose="020B0609020204030204" pitchFamily="49" charset="0"/>
              </a:rPr>
              <a:t>&lt;String&gt; result = </a:t>
            </a:r>
          </a:p>
          <a:p>
            <a:r>
              <a:rPr lang="en-US" dirty="0">
                <a:latin typeface="Consolas" panose="020B0609020204030204" pitchFamily="49" charset="0"/>
              </a:rPr>
              <a:t>      </a:t>
            </a:r>
            <a:r>
              <a:rPr lang="en-US" dirty="0" err="1">
                <a:latin typeface="Consolas" panose="020B0609020204030204" pitchFamily="49" charset="0"/>
              </a:rPr>
              <a:t>CompletableFuture</a:t>
            </a:r>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supplyAsync</a:t>
            </a:r>
            <a:r>
              <a:rPr lang="en-US" dirty="0">
                <a:latin typeface="Consolas" panose="020B0609020204030204" pitchFamily="49" charset="0"/>
              </a:rPr>
              <a:t>(        () -&gt; { return </a:t>
            </a:r>
            <a:r>
              <a:rPr lang="en-US" dirty="0" err="1">
                <a:solidFill>
                  <a:srgbClr val="0070C0"/>
                </a:solidFill>
                <a:latin typeface="Consolas" panose="020B0609020204030204" pitchFamily="49" charset="0"/>
              </a:rPr>
              <a:t>run_first_computation</a:t>
            </a:r>
            <a:r>
              <a:rPr lang="en-US" dirty="0">
                <a:solidFill>
                  <a:srgbClr val="0070C0"/>
                </a:solidFill>
                <a:latin typeface="Consolas" panose="020B0609020204030204" pitchFamily="49" charset="0"/>
              </a:rPr>
              <a:t>(input);  </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thenApplyAsync</a:t>
            </a:r>
            <a:r>
              <a:rPr lang="en-US" dirty="0">
                <a:latin typeface="Consolas" panose="020B0609020204030204" pitchFamily="49" charset="0"/>
              </a:rPr>
              <a:t>(output1 -&gt; { return </a:t>
            </a:r>
            <a:r>
              <a:rPr lang="en-US" dirty="0" err="1">
                <a:solidFill>
                  <a:srgbClr val="009644"/>
                </a:solidFill>
                <a:latin typeface="Consolas" panose="020B0609020204030204" pitchFamily="49" charset="0"/>
              </a:rPr>
              <a:t>run_second_computation</a:t>
            </a:r>
            <a:r>
              <a:rPr lang="en-US" dirty="0">
                <a:solidFill>
                  <a:srgbClr val="009644"/>
                </a:solidFill>
                <a:latin typeface="Consolas" panose="020B0609020204030204" pitchFamily="49" charset="0"/>
              </a:rPr>
              <a:t>(output1);</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thenApplyAsync</a:t>
            </a:r>
            <a:r>
              <a:rPr lang="en-US" dirty="0">
                <a:latin typeface="Consolas" panose="020B0609020204030204" pitchFamily="49" charset="0"/>
              </a:rPr>
              <a:t>(output2 -&gt; { return </a:t>
            </a:r>
            <a:r>
              <a:rPr lang="en-US" dirty="0" err="1">
                <a:solidFill>
                  <a:srgbClr val="7030A0"/>
                </a:solidFill>
                <a:latin typeface="Consolas" panose="020B0609020204030204" pitchFamily="49" charset="0"/>
              </a:rPr>
              <a:t>run_third_computation</a:t>
            </a:r>
            <a:r>
              <a:rPr lang="en-US" dirty="0">
                <a:solidFill>
                  <a:srgbClr val="7030A0"/>
                </a:solidFill>
                <a:latin typeface="Consolas" panose="020B0609020204030204" pitchFamily="49" charset="0"/>
              </a:rPr>
              <a:t>(output2);  </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System.out.println</a:t>
            </a:r>
            <a:r>
              <a:rPr lang="en-US" dirty="0">
                <a:latin typeface="Consolas" panose="020B0609020204030204" pitchFamily="49" charset="0"/>
              </a:rPr>
              <a:t>("Final output: " + </a:t>
            </a:r>
            <a:r>
              <a:rPr lang="en-US" dirty="0" err="1">
                <a:solidFill>
                  <a:srgbClr val="FF0000"/>
                </a:solidFill>
                <a:latin typeface="Consolas" panose="020B0609020204030204" pitchFamily="49" charset="0"/>
              </a:rPr>
              <a:t>result.get</a:t>
            </a:r>
            <a:r>
              <a:rPr lang="en-US" dirty="0">
                <a:solidFill>
                  <a:srgbClr val="FF0000"/>
                </a:solidFill>
                <a:latin typeface="Consolas" panose="020B0609020204030204" pitchFamily="49" charset="0"/>
              </a:rPr>
              <a:t>()</a:t>
            </a:r>
            <a:r>
              <a:rPr lang="en-US" dirty="0">
                <a:latin typeface="Consolas" panose="020B0609020204030204" pitchFamily="49" charset="0"/>
              </a:rPr>
              <a:t>);</a:t>
            </a:r>
          </a:p>
          <a:p>
            <a:r>
              <a:rPr lang="en-US" dirty="0">
                <a:latin typeface="Consolas" panose="020B0609020204030204" pitchFamily="49" charset="0"/>
              </a:rPr>
              <a:t>  }</a:t>
            </a:r>
          </a:p>
          <a:p>
            <a:r>
              <a:rPr lang="en-US" dirty="0">
                <a:latin typeface="Consolas" panose="020B0609020204030204" pitchFamily="49" charset="0"/>
              </a:rPr>
              <a:t>  catch(Exception e) { ... }</a:t>
            </a:r>
          </a:p>
          <a:p>
            <a:r>
              <a:rPr lang="en-US" dirty="0">
                <a:latin typeface="Consolas" panose="020B0609020204030204" pitchFamily="49" charset="0"/>
              </a:rPr>
              <a:t>}</a:t>
            </a:r>
          </a:p>
        </p:txBody>
      </p:sp>
      <p:sp>
        <p:nvSpPr>
          <p:cNvPr id="7" name="TextBox 6">
            <a:extLst>
              <a:ext uri="{FF2B5EF4-FFF2-40B4-BE49-F238E27FC236}">
                <a16:creationId xmlns:a16="http://schemas.microsoft.com/office/drawing/2014/main" id="{C2A29B50-CB80-4223-8F36-D0A07F65F622}"/>
              </a:ext>
            </a:extLst>
          </p:cNvPr>
          <p:cNvSpPr txBox="1"/>
          <p:nvPr/>
        </p:nvSpPr>
        <p:spPr>
          <a:xfrm>
            <a:off x="1019977" y="840150"/>
            <a:ext cx="10333022" cy="2031325"/>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 JavaScript promise example</a:t>
            </a:r>
          </a:p>
          <a:p>
            <a:r>
              <a:rPr lang="en-US" dirty="0">
                <a:latin typeface="Consolas" panose="020B0609020204030204" pitchFamily="49" charset="0"/>
              </a:rPr>
              <a:t>function </a:t>
            </a:r>
            <a:r>
              <a:rPr lang="en-US" dirty="0" err="1">
                <a:latin typeface="Consolas" panose="020B0609020204030204" pitchFamily="49" charset="0"/>
              </a:rPr>
              <a:t>create_and_run_promise</a:t>
            </a:r>
            <a:r>
              <a:rPr lang="en-US" dirty="0">
                <a:latin typeface="Consolas" panose="020B0609020204030204" pitchFamily="49" charset="0"/>
              </a:rPr>
              <a:t>(input) {</a:t>
            </a:r>
            <a:r>
              <a:rPr lang="en-US" sz="1100" dirty="0">
                <a:latin typeface="Consolas" panose="020B0609020204030204" pitchFamily="49" charset="0"/>
              </a:rPr>
              <a:t>        </a:t>
            </a:r>
          </a:p>
          <a:p>
            <a:r>
              <a:rPr lang="en-US" dirty="0">
                <a:latin typeface="Consolas" panose="020B0609020204030204" pitchFamily="49" charset="0"/>
              </a:rPr>
              <a:t>  </a:t>
            </a:r>
            <a:r>
              <a:rPr lang="en-US" dirty="0" err="1">
                <a:solidFill>
                  <a:srgbClr val="0070C0"/>
                </a:solidFill>
                <a:latin typeface="Consolas" panose="020B0609020204030204" pitchFamily="49" charset="0"/>
              </a:rPr>
              <a:t>run_first_computation</a:t>
            </a:r>
            <a:r>
              <a:rPr lang="en-US" dirty="0">
                <a:solidFill>
                  <a:srgbClr val="0070C0"/>
                </a:solidFill>
                <a:latin typeface="Consolas" panose="020B0609020204030204" pitchFamily="49" charset="0"/>
              </a:rPr>
              <a:t>(input)</a:t>
            </a:r>
          </a:p>
          <a:p>
            <a:r>
              <a:rPr lang="en-US" dirty="0">
                <a:latin typeface="Consolas" panose="020B0609020204030204" pitchFamily="49" charset="0"/>
              </a:rPr>
              <a:t>    .then(function(output1) { return </a:t>
            </a:r>
            <a:r>
              <a:rPr lang="en-US" dirty="0" err="1">
                <a:solidFill>
                  <a:srgbClr val="009644"/>
                </a:solidFill>
                <a:latin typeface="Consolas" panose="020B0609020204030204" pitchFamily="49" charset="0"/>
              </a:rPr>
              <a:t>run_second_computation</a:t>
            </a:r>
            <a:r>
              <a:rPr lang="en-US" dirty="0">
                <a:solidFill>
                  <a:srgbClr val="009644"/>
                </a:solidFill>
                <a:latin typeface="Consolas" panose="020B0609020204030204" pitchFamily="49" charset="0"/>
              </a:rPr>
              <a:t>(output1);  </a:t>
            </a:r>
            <a:r>
              <a:rPr lang="en-US" dirty="0">
                <a:latin typeface="Consolas" panose="020B0609020204030204" pitchFamily="49" charset="0"/>
              </a:rPr>
              <a:t>})</a:t>
            </a:r>
          </a:p>
          <a:p>
            <a:r>
              <a:rPr lang="en-US" dirty="0">
                <a:latin typeface="Consolas" panose="020B0609020204030204" pitchFamily="49" charset="0"/>
              </a:rPr>
              <a:t>    .then(function(output2) { return </a:t>
            </a:r>
            <a:r>
              <a:rPr lang="en-US" dirty="0" err="1">
                <a:solidFill>
                  <a:srgbClr val="7030A0"/>
                </a:solidFill>
                <a:latin typeface="Consolas" panose="020B0609020204030204" pitchFamily="49" charset="0"/>
              </a:rPr>
              <a:t>run_third_computation</a:t>
            </a:r>
            <a:r>
              <a:rPr lang="en-US" dirty="0">
                <a:solidFill>
                  <a:srgbClr val="7030A0"/>
                </a:solidFill>
                <a:latin typeface="Consolas" panose="020B0609020204030204" pitchFamily="49" charset="0"/>
              </a:rPr>
              <a:t>(output2);   </a:t>
            </a:r>
            <a:r>
              <a:rPr lang="en-US" dirty="0">
                <a:latin typeface="Consolas" panose="020B0609020204030204" pitchFamily="49" charset="0"/>
              </a:rPr>
              <a:t>})</a:t>
            </a:r>
          </a:p>
          <a:p>
            <a:r>
              <a:rPr lang="en-US" dirty="0">
                <a:latin typeface="Consolas" panose="020B0609020204030204" pitchFamily="49" charset="0"/>
              </a:rPr>
              <a:t>    .then(function(output3) { console.log("Final output: " + </a:t>
            </a:r>
            <a:r>
              <a:rPr lang="en-US" dirty="0">
                <a:solidFill>
                  <a:srgbClr val="FF0000"/>
                </a:solidFill>
                <a:latin typeface="Consolas" panose="020B0609020204030204" pitchFamily="49" charset="0"/>
              </a:rPr>
              <a:t>output3</a:t>
            </a:r>
            <a:r>
              <a:rPr lang="en-US" dirty="0">
                <a:latin typeface="Consolas" panose="020B0609020204030204" pitchFamily="49" charset="0"/>
              </a:rPr>
              <a:t>); });</a:t>
            </a:r>
          </a:p>
          <a:p>
            <a:r>
              <a:rPr lang="en-US" dirty="0">
                <a:latin typeface="Consolas" panose="020B0609020204030204" pitchFamily="49" charset="0"/>
              </a:rPr>
              <a:t>}</a:t>
            </a:r>
          </a:p>
        </p:txBody>
      </p:sp>
      <p:sp>
        <p:nvSpPr>
          <p:cNvPr id="10" name="Speech Bubble: Rectangle with Corners Rounded 9">
            <a:extLst>
              <a:ext uri="{FF2B5EF4-FFF2-40B4-BE49-F238E27FC236}">
                <a16:creationId xmlns:a16="http://schemas.microsoft.com/office/drawing/2014/main" id="{566A0BC1-6DE2-4767-B5B0-95724E9AA99F}"/>
              </a:ext>
            </a:extLst>
          </p:cNvPr>
          <p:cNvSpPr/>
          <p:nvPr/>
        </p:nvSpPr>
        <p:spPr>
          <a:xfrm>
            <a:off x="6686689" y="532940"/>
            <a:ext cx="3262174" cy="1067719"/>
          </a:xfrm>
          <a:prstGeom prst="wedgeRoundRectCallout">
            <a:avLst>
              <a:gd name="adj1" fmla="val -99217"/>
              <a:gd name="adj2" fmla="val 47238"/>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Our JavaScript example looks much like our earlier pseudocode.</a:t>
            </a:r>
          </a:p>
        </p:txBody>
      </p:sp>
      <p:sp>
        <p:nvSpPr>
          <p:cNvPr id="11" name="Speech Bubble: Rectangle with Corners Rounded 10">
            <a:extLst>
              <a:ext uri="{FF2B5EF4-FFF2-40B4-BE49-F238E27FC236}">
                <a16:creationId xmlns:a16="http://schemas.microsoft.com/office/drawing/2014/main" id="{8A5689DA-5572-486C-843B-5CB2DAF12027}"/>
              </a:ext>
            </a:extLst>
          </p:cNvPr>
          <p:cNvSpPr/>
          <p:nvPr/>
        </p:nvSpPr>
        <p:spPr>
          <a:xfrm>
            <a:off x="6839088" y="2110966"/>
            <a:ext cx="5048112" cy="1067719"/>
          </a:xfrm>
          <a:prstGeom prst="wedgeRoundRectCallout">
            <a:avLst>
              <a:gd name="adj1" fmla="val -121206"/>
              <a:gd name="adj2" fmla="val 119943"/>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Java use different terminology – </a:t>
            </a:r>
            <a:r>
              <a:rPr lang="en-US" sz="2000" dirty="0" err="1">
                <a:solidFill>
                  <a:schemeClr val="accent2">
                    <a:lumMod val="40000"/>
                    <a:lumOff val="60000"/>
                  </a:schemeClr>
                </a:solidFill>
                <a:latin typeface="Corbel" panose="020B0503020204020204" pitchFamily="34" charset="0"/>
              </a:rPr>
              <a:t>CompletableFuture</a:t>
            </a:r>
            <a:r>
              <a:rPr lang="en-US" sz="2000" dirty="0">
                <a:solidFill>
                  <a:schemeClr val="bg1"/>
                </a:solidFill>
                <a:latin typeface="Corbel" panose="020B0503020204020204" pitchFamily="34" charset="0"/>
              </a:rPr>
              <a:t> would be the equivalent of a </a:t>
            </a:r>
            <a:r>
              <a:rPr lang="en-US" sz="2000" dirty="0">
                <a:solidFill>
                  <a:schemeClr val="accent2">
                    <a:lumMod val="40000"/>
                    <a:lumOff val="60000"/>
                  </a:schemeClr>
                </a:solidFill>
                <a:latin typeface="Corbel" panose="020B0503020204020204" pitchFamily="34" charset="0"/>
              </a:rPr>
              <a:t>Promise</a:t>
            </a:r>
            <a:r>
              <a:rPr lang="en-US" sz="2000" dirty="0">
                <a:solidFill>
                  <a:schemeClr val="bg1"/>
                </a:solidFill>
                <a:latin typeface="Corbel" panose="020B0503020204020204" pitchFamily="34" charset="0"/>
              </a:rPr>
              <a:t> in our earlier examples.</a:t>
            </a:r>
          </a:p>
        </p:txBody>
      </p:sp>
      <p:sp>
        <p:nvSpPr>
          <p:cNvPr id="12" name="Speech Bubble: Rectangle with Corners Rounded 11">
            <a:extLst>
              <a:ext uri="{FF2B5EF4-FFF2-40B4-BE49-F238E27FC236}">
                <a16:creationId xmlns:a16="http://schemas.microsoft.com/office/drawing/2014/main" id="{F2D97EE8-F74F-401D-B2C7-F30022347A2C}"/>
              </a:ext>
            </a:extLst>
          </p:cNvPr>
          <p:cNvSpPr/>
          <p:nvPr/>
        </p:nvSpPr>
        <p:spPr>
          <a:xfrm>
            <a:off x="2676663" y="1702207"/>
            <a:ext cx="3457575" cy="1067719"/>
          </a:xfrm>
          <a:prstGeom prst="wedgeRoundRectCallout">
            <a:avLst>
              <a:gd name="adj1" fmla="val -3033"/>
              <a:gd name="adj2" fmla="val 154650"/>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Once we get the final result of our promise, it'll be a String.</a:t>
            </a:r>
          </a:p>
        </p:txBody>
      </p:sp>
      <p:sp>
        <p:nvSpPr>
          <p:cNvPr id="14" name="Speech Bubble: Rectangle with Corners Rounded 13">
            <a:extLst>
              <a:ext uri="{FF2B5EF4-FFF2-40B4-BE49-F238E27FC236}">
                <a16:creationId xmlns:a16="http://schemas.microsoft.com/office/drawing/2014/main" id="{FA588A5F-317C-4039-977E-C09899320FB5}"/>
              </a:ext>
            </a:extLst>
          </p:cNvPr>
          <p:cNvSpPr/>
          <p:nvPr/>
        </p:nvSpPr>
        <p:spPr>
          <a:xfrm>
            <a:off x="66325" y="2576815"/>
            <a:ext cx="3457575" cy="1067719"/>
          </a:xfrm>
          <a:prstGeom prst="wedgeRoundRectCallout">
            <a:avLst>
              <a:gd name="adj1" fmla="val 28007"/>
              <a:gd name="adj2" fmla="val 130310"/>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We start by supplying an asynchronous function to run.</a:t>
            </a:r>
          </a:p>
        </p:txBody>
      </p:sp>
      <p:sp>
        <p:nvSpPr>
          <p:cNvPr id="15" name="Speech Bubble: Rectangle with Corners Rounded 14">
            <a:extLst>
              <a:ext uri="{FF2B5EF4-FFF2-40B4-BE49-F238E27FC236}">
                <a16:creationId xmlns:a16="http://schemas.microsoft.com/office/drawing/2014/main" id="{013914C3-C921-42BF-8B26-5A62B3D016DC}"/>
              </a:ext>
            </a:extLst>
          </p:cNvPr>
          <p:cNvSpPr/>
          <p:nvPr/>
        </p:nvSpPr>
        <p:spPr>
          <a:xfrm>
            <a:off x="56987" y="5551081"/>
            <a:ext cx="2705464" cy="1067719"/>
          </a:xfrm>
          <a:prstGeom prst="wedgeRoundRectCallout">
            <a:avLst>
              <a:gd name="adj1" fmla="val 62785"/>
              <a:gd name="adj2" fmla="val -102722"/>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And then supply other functions for the pipeline.</a:t>
            </a:r>
          </a:p>
        </p:txBody>
      </p:sp>
      <p:sp>
        <p:nvSpPr>
          <p:cNvPr id="16" name="Speech Bubble: Rectangle with Corners Rounded 15">
            <a:extLst>
              <a:ext uri="{FF2B5EF4-FFF2-40B4-BE49-F238E27FC236}">
                <a16:creationId xmlns:a16="http://schemas.microsoft.com/office/drawing/2014/main" id="{4EAFEC0C-A3A2-442A-9FC5-17E0653F9B6A}"/>
              </a:ext>
            </a:extLst>
          </p:cNvPr>
          <p:cNvSpPr/>
          <p:nvPr/>
        </p:nvSpPr>
        <p:spPr>
          <a:xfrm>
            <a:off x="9026127" y="5713106"/>
            <a:ext cx="3108885" cy="1067719"/>
          </a:xfrm>
          <a:prstGeom prst="wedgeRoundRectCallout">
            <a:avLst>
              <a:gd name="adj1" fmla="val -105673"/>
              <a:gd name="adj2" fmla="val -92355"/>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These will start running in the background immediately.</a:t>
            </a:r>
          </a:p>
        </p:txBody>
      </p:sp>
      <p:sp>
        <p:nvSpPr>
          <p:cNvPr id="17" name="Speech Bubble: Rectangle with Corners Rounded 16">
            <a:extLst>
              <a:ext uri="{FF2B5EF4-FFF2-40B4-BE49-F238E27FC236}">
                <a16:creationId xmlns:a16="http://schemas.microsoft.com/office/drawing/2014/main" id="{0F1169CC-964A-4D6C-90DA-225E5EFF8A22}"/>
              </a:ext>
            </a:extLst>
          </p:cNvPr>
          <p:cNvSpPr/>
          <p:nvPr/>
        </p:nvSpPr>
        <p:spPr>
          <a:xfrm>
            <a:off x="697833" y="5790281"/>
            <a:ext cx="4216628" cy="1067719"/>
          </a:xfrm>
          <a:prstGeom prst="wedgeRoundRectCallout">
            <a:avLst>
              <a:gd name="adj1" fmla="val 100524"/>
              <a:gd name="adj2" fmla="val -46380"/>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call will suspend execution of our function until we get the final result from our pipeline.</a:t>
            </a:r>
          </a:p>
        </p:txBody>
      </p:sp>
    </p:spTree>
    <p:extLst>
      <p:ext uri="{BB962C8B-B14F-4D97-AF65-F5344CB8AC3E}">
        <p14:creationId xmlns:p14="http://schemas.microsoft.com/office/powerpoint/2010/main" val="753561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10"/>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down)">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down)">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4"/>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down)">
                                      <p:cBhvr>
                                        <p:cTn id="51" dur="500"/>
                                        <p:tgtEl>
                                          <p:spTgt spid="15"/>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15"/>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wipe(down)">
                                      <p:cBhvr>
                                        <p:cTn id="60" dur="500"/>
                                        <p:tgtEl>
                                          <p:spTgt spid="16"/>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16"/>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wipe(down)">
                                      <p:cBhvr>
                                        <p:cTn id="69" dur="500"/>
                                        <p:tgtEl>
                                          <p:spTgt spid="17"/>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grpId="1" nodeType="clickEffect">
                                  <p:stCondLst>
                                    <p:cond delay="0"/>
                                  </p:stCondLst>
                                  <p:childTnLst>
                                    <p:set>
                                      <p:cBhvr>
                                        <p:cTn id="73"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0" grpId="0" animBg="1"/>
      <p:bldP spid="10" grpId="1" animBg="1"/>
      <p:bldP spid="11" grpId="0" animBg="1"/>
      <p:bldP spid="11" grpId="1" animBg="1"/>
      <p:bldP spid="12" grpId="0" animBg="1"/>
      <p:bldP spid="12" grpId="1" animBg="1"/>
      <p:bldP spid="14" grpId="0" animBg="1"/>
      <p:bldP spid="14" grpId="1" animBg="1"/>
      <p:bldP spid="15" grpId="0" animBg="1"/>
      <p:bldP spid="15" grpId="1" animBg="1"/>
      <p:bldP spid="16" grpId="0" animBg="1"/>
      <p:bldP spid="16" grpId="1" animBg="1"/>
      <p:bldP spid="17" grpId="0" animBg="1"/>
      <p:bldP spid="17" grpId="1"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23E66-6671-4EE7-8AFA-5F2F8C174D64}"/>
              </a:ext>
            </a:extLst>
          </p:cNvPr>
          <p:cNvSpPr>
            <a:spLocks noGrp="1"/>
          </p:cNvSpPr>
          <p:nvPr>
            <p:ph type="title"/>
          </p:nvPr>
        </p:nvSpPr>
        <p:spPr/>
        <p:txBody>
          <a:bodyPr/>
          <a:lstStyle/>
          <a:p>
            <a:r>
              <a:rPr lang="en-US" dirty="0"/>
              <a:t>There's a Lot More To Promises</a:t>
            </a:r>
          </a:p>
        </p:txBody>
      </p:sp>
      <p:sp>
        <p:nvSpPr>
          <p:cNvPr id="6" name="TextBox 5">
            <a:extLst>
              <a:ext uri="{FF2B5EF4-FFF2-40B4-BE49-F238E27FC236}">
                <a16:creationId xmlns:a16="http://schemas.microsoft.com/office/drawing/2014/main" id="{8B2EA997-0E23-4CA8-AE09-9ECA57E9E4F6}"/>
              </a:ext>
            </a:extLst>
          </p:cNvPr>
          <p:cNvSpPr txBox="1"/>
          <p:nvPr/>
        </p:nvSpPr>
        <p:spPr>
          <a:xfrm>
            <a:off x="2533649" y="6272898"/>
            <a:ext cx="8824913" cy="369332"/>
          </a:xfrm>
          <a:prstGeom prst="rect">
            <a:avLst/>
          </a:prstGeom>
          <a:noFill/>
        </p:spPr>
        <p:txBody>
          <a:bodyPr wrap="square">
            <a:spAutoFit/>
          </a:bodyPr>
          <a:lstStyle/>
          <a:p>
            <a:r>
              <a:rPr lang="en-US" dirty="0"/>
              <a:t>https://github.com/TimothyGu/learning-promises/blob/main/by-building/README.md</a:t>
            </a:r>
          </a:p>
        </p:txBody>
      </p:sp>
      <p:grpSp>
        <p:nvGrpSpPr>
          <p:cNvPr id="13" name="Group 12">
            <a:extLst>
              <a:ext uri="{FF2B5EF4-FFF2-40B4-BE49-F238E27FC236}">
                <a16:creationId xmlns:a16="http://schemas.microsoft.com/office/drawing/2014/main" id="{80F3242A-C2E5-46C4-82EC-2F6139CA372B}"/>
              </a:ext>
            </a:extLst>
          </p:cNvPr>
          <p:cNvGrpSpPr/>
          <p:nvPr/>
        </p:nvGrpSpPr>
        <p:grpSpPr>
          <a:xfrm>
            <a:off x="2819401" y="1059463"/>
            <a:ext cx="5872160" cy="1546978"/>
            <a:chOff x="2109789" y="1538736"/>
            <a:chExt cx="5872160" cy="1546978"/>
          </a:xfrm>
        </p:grpSpPr>
        <p:sp>
          <p:nvSpPr>
            <p:cNvPr id="7" name="TextBox 6">
              <a:extLst>
                <a:ext uri="{FF2B5EF4-FFF2-40B4-BE49-F238E27FC236}">
                  <a16:creationId xmlns:a16="http://schemas.microsoft.com/office/drawing/2014/main" id="{5ED6719E-0AD9-4AD9-BAA9-A41CF8CC54BC}"/>
                </a:ext>
              </a:extLst>
            </p:cNvPr>
            <p:cNvSpPr txBox="1"/>
            <p:nvPr/>
          </p:nvSpPr>
          <p:spPr>
            <a:xfrm>
              <a:off x="2109789" y="1878331"/>
              <a:ext cx="3986212" cy="830997"/>
            </a:xfrm>
            <a:prstGeom prst="rect">
              <a:avLst/>
            </a:prstGeom>
            <a:noFill/>
          </p:spPr>
          <p:txBody>
            <a:bodyPr wrap="square" rtlCol="0">
              <a:spAutoFit/>
            </a:bodyPr>
            <a:lstStyle/>
            <a:p>
              <a:pPr algn="ctr"/>
              <a:r>
                <a:rPr lang="en-US" sz="2400" dirty="0"/>
                <a:t>We've just scratched the surface of Promises!</a:t>
              </a:r>
            </a:p>
          </p:txBody>
        </p:sp>
        <p:pic>
          <p:nvPicPr>
            <p:cNvPr id="9" name="Picture 8">
              <a:extLst>
                <a:ext uri="{FF2B5EF4-FFF2-40B4-BE49-F238E27FC236}">
                  <a16:creationId xmlns:a16="http://schemas.microsoft.com/office/drawing/2014/main" id="{1598F6E8-8CE4-48AA-8E1E-06BC5AE3D9A6}"/>
                </a:ext>
              </a:extLst>
            </p:cNvPr>
            <p:cNvPicPr>
              <a:picLocks noChangeAspect="1"/>
            </p:cNvPicPr>
            <p:nvPr/>
          </p:nvPicPr>
          <p:blipFill>
            <a:blip r:embed="rId3"/>
            <a:stretch>
              <a:fillRect/>
            </a:stretch>
          </p:blipFill>
          <p:spPr>
            <a:xfrm>
              <a:off x="5908680" y="1538736"/>
              <a:ext cx="2073269" cy="15469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8" name="Group 17">
            <a:extLst>
              <a:ext uri="{FF2B5EF4-FFF2-40B4-BE49-F238E27FC236}">
                <a16:creationId xmlns:a16="http://schemas.microsoft.com/office/drawing/2014/main" id="{FC416230-E4B5-45CA-8DD3-68CF8A590D41}"/>
              </a:ext>
            </a:extLst>
          </p:cNvPr>
          <p:cNvGrpSpPr/>
          <p:nvPr/>
        </p:nvGrpSpPr>
        <p:grpSpPr>
          <a:xfrm>
            <a:off x="1262064" y="2716129"/>
            <a:ext cx="9463086" cy="1743075"/>
            <a:chOff x="-1466849" y="3521796"/>
            <a:chExt cx="9463086" cy="1743075"/>
          </a:xfrm>
        </p:grpSpPr>
        <p:sp>
          <p:nvSpPr>
            <p:cNvPr id="15" name="TextBox 14">
              <a:extLst>
                <a:ext uri="{FF2B5EF4-FFF2-40B4-BE49-F238E27FC236}">
                  <a16:creationId xmlns:a16="http://schemas.microsoft.com/office/drawing/2014/main" id="{D0399944-9972-4760-B79B-6C842A619908}"/>
                </a:ext>
              </a:extLst>
            </p:cNvPr>
            <p:cNvSpPr txBox="1"/>
            <p:nvPr/>
          </p:nvSpPr>
          <p:spPr>
            <a:xfrm>
              <a:off x="1295399" y="3977834"/>
              <a:ext cx="6700838" cy="830997"/>
            </a:xfrm>
            <a:prstGeom prst="rect">
              <a:avLst/>
            </a:prstGeom>
            <a:noFill/>
          </p:spPr>
          <p:txBody>
            <a:bodyPr wrap="square" rtlCol="0">
              <a:spAutoFit/>
            </a:bodyPr>
            <a:lstStyle/>
            <a:p>
              <a:pPr algn="ctr"/>
              <a:r>
                <a:rPr lang="en-US" sz="2400" dirty="0"/>
                <a:t>For example, we didn't learn how to create a function that creates a new Promise and keeps it!</a:t>
              </a:r>
            </a:p>
          </p:txBody>
        </p:sp>
        <p:pic>
          <p:nvPicPr>
            <p:cNvPr id="17" name="Picture 16">
              <a:extLst>
                <a:ext uri="{FF2B5EF4-FFF2-40B4-BE49-F238E27FC236}">
                  <a16:creationId xmlns:a16="http://schemas.microsoft.com/office/drawing/2014/main" id="{5FE09589-8BC3-4832-BD77-51F303A64EE7}"/>
                </a:ext>
              </a:extLst>
            </p:cNvPr>
            <p:cNvPicPr>
              <a:picLocks noChangeAspect="1"/>
            </p:cNvPicPr>
            <p:nvPr/>
          </p:nvPicPr>
          <p:blipFill>
            <a:blip r:embed="rId4"/>
            <a:stretch>
              <a:fillRect/>
            </a:stretch>
          </p:blipFill>
          <p:spPr>
            <a:xfrm>
              <a:off x="-1466849" y="3521796"/>
              <a:ext cx="2619375" cy="17430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23" name="Group 22">
            <a:extLst>
              <a:ext uri="{FF2B5EF4-FFF2-40B4-BE49-F238E27FC236}">
                <a16:creationId xmlns:a16="http://schemas.microsoft.com/office/drawing/2014/main" id="{F85B39F8-99FA-451D-B3C3-1E9DDB625A67}"/>
              </a:ext>
            </a:extLst>
          </p:cNvPr>
          <p:cNvGrpSpPr/>
          <p:nvPr/>
        </p:nvGrpSpPr>
        <p:grpSpPr>
          <a:xfrm>
            <a:off x="1368923" y="4459204"/>
            <a:ext cx="8825502" cy="1571625"/>
            <a:chOff x="1368923" y="4459204"/>
            <a:chExt cx="8825502" cy="1571625"/>
          </a:xfrm>
        </p:grpSpPr>
        <p:sp>
          <p:nvSpPr>
            <p:cNvPr id="20" name="TextBox 19">
              <a:extLst>
                <a:ext uri="{FF2B5EF4-FFF2-40B4-BE49-F238E27FC236}">
                  <a16:creationId xmlns:a16="http://schemas.microsoft.com/office/drawing/2014/main" id="{20CFA2C8-7061-4274-BD58-8207387FD2CE}"/>
                </a:ext>
              </a:extLst>
            </p:cNvPr>
            <p:cNvSpPr txBox="1"/>
            <p:nvPr/>
          </p:nvSpPr>
          <p:spPr>
            <a:xfrm>
              <a:off x="1368923" y="5007082"/>
              <a:ext cx="6467475" cy="830997"/>
            </a:xfrm>
            <a:prstGeom prst="rect">
              <a:avLst/>
            </a:prstGeom>
            <a:noFill/>
          </p:spPr>
          <p:txBody>
            <a:bodyPr wrap="square" rtlCol="0">
              <a:spAutoFit/>
            </a:bodyPr>
            <a:lstStyle/>
            <a:p>
              <a:pPr algn="ctr"/>
              <a:r>
                <a:rPr lang="en-US" sz="2400" dirty="0"/>
                <a:t>You'll only be responsible for what we learned in class on the final, but if you'd like to learn more:</a:t>
              </a:r>
            </a:p>
          </p:txBody>
        </p:sp>
        <p:pic>
          <p:nvPicPr>
            <p:cNvPr id="22" name="Picture 21">
              <a:extLst>
                <a:ext uri="{FF2B5EF4-FFF2-40B4-BE49-F238E27FC236}">
                  <a16:creationId xmlns:a16="http://schemas.microsoft.com/office/drawing/2014/main" id="{357EE85B-DDE1-47F5-9101-BDF534679E0A}"/>
                </a:ext>
              </a:extLst>
            </p:cNvPr>
            <p:cNvPicPr>
              <a:picLocks noChangeAspect="1"/>
            </p:cNvPicPr>
            <p:nvPr/>
          </p:nvPicPr>
          <p:blipFill>
            <a:blip r:embed="rId5"/>
            <a:stretch>
              <a:fillRect/>
            </a:stretch>
          </p:blipFill>
          <p:spPr>
            <a:xfrm>
              <a:off x="7836398" y="4459204"/>
              <a:ext cx="2358027" cy="1571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extLst>
      <p:ext uri="{BB962C8B-B14F-4D97-AF65-F5344CB8AC3E}">
        <p14:creationId xmlns:p14="http://schemas.microsoft.com/office/powerpoint/2010/main" val="325510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p:txBody>
          <a:bodyPr/>
          <a:lstStyle/>
          <a:p>
            <a:r>
              <a:rPr lang="en-US" dirty="0"/>
              <a:t>Async/Await Syntax for Chaining Operations</a:t>
            </a:r>
          </a:p>
        </p:txBody>
      </p:sp>
      <p:sp>
        <p:nvSpPr>
          <p:cNvPr id="11" name="TextBox 10">
            <a:extLst>
              <a:ext uri="{FF2B5EF4-FFF2-40B4-BE49-F238E27FC236}">
                <a16:creationId xmlns:a16="http://schemas.microsoft.com/office/drawing/2014/main" id="{E5C8A715-1F8C-4B86-9C6E-F79CC09E8A19}"/>
              </a:ext>
            </a:extLst>
          </p:cNvPr>
          <p:cNvSpPr txBox="1"/>
          <p:nvPr/>
        </p:nvSpPr>
        <p:spPr>
          <a:xfrm>
            <a:off x="885876" y="1002153"/>
            <a:ext cx="10477296" cy="400110"/>
          </a:xfrm>
          <a:prstGeom prst="rect">
            <a:avLst/>
          </a:prstGeom>
          <a:noFill/>
        </p:spPr>
        <p:txBody>
          <a:bodyPr wrap="square" rtlCol="0">
            <a:spAutoFit/>
          </a:bodyPr>
          <a:lstStyle/>
          <a:p>
            <a:pPr algn="ctr"/>
            <a:r>
              <a:rPr lang="en-US" sz="2000" dirty="0"/>
              <a:t>The </a:t>
            </a:r>
            <a:r>
              <a:rPr lang="en-US" sz="2000" dirty="0">
                <a:solidFill>
                  <a:srgbClr val="FF0000"/>
                </a:solidFill>
              </a:rPr>
              <a:t>async</a:t>
            </a:r>
            <a:r>
              <a:rPr lang="en-US" sz="2000" dirty="0"/>
              <a:t>/</a:t>
            </a:r>
            <a:r>
              <a:rPr lang="en-US" sz="2000" dirty="0">
                <a:solidFill>
                  <a:srgbClr val="FF0000"/>
                </a:solidFill>
              </a:rPr>
              <a:t> await</a:t>
            </a:r>
            <a:r>
              <a:rPr lang="en-US" sz="2000" dirty="0"/>
              <a:t> model is yet another approach with even simpler syntax.</a:t>
            </a:r>
          </a:p>
        </p:txBody>
      </p:sp>
      <p:sp>
        <p:nvSpPr>
          <p:cNvPr id="7" name="TextBox 6">
            <a:extLst>
              <a:ext uri="{FF2B5EF4-FFF2-40B4-BE49-F238E27FC236}">
                <a16:creationId xmlns:a16="http://schemas.microsoft.com/office/drawing/2014/main" id="{C82780F8-D555-48C0-BB92-B8DCE1C6D9F1}"/>
              </a:ext>
            </a:extLst>
          </p:cNvPr>
          <p:cNvSpPr txBox="1"/>
          <p:nvPr/>
        </p:nvSpPr>
        <p:spPr>
          <a:xfrm>
            <a:off x="885876" y="1470870"/>
            <a:ext cx="10477296" cy="400110"/>
          </a:xfrm>
          <a:prstGeom prst="rect">
            <a:avLst/>
          </a:prstGeom>
          <a:noFill/>
        </p:spPr>
        <p:txBody>
          <a:bodyPr wrap="square" rtlCol="0">
            <a:spAutoFit/>
          </a:bodyPr>
          <a:lstStyle/>
          <a:p>
            <a:pPr algn="ctr"/>
            <a:r>
              <a:rPr lang="en-US" sz="2000" dirty="0"/>
              <a:t>Here's the async/await version of our earlier pipeline in JavaScript:</a:t>
            </a:r>
          </a:p>
        </p:txBody>
      </p:sp>
      <p:sp>
        <p:nvSpPr>
          <p:cNvPr id="38" name="TextBox 37">
            <a:extLst>
              <a:ext uri="{FF2B5EF4-FFF2-40B4-BE49-F238E27FC236}">
                <a16:creationId xmlns:a16="http://schemas.microsoft.com/office/drawing/2014/main" id="{47A1A5B7-E830-4E1C-A586-855739052EE3}"/>
              </a:ext>
            </a:extLst>
          </p:cNvPr>
          <p:cNvSpPr txBox="1"/>
          <p:nvPr/>
        </p:nvSpPr>
        <p:spPr>
          <a:xfrm>
            <a:off x="2890533" y="2145153"/>
            <a:ext cx="6467982" cy="3139321"/>
          </a:xfrm>
          <a:prstGeom prst="rect">
            <a:avLst/>
          </a:prstGeom>
          <a:solidFill>
            <a:schemeClr val="accent4">
              <a:lumMod val="20000"/>
              <a:lumOff val="80000"/>
            </a:schemeClr>
          </a:solidFill>
          <a:ln>
            <a:solidFill>
              <a:schemeClr val="tx1"/>
            </a:solidFill>
          </a:ln>
        </p:spPr>
        <p:txBody>
          <a:bodyPr wrap="square">
            <a:spAutoFit/>
          </a:bodyPr>
          <a:lstStyle/>
          <a:p>
            <a:r>
              <a:rPr lang="en-US" dirty="0">
                <a:solidFill>
                  <a:srgbClr val="FF0000"/>
                </a:solidFill>
                <a:latin typeface="Consolas" panose="020B0609020204030204" pitchFamily="49" charset="0"/>
              </a:rPr>
              <a:t>async</a:t>
            </a:r>
            <a:r>
              <a:rPr lang="en-US" dirty="0">
                <a:solidFill>
                  <a:srgbClr val="C00000"/>
                </a:solidFill>
                <a:latin typeface="Consolas" panose="020B0609020204030204" pitchFamily="49" charset="0"/>
              </a:rPr>
              <a:t> function </a:t>
            </a:r>
            <a:r>
              <a:rPr lang="en-US" dirty="0" err="1">
                <a:solidFill>
                  <a:srgbClr val="C00000"/>
                </a:solidFill>
                <a:latin typeface="Consolas" panose="020B0609020204030204" pitchFamily="49" charset="0"/>
              </a:rPr>
              <a:t>download_data</a:t>
            </a:r>
            <a:r>
              <a:rPr lang="en-US" dirty="0">
                <a:solidFill>
                  <a:srgbClr val="C00000"/>
                </a:solidFill>
                <a:latin typeface="Consolas" panose="020B0609020204030204" pitchFamily="49" charset="0"/>
              </a:rPr>
              <a:t>(</a:t>
            </a:r>
            <a:r>
              <a:rPr lang="en-US" dirty="0" err="1">
                <a:solidFill>
                  <a:srgbClr val="C00000"/>
                </a:solidFill>
                <a:latin typeface="Consolas" panose="020B0609020204030204" pitchFamily="49" charset="0"/>
              </a:rPr>
              <a:t>url</a:t>
            </a:r>
            <a:r>
              <a:rPr lang="en-US" dirty="0">
                <a:solidFill>
                  <a:srgbClr val="C00000"/>
                </a:solidFill>
                <a:latin typeface="Consolas" panose="020B0609020204030204" pitchFamily="49" charset="0"/>
              </a:rPr>
              <a:t>) { ... }</a:t>
            </a:r>
          </a:p>
          <a:p>
            <a:r>
              <a:rPr lang="en-US" dirty="0">
                <a:solidFill>
                  <a:srgbClr val="FF0000"/>
                </a:solidFill>
                <a:latin typeface="Consolas" panose="020B0609020204030204" pitchFamily="49" charset="0"/>
              </a:rPr>
              <a:t>async</a:t>
            </a:r>
            <a:r>
              <a:rPr lang="en-US" dirty="0">
                <a:solidFill>
                  <a:srgbClr val="0070C0"/>
                </a:solidFill>
                <a:latin typeface="Consolas" panose="020B0609020204030204" pitchFamily="49" charset="0"/>
              </a:rPr>
              <a:t> function </a:t>
            </a:r>
            <a:r>
              <a:rPr lang="en-US" dirty="0" err="1">
                <a:solidFill>
                  <a:srgbClr val="0070C0"/>
                </a:solidFill>
                <a:latin typeface="Consolas" panose="020B0609020204030204" pitchFamily="49" charset="0"/>
              </a:rPr>
              <a:t>filter_data</a:t>
            </a:r>
            <a:r>
              <a:rPr lang="en-US" dirty="0">
                <a:solidFill>
                  <a:srgbClr val="0070C0"/>
                </a:solidFill>
                <a:latin typeface="Consolas" panose="020B0609020204030204" pitchFamily="49" charset="0"/>
              </a:rPr>
              <a:t>(data) { ... }</a:t>
            </a:r>
          </a:p>
          <a:p>
            <a:r>
              <a:rPr lang="en-US" dirty="0">
                <a:solidFill>
                  <a:srgbClr val="FF0000"/>
                </a:solidFill>
                <a:latin typeface="Consolas" panose="020B0609020204030204" pitchFamily="49" charset="0"/>
              </a:rPr>
              <a:t>async</a:t>
            </a:r>
            <a:r>
              <a:rPr lang="en-US" dirty="0">
                <a:solidFill>
                  <a:srgbClr val="00B050"/>
                </a:solidFill>
                <a:latin typeface="Consolas" panose="020B0609020204030204" pitchFamily="49" charset="0"/>
              </a:rPr>
              <a:t> function </a:t>
            </a:r>
            <a:r>
              <a:rPr lang="en-US" dirty="0" err="1">
                <a:solidFill>
                  <a:srgbClr val="00B050"/>
                </a:solidFill>
                <a:latin typeface="Consolas" panose="020B0609020204030204" pitchFamily="49" charset="0"/>
              </a:rPr>
              <a:t>sort_data</a:t>
            </a:r>
            <a:r>
              <a:rPr lang="en-US" dirty="0">
                <a:solidFill>
                  <a:srgbClr val="00B050"/>
                </a:solidFill>
                <a:latin typeface="Consolas" panose="020B0609020204030204" pitchFamily="49" charset="0"/>
              </a:rPr>
              <a:t>(data) { ... }</a:t>
            </a:r>
          </a:p>
          <a:p>
            <a:r>
              <a:rPr lang="en-US" dirty="0">
                <a:solidFill>
                  <a:srgbClr val="7030A0"/>
                </a:solidFill>
                <a:latin typeface="Consolas" panose="020B0609020204030204" pitchFamily="49" charset="0"/>
              </a:rPr>
              <a:t>function </a:t>
            </a:r>
            <a:r>
              <a:rPr lang="en-US" dirty="0" err="1">
                <a:solidFill>
                  <a:srgbClr val="7030A0"/>
                </a:solidFill>
                <a:latin typeface="Consolas" panose="020B0609020204030204" pitchFamily="49" charset="0"/>
              </a:rPr>
              <a:t>update_ui</a:t>
            </a:r>
            <a:r>
              <a:rPr lang="en-US" dirty="0">
                <a:solidFill>
                  <a:srgbClr val="7030A0"/>
                </a:solidFill>
                <a:latin typeface="Consolas" panose="020B0609020204030204" pitchFamily="49" charset="0"/>
              </a:rPr>
              <a:t>(data) { ... }</a:t>
            </a:r>
          </a:p>
          <a:p>
            <a:endParaRPr lang="en-US" dirty="0">
              <a:latin typeface="Consolas" panose="020B0609020204030204" pitchFamily="49" charset="0"/>
            </a:endParaRPr>
          </a:p>
          <a:p>
            <a:r>
              <a:rPr lang="en-US" dirty="0">
                <a:latin typeface="Consolas" panose="020B0609020204030204" pitchFamily="49" charset="0"/>
              </a:rPr>
              <a:t>async function </a:t>
            </a:r>
            <a:r>
              <a:rPr lang="en-US" dirty="0" err="1">
                <a:latin typeface="Consolas" panose="020B0609020204030204" pitchFamily="49" charset="0"/>
              </a:rPr>
              <a:t>display_sorted_filtered_data</a:t>
            </a:r>
            <a:r>
              <a:rPr lang="en-US" dirty="0">
                <a:latin typeface="Consolas" panose="020B0609020204030204" pitchFamily="49" charset="0"/>
              </a:rPr>
              <a:t>(</a:t>
            </a:r>
            <a:r>
              <a:rPr lang="en-US" dirty="0" err="1">
                <a:latin typeface="Consolas" panose="020B0609020204030204" pitchFamily="49" charset="0"/>
              </a:rPr>
              <a:t>url</a:t>
            </a:r>
            <a:r>
              <a:rPr lang="en-US" dirty="0">
                <a:latin typeface="Consolas" panose="020B0609020204030204" pitchFamily="49" charset="0"/>
              </a:rPr>
              <a:t>) {</a:t>
            </a:r>
          </a:p>
          <a:p>
            <a:r>
              <a:rPr lang="en-US" dirty="0">
                <a:latin typeface="Consolas" panose="020B0609020204030204" pitchFamily="49" charset="0"/>
              </a:rPr>
              <a:t>  data =</a:t>
            </a:r>
            <a:r>
              <a:rPr lang="en-US" dirty="0">
                <a:solidFill>
                  <a:srgbClr val="0070C0"/>
                </a:solidFill>
                <a:latin typeface="Consolas" panose="020B0609020204030204" pitchFamily="49" charset="0"/>
              </a:rPr>
              <a:t> </a:t>
            </a:r>
            <a:r>
              <a:rPr lang="en-US" dirty="0">
                <a:solidFill>
                  <a:srgbClr val="FF0000"/>
                </a:solidFill>
                <a:latin typeface="Consolas" panose="020B0609020204030204" pitchFamily="49" charset="0"/>
              </a:rPr>
              <a:t>await </a:t>
            </a:r>
            <a:r>
              <a:rPr lang="en-US" dirty="0" err="1">
                <a:solidFill>
                  <a:srgbClr val="C00000"/>
                </a:solidFill>
                <a:latin typeface="Consolas" panose="020B0609020204030204" pitchFamily="49" charset="0"/>
              </a:rPr>
              <a:t>download_data</a:t>
            </a:r>
            <a:r>
              <a:rPr lang="en-US" dirty="0">
                <a:solidFill>
                  <a:srgbClr val="C00000"/>
                </a:solidFill>
                <a:latin typeface="Consolas" panose="020B0609020204030204" pitchFamily="49" charset="0"/>
              </a:rPr>
              <a:t>(</a:t>
            </a:r>
            <a:r>
              <a:rPr lang="en-US" dirty="0" err="1">
                <a:solidFill>
                  <a:srgbClr val="C00000"/>
                </a:solidFill>
                <a:latin typeface="Consolas" panose="020B0609020204030204" pitchFamily="49" charset="0"/>
              </a:rPr>
              <a:t>url</a:t>
            </a:r>
            <a:r>
              <a:rPr lang="en-US" dirty="0">
                <a:solidFill>
                  <a:srgbClr val="C00000"/>
                </a:solidFill>
                <a:latin typeface="Consolas" panose="020B0609020204030204" pitchFamily="49" charset="0"/>
              </a:rPr>
              <a:t>)</a:t>
            </a:r>
            <a:r>
              <a:rPr lang="en-US" dirty="0">
                <a:latin typeface="Consolas" panose="020B0609020204030204" pitchFamily="49" charset="0"/>
              </a:rPr>
              <a:t>;</a:t>
            </a:r>
            <a:r>
              <a:rPr lang="en-US" dirty="0">
                <a:solidFill>
                  <a:srgbClr val="FF00FF"/>
                </a:solidFill>
                <a:latin typeface="Consolas" panose="020B0609020204030204" pitchFamily="49" charset="0"/>
              </a:rPr>
              <a:t>  // A</a:t>
            </a:r>
          </a:p>
          <a:p>
            <a:r>
              <a:rPr lang="en-US" dirty="0">
                <a:latin typeface="Consolas" panose="020B0609020204030204" pitchFamily="49" charset="0"/>
              </a:rPr>
              <a:t>  </a:t>
            </a:r>
            <a:r>
              <a:rPr lang="en-US" dirty="0" err="1">
                <a:latin typeface="Consolas" panose="020B0609020204030204" pitchFamily="49" charset="0"/>
              </a:rPr>
              <a:t>fdata</a:t>
            </a:r>
            <a:r>
              <a:rPr lang="en-US" dirty="0">
                <a:latin typeface="Consolas" panose="020B0609020204030204" pitchFamily="49" charset="0"/>
              </a:rPr>
              <a:t> = </a:t>
            </a:r>
            <a:r>
              <a:rPr lang="en-US" dirty="0">
                <a:solidFill>
                  <a:srgbClr val="FF0000"/>
                </a:solidFill>
                <a:latin typeface="Consolas" panose="020B0609020204030204" pitchFamily="49" charset="0"/>
              </a:rPr>
              <a:t>await</a:t>
            </a:r>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filter_data</a:t>
            </a:r>
            <a:r>
              <a:rPr lang="en-US" dirty="0">
                <a:solidFill>
                  <a:srgbClr val="0070C0"/>
                </a:solidFill>
                <a:latin typeface="Consolas" panose="020B0609020204030204" pitchFamily="49" charset="0"/>
              </a:rPr>
              <a:t>(data)</a:t>
            </a:r>
            <a:r>
              <a:rPr lang="en-US" dirty="0">
                <a:latin typeface="Consolas" panose="020B0609020204030204" pitchFamily="49" charset="0"/>
              </a:rPr>
              <a:t>;</a:t>
            </a:r>
            <a:r>
              <a:rPr lang="en-US" dirty="0">
                <a:solidFill>
                  <a:srgbClr val="FF00FF"/>
                </a:solidFill>
                <a:latin typeface="Consolas" panose="020B0609020204030204" pitchFamily="49" charset="0"/>
              </a:rPr>
              <a:t>  // B</a:t>
            </a:r>
          </a:p>
          <a:p>
            <a:r>
              <a:rPr lang="en-US" dirty="0">
                <a:latin typeface="Consolas" panose="020B0609020204030204" pitchFamily="49" charset="0"/>
              </a:rPr>
              <a:t>  </a:t>
            </a:r>
            <a:r>
              <a:rPr lang="en-US" dirty="0" err="1">
                <a:latin typeface="Consolas" panose="020B0609020204030204" pitchFamily="49" charset="0"/>
              </a:rPr>
              <a:t>sdata</a:t>
            </a:r>
            <a:r>
              <a:rPr lang="en-US" dirty="0">
                <a:latin typeface="Consolas" panose="020B0609020204030204" pitchFamily="49" charset="0"/>
              </a:rPr>
              <a:t> = </a:t>
            </a:r>
            <a:r>
              <a:rPr lang="en-US" dirty="0">
                <a:solidFill>
                  <a:srgbClr val="FF0000"/>
                </a:solidFill>
                <a:latin typeface="Consolas" panose="020B0609020204030204" pitchFamily="49" charset="0"/>
              </a:rPr>
              <a:t>await </a:t>
            </a:r>
            <a:r>
              <a:rPr lang="en-US" dirty="0" err="1">
                <a:solidFill>
                  <a:srgbClr val="00B050"/>
                </a:solidFill>
                <a:latin typeface="Consolas" panose="020B0609020204030204" pitchFamily="49" charset="0"/>
              </a:rPr>
              <a:t>sort_data</a:t>
            </a:r>
            <a:r>
              <a:rPr lang="en-US" dirty="0">
                <a:solidFill>
                  <a:srgbClr val="00B050"/>
                </a:solidFill>
                <a:latin typeface="Consolas" panose="020B0609020204030204" pitchFamily="49" charset="0"/>
              </a:rPr>
              <a:t>(</a:t>
            </a:r>
            <a:r>
              <a:rPr lang="en-US" dirty="0" err="1">
                <a:solidFill>
                  <a:srgbClr val="00B050"/>
                </a:solidFill>
                <a:latin typeface="Consolas" panose="020B0609020204030204" pitchFamily="49" charset="0"/>
              </a:rPr>
              <a:t>fdata</a:t>
            </a:r>
            <a:r>
              <a:rPr lang="en-US" dirty="0">
                <a:solidFill>
                  <a:srgbClr val="00B050"/>
                </a:solidFill>
                <a:latin typeface="Consolas" panose="020B0609020204030204" pitchFamily="49" charset="0"/>
              </a:rPr>
              <a:t>)</a:t>
            </a:r>
            <a:r>
              <a:rPr lang="en-US" dirty="0">
                <a:latin typeface="Consolas" panose="020B0609020204030204" pitchFamily="49" charset="0"/>
              </a:rPr>
              <a:t>; </a:t>
            </a:r>
            <a:r>
              <a:rPr lang="en-US" dirty="0">
                <a:solidFill>
                  <a:srgbClr val="FF00FF"/>
                </a:solidFill>
                <a:latin typeface="Consolas" panose="020B0609020204030204" pitchFamily="49" charset="0"/>
              </a:rPr>
              <a:t>  // C</a:t>
            </a:r>
          </a:p>
          <a:p>
            <a:r>
              <a:rPr lang="en-US" dirty="0">
                <a:latin typeface="Consolas" panose="020B0609020204030204" pitchFamily="49" charset="0"/>
              </a:rPr>
              <a:t>  </a:t>
            </a:r>
            <a:r>
              <a:rPr lang="en-US" dirty="0" err="1">
                <a:solidFill>
                  <a:srgbClr val="7030A0"/>
                </a:solidFill>
                <a:latin typeface="Consolas" panose="020B0609020204030204" pitchFamily="49" charset="0"/>
              </a:rPr>
              <a:t>update_ui</a:t>
            </a:r>
            <a:r>
              <a:rPr lang="en-US" dirty="0">
                <a:solidFill>
                  <a:srgbClr val="7030A0"/>
                </a:solidFill>
                <a:latin typeface="Consolas" panose="020B0609020204030204" pitchFamily="49" charset="0"/>
              </a:rPr>
              <a:t>(</a:t>
            </a:r>
            <a:r>
              <a:rPr lang="en-US" dirty="0" err="1">
                <a:solidFill>
                  <a:srgbClr val="7030A0"/>
                </a:solidFill>
                <a:latin typeface="Consolas" panose="020B0609020204030204" pitchFamily="49" charset="0"/>
              </a:rPr>
              <a:t>sdata</a:t>
            </a:r>
            <a:r>
              <a:rPr lang="en-US" dirty="0">
                <a:solidFill>
                  <a:srgbClr val="7030A0"/>
                </a:solidFill>
                <a:latin typeface="Consolas" panose="020B0609020204030204" pitchFamily="49" charset="0"/>
              </a:rPr>
              <a:t>)</a:t>
            </a:r>
            <a:r>
              <a:rPr lang="en-US" dirty="0">
                <a:latin typeface="Consolas" panose="020B0609020204030204" pitchFamily="49" charset="0"/>
              </a:rPr>
              <a:t>;</a:t>
            </a:r>
            <a:r>
              <a:rPr lang="en-US" dirty="0">
                <a:solidFill>
                  <a:srgbClr val="FF00FF"/>
                </a:solidFill>
                <a:latin typeface="Consolas" panose="020B0609020204030204" pitchFamily="49" charset="0"/>
              </a:rPr>
              <a:t>                 // D</a:t>
            </a:r>
          </a:p>
          <a:p>
            <a:r>
              <a:rPr lang="en-US" dirty="0">
                <a:latin typeface="Consolas" panose="020B0609020204030204" pitchFamily="49" charset="0"/>
              </a:rPr>
              <a:t>}</a:t>
            </a:r>
          </a:p>
        </p:txBody>
      </p:sp>
      <p:sp>
        <p:nvSpPr>
          <p:cNvPr id="80" name="Speech Bubble: Rectangle with Corners Rounded 79">
            <a:extLst>
              <a:ext uri="{FF2B5EF4-FFF2-40B4-BE49-F238E27FC236}">
                <a16:creationId xmlns:a16="http://schemas.microsoft.com/office/drawing/2014/main" id="{F82EB4D1-C749-4C46-97DB-18BE6F93BC2A}"/>
              </a:ext>
            </a:extLst>
          </p:cNvPr>
          <p:cNvSpPr/>
          <p:nvPr/>
        </p:nvSpPr>
        <p:spPr>
          <a:xfrm>
            <a:off x="664989" y="238250"/>
            <a:ext cx="4451088" cy="1375390"/>
          </a:xfrm>
          <a:prstGeom prst="wedgeRoundRectCallout">
            <a:avLst>
              <a:gd name="adj1" fmla="val 9117"/>
              <a:gd name="adj2" fmla="val 95776"/>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2">
                    <a:lumMod val="40000"/>
                    <a:lumOff val="60000"/>
                  </a:schemeClr>
                </a:solidFill>
                <a:latin typeface="Corbel" panose="020B0503020204020204" pitchFamily="34" charset="0"/>
              </a:rPr>
              <a:t>async</a:t>
            </a:r>
            <a:r>
              <a:rPr lang="en-US" sz="2000" dirty="0">
                <a:solidFill>
                  <a:schemeClr val="bg1"/>
                </a:solidFill>
                <a:latin typeface="Corbel" panose="020B0503020204020204" pitchFamily="34" charset="0"/>
              </a:rPr>
              <a:t> means that the function will run asynchronously and deliver its result at some unknown point in the future.</a:t>
            </a:r>
          </a:p>
        </p:txBody>
      </p:sp>
      <p:grpSp>
        <p:nvGrpSpPr>
          <p:cNvPr id="3" name="Group 2">
            <a:extLst>
              <a:ext uri="{FF2B5EF4-FFF2-40B4-BE49-F238E27FC236}">
                <a16:creationId xmlns:a16="http://schemas.microsoft.com/office/drawing/2014/main" id="{D7410017-9517-4C81-99C5-496121CD5F6B}"/>
              </a:ext>
            </a:extLst>
          </p:cNvPr>
          <p:cNvGrpSpPr/>
          <p:nvPr/>
        </p:nvGrpSpPr>
        <p:grpSpPr>
          <a:xfrm>
            <a:off x="3437560" y="5505668"/>
            <a:ext cx="5373928" cy="1067719"/>
            <a:chOff x="3535509" y="5505668"/>
            <a:chExt cx="5373928" cy="1067719"/>
          </a:xfrm>
        </p:grpSpPr>
        <p:grpSp>
          <p:nvGrpSpPr>
            <p:cNvPr id="16" name="Group 15">
              <a:extLst>
                <a:ext uri="{FF2B5EF4-FFF2-40B4-BE49-F238E27FC236}">
                  <a16:creationId xmlns:a16="http://schemas.microsoft.com/office/drawing/2014/main" id="{245BD88E-6D23-41EB-8431-F219F2E19ACF}"/>
                </a:ext>
              </a:extLst>
            </p:cNvPr>
            <p:cNvGrpSpPr/>
            <p:nvPr/>
          </p:nvGrpSpPr>
          <p:grpSpPr>
            <a:xfrm>
              <a:off x="3535509" y="5505668"/>
              <a:ext cx="5373928" cy="1067719"/>
              <a:chOff x="2661233" y="1910421"/>
              <a:chExt cx="7332408" cy="1574344"/>
            </a:xfrm>
          </p:grpSpPr>
          <p:grpSp>
            <p:nvGrpSpPr>
              <p:cNvPr id="17" name="Group 16">
                <a:extLst>
                  <a:ext uri="{FF2B5EF4-FFF2-40B4-BE49-F238E27FC236}">
                    <a16:creationId xmlns:a16="http://schemas.microsoft.com/office/drawing/2014/main" id="{CCD37FE6-8E7A-4BA0-B2F3-D733D596C9A8}"/>
                  </a:ext>
                </a:extLst>
              </p:cNvPr>
              <p:cNvGrpSpPr/>
              <p:nvPr/>
            </p:nvGrpSpPr>
            <p:grpSpPr>
              <a:xfrm>
                <a:off x="2661233" y="1910421"/>
                <a:ext cx="7332408" cy="1574344"/>
                <a:chOff x="3773003" y="8337071"/>
                <a:chExt cx="7332408" cy="1574344"/>
              </a:xfrm>
            </p:grpSpPr>
            <p:sp>
              <p:nvSpPr>
                <p:cNvPr id="40" name="Rectangle 39">
                  <a:extLst>
                    <a:ext uri="{FF2B5EF4-FFF2-40B4-BE49-F238E27FC236}">
                      <a16:creationId xmlns:a16="http://schemas.microsoft.com/office/drawing/2014/main" id="{91A510EE-AE0D-48A7-9203-27386648B7CD}"/>
                    </a:ext>
                  </a:extLst>
                </p:cNvPr>
                <p:cNvSpPr/>
                <p:nvPr/>
              </p:nvSpPr>
              <p:spPr>
                <a:xfrm>
                  <a:off x="3808337" y="8366528"/>
                  <a:ext cx="7297074" cy="154488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pic>
              <p:nvPicPr>
                <p:cNvPr id="41" name="Picture 40">
                  <a:extLst>
                    <a:ext uri="{FF2B5EF4-FFF2-40B4-BE49-F238E27FC236}">
                      <a16:creationId xmlns:a16="http://schemas.microsoft.com/office/drawing/2014/main" id="{AAECFFA3-333B-4786-9F6C-BE0618E0E01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3773003" y="8337071"/>
                  <a:ext cx="568256" cy="723086"/>
                </a:xfrm>
                <a:prstGeom prst="rect">
                  <a:avLst/>
                </a:prstGeom>
              </p:spPr>
            </p:pic>
            <p:cxnSp>
              <p:nvCxnSpPr>
                <p:cNvPr id="42" name="Straight Arrow Connector 41">
                  <a:extLst>
                    <a:ext uri="{FF2B5EF4-FFF2-40B4-BE49-F238E27FC236}">
                      <a16:creationId xmlns:a16="http://schemas.microsoft.com/office/drawing/2014/main" id="{A9D4CB1A-F8CC-4939-9847-1BE66135EF95}"/>
                    </a:ext>
                  </a:extLst>
                </p:cNvPr>
                <p:cNvCxnSpPr>
                  <a:cxnSpLocks/>
                </p:cNvCxnSpPr>
                <p:nvPr/>
              </p:nvCxnSpPr>
              <p:spPr>
                <a:xfrm>
                  <a:off x="4094231" y="8791914"/>
                  <a:ext cx="6891840" cy="0"/>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900E2DD5-96F2-4AFA-ADEA-1CF1867D9A14}"/>
                    </a:ext>
                  </a:extLst>
                </p:cNvPr>
                <p:cNvGrpSpPr/>
                <p:nvPr/>
              </p:nvGrpSpPr>
              <p:grpSpPr>
                <a:xfrm>
                  <a:off x="3773003" y="9120786"/>
                  <a:ext cx="7213067" cy="723086"/>
                  <a:chOff x="3773003" y="9120786"/>
                  <a:chExt cx="7213067" cy="723086"/>
                </a:xfrm>
              </p:grpSpPr>
              <p:pic>
                <p:nvPicPr>
                  <p:cNvPr id="44" name="Picture 43">
                    <a:extLst>
                      <a:ext uri="{FF2B5EF4-FFF2-40B4-BE49-F238E27FC236}">
                        <a16:creationId xmlns:a16="http://schemas.microsoft.com/office/drawing/2014/main" id="{57B8C0B2-CA8A-4380-B655-61C0FCA6737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3773003" y="9120786"/>
                    <a:ext cx="568256" cy="723086"/>
                  </a:xfrm>
                  <a:prstGeom prst="rect">
                    <a:avLst/>
                  </a:prstGeom>
                </p:spPr>
              </p:pic>
              <p:cxnSp>
                <p:nvCxnSpPr>
                  <p:cNvPr id="45" name="Straight Arrow Connector 44">
                    <a:extLst>
                      <a:ext uri="{FF2B5EF4-FFF2-40B4-BE49-F238E27FC236}">
                        <a16:creationId xmlns:a16="http://schemas.microsoft.com/office/drawing/2014/main" id="{D43E1973-ADAA-47AB-AA02-4845B5499CC4}"/>
                      </a:ext>
                    </a:extLst>
                  </p:cNvPr>
                  <p:cNvCxnSpPr>
                    <a:cxnSpLocks/>
                  </p:cNvCxnSpPr>
                  <p:nvPr/>
                </p:nvCxnSpPr>
                <p:spPr>
                  <a:xfrm>
                    <a:off x="4094231" y="9575628"/>
                    <a:ext cx="6891839" cy="0"/>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8" name="Group 17">
                <a:extLst>
                  <a:ext uri="{FF2B5EF4-FFF2-40B4-BE49-F238E27FC236}">
                    <a16:creationId xmlns:a16="http://schemas.microsoft.com/office/drawing/2014/main" id="{6128A974-7A14-4AA9-88B6-6B3D227E16A9}"/>
                  </a:ext>
                </a:extLst>
              </p:cNvPr>
              <p:cNvGrpSpPr/>
              <p:nvPr/>
            </p:nvGrpSpPr>
            <p:grpSpPr>
              <a:xfrm>
                <a:off x="3281228" y="2199853"/>
                <a:ext cx="6460928" cy="1069989"/>
                <a:chOff x="3298114" y="1698107"/>
                <a:chExt cx="6460928" cy="1069989"/>
              </a:xfrm>
            </p:grpSpPr>
            <p:grpSp>
              <p:nvGrpSpPr>
                <p:cNvPr id="19" name="Group 18">
                  <a:extLst>
                    <a:ext uri="{FF2B5EF4-FFF2-40B4-BE49-F238E27FC236}">
                      <a16:creationId xmlns:a16="http://schemas.microsoft.com/office/drawing/2014/main" id="{97486A15-9963-4224-B887-09FFE8601E12}"/>
                    </a:ext>
                  </a:extLst>
                </p:cNvPr>
                <p:cNvGrpSpPr/>
                <p:nvPr/>
              </p:nvGrpSpPr>
              <p:grpSpPr>
                <a:xfrm>
                  <a:off x="3298114" y="1698107"/>
                  <a:ext cx="6460928" cy="1069989"/>
                  <a:chOff x="3298114" y="1698107"/>
                  <a:chExt cx="6460928" cy="1069989"/>
                </a:xfrm>
              </p:grpSpPr>
              <p:grpSp>
                <p:nvGrpSpPr>
                  <p:cNvPr id="21" name="Group 20">
                    <a:extLst>
                      <a:ext uri="{FF2B5EF4-FFF2-40B4-BE49-F238E27FC236}">
                        <a16:creationId xmlns:a16="http://schemas.microsoft.com/office/drawing/2014/main" id="{A10CE292-2C70-4D63-AC4E-F59AA95BED34}"/>
                      </a:ext>
                    </a:extLst>
                  </p:cNvPr>
                  <p:cNvGrpSpPr/>
                  <p:nvPr/>
                </p:nvGrpSpPr>
                <p:grpSpPr>
                  <a:xfrm>
                    <a:off x="3298114" y="1698107"/>
                    <a:ext cx="6460928" cy="1069989"/>
                    <a:chOff x="3211676" y="977449"/>
                    <a:chExt cx="6460928" cy="1069989"/>
                  </a:xfrm>
                </p:grpSpPr>
                <p:grpSp>
                  <p:nvGrpSpPr>
                    <p:cNvPr id="23" name="Group 22">
                      <a:extLst>
                        <a:ext uri="{FF2B5EF4-FFF2-40B4-BE49-F238E27FC236}">
                          <a16:creationId xmlns:a16="http://schemas.microsoft.com/office/drawing/2014/main" id="{A51C11AA-059E-43AD-807E-549F683F2D38}"/>
                        </a:ext>
                      </a:extLst>
                    </p:cNvPr>
                    <p:cNvGrpSpPr/>
                    <p:nvPr/>
                  </p:nvGrpSpPr>
                  <p:grpSpPr>
                    <a:xfrm>
                      <a:off x="3570036" y="1715778"/>
                      <a:ext cx="6102568" cy="331660"/>
                      <a:chOff x="6774857" y="5103867"/>
                      <a:chExt cx="6102568" cy="331660"/>
                    </a:xfrm>
                  </p:grpSpPr>
                  <p:sp>
                    <p:nvSpPr>
                      <p:cNvPr id="34" name="Rectangle 33">
                        <a:extLst>
                          <a:ext uri="{FF2B5EF4-FFF2-40B4-BE49-F238E27FC236}">
                            <a16:creationId xmlns:a16="http://schemas.microsoft.com/office/drawing/2014/main" id="{45E2B52B-12A3-4F95-B0E6-9BF4DF8AACC5}"/>
                          </a:ext>
                        </a:extLst>
                      </p:cNvPr>
                      <p:cNvSpPr/>
                      <p:nvPr/>
                    </p:nvSpPr>
                    <p:spPr>
                      <a:xfrm>
                        <a:off x="6774857" y="5103867"/>
                        <a:ext cx="2541805" cy="331392"/>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UI</a:t>
                        </a:r>
                      </a:p>
                    </p:txBody>
                  </p:sp>
                  <p:sp>
                    <p:nvSpPr>
                      <p:cNvPr id="35" name="Rectangle 34">
                        <a:extLst>
                          <a:ext uri="{FF2B5EF4-FFF2-40B4-BE49-F238E27FC236}">
                            <a16:creationId xmlns:a16="http://schemas.microsoft.com/office/drawing/2014/main" id="{B90ECEC4-8AE1-4564-882C-7D629A340C93}"/>
                          </a:ext>
                        </a:extLst>
                      </p:cNvPr>
                      <p:cNvSpPr/>
                      <p:nvPr/>
                    </p:nvSpPr>
                    <p:spPr>
                      <a:xfrm>
                        <a:off x="9667201" y="5103867"/>
                        <a:ext cx="1038045" cy="331392"/>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p>
                    </p:txBody>
                  </p:sp>
                  <p:sp>
                    <p:nvSpPr>
                      <p:cNvPr id="36" name="Rectangle 35">
                        <a:extLst>
                          <a:ext uri="{FF2B5EF4-FFF2-40B4-BE49-F238E27FC236}">
                            <a16:creationId xmlns:a16="http://schemas.microsoft.com/office/drawing/2014/main" id="{7976D418-DCAB-4126-8ACD-4E679078D8B6}"/>
                          </a:ext>
                        </a:extLst>
                      </p:cNvPr>
                      <p:cNvSpPr/>
                      <p:nvPr/>
                    </p:nvSpPr>
                    <p:spPr>
                      <a:xfrm>
                        <a:off x="10707905" y="5103867"/>
                        <a:ext cx="273512" cy="331392"/>
                      </a:xfrm>
                      <a:prstGeom prst="rect">
                        <a:avLst/>
                      </a:prstGeom>
                      <a:solidFill>
                        <a:srgbClr val="FF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Consolas" panose="020B0609020204030204" pitchFamily="49" charset="0"/>
                          </a:rPr>
                          <a:t>C</a:t>
                        </a:r>
                        <a:endParaRPr lang="en-US" sz="1000" dirty="0">
                          <a:solidFill>
                            <a:schemeClr val="tx1"/>
                          </a:solidFill>
                        </a:endParaRPr>
                      </a:p>
                    </p:txBody>
                  </p:sp>
                  <p:sp>
                    <p:nvSpPr>
                      <p:cNvPr id="39" name="Rectangle 38">
                        <a:extLst>
                          <a:ext uri="{FF2B5EF4-FFF2-40B4-BE49-F238E27FC236}">
                            <a16:creationId xmlns:a16="http://schemas.microsoft.com/office/drawing/2014/main" id="{16739EA3-C88B-4D02-A685-D62BC3262E52}"/>
                          </a:ext>
                        </a:extLst>
                      </p:cNvPr>
                      <p:cNvSpPr/>
                      <p:nvPr/>
                    </p:nvSpPr>
                    <p:spPr>
                      <a:xfrm>
                        <a:off x="12166811" y="5104135"/>
                        <a:ext cx="710614" cy="331392"/>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 PLOT</a:t>
                        </a:r>
                      </a:p>
                    </p:txBody>
                  </p:sp>
                </p:grpSp>
                <p:sp>
                  <p:nvSpPr>
                    <p:cNvPr id="24" name="Rectangle 23">
                      <a:extLst>
                        <a:ext uri="{FF2B5EF4-FFF2-40B4-BE49-F238E27FC236}">
                          <a16:creationId xmlns:a16="http://schemas.microsoft.com/office/drawing/2014/main" id="{DF4EA74F-2B06-41D7-997F-CDE071D7285D}"/>
                        </a:ext>
                      </a:extLst>
                    </p:cNvPr>
                    <p:cNvSpPr/>
                    <p:nvPr/>
                  </p:nvSpPr>
                  <p:spPr>
                    <a:xfrm>
                      <a:off x="3553800" y="978034"/>
                      <a:ext cx="2453888" cy="331392"/>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DOWNLOAD</a:t>
                      </a:r>
                    </a:p>
                  </p:txBody>
                </p:sp>
                <p:sp>
                  <p:nvSpPr>
                    <p:cNvPr id="25" name="Rectangle 24">
                      <a:extLst>
                        <a:ext uri="{FF2B5EF4-FFF2-40B4-BE49-F238E27FC236}">
                          <a16:creationId xmlns:a16="http://schemas.microsoft.com/office/drawing/2014/main" id="{4EB33829-061D-4F98-8CAB-02E1AF8A8F44}"/>
                        </a:ext>
                      </a:extLst>
                    </p:cNvPr>
                    <p:cNvSpPr/>
                    <p:nvPr/>
                  </p:nvSpPr>
                  <p:spPr>
                    <a:xfrm>
                      <a:off x="6624675" y="977449"/>
                      <a:ext cx="783441" cy="331392"/>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t>FILTER</a:t>
                      </a:r>
                    </a:p>
                  </p:txBody>
                </p:sp>
                <p:sp>
                  <p:nvSpPr>
                    <p:cNvPr id="26" name="Rectangle 25">
                      <a:extLst>
                        <a:ext uri="{FF2B5EF4-FFF2-40B4-BE49-F238E27FC236}">
                          <a16:creationId xmlns:a16="http://schemas.microsoft.com/office/drawing/2014/main" id="{6E3BE9D3-39B0-4395-9948-85B4BDDAC24C}"/>
                        </a:ext>
                      </a:extLst>
                    </p:cNvPr>
                    <p:cNvSpPr/>
                    <p:nvPr/>
                  </p:nvSpPr>
                  <p:spPr>
                    <a:xfrm>
                      <a:off x="7843731" y="980740"/>
                      <a:ext cx="667388" cy="331392"/>
                    </a:xfrm>
                    <a:prstGeom prst="rect">
                      <a:avLst/>
                    </a:prstGeom>
                    <a:solidFill>
                      <a:srgbClr val="00863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SORT</a:t>
                      </a:r>
                    </a:p>
                  </p:txBody>
                </p:sp>
                <p:sp>
                  <p:nvSpPr>
                    <p:cNvPr id="27" name="Rectangle 26">
                      <a:extLst>
                        <a:ext uri="{FF2B5EF4-FFF2-40B4-BE49-F238E27FC236}">
                          <a16:creationId xmlns:a16="http://schemas.microsoft.com/office/drawing/2014/main" id="{FD396899-3466-4B4D-B7B7-EB8739047E46}"/>
                        </a:ext>
                      </a:extLst>
                    </p:cNvPr>
                    <p:cNvSpPr/>
                    <p:nvPr/>
                  </p:nvSpPr>
                  <p:spPr>
                    <a:xfrm>
                      <a:off x="3211676" y="1715778"/>
                      <a:ext cx="350539" cy="331392"/>
                    </a:xfrm>
                    <a:prstGeom prst="rect">
                      <a:avLst/>
                    </a:prstGeom>
                    <a:solidFill>
                      <a:srgbClr val="FF00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a:t>
                      </a:r>
                    </a:p>
                  </p:txBody>
                </p:sp>
                <p:cxnSp>
                  <p:nvCxnSpPr>
                    <p:cNvPr id="28" name="Straight Arrow Connector 27">
                      <a:extLst>
                        <a:ext uri="{FF2B5EF4-FFF2-40B4-BE49-F238E27FC236}">
                          <a16:creationId xmlns:a16="http://schemas.microsoft.com/office/drawing/2014/main" id="{BD68E5AF-D8A1-4A60-86A0-1759D1279DE3}"/>
                        </a:ext>
                      </a:extLst>
                    </p:cNvPr>
                    <p:cNvCxnSpPr>
                      <a:cxnSpLocks/>
                      <a:stCxn id="27" idx="0"/>
                    </p:cNvCxnSpPr>
                    <p:nvPr/>
                  </p:nvCxnSpPr>
                  <p:spPr>
                    <a:xfrm flipV="1">
                      <a:off x="3386945" y="1308844"/>
                      <a:ext cx="189993" cy="4069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D53BFE-3868-493B-A381-BD5A97F22756}"/>
                        </a:ext>
                      </a:extLst>
                    </p:cNvPr>
                    <p:cNvCxnSpPr>
                      <a:cxnSpLocks/>
                      <a:stCxn id="36" idx="3"/>
                      <a:endCxn id="26" idx="1"/>
                    </p:cNvCxnSpPr>
                    <p:nvPr/>
                  </p:nvCxnSpPr>
                  <p:spPr>
                    <a:xfrm flipV="1">
                      <a:off x="7776596" y="1146436"/>
                      <a:ext cx="67135" cy="7350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F97EB55F-23A5-4579-B187-CC33C0AED565}"/>
                        </a:ext>
                      </a:extLst>
                    </p:cNvPr>
                    <p:cNvSpPr/>
                    <p:nvPr/>
                  </p:nvSpPr>
                  <p:spPr>
                    <a:xfrm>
                      <a:off x="6111842" y="1715778"/>
                      <a:ext cx="350539" cy="331392"/>
                    </a:xfrm>
                    <a:prstGeom prst="rect">
                      <a:avLst/>
                    </a:prstGeom>
                    <a:solidFill>
                      <a:srgbClr val="FF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B</a:t>
                      </a:r>
                    </a:p>
                  </p:txBody>
                </p:sp>
                <p:cxnSp>
                  <p:nvCxnSpPr>
                    <p:cNvPr id="31" name="Straight Arrow Connector 30">
                      <a:extLst>
                        <a:ext uri="{FF2B5EF4-FFF2-40B4-BE49-F238E27FC236}">
                          <a16:creationId xmlns:a16="http://schemas.microsoft.com/office/drawing/2014/main" id="{A57827C5-0C61-4AF8-B4DC-F9EB5735607B}"/>
                        </a:ext>
                      </a:extLst>
                    </p:cNvPr>
                    <p:cNvCxnSpPr>
                      <a:cxnSpLocks/>
                      <a:endCxn id="30" idx="0"/>
                    </p:cNvCxnSpPr>
                    <p:nvPr/>
                  </p:nvCxnSpPr>
                  <p:spPr>
                    <a:xfrm>
                      <a:off x="6004625" y="1195209"/>
                      <a:ext cx="282487" cy="52056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28CA1C3-3CD9-479C-B03B-B08E1FFE00A0}"/>
                        </a:ext>
                      </a:extLst>
                    </p:cNvPr>
                    <p:cNvCxnSpPr>
                      <a:cxnSpLocks/>
                      <a:stCxn id="30" idx="3"/>
                    </p:cNvCxnSpPr>
                    <p:nvPr/>
                  </p:nvCxnSpPr>
                  <p:spPr>
                    <a:xfrm flipV="1">
                      <a:off x="6462380" y="1308843"/>
                      <a:ext cx="173515" cy="5726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BF4B17F-2B64-46DC-B446-E25B52FBDB85}"/>
                        </a:ext>
                      </a:extLst>
                    </p:cNvPr>
                    <p:cNvCxnSpPr>
                      <a:cxnSpLocks/>
                    </p:cNvCxnSpPr>
                    <p:nvPr/>
                  </p:nvCxnSpPr>
                  <p:spPr>
                    <a:xfrm>
                      <a:off x="7357353" y="1242688"/>
                      <a:ext cx="282487" cy="52056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9DF35B6C-C48D-42AF-9706-2E8472209AA4}"/>
                      </a:ext>
                    </a:extLst>
                  </p:cNvPr>
                  <p:cNvSpPr/>
                  <p:nvPr/>
                </p:nvSpPr>
                <p:spPr>
                  <a:xfrm>
                    <a:off x="7856585" y="2436436"/>
                    <a:ext cx="884139" cy="331392"/>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p>
                </p:txBody>
              </p:sp>
            </p:grpSp>
            <p:cxnSp>
              <p:nvCxnSpPr>
                <p:cNvPr id="20" name="Straight Arrow Connector 19">
                  <a:extLst>
                    <a:ext uri="{FF2B5EF4-FFF2-40B4-BE49-F238E27FC236}">
                      <a16:creationId xmlns:a16="http://schemas.microsoft.com/office/drawing/2014/main" id="{4E172722-C62F-422F-BED6-42901A7125AD}"/>
                    </a:ext>
                  </a:extLst>
                </p:cNvPr>
                <p:cNvCxnSpPr>
                  <a:cxnSpLocks/>
                </p:cNvCxnSpPr>
                <p:nvPr/>
              </p:nvCxnSpPr>
              <p:spPr>
                <a:xfrm>
                  <a:off x="8625965" y="1990316"/>
                  <a:ext cx="107764" cy="4461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sp>
          <p:nvSpPr>
            <p:cNvPr id="46" name="Rectangle 45">
              <a:extLst>
                <a:ext uri="{FF2B5EF4-FFF2-40B4-BE49-F238E27FC236}">
                  <a16:creationId xmlns:a16="http://schemas.microsoft.com/office/drawing/2014/main" id="{BCADDCA8-D99D-4E09-AFE2-EC0DDFD1DD27}"/>
                </a:ext>
              </a:extLst>
            </p:cNvPr>
            <p:cNvSpPr/>
            <p:nvPr/>
          </p:nvSpPr>
          <p:spPr>
            <a:xfrm>
              <a:off x="7977962" y="6202695"/>
              <a:ext cx="200457" cy="224750"/>
            </a:xfrm>
            <a:prstGeom prst="rect">
              <a:avLst/>
            </a:prstGeom>
            <a:solidFill>
              <a:srgbClr val="FF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D</a:t>
              </a:r>
            </a:p>
          </p:txBody>
        </p:sp>
      </p:grpSp>
      <p:sp>
        <p:nvSpPr>
          <p:cNvPr id="49" name="Speech Bubble: Rectangle with Corners Rounded 48">
            <a:extLst>
              <a:ext uri="{FF2B5EF4-FFF2-40B4-BE49-F238E27FC236}">
                <a16:creationId xmlns:a16="http://schemas.microsoft.com/office/drawing/2014/main" id="{E4A2A79B-70FB-4E8C-B0D8-665BCD191DA6}"/>
              </a:ext>
            </a:extLst>
          </p:cNvPr>
          <p:cNvSpPr/>
          <p:nvPr/>
        </p:nvSpPr>
        <p:spPr>
          <a:xfrm>
            <a:off x="8080470" y="3835152"/>
            <a:ext cx="2993027" cy="730644"/>
          </a:xfrm>
          <a:prstGeom prst="wedgeRoundRectCallout">
            <a:avLst>
              <a:gd name="adj1" fmla="val -84983"/>
              <a:gd name="adj2" fmla="val -29027"/>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Launch this operation in the background...</a:t>
            </a:r>
          </a:p>
        </p:txBody>
      </p:sp>
      <p:sp>
        <p:nvSpPr>
          <p:cNvPr id="50" name="Speech Bubble: Rectangle with Corners Rounded 49">
            <a:extLst>
              <a:ext uri="{FF2B5EF4-FFF2-40B4-BE49-F238E27FC236}">
                <a16:creationId xmlns:a16="http://schemas.microsoft.com/office/drawing/2014/main" id="{402C5631-B63A-411E-91D0-0EBE8F79844E}"/>
              </a:ext>
            </a:extLst>
          </p:cNvPr>
          <p:cNvSpPr/>
          <p:nvPr/>
        </p:nvSpPr>
        <p:spPr>
          <a:xfrm>
            <a:off x="312096" y="3976337"/>
            <a:ext cx="2824957" cy="761280"/>
          </a:xfrm>
          <a:prstGeom prst="wedgeRoundRectCallout">
            <a:avLst>
              <a:gd name="adj1" fmla="val 84607"/>
              <a:gd name="adj2" fmla="val -37189"/>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And wake me up later once we get a result.</a:t>
            </a:r>
          </a:p>
        </p:txBody>
      </p:sp>
      <p:sp>
        <p:nvSpPr>
          <p:cNvPr id="53" name="Speech Bubble: Rectangle with Corners Rounded 52">
            <a:extLst>
              <a:ext uri="{FF2B5EF4-FFF2-40B4-BE49-F238E27FC236}">
                <a16:creationId xmlns:a16="http://schemas.microsoft.com/office/drawing/2014/main" id="{F3041283-81A9-487C-9AAE-04EC0A17FDAE}"/>
              </a:ext>
            </a:extLst>
          </p:cNvPr>
          <p:cNvSpPr/>
          <p:nvPr/>
        </p:nvSpPr>
        <p:spPr>
          <a:xfrm>
            <a:off x="7836231" y="4225148"/>
            <a:ext cx="3237265" cy="742468"/>
          </a:xfrm>
          <a:prstGeom prst="wedgeRoundRectCallout">
            <a:avLst>
              <a:gd name="adj1" fmla="val -75509"/>
              <a:gd name="adj2" fmla="val -5607"/>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Finally launch this operation in the background...</a:t>
            </a:r>
          </a:p>
        </p:txBody>
      </p:sp>
      <p:sp>
        <p:nvSpPr>
          <p:cNvPr id="55" name="Speech Bubble: Rectangle with Corners Rounded 54">
            <a:extLst>
              <a:ext uri="{FF2B5EF4-FFF2-40B4-BE49-F238E27FC236}">
                <a16:creationId xmlns:a16="http://schemas.microsoft.com/office/drawing/2014/main" id="{591448D2-77A9-4CEF-9F00-F7D5E1ED51D2}"/>
              </a:ext>
            </a:extLst>
          </p:cNvPr>
          <p:cNvSpPr/>
          <p:nvPr/>
        </p:nvSpPr>
        <p:spPr>
          <a:xfrm>
            <a:off x="1141504" y="5145622"/>
            <a:ext cx="1882938" cy="850442"/>
          </a:xfrm>
          <a:prstGeom prst="wedgeRoundRectCallout">
            <a:avLst>
              <a:gd name="adj1" fmla="val 105581"/>
              <a:gd name="adj2" fmla="val -78864"/>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Then finally finish.</a:t>
            </a:r>
          </a:p>
        </p:txBody>
      </p:sp>
      <p:sp>
        <p:nvSpPr>
          <p:cNvPr id="51" name="Speech Bubble: Rectangle with Corners Rounded 50">
            <a:extLst>
              <a:ext uri="{FF2B5EF4-FFF2-40B4-BE49-F238E27FC236}">
                <a16:creationId xmlns:a16="http://schemas.microsoft.com/office/drawing/2014/main" id="{34EB9458-B6DB-40D5-BC0D-A08AE0E3D4CB}"/>
              </a:ext>
            </a:extLst>
          </p:cNvPr>
          <p:cNvSpPr/>
          <p:nvPr/>
        </p:nvSpPr>
        <p:spPr>
          <a:xfrm>
            <a:off x="7836232" y="3729959"/>
            <a:ext cx="3237265" cy="761280"/>
          </a:xfrm>
          <a:prstGeom prst="wedgeRoundRectCallout">
            <a:avLst>
              <a:gd name="adj1" fmla="val -75636"/>
              <a:gd name="adj2" fmla="val 18645"/>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Then launch this operation in the background...</a:t>
            </a:r>
          </a:p>
        </p:txBody>
      </p:sp>
      <p:sp>
        <p:nvSpPr>
          <p:cNvPr id="52" name="Speech Bubble: Rectangle with Corners Rounded 51">
            <a:extLst>
              <a:ext uri="{FF2B5EF4-FFF2-40B4-BE49-F238E27FC236}">
                <a16:creationId xmlns:a16="http://schemas.microsoft.com/office/drawing/2014/main" id="{6AB89801-E0AF-4181-B55B-6BD3B1CCB36A}"/>
              </a:ext>
            </a:extLst>
          </p:cNvPr>
          <p:cNvSpPr/>
          <p:nvPr/>
        </p:nvSpPr>
        <p:spPr>
          <a:xfrm>
            <a:off x="447556" y="3648979"/>
            <a:ext cx="2824957" cy="811022"/>
          </a:xfrm>
          <a:prstGeom prst="wedgeRoundRectCallout">
            <a:avLst>
              <a:gd name="adj1" fmla="val 85724"/>
              <a:gd name="adj2" fmla="val 16925"/>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And wake me up later once we get a result.</a:t>
            </a:r>
          </a:p>
        </p:txBody>
      </p:sp>
      <p:sp>
        <p:nvSpPr>
          <p:cNvPr id="54" name="Speech Bubble: Rectangle with Corners Rounded 53">
            <a:extLst>
              <a:ext uri="{FF2B5EF4-FFF2-40B4-BE49-F238E27FC236}">
                <a16:creationId xmlns:a16="http://schemas.microsoft.com/office/drawing/2014/main" id="{64C43864-CCAF-46F7-B69F-2F40219A9142}"/>
              </a:ext>
            </a:extLst>
          </p:cNvPr>
          <p:cNvSpPr/>
          <p:nvPr/>
        </p:nvSpPr>
        <p:spPr>
          <a:xfrm>
            <a:off x="379826" y="4038477"/>
            <a:ext cx="2824957" cy="708872"/>
          </a:xfrm>
          <a:prstGeom prst="wedgeRoundRectCallout">
            <a:avLst>
              <a:gd name="adj1" fmla="val 87159"/>
              <a:gd name="adj2" fmla="val 15031"/>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And wake me up later once we get a result.</a:t>
            </a:r>
          </a:p>
        </p:txBody>
      </p:sp>
    </p:spTree>
    <p:extLst>
      <p:ext uri="{BB962C8B-B14F-4D97-AF65-F5344CB8AC3E}">
        <p14:creationId xmlns:p14="http://schemas.microsoft.com/office/powerpoint/2010/main" val="1564306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up)">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wipe(down)">
                                      <p:cBhvr>
                                        <p:cTn id="20" dur="500"/>
                                        <p:tgtEl>
                                          <p:spTgt spid="80"/>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8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left)">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wipe(down)">
                                      <p:cBhvr>
                                        <p:cTn id="34" dur="500"/>
                                        <p:tgtEl>
                                          <p:spTgt spid="49"/>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grpId="2" nodeType="clickEffect">
                                  <p:stCondLst>
                                    <p:cond delay="0"/>
                                  </p:stCondLst>
                                  <p:childTnLst>
                                    <p:animMotion origin="layout" path="M 3.33333E-6 0 L -0.10586 0.26181 " pathEditMode="relative" rAng="0" ptsTypes="AA">
                                      <p:cBhvr>
                                        <p:cTn id="38" dur="2000" fill="hold"/>
                                        <p:tgtEl>
                                          <p:spTgt spid="49"/>
                                        </p:tgtEl>
                                        <p:attrNameLst>
                                          <p:attrName>ppt_x</p:attrName>
                                          <p:attrName>ppt_y</p:attrName>
                                        </p:attrNameLst>
                                      </p:cBhvr>
                                      <p:rCtr x="-5299" y="13079"/>
                                    </p:animMotion>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wipe(down)">
                                      <p:cBhvr>
                                        <p:cTn id="43" dur="500"/>
                                        <p:tgtEl>
                                          <p:spTgt spid="50"/>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path" presetSubtype="0" accel="50000" decel="50000" fill="hold" grpId="2" nodeType="clickEffect">
                                  <p:stCondLst>
                                    <p:cond delay="0"/>
                                  </p:stCondLst>
                                  <p:childTnLst>
                                    <p:animMotion origin="layout" path="M 3.75E-6 4.81481E-6 L 0.16054 0.31666 " pathEditMode="relative" rAng="0" ptsTypes="AA">
                                      <p:cBhvr>
                                        <p:cTn id="47" dur="2000" fill="hold"/>
                                        <p:tgtEl>
                                          <p:spTgt spid="50"/>
                                        </p:tgtEl>
                                        <p:attrNameLst>
                                          <p:attrName>ppt_x</p:attrName>
                                          <p:attrName>ppt_y</p:attrName>
                                        </p:attrNameLst>
                                      </p:cBhvr>
                                      <p:rCtr x="8021" y="15833"/>
                                    </p:animMotion>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50"/>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49"/>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wipe(down)">
                                      <p:cBhvr>
                                        <p:cTn id="58" dur="500"/>
                                        <p:tgtEl>
                                          <p:spTgt spid="51"/>
                                        </p:tgtEl>
                                      </p:cBhvr>
                                    </p:animEffect>
                                  </p:childTnLst>
                                </p:cTn>
                              </p:par>
                            </p:childTnLst>
                          </p:cTn>
                        </p:par>
                      </p:childTnLst>
                    </p:cTn>
                  </p:par>
                  <p:par>
                    <p:cTn id="59" fill="hold">
                      <p:stCondLst>
                        <p:cond delay="indefinite"/>
                      </p:stCondLst>
                      <p:childTnLst>
                        <p:par>
                          <p:cTn id="60" fill="hold">
                            <p:stCondLst>
                              <p:cond delay="0"/>
                            </p:stCondLst>
                            <p:childTnLst>
                              <p:par>
                                <p:cTn id="61" presetID="42" presetClass="path" presetSubtype="0" accel="50000" decel="50000" fill="hold" grpId="2" nodeType="clickEffect">
                                  <p:stCondLst>
                                    <p:cond delay="0"/>
                                  </p:stCondLst>
                                  <p:childTnLst>
                                    <p:animMotion origin="layout" path="M -6.25E-7 4.44444E-6 L -0.00781 0.22569 " pathEditMode="relative" rAng="0" ptsTypes="AA">
                                      <p:cBhvr>
                                        <p:cTn id="62" dur="2000" fill="hold"/>
                                        <p:tgtEl>
                                          <p:spTgt spid="51"/>
                                        </p:tgtEl>
                                        <p:attrNameLst>
                                          <p:attrName>ppt_x</p:attrName>
                                          <p:attrName>ppt_y</p:attrName>
                                        </p:attrNameLst>
                                      </p:cBhvr>
                                      <p:rCtr x="-391" y="11273"/>
                                    </p:animMotion>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52"/>
                                        </p:tgtEl>
                                        <p:attrNameLst>
                                          <p:attrName>style.visibility</p:attrName>
                                        </p:attrNameLst>
                                      </p:cBhvr>
                                      <p:to>
                                        <p:strVal val="visible"/>
                                      </p:to>
                                    </p:set>
                                    <p:animEffect transition="in" filter="wipe(down)">
                                      <p:cBhvr>
                                        <p:cTn id="67" dur="500"/>
                                        <p:tgtEl>
                                          <p:spTgt spid="52"/>
                                        </p:tgtEl>
                                      </p:cBhvr>
                                    </p:animEffect>
                                  </p:childTnLst>
                                </p:cTn>
                              </p:par>
                            </p:childTnLst>
                          </p:cTn>
                        </p:par>
                      </p:childTnLst>
                    </p:cTn>
                  </p:par>
                  <p:par>
                    <p:cTn id="68" fill="hold">
                      <p:stCondLst>
                        <p:cond delay="indefinite"/>
                      </p:stCondLst>
                      <p:childTnLst>
                        <p:par>
                          <p:cTn id="69" fill="hold">
                            <p:stCondLst>
                              <p:cond delay="0"/>
                            </p:stCondLst>
                            <p:childTnLst>
                              <p:par>
                                <p:cTn id="70" presetID="42" presetClass="path" presetSubtype="0" accel="50000" decel="50000" fill="hold" grpId="2" nodeType="clickEffect">
                                  <p:stCondLst>
                                    <p:cond delay="0"/>
                                  </p:stCondLst>
                                  <p:childTnLst>
                                    <p:animMotion origin="layout" path="M -3.95833E-6 -3.7037E-6 L 0.23125 0.32223 " pathEditMode="relative" rAng="0" ptsTypes="AA">
                                      <p:cBhvr>
                                        <p:cTn id="71" dur="2000" fill="hold"/>
                                        <p:tgtEl>
                                          <p:spTgt spid="52"/>
                                        </p:tgtEl>
                                        <p:attrNameLst>
                                          <p:attrName>ppt_x</p:attrName>
                                          <p:attrName>ppt_y</p:attrName>
                                        </p:attrNameLst>
                                      </p:cBhvr>
                                      <p:rCtr x="11563" y="16111"/>
                                    </p:animMotion>
                                  </p:childTnLst>
                                </p:cTn>
                              </p:par>
                            </p:childTnLst>
                          </p:cTn>
                        </p:par>
                      </p:childTnLst>
                    </p:cTn>
                  </p:par>
                  <p:par>
                    <p:cTn id="72" fill="hold">
                      <p:stCondLst>
                        <p:cond delay="indefinite"/>
                      </p:stCondLst>
                      <p:childTnLst>
                        <p:par>
                          <p:cTn id="73" fill="hold">
                            <p:stCondLst>
                              <p:cond delay="0"/>
                            </p:stCondLst>
                            <p:childTnLst>
                              <p:par>
                                <p:cTn id="74" presetID="1" presetClass="exit" presetSubtype="0" fill="hold" grpId="1" nodeType="clickEffect">
                                  <p:stCondLst>
                                    <p:cond delay="0"/>
                                  </p:stCondLst>
                                  <p:childTnLst>
                                    <p:set>
                                      <p:cBhvr>
                                        <p:cTn id="75" dur="1" fill="hold">
                                          <p:stCondLst>
                                            <p:cond delay="0"/>
                                          </p:stCondLst>
                                        </p:cTn>
                                        <p:tgtEl>
                                          <p:spTgt spid="52"/>
                                        </p:tgtEl>
                                        <p:attrNameLst>
                                          <p:attrName>style.visibility</p:attrName>
                                        </p:attrNameLst>
                                      </p:cBhvr>
                                      <p:to>
                                        <p:strVal val="hidden"/>
                                      </p:to>
                                    </p:set>
                                  </p:childTnLst>
                                </p:cTn>
                              </p:par>
                              <p:par>
                                <p:cTn id="76" presetID="1" presetClass="exit" presetSubtype="0" fill="hold" grpId="1" nodeType="withEffect">
                                  <p:stCondLst>
                                    <p:cond delay="0"/>
                                  </p:stCondLst>
                                  <p:childTnLst>
                                    <p:set>
                                      <p:cBhvr>
                                        <p:cTn id="77" dur="1" fill="hold">
                                          <p:stCondLst>
                                            <p:cond delay="0"/>
                                          </p:stCondLst>
                                        </p:cTn>
                                        <p:tgtEl>
                                          <p:spTgt spid="51"/>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53"/>
                                        </p:tgtEl>
                                        <p:attrNameLst>
                                          <p:attrName>style.visibility</p:attrName>
                                        </p:attrNameLst>
                                      </p:cBhvr>
                                      <p:to>
                                        <p:strVal val="visible"/>
                                      </p:to>
                                    </p:set>
                                    <p:animEffect transition="in" filter="wipe(down)">
                                      <p:cBhvr>
                                        <p:cTn id="82" dur="500"/>
                                        <p:tgtEl>
                                          <p:spTgt spid="53"/>
                                        </p:tgtEl>
                                      </p:cBhvr>
                                    </p:animEffect>
                                  </p:childTnLst>
                                </p:cTn>
                              </p:par>
                            </p:childTnLst>
                          </p:cTn>
                        </p:par>
                      </p:childTnLst>
                    </p:cTn>
                  </p:par>
                  <p:par>
                    <p:cTn id="83" fill="hold">
                      <p:stCondLst>
                        <p:cond delay="indefinite"/>
                      </p:stCondLst>
                      <p:childTnLst>
                        <p:par>
                          <p:cTn id="84" fill="hold">
                            <p:stCondLst>
                              <p:cond delay="0"/>
                            </p:stCondLst>
                            <p:childTnLst>
                              <p:par>
                                <p:cTn id="85" presetID="42" presetClass="path" presetSubtype="0" accel="50000" decel="50000" fill="hold" grpId="2" nodeType="clickEffect">
                                  <p:stCondLst>
                                    <p:cond delay="0"/>
                                  </p:stCondLst>
                                  <p:childTnLst>
                                    <p:animMotion origin="layout" path="M -6.25E-7 1.11111E-6 L 0.05365 0.17755 " pathEditMode="relative" rAng="0" ptsTypes="AA">
                                      <p:cBhvr>
                                        <p:cTn id="86" dur="2000" fill="hold"/>
                                        <p:tgtEl>
                                          <p:spTgt spid="53"/>
                                        </p:tgtEl>
                                        <p:attrNameLst>
                                          <p:attrName>ppt_x</p:attrName>
                                          <p:attrName>ppt_y</p:attrName>
                                        </p:attrNameLst>
                                      </p:cBhvr>
                                      <p:rCtr x="2682" y="8866"/>
                                    </p:animMotion>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54"/>
                                        </p:tgtEl>
                                        <p:attrNameLst>
                                          <p:attrName>style.visibility</p:attrName>
                                        </p:attrNameLst>
                                      </p:cBhvr>
                                      <p:to>
                                        <p:strVal val="visible"/>
                                      </p:to>
                                    </p:set>
                                    <p:animEffect transition="in" filter="wipe(down)">
                                      <p:cBhvr>
                                        <p:cTn id="91" dur="500"/>
                                        <p:tgtEl>
                                          <p:spTgt spid="54"/>
                                        </p:tgtEl>
                                      </p:cBhvr>
                                    </p:animEffect>
                                  </p:childTnLst>
                                </p:cTn>
                              </p:par>
                            </p:childTnLst>
                          </p:cTn>
                        </p:par>
                      </p:childTnLst>
                    </p:cTn>
                  </p:par>
                  <p:par>
                    <p:cTn id="92" fill="hold">
                      <p:stCondLst>
                        <p:cond delay="indefinite"/>
                      </p:stCondLst>
                      <p:childTnLst>
                        <p:par>
                          <p:cTn id="93" fill="hold">
                            <p:stCondLst>
                              <p:cond delay="0"/>
                            </p:stCondLst>
                            <p:childTnLst>
                              <p:par>
                                <p:cTn id="94" presetID="42" presetClass="path" presetSubtype="0" accel="50000" decel="50000" fill="hold" grpId="2" nodeType="clickEffect">
                                  <p:stCondLst>
                                    <p:cond delay="0"/>
                                  </p:stCondLst>
                                  <p:childTnLst>
                                    <p:animMotion origin="layout" path="M 4.79167E-6 7.40741E-7 L 0.30468 0.27801 " pathEditMode="relative" rAng="0" ptsTypes="AA">
                                      <p:cBhvr>
                                        <p:cTn id="95" dur="2000" fill="hold"/>
                                        <p:tgtEl>
                                          <p:spTgt spid="54"/>
                                        </p:tgtEl>
                                        <p:attrNameLst>
                                          <p:attrName>ppt_x</p:attrName>
                                          <p:attrName>ppt_y</p:attrName>
                                        </p:attrNameLst>
                                      </p:cBhvr>
                                      <p:rCtr x="15234" y="13889"/>
                                    </p:animMotion>
                                  </p:childTnLst>
                                </p:cTn>
                              </p:par>
                            </p:childTnLst>
                          </p:cTn>
                        </p:par>
                      </p:childTnLst>
                    </p:cTn>
                  </p:par>
                  <p:par>
                    <p:cTn id="96" fill="hold">
                      <p:stCondLst>
                        <p:cond delay="indefinite"/>
                      </p:stCondLst>
                      <p:childTnLst>
                        <p:par>
                          <p:cTn id="97" fill="hold">
                            <p:stCondLst>
                              <p:cond delay="0"/>
                            </p:stCondLst>
                            <p:childTnLst>
                              <p:par>
                                <p:cTn id="98" presetID="1" presetClass="exit" presetSubtype="0" fill="hold" grpId="1" nodeType="clickEffect">
                                  <p:stCondLst>
                                    <p:cond delay="0"/>
                                  </p:stCondLst>
                                  <p:childTnLst>
                                    <p:set>
                                      <p:cBhvr>
                                        <p:cTn id="99" dur="1" fill="hold">
                                          <p:stCondLst>
                                            <p:cond delay="0"/>
                                          </p:stCondLst>
                                        </p:cTn>
                                        <p:tgtEl>
                                          <p:spTgt spid="54"/>
                                        </p:tgtEl>
                                        <p:attrNameLst>
                                          <p:attrName>style.visibility</p:attrName>
                                        </p:attrNameLst>
                                      </p:cBhvr>
                                      <p:to>
                                        <p:strVal val="hidden"/>
                                      </p:to>
                                    </p:set>
                                  </p:childTnLst>
                                </p:cTn>
                              </p:par>
                              <p:par>
                                <p:cTn id="100" presetID="1" presetClass="exit" presetSubtype="0" fill="hold" grpId="1" nodeType="withEffect">
                                  <p:stCondLst>
                                    <p:cond delay="0"/>
                                  </p:stCondLst>
                                  <p:childTnLst>
                                    <p:set>
                                      <p:cBhvr>
                                        <p:cTn id="101" dur="1" fill="hold">
                                          <p:stCondLst>
                                            <p:cond delay="0"/>
                                          </p:stCondLst>
                                        </p:cTn>
                                        <p:tgtEl>
                                          <p:spTgt spid="53"/>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22" presetClass="entr" presetSubtype="4" fill="hold" grpId="0" nodeType="clickEffect">
                                  <p:stCondLst>
                                    <p:cond delay="0"/>
                                  </p:stCondLst>
                                  <p:childTnLst>
                                    <p:set>
                                      <p:cBhvr>
                                        <p:cTn id="105" dur="1" fill="hold">
                                          <p:stCondLst>
                                            <p:cond delay="0"/>
                                          </p:stCondLst>
                                        </p:cTn>
                                        <p:tgtEl>
                                          <p:spTgt spid="55"/>
                                        </p:tgtEl>
                                        <p:attrNameLst>
                                          <p:attrName>style.visibility</p:attrName>
                                        </p:attrNameLst>
                                      </p:cBhvr>
                                      <p:to>
                                        <p:strVal val="visible"/>
                                      </p:to>
                                    </p:set>
                                    <p:animEffect transition="in" filter="wipe(down)">
                                      <p:cBhvr>
                                        <p:cTn id="106" dur="500"/>
                                        <p:tgtEl>
                                          <p:spTgt spid="55"/>
                                        </p:tgtEl>
                                      </p:cBhvr>
                                    </p:animEffec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p:bldP spid="38" grpId="0" animBg="1"/>
      <p:bldP spid="80" grpId="0" animBg="1"/>
      <p:bldP spid="80" grpId="1" animBg="1"/>
      <p:bldP spid="49" grpId="0" animBg="1"/>
      <p:bldP spid="49" grpId="1" animBg="1"/>
      <p:bldP spid="49" grpId="2" animBg="1"/>
      <p:bldP spid="50" grpId="0" animBg="1"/>
      <p:bldP spid="50" grpId="1" animBg="1"/>
      <p:bldP spid="50" grpId="2" animBg="1"/>
      <p:bldP spid="53" grpId="0" animBg="1"/>
      <p:bldP spid="53" grpId="1" animBg="1"/>
      <p:bldP spid="53" grpId="2" animBg="1"/>
      <p:bldP spid="55" grpId="0" animBg="1"/>
      <p:bldP spid="55" grpId="1" animBg="1"/>
      <p:bldP spid="51" grpId="0" animBg="1"/>
      <p:bldP spid="51" grpId="1" animBg="1"/>
      <p:bldP spid="51" grpId="2" animBg="1"/>
      <p:bldP spid="52" grpId="0" animBg="1"/>
      <p:bldP spid="52" grpId="1" animBg="1"/>
      <p:bldP spid="52" grpId="2" animBg="1"/>
      <p:bldP spid="54" grpId="0" animBg="1"/>
      <p:bldP spid="54" grpId="1" animBg="1"/>
      <p:bldP spid="54" grpId="2"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F1F2DE19-9A48-4ABC-84F7-777ED2793AFE}"/>
              </a:ext>
            </a:extLst>
          </p:cNvPr>
          <p:cNvSpPr txBox="1"/>
          <p:nvPr/>
        </p:nvSpPr>
        <p:spPr>
          <a:xfrm>
            <a:off x="5409487" y="2775077"/>
            <a:ext cx="6467982" cy="3123932"/>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async function </a:t>
            </a:r>
            <a:r>
              <a:rPr lang="en-US" dirty="0" err="1">
                <a:latin typeface="Consolas" panose="020B0609020204030204" pitchFamily="49" charset="0"/>
              </a:rPr>
              <a:t>display_sorted_filtered_data</a:t>
            </a:r>
            <a:r>
              <a:rPr lang="en-US" dirty="0">
                <a:latin typeface="Consolas" panose="020B0609020204030204" pitchFamily="49" charset="0"/>
              </a:rPr>
              <a:t>(</a:t>
            </a:r>
            <a:r>
              <a:rPr lang="en-US" dirty="0" err="1">
                <a:latin typeface="Consolas" panose="020B0609020204030204" pitchFamily="49" charset="0"/>
              </a:rPr>
              <a:t>url</a:t>
            </a:r>
            <a:r>
              <a:rPr lang="en-US" dirty="0">
                <a:latin typeface="Consolas" panose="020B0609020204030204" pitchFamily="49" charset="0"/>
              </a:rPr>
              <a:t>) {</a:t>
            </a:r>
          </a:p>
          <a:p>
            <a:r>
              <a:rPr lang="en-US" dirty="0">
                <a:latin typeface="Consolas" panose="020B0609020204030204" pitchFamily="49" charset="0"/>
              </a:rPr>
              <a:t>  h1 = </a:t>
            </a:r>
            <a:r>
              <a:rPr lang="en-US" dirty="0" err="1">
                <a:solidFill>
                  <a:srgbClr val="C00000"/>
                </a:solidFill>
                <a:latin typeface="Consolas" panose="020B0609020204030204" pitchFamily="49" charset="0"/>
              </a:rPr>
              <a:t>download_data</a:t>
            </a:r>
            <a:r>
              <a:rPr lang="en-US" dirty="0">
                <a:solidFill>
                  <a:srgbClr val="C00000"/>
                </a:solidFill>
                <a:latin typeface="Consolas" panose="020B0609020204030204" pitchFamily="49" charset="0"/>
              </a:rPr>
              <a:t>(</a:t>
            </a:r>
            <a:r>
              <a:rPr lang="en-US" dirty="0" err="1">
                <a:solidFill>
                  <a:srgbClr val="C00000"/>
                </a:solidFill>
                <a:latin typeface="Consolas" panose="020B0609020204030204" pitchFamily="49" charset="0"/>
              </a:rPr>
              <a:t>url</a:t>
            </a:r>
            <a:r>
              <a:rPr lang="en-US" dirty="0">
                <a:solidFill>
                  <a:srgbClr val="C00000"/>
                </a:solidFill>
                <a:latin typeface="Consolas" panose="020B0609020204030204" pitchFamily="49" charset="0"/>
              </a:rPr>
              <a:t>)</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downloaded_data</a:t>
            </a:r>
            <a:r>
              <a:rPr lang="en-US" dirty="0">
                <a:latin typeface="Consolas" panose="020B0609020204030204" pitchFamily="49" charset="0"/>
              </a:rPr>
              <a:t> = await h1;  </a:t>
            </a:r>
          </a:p>
          <a:p>
            <a:r>
              <a:rPr lang="en-US" sz="1050" dirty="0">
                <a:latin typeface="Consolas" panose="020B0609020204030204" pitchFamily="49" charset="0"/>
              </a:rPr>
              <a:t>           </a:t>
            </a:r>
          </a:p>
          <a:p>
            <a:r>
              <a:rPr lang="en-US" dirty="0">
                <a:latin typeface="Consolas" panose="020B0609020204030204" pitchFamily="49" charset="0"/>
              </a:rPr>
              <a:t>  h2 = </a:t>
            </a:r>
            <a:r>
              <a:rPr lang="en-US" dirty="0" err="1">
                <a:solidFill>
                  <a:srgbClr val="0070C0"/>
                </a:solidFill>
                <a:latin typeface="Consolas" panose="020B0609020204030204" pitchFamily="49" charset="0"/>
              </a:rPr>
              <a:t>filter_data</a:t>
            </a:r>
            <a:r>
              <a:rPr lang="en-US" dirty="0">
                <a:solidFill>
                  <a:srgbClr val="0070C0"/>
                </a:solidFill>
                <a:latin typeface="Consolas" panose="020B0609020204030204" pitchFamily="49" charset="0"/>
              </a:rPr>
              <a:t>(</a:t>
            </a:r>
            <a:r>
              <a:rPr lang="en-US" dirty="0" err="1">
                <a:solidFill>
                  <a:srgbClr val="0070C0"/>
                </a:solidFill>
                <a:latin typeface="Consolas" panose="020B0609020204030204" pitchFamily="49" charset="0"/>
              </a:rPr>
              <a:t>downloaded_data</a:t>
            </a:r>
            <a:r>
              <a:rPr lang="en-US" dirty="0">
                <a:solidFill>
                  <a:srgbClr val="0070C0"/>
                </a:solidFill>
                <a:latin typeface="Consolas" panose="020B0609020204030204" pitchFamily="49" charset="0"/>
              </a:rPr>
              <a:t>)</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filtered_data</a:t>
            </a:r>
            <a:r>
              <a:rPr lang="en-US" dirty="0">
                <a:latin typeface="Consolas" panose="020B0609020204030204" pitchFamily="49" charset="0"/>
              </a:rPr>
              <a:t> = await h2;</a:t>
            </a:r>
          </a:p>
          <a:p>
            <a:endParaRPr lang="en-US" sz="1050" dirty="0">
              <a:latin typeface="Consolas" panose="020B0609020204030204" pitchFamily="49" charset="0"/>
            </a:endParaRPr>
          </a:p>
          <a:p>
            <a:r>
              <a:rPr lang="en-US" dirty="0">
                <a:latin typeface="Consolas" panose="020B0609020204030204" pitchFamily="49" charset="0"/>
              </a:rPr>
              <a:t>  h3 = </a:t>
            </a:r>
            <a:r>
              <a:rPr lang="en-US" dirty="0" err="1">
                <a:solidFill>
                  <a:srgbClr val="00863D"/>
                </a:solidFill>
                <a:latin typeface="Consolas" panose="020B0609020204030204" pitchFamily="49" charset="0"/>
              </a:rPr>
              <a:t>sort_data</a:t>
            </a:r>
            <a:r>
              <a:rPr lang="en-US" dirty="0">
                <a:solidFill>
                  <a:srgbClr val="00863D"/>
                </a:solidFill>
                <a:latin typeface="Consolas" panose="020B0609020204030204" pitchFamily="49" charset="0"/>
              </a:rPr>
              <a:t>(</a:t>
            </a:r>
            <a:r>
              <a:rPr lang="en-US" dirty="0" err="1">
                <a:solidFill>
                  <a:srgbClr val="00863D"/>
                </a:solidFill>
                <a:latin typeface="Consolas" panose="020B0609020204030204" pitchFamily="49" charset="0"/>
              </a:rPr>
              <a:t>filtered_data</a:t>
            </a:r>
            <a:r>
              <a:rPr lang="en-US" dirty="0">
                <a:solidFill>
                  <a:srgbClr val="00863D"/>
                </a:solidFill>
                <a:latin typeface="Consolas" panose="020B0609020204030204" pitchFamily="49" charset="0"/>
              </a:rPr>
              <a:t>)</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sorted_data</a:t>
            </a:r>
            <a:r>
              <a:rPr lang="en-US" dirty="0">
                <a:latin typeface="Consolas" panose="020B0609020204030204" pitchFamily="49" charset="0"/>
              </a:rPr>
              <a:t> = await h3;</a:t>
            </a:r>
          </a:p>
          <a:p>
            <a:endParaRPr lang="en-US" sz="1050" dirty="0">
              <a:latin typeface="Consolas" panose="020B0609020204030204" pitchFamily="49" charset="0"/>
            </a:endParaRPr>
          </a:p>
          <a:p>
            <a:r>
              <a:rPr lang="en-US" dirty="0">
                <a:latin typeface="Consolas" panose="020B0609020204030204" pitchFamily="49" charset="0"/>
              </a:rPr>
              <a:t>  </a:t>
            </a:r>
            <a:r>
              <a:rPr lang="en-US" dirty="0" err="1">
                <a:solidFill>
                  <a:srgbClr val="7030A0"/>
                </a:solidFill>
                <a:latin typeface="Consolas" panose="020B0609020204030204" pitchFamily="49" charset="0"/>
              </a:rPr>
              <a:t>update_ui</a:t>
            </a:r>
            <a:r>
              <a:rPr lang="en-US" dirty="0">
                <a:solidFill>
                  <a:srgbClr val="7030A0"/>
                </a:solidFill>
                <a:latin typeface="Consolas" panose="020B0609020204030204" pitchFamily="49" charset="0"/>
              </a:rPr>
              <a:t>(</a:t>
            </a:r>
            <a:r>
              <a:rPr lang="en-US" dirty="0" err="1">
                <a:solidFill>
                  <a:srgbClr val="7030A0"/>
                </a:solidFill>
                <a:latin typeface="Consolas" panose="020B0609020204030204" pitchFamily="49" charset="0"/>
              </a:rPr>
              <a:t>sorted_data</a:t>
            </a:r>
            <a:r>
              <a:rPr lang="en-US" dirty="0">
                <a:solidFill>
                  <a:srgbClr val="7030A0"/>
                </a:solidFill>
                <a:latin typeface="Consolas" panose="020B0609020204030204" pitchFamily="49" charset="0"/>
              </a:rPr>
              <a:t>)</a:t>
            </a:r>
            <a:r>
              <a:rPr lang="en-US" dirty="0">
                <a:latin typeface="Consolas" panose="020B0609020204030204" pitchFamily="49" charset="0"/>
              </a:rPr>
              <a:t>;</a:t>
            </a:r>
          </a:p>
          <a:p>
            <a:r>
              <a:rPr lang="en-US" dirty="0">
                <a:latin typeface="Consolas" panose="020B0609020204030204" pitchFamily="49" charset="0"/>
              </a:rPr>
              <a:t>}</a:t>
            </a:r>
          </a:p>
        </p:txBody>
      </p:sp>
      <p:sp>
        <p:nvSpPr>
          <p:cNvPr id="63" name="TextBox 62">
            <a:extLst>
              <a:ext uri="{FF2B5EF4-FFF2-40B4-BE49-F238E27FC236}">
                <a16:creationId xmlns:a16="http://schemas.microsoft.com/office/drawing/2014/main" id="{6D886983-BFCC-4F29-94AA-C14706B826F1}"/>
              </a:ext>
            </a:extLst>
          </p:cNvPr>
          <p:cNvSpPr txBox="1"/>
          <p:nvPr/>
        </p:nvSpPr>
        <p:spPr>
          <a:xfrm>
            <a:off x="5492199" y="3097318"/>
            <a:ext cx="5985350" cy="313627"/>
          </a:xfrm>
          <a:prstGeom prst="rect">
            <a:avLst/>
          </a:prstGeom>
          <a:solidFill>
            <a:schemeClr val="accent4">
              <a:lumMod val="20000"/>
              <a:lumOff val="80000"/>
            </a:schemeClr>
          </a:solidFill>
          <a:ln>
            <a:noFill/>
          </a:ln>
        </p:spPr>
        <p:txBody>
          <a:bodyPr wrap="square">
            <a:noAutofit/>
          </a:bodyPr>
          <a:lstStyle/>
          <a:p>
            <a:endParaRPr lang="en-US" dirty="0">
              <a:latin typeface="Consolas" panose="020B0609020204030204" pitchFamily="49" charset="0"/>
            </a:endParaRPr>
          </a:p>
        </p:txBody>
      </p:sp>
      <p:sp>
        <p:nvSpPr>
          <p:cNvPr id="64" name="TextBox 63">
            <a:extLst>
              <a:ext uri="{FF2B5EF4-FFF2-40B4-BE49-F238E27FC236}">
                <a16:creationId xmlns:a16="http://schemas.microsoft.com/office/drawing/2014/main" id="{23290B49-AEB9-4A73-BB53-66EC38FFD80A}"/>
              </a:ext>
            </a:extLst>
          </p:cNvPr>
          <p:cNvSpPr txBox="1"/>
          <p:nvPr/>
        </p:nvSpPr>
        <p:spPr>
          <a:xfrm>
            <a:off x="5554813" y="3390769"/>
            <a:ext cx="5985350" cy="313627"/>
          </a:xfrm>
          <a:prstGeom prst="rect">
            <a:avLst/>
          </a:prstGeom>
          <a:solidFill>
            <a:schemeClr val="accent4">
              <a:lumMod val="20000"/>
              <a:lumOff val="80000"/>
            </a:schemeClr>
          </a:solidFill>
          <a:ln>
            <a:noFill/>
          </a:ln>
        </p:spPr>
        <p:txBody>
          <a:bodyPr wrap="square">
            <a:noAutofit/>
          </a:bodyPr>
          <a:lstStyle/>
          <a:p>
            <a:endParaRPr lang="en-US" dirty="0">
              <a:latin typeface="Consolas" panose="020B0609020204030204" pitchFamily="49" charset="0"/>
            </a:endParaRPr>
          </a:p>
        </p:txBody>
      </p:sp>
      <p:sp>
        <p:nvSpPr>
          <p:cNvPr id="77" name="TextBox 76">
            <a:extLst>
              <a:ext uri="{FF2B5EF4-FFF2-40B4-BE49-F238E27FC236}">
                <a16:creationId xmlns:a16="http://schemas.microsoft.com/office/drawing/2014/main" id="{F6A66C1C-4B53-4CCF-8361-6894ED2D9EEF}"/>
              </a:ext>
            </a:extLst>
          </p:cNvPr>
          <p:cNvSpPr txBox="1"/>
          <p:nvPr/>
        </p:nvSpPr>
        <p:spPr>
          <a:xfrm>
            <a:off x="5492199" y="3779148"/>
            <a:ext cx="5985350" cy="642003"/>
          </a:xfrm>
          <a:prstGeom prst="rect">
            <a:avLst/>
          </a:prstGeom>
          <a:solidFill>
            <a:schemeClr val="accent4">
              <a:lumMod val="20000"/>
              <a:lumOff val="80000"/>
            </a:schemeClr>
          </a:solidFill>
          <a:ln>
            <a:noFill/>
          </a:ln>
        </p:spPr>
        <p:txBody>
          <a:bodyPr wrap="square">
            <a:noAutofit/>
          </a:bodyPr>
          <a:lstStyle/>
          <a:p>
            <a:endParaRPr lang="en-US" dirty="0">
              <a:latin typeface="Consolas" panose="020B0609020204030204" pitchFamily="49" charset="0"/>
            </a:endParaRPr>
          </a:p>
        </p:txBody>
      </p:sp>
      <p:sp>
        <p:nvSpPr>
          <p:cNvPr id="78" name="TextBox 77">
            <a:extLst>
              <a:ext uri="{FF2B5EF4-FFF2-40B4-BE49-F238E27FC236}">
                <a16:creationId xmlns:a16="http://schemas.microsoft.com/office/drawing/2014/main" id="{97D15A9C-0A4B-44D8-83C7-6FEA7F2314AC}"/>
              </a:ext>
            </a:extLst>
          </p:cNvPr>
          <p:cNvSpPr txBox="1"/>
          <p:nvPr/>
        </p:nvSpPr>
        <p:spPr>
          <a:xfrm>
            <a:off x="5439993" y="4480855"/>
            <a:ext cx="5985350" cy="642003"/>
          </a:xfrm>
          <a:prstGeom prst="rect">
            <a:avLst/>
          </a:prstGeom>
          <a:solidFill>
            <a:schemeClr val="accent4">
              <a:lumMod val="20000"/>
              <a:lumOff val="80000"/>
            </a:schemeClr>
          </a:solidFill>
          <a:ln>
            <a:noFill/>
          </a:ln>
        </p:spPr>
        <p:txBody>
          <a:bodyPr wrap="square">
            <a:noAutofit/>
          </a:bodyPr>
          <a:lstStyle/>
          <a:p>
            <a:endParaRPr lang="en-US" dirty="0">
              <a:latin typeface="Consolas" panose="020B0609020204030204" pitchFamily="49" charset="0"/>
            </a:endParaRPr>
          </a:p>
        </p:txBody>
      </p:sp>
      <p:sp>
        <p:nvSpPr>
          <p:cNvPr id="80" name="TextBox 79">
            <a:extLst>
              <a:ext uri="{FF2B5EF4-FFF2-40B4-BE49-F238E27FC236}">
                <a16:creationId xmlns:a16="http://schemas.microsoft.com/office/drawing/2014/main" id="{79EE52DB-8C8C-4FB1-8839-DB6B8D12BA2D}"/>
              </a:ext>
            </a:extLst>
          </p:cNvPr>
          <p:cNvSpPr txBox="1"/>
          <p:nvPr/>
        </p:nvSpPr>
        <p:spPr>
          <a:xfrm>
            <a:off x="5492199" y="5140318"/>
            <a:ext cx="5985350" cy="389974"/>
          </a:xfrm>
          <a:prstGeom prst="rect">
            <a:avLst/>
          </a:prstGeom>
          <a:solidFill>
            <a:schemeClr val="accent4">
              <a:lumMod val="20000"/>
              <a:lumOff val="80000"/>
            </a:schemeClr>
          </a:solidFill>
          <a:ln>
            <a:noFill/>
          </a:ln>
        </p:spPr>
        <p:txBody>
          <a:bodyPr wrap="square">
            <a:noAutofit/>
          </a:bodyPr>
          <a:lstStyle/>
          <a:p>
            <a:endParaRPr lang="en-US" dirty="0">
              <a:latin typeface="Consolas" panose="020B0609020204030204" pitchFamily="49" charset="0"/>
            </a:endParaRPr>
          </a:p>
        </p:txBody>
      </p:sp>
      <p:sp>
        <p:nvSpPr>
          <p:cNvPr id="2" name="Title 1">
            <a:extLst>
              <a:ext uri="{FF2B5EF4-FFF2-40B4-BE49-F238E27FC236}">
                <a16:creationId xmlns:a16="http://schemas.microsoft.com/office/drawing/2014/main" id="{106ECC39-D4CE-4265-96FF-F00BC6B58B58}"/>
              </a:ext>
            </a:extLst>
          </p:cNvPr>
          <p:cNvSpPr>
            <a:spLocks noGrp="1"/>
          </p:cNvSpPr>
          <p:nvPr>
            <p:ph type="title"/>
          </p:nvPr>
        </p:nvSpPr>
        <p:spPr/>
        <p:txBody>
          <a:bodyPr/>
          <a:lstStyle/>
          <a:p>
            <a:r>
              <a:rPr lang="en-US" dirty="0"/>
              <a:t>Async/Await Syntax for Chaining Operations</a:t>
            </a:r>
          </a:p>
        </p:txBody>
      </p:sp>
      <p:sp>
        <p:nvSpPr>
          <p:cNvPr id="11" name="TextBox 10">
            <a:extLst>
              <a:ext uri="{FF2B5EF4-FFF2-40B4-BE49-F238E27FC236}">
                <a16:creationId xmlns:a16="http://schemas.microsoft.com/office/drawing/2014/main" id="{E5C8A715-1F8C-4B86-9C6E-F79CC09E8A19}"/>
              </a:ext>
            </a:extLst>
          </p:cNvPr>
          <p:cNvSpPr txBox="1"/>
          <p:nvPr/>
        </p:nvSpPr>
        <p:spPr>
          <a:xfrm>
            <a:off x="857352" y="761668"/>
            <a:ext cx="10477296" cy="400110"/>
          </a:xfrm>
          <a:prstGeom prst="rect">
            <a:avLst/>
          </a:prstGeom>
          <a:noFill/>
        </p:spPr>
        <p:txBody>
          <a:bodyPr wrap="square" rtlCol="0">
            <a:spAutoFit/>
          </a:bodyPr>
          <a:lstStyle/>
          <a:p>
            <a:pPr algn="ctr"/>
            <a:r>
              <a:rPr lang="en-US" sz="2000" dirty="0"/>
              <a:t>Let's dive a little deeper into async/await.</a:t>
            </a:r>
          </a:p>
        </p:txBody>
      </p:sp>
      <p:sp>
        <p:nvSpPr>
          <p:cNvPr id="7" name="TextBox 6">
            <a:extLst>
              <a:ext uri="{FF2B5EF4-FFF2-40B4-BE49-F238E27FC236}">
                <a16:creationId xmlns:a16="http://schemas.microsoft.com/office/drawing/2014/main" id="{C82780F8-D555-48C0-BB92-B8DCE1C6D9F1}"/>
              </a:ext>
            </a:extLst>
          </p:cNvPr>
          <p:cNvSpPr txBox="1"/>
          <p:nvPr/>
        </p:nvSpPr>
        <p:spPr>
          <a:xfrm>
            <a:off x="914400" y="1230385"/>
            <a:ext cx="10477296" cy="400110"/>
          </a:xfrm>
          <a:prstGeom prst="rect">
            <a:avLst/>
          </a:prstGeom>
          <a:noFill/>
        </p:spPr>
        <p:txBody>
          <a:bodyPr wrap="square" rtlCol="0">
            <a:spAutoFit/>
          </a:bodyPr>
          <a:lstStyle/>
          <a:p>
            <a:pPr algn="ctr"/>
            <a:r>
              <a:rPr lang="en-US" sz="2000" dirty="0"/>
              <a:t>When you use this paradigm, there are two phases for executing tasks.</a:t>
            </a:r>
          </a:p>
        </p:txBody>
      </p:sp>
      <p:sp>
        <p:nvSpPr>
          <p:cNvPr id="3" name="Rectangle 2">
            <a:extLst>
              <a:ext uri="{FF2B5EF4-FFF2-40B4-BE49-F238E27FC236}">
                <a16:creationId xmlns:a16="http://schemas.microsoft.com/office/drawing/2014/main" id="{C2B7E8CD-15DB-4FEA-B820-EC79BA40E4E2}"/>
              </a:ext>
            </a:extLst>
          </p:cNvPr>
          <p:cNvSpPr/>
          <p:nvPr/>
        </p:nvSpPr>
        <p:spPr>
          <a:xfrm>
            <a:off x="424601" y="2385385"/>
            <a:ext cx="4686094" cy="1853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40000"/>
                    <a:lumOff val="60000"/>
                  </a:schemeClr>
                </a:solidFill>
              </a:rPr>
              <a:t>Launch the Async Function</a:t>
            </a:r>
          </a:p>
          <a:p>
            <a:pPr algn="ctr"/>
            <a:endParaRPr lang="en-US" sz="2400" dirty="0">
              <a:solidFill>
                <a:schemeClr val="accent2">
                  <a:lumMod val="40000"/>
                  <a:lumOff val="60000"/>
                </a:schemeClr>
              </a:solidFill>
            </a:endParaRPr>
          </a:p>
          <a:p>
            <a:pPr algn="ctr"/>
            <a:r>
              <a:rPr lang="en-US" sz="2000" dirty="0"/>
              <a:t>You request execution of a function in the background </a:t>
            </a:r>
            <a:r>
              <a:rPr lang="en-US" sz="2000" dirty="0">
                <a:solidFill>
                  <a:schemeClr val="bg1"/>
                </a:solidFill>
              </a:rPr>
              <a:t>and obtain a handle to the pending task.</a:t>
            </a:r>
          </a:p>
        </p:txBody>
      </p:sp>
      <p:sp>
        <p:nvSpPr>
          <p:cNvPr id="9" name="Rectangle 8">
            <a:extLst>
              <a:ext uri="{FF2B5EF4-FFF2-40B4-BE49-F238E27FC236}">
                <a16:creationId xmlns:a16="http://schemas.microsoft.com/office/drawing/2014/main" id="{170A892E-AAFF-4BE0-B005-29EABEBDE166}"/>
              </a:ext>
            </a:extLst>
          </p:cNvPr>
          <p:cNvSpPr/>
          <p:nvPr/>
        </p:nvSpPr>
        <p:spPr>
          <a:xfrm>
            <a:off x="424601" y="4460505"/>
            <a:ext cx="4686094" cy="1853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32F4F1"/>
                </a:solidFill>
              </a:rPr>
              <a:t>Wait for Completion</a:t>
            </a:r>
          </a:p>
          <a:p>
            <a:pPr algn="ctr"/>
            <a:endParaRPr lang="en-US" sz="2400" dirty="0"/>
          </a:p>
          <a:p>
            <a:pPr algn="ctr"/>
            <a:r>
              <a:rPr lang="en-US" sz="2000" dirty="0"/>
              <a:t>You may </a:t>
            </a:r>
            <a:r>
              <a:rPr lang="en-US" sz="2000" dirty="0">
                <a:solidFill>
                  <a:schemeClr val="bg1"/>
                </a:solidFill>
              </a:rPr>
              <a:t>optionally wait for your launched task to complete its execution, and then obtain its result.</a:t>
            </a:r>
          </a:p>
        </p:txBody>
      </p:sp>
      <p:sp>
        <p:nvSpPr>
          <p:cNvPr id="38" name="TextBox 37">
            <a:extLst>
              <a:ext uri="{FF2B5EF4-FFF2-40B4-BE49-F238E27FC236}">
                <a16:creationId xmlns:a16="http://schemas.microsoft.com/office/drawing/2014/main" id="{47A1A5B7-E830-4E1C-A586-855739052EE3}"/>
              </a:ext>
            </a:extLst>
          </p:cNvPr>
          <p:cNvSpPr txBox="1"/>
          <p:nvPr/>
        </p:nvSpPr>
        <p:spPr>
          <a:xfrm>
            <a:off x="5409486" y="2775077"/>
            <a:ext cx="6467982" cy="3416320"/>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async function </a:t>
            </a:r>
            <a:r>
              <a:rPr lang="en-US" dirty="0" err="1">
                <a:latin typeface="Consolas" panose="020B0609020204030204" pitchFamily="49" charset="0"/>
              </a:rPr>
              <a:t>display_sorted_filtered_data</a:t>
            </a:r>
            <a:r>
              <a:rPr lang="en-US" dirty="0">
                <a:latin typeface="Consolas" panose="020B0609020204030204" pitchFamily="49" charset="0"/>
              </a:rPr>
              <a:t>(</a:t>
            </a:r>
            <a:r>
              <a:rPr lang="en-US" dirty="0" err="1">
                <a:latin typeface="Consolas" panose="020B0609020204030204" pitchFamily="49" charset="0"/>
              </a:rPr>
              <a:t>url</a:t>
            </a:r>
            <a:r>
              <a:rPr lang="en-US" dirty="0">
                <a:latin typeface="Consolas" panose="020B0609020204030204" pitchFamily="49" charset="0"/>
              </a:rPr>
              <a:t>) {</a:t>
            </a:r>
          </a:p>
          <a:p>
            <a:r>
              <a:rPr lang="en-US" dirty="0">
                <a:solidFill>
                  <a:srgbClr val="00863D"/>
                </a:solidFill>
                <a:latin typeface="Consolas" panose="020B0609020204030204" pitchFamily="49" charset="0"/>
              </a:rPr>
              <a:t>  </a:t>
            </a:r>
            <a:r>
              <a:rPr lang="en-US" dirty="0">
                <a:latin typeface="Consolas" panose="020B0609020204030204" pitchFamily="49" charset="0"/>
              </a:rPr>
              <a:t>data</a:t>
            </a:r>
            <a:r>
              <a:rPr lang="en-US" dirty="0">
                <a:solidFill>
                  <a:srgbClr val="00863D"/>
                </a:solidFill>
                <a:latin typeface="Consolas" panose="020B0609020204030204" pitchFamily="49" charset="0"/>
              </a:rPr>
              <a:t> </a:t>
            </a:r>
            <a:r>
              <a:rPr lang="en-US" dirty="0">
                <a:latin typeface="Consolas" panose="020B0609020204030204" pitchFamily="49" charset="0"/>
              </a:rPr>
              <a:t>=</a:t>
            </a:r>
            <a:r>
              <a:rPr lang="en-US" dirty="0">
                <a:solidFill>
                  <a:srgbClr val="0070C0"/>
                </a:solidFill>
                <a:latin typeface="Consolas" panose="020B0609020204030204" pitchFamily="49" charset="0"/>
              </a:rPr>
              <a:t> </a:t>
            </a:r>
            <a:r>
              <a:rPr lang="en-US" dirty="0">
                <a:solidFill>
                  <a:srgbClr val="FF0000"/>
                </a:solidFill>
                <a:latin typeface="Consolas" panose="020B0609020204030204" pitchFamily="49" charset="0"/>
              </a:rPr>
              <a:t>await </a:t>
            </a:r>
            <a:r>
              <a:rPr lang="en-US" dirty="0" err="1">
                <a:solidFill>
                  <a:srgbClr val="C00000"/>
                </a:solidFill>
                <a:latin typeface="Consolas" panose="020B0609020204030204" pitchFamily="49" charset="0"/>
              </a:rPr>
              <a:t>download_data</a:t>
            </a:r>
            <a:r>
              <a:rPr lang="en-US" dirty="0">
                <a:solidFill>
                  <a:srgbClr val="C00000"/>
                </a:solidFill>
                <a:latin typeface="Consolas" panose="020B0609020204030204" pitchFamily="49" charset="0"/>
              </a:rPr>
              <a:t>(</a:t>
            </a:r>
            <a:r>
              <a:rPr lang="en-US" dirty="0" err="1">
                <a:solidFill>
                  <a:srgbClr val="C00000"/>
                </a:solidFill>
                <a:latin typeface="Consolas" panose="020B0609020204030204" pitchFamily="49" charset="0"/>
              </a:rPr>
              <a:t>url</a:t>
            </a:r>
            <a:r>
              <a:rPr lang="en-US" dirty="0">
                <a:solidFill>
                  <a:srgbClr val="C00000"/>
                </a:solidFill>
                <a:latin typeface="Consolas" panose="020B0609020204030204" pitchFamily="49" charset="0"/>
              </a:rPr>
              <a:t>)</a:t>
            </a:r>
            <a:r>
              <a:rPr lang="en-US" dirty="0">
                <a:latin typeface="Consolas" panose="020B0609020204030204" pitchFamily="49" charset="0"/>
              </a:rPr>
              <a:t>;</a:t>
            </a:r>
          </a:p>
          <a:p>
            <a:r>
              <a:rPr lang="en-US" dirty="0">
                <a:solidFill>
                  <a:srgbClr val="00863D"/>
                </a:solidFill>
                <a:latin typeface="Consolas" panose="020B0609020204030204" pitchFamily="49" charset="0"/>
              </a:rPr>
              <a:t>  </a:t>
            </a:r>
            <a:r>
              <a:rPr lang="en-US" dirty="0" err="1">
                <a:latin typeface="Consolas" panose="020B0609020204030204" pitchFamily="49" charset="0"/>
              </a:rPr>
              <a:t>fdata</a:t>
            </a:r>
            <a:r>
              <a:rPr lang="en-US" dirty="0">
                <a:latin typeface="Consolas" panose="020B0609020204030204" pitchFamily="49" charset="0"/>
              </a:rPr>
              <a:t> =</a:t>
            </a:r>
            <a:r>
              <a:rPr lang="en-US" dirty="0">
                <a:solidFill>
                  <a:srgbClr val="0070C0"/>
                </a:solidFill>
                <a:latin typeface="Consolas" panose="020B0609020204030204" pitchFamily="49" charset="0"/>
              </a:rPr>
              <a:t> </a:t>
            </a:r>
            <a:r>
              <a:rPr lang="en-US" dirty="0">
                <a:solidFill>
                  <a:srgbClr val="FF0000"/>
                </a:solidFill>
                <a:latin typeface="Consolas" panose="020B0609020204030204" pitchFamily="49" charset="0"/>
              </a:rPr>
              <a:t>await </a:t>
            </a:r>
            <a:r>
              <a:rPr lang="en-US" dirty="0" err="1">
                <a:solidFill>
                  <a:srgbClr val="0070C0"/>
                </a:solidFill>
                <a:latin typeface="Consolas" panose="020B0609020204030204" pitchFamily="49" charset="0"/>
              </a:rPr>
              <a:t>filter_data</a:t>
            </a:r>
            <a:r>
              <a:rPr lang="en-US" dirty="0">
                <a:solidFill>
                  <a:srgbClr val="0070C0"/>
                </a:solidFill>
                <a:latin typeface="Consolas" panose="020B0609020204030204" pitchFamily="49" charset="0"/>
              </a:rPr>
              <a:t>(data)</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sdata</a:t>
            </a:r>
            <a:r>
              <a:rPr lang="en-US" dirty="0">
                <a:latin typeface="Consolas" panose="020B0609020204030204" pitchFamily="49" charset="0"/>
              </a:rPr>
              <a:t> =</a:t>
            </a:r>
            <a:r>
              <a:rPr lang="en-US" dirty="0">
                <a:solidFill>
                  <a:srgbClr val="0070C0"/>
                </a:solidFill>
                <a:latin typeface="Consolas" panose="020B0609020204030204" pitchFamily="49" charset="0"/>
              </a:rPr>
              <a:t> </a:t>
            </a:r>
            <a:r>
              <a:rPr lang="en-US" dirty="0">
                <a:solidFill>
                  <a:srgbClr val="FF0000"/>
                </a:solidFill>
                <a:latin typeface="Consolas" panose="020B0609020204030204" pitchFamily="49" charset="0"/>
              </a:rPr>
              <a:t>await </a:t>
            </a:r>
            <a:r>
              <a:rPr lang="en-US" dirty="0" err="1">
                <a:solidFill>
                  <a:srgbClr val="00B050"/>
                </a:solidFill>
                <a:latin typeface="Consolas" panose="020B0609020204030204" pitchFamily="49" charset="0"/>
              </a:rPr>
              <a:t>sort_data</a:t>
            </a:r>
            <a:r>
              <a:rPr lang="en-US" dirty="0">
                <a:solidFill>
                  <a:srgbClr val="00B050"/>
                </a:solidFill>
                <a:latin typeface="Consolas" panose="020B0609020204030204" pitchFamily="49" charset="0"/>
              </a:rPr>
              <a:t>(</a:t>
            </a:r>
            <a:r>
              <a:rPr lang="en-US" dirty="0" err="1">
                <a:solidFill>
                  <a:srgbClr val="00B050"/>
                </a:solidFill>
                <a:latin typeface="Consolas" panose="020B0609020204030204" pitchFamily="49" charset="0"/>
              </a:rPr>
              <a:t>fdata</a:t>
            </a:r>
            <a:r>
              <a:rPr lang="en-US" dirty="0">
                <a:solidFill>
                  <a:srgbClr val="00B050"/>
                </a:solidFill>
                <a:latin typeface="Consolas" panose="020B0609020204030204" pitchFamily="49" charset="0"/>
              </a:rPr>
              <a:t>)</a:t>
            </a:r>
            <a:r>
              <a:rPr lang="en-US" dirty="0">
                <a:latin typeface="Consolas" panose="020B0609020204030204" pitchFamily="49" charset="0"/>
              </a:rPr>
              <a:t>;</a:t>
            </a:r>
            <a:r>
              <a:rPr lang="en-US" dirty="0">
                <a:solidFill>
                  <a:srgbClr val="C00000"/>
                </a:solidFill>
                <a:latin typeface="Consolas" panose="020B0609020204030204" pitchFamily="49" charset="0"/>
              </a:rPr>
              <a:t>       </a:t>
            </a:r>
          </a:p>
          <a:p>
            <a:r>
              <a:rPr lang="en-US" dirty="0">
                <a:latin typeface="Consolas" panose="020B0609020204030204" pitchFamily="49" charset="0"/>
              </a:rPr>
              <a:t>  </a:t>
            </a:r>
            <a:r>
              <a:rPr lang="en-US" dirty="0" err="1">
                <a:solidFill>
                  <a:srgbClr val="7030A0"/>
                </a:solidFill>
                <a:latin typeface="Consolas" panose="020B0609020204030204" pitchFamily="49" charset="0"/>
              </a:rPr>
              <a:t>update_ui</a:t>
            </a:r>
            <a:r>
              <a:rPr lang="en-US" dirty="0">
                <a:solidFill>
                  <a:srgbClr val="7030A0"/>
                </a:solidFill>
                <a:latin typeface="Consolas" panose="020B0609020204030204" pitchFamily="49" charset="0"/>
              </a:rPr>
              <a:t>(</a:t>
            </a:r>
            <a:r>
              <a:rPr lang="en-US" dirty="0" err="1">
                <a:solidFill>
                  <a:srgbClr val="7030A0"/>
                </a:solidFill>
                <a:latin typeface="Consolas" panose="020B0609020204030204" pitchFamily="49" charset="0"/>
              </a:rPr>
              <a:t>sdata</a:t>
            </a:r>
            <a:r>
              <a:rPr lang="en-US" dirty="0">
                <a:solidFill>
                  <a:srgbClr val="7030A0"/>
                </a:solidFill>
                <a:latin typeface="Consolas" panose="020B0609020204030204" pitchFamily="49" charset="0"/>
              </a:rPr>
              <a:t>)</a:t>
            </a:r>
            <a:r>
              <a:rPr lang="en-US" dirty="0">
                <a:latin typeface="Consolas" panose="020B0609020204030204" pitchFamily="49" charset="0"/>
              </a:rPr>
              <a:t>;</a:t>
            </a:r>
          </a:p>
          <a:p>
            <a:r>
              <a:rPr lang="en-US" dirty="0">
                <a:latin typeface="Consolas" panose="020B0609020204030204" pitchFamily="49" charset="0"/>
              </a:rPr>
              <a:t>}</a:t>
            </a:r>
          </a:p>
          <a:p>
            <a:br>
              <a:rPr lang="en-US" dirty="0">
                <a:latin typeface="Consolas" panose="020B0609020204030204" pitchFamily="49" charset="0"/>
              </a:rPr>
            </a:br>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p:txBody>
      </p:sp>
      <p:sp>
        <p:nvSpPr>
          <p:cNvPr id="41" name="Speech Bubble: Rectangle with Corners Rounded 40">
            <a:extLst>
              <a:ext uri="{FF2B5EF4-FFF2-40B4-BE49-F238E27FC236}">
                <a16:creationId xmlns:a16="http://schemas.microsoft.com/office/drawing/2014/main" id="{DB4BFBF9-1266-483E-AE57-FD64FD04C6E8}"/>
              </a:ext>
            </a:extLst>
          </p:cNvPr>
          <p:cNvSpPr/>
          <p:nvPr/>
        </p:nvSpPr>
        <p:spPr>
          <a:xfrm>
            <a:off x="8558591" y="5017097"/>
            <a:ext cx="3318877" cy="1067719"/>
          </a:xfrm>
          <a:prstGeom prst="wedgeRoundRectCallout">
            <a:avLst>
              <a:gd name="adj1" fmla="val -80710"/>
              <a:gd name="adj2" fmla="val -154232"/>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has the same semantics as Promises, but much more readable syntax.</a:t>
            </a:r>
          </a:p>
        </p:txBody>
      </p:sp>
      <p:sp>
        <p:nvSpPr>
          <p:cNvPr id="42" name="Speech Bubble: Rectangle with Corners Rounded 41">
            <a:extLst>
              <a:ext uri="{FF2B5EF4-FFF2-40B4-BE49-F238E27FC236}">
                <a16:creationId xmlns:a16="http://schemas.microsoft.com/office/drawing/2014/main" id="{C9AA7AE0-84EA-4FAD-BE1E-A619AD8A12CA}"/>
              </a:ext>
            </a:extLst>
          </p:cNvPr>
          <p:cNvSpPr/>
          <p:nvPr/>
        </p:nvSpPr>
        <p:spPr>
          <a:xfrm>
            <a:off x="8764126" y="5574907"/>
            <a:ext cx="3318877" cy="1067719"/>
          </a:xfrm>
          <a:prstGeom prst="wedgeRoundRectCallout">
            <a:avLst>
              <a:gd name="adj1" fmla="val -14004"/>
              <a:gd name="adj2" fmla="val -146850"/>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 code behaves in a synchronous manner, but in fact it's asynchronous!</a:t>
            </a:r>
          </a:p>
        </p:txBody>
      </p:sp>
      <p:sp>
        <p:nvSpPr>
          <p:cNvPr id="12" name="Speech Bubble: Rectangle with Corners Rounded 11">
            <a:extLst>
              <a:ext uri="{FF2B5EF4-FFF2-40B4-BE49-F238E27FC236}">
                <a16:creationId xmlns:a16="http://schemas.microsoft.com/office/drawing/2014/main" id="{0469DA3D-4074-40C0-8847-55B30EB6AD1E}"/>
              </a:ext>
            </a:extLst>
          </p:cNvPr>
          <p:cNvSpPr/>
          <p:nvPr/>
        </p:nvSpPr>
        <p:spPr>
          <a:xfrm>
            <a:off x="8966932" y="1498538"/>
            <a:ext cx="3073752" cy="1067719"/>
          </a:xfrm>
          <a:prstGeom prst="wedgeRoundRectCallout">
            <a:avLst>
              <a:gd name="adj1" fmla="val -84280"/>
              <a:gd name="adj2" fmla="val 100858"/>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launches the task(s) in the background.</a:t>
            </a:r>
          </a:p>
        </p:txBody>
      </p:sp>
      <p:sp>
        <p:nvSpPr>
          <p:cNvPr id="13" name="Speech Bubble: Rectangle with Corners Rounded 12">
            <a:extLst>
              <a:ext uri="{FF2B5EF4-FFF2-40B4-BE49-F238E27FC236}">
                <a16:creationId xmlns:a16="http://schemas.microsoft.com/office/drawing/2014/main" id="{B507A9DB-5E1A-4B3C-9150-5B02C7707D46}"/>
              </a:ext>
            </a:extLst>
          </p:cNvPr>
          <p:cNvSpPr/>
          <p:nvPr/>
        </p:nvSpPr>
        <p:spPr>
          <a:xfrm>
            <a:off x="8531140" y="3922913"/>
            <a:ext cx="3589142" cy="1067719"/>
          </a:xfrm>
          <a:prstGeom prst="wedgeRoundRectCallout">
            <a:avLst>
              <a:gd name="adj1" fmla="val -117325"/>
              <a:gd name="adj2" fmla="val -76835"/>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After launch, the current function continues running immediately.</a:t>
            </a:r>
          </a:p>
        </p:txBody>
      </p:sp>
      <p:sp>
        <p:nvSpPr>
          <p:cNvPr id="136" name="}">
            <a:extLst>
              <a:ext uri="{FF2B5EF4-FFF2-40B4-BE49-F238E27FC236}">
                <a16:creationId xmlns:a16="http://schemas.microsoft.com/office/drawing/2014/main" id="{2EEFD348-0606-47FC-873E-7147C46D7FA0}"/>
              </a:ext>
            </a:extLst>
          </p:cNvPr>
          <p:cNvSpPr>
            <a:spLocks noChangeShapeType="1"/>
          </p:cNvSpPr>
          <p:nvPr/>
        </p:nvSpPr>
        <p:spPr bwMode="auto">
          <a:xfrm>
            <a:off x="5263599" y="3235304"/>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137" name="}">
            <a:extLst>
              <a:ext uri="{FF2B5EF4-FFF2-40B4-BE49-F238E27FC236}">
                <a16:creationId xmlns:a16="http://schemas.microsoft.com/office/drawing/2014/main" id="{8C999E1F-BE88-44B5-8315-ACBC2E656A9B}"/>
              </a:ext>
            </a:extLst>
          </p:cNvPr>
          <p:cNvSpPr>
            <a:spLocks noChangeShapeType="1"/>
          </p:cNvSpPr>
          <p:nvPr/>
        </p:nvSpPr>
        <p:spPr bwMode="auto">
          <a:xfrm>
            <a:off x="5263599" y="3517526"/>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34" name="Speech Bubble: Rectangle with Corners Rounded 33">
            <a:extLst>
              <a:ext uri="{FF2B5EF4-FFF2-40B4-BE49-F238E27FC236}">
                <a16:creationId xmlns:a16="http://schemas.microsoft.com/office/drawing/2014/main" id="{89B14469-4D92-4CDA-A570-7B06FA927E5E}"/>
              </a:ext>
            </a:extLst>
          </p:cNvPr>
          <p:cNvSpPr/>
          <p:nvPr/>
        </p:nvSpPr>
        <p:spPr>
          <a:xfrm>
            <a:off x="4640763" y="5565924"/>
            <a:ext cx="3449222" cy="1178450"/>
          </a:xfrm>
          <a:prstGeom prst="wedgeRoundRectCallout">
            <a:avLst>
              <a:gd name="adj1" fmla="val -12525"/>
              <a:gd name="adj2" fmla="val -184742"/>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Once we get a result, our code will resume running.</a:t>
            </a:r>
          </a:p>
        </p:txBody>
      </p:sp>
      <p:sp>
        <p:nvSpPr>
          <p:cNvPr id="138" name="}">
            <a:extLst>
              <a:ext uri="{FF2B5EF4-FFF2-40B4-BE49-F238E27FC236}">
                <a16:creationId xmlns:a16="http://schemas.microsoft.com/office/drawing/2014/main" id="{BEE91225-32EA-401A-A86E-B5DD2D18DBD8}"/>
              </a:ext>
            </a:extLst>
          </p:cNvPr>
          <p:cNvSpPr>
            <a:spLocks noChangeShapeType="1"/>
          </p:cNvSpPr>
          <p:nvPr/>
        </p:nvSpPr>
        <p:spPr bwMode="auto">
          <a:xfrm>
            <a:off x="5263599" y="3906992"/>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154" name="Speech Bubble: Rectangle with Corners Rounded 153">
            <a:extLst>
              <a:ext uri="{FF2B5EF4-FFF2-40B4-BE49-F238E27FC236}">
                <a16:creationId xmlns:a16="http://schemas.microsoft.com/office/drawing/2014/main" id="{24D768AF-C098-4E6C-A888-BE503D8DE6C9}"/>
              </a:ext>
            </a:extLst>
          </p:cNvPr>
          <p:cNvSpPr/>
          <p:nvPr/>
        </p:nvSpPr>
        <p:spPr>
          <a:xfrm>
            <a:off x="8106333" y="4608020"/>
            <a:ext cx="3589142" cy="1067719"/>
          </a:xfrm>
          <a:prstGeom prst="wedgeRoundRectCallout">
            <a:avLst>
              <a:gd name="adj1" fmla="val -83696"/>
              <a:gd name="adj2" fmla="val -82218"/>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provides the same semantics as our promise-based code!</a:t>
            </a:r>
          </a:p>
        </p:txBody>
      </p:sp>
      <p:grpSp>
        <p:nvGrpSpPr>
          <p:cNvPr id="82" name="Group 81">
            <a:extLst>
              <a:ext uri="{FF2B5EF4-FFF2-40B4-BE49-F238E27FC236}">
                <a16:creationId xmlns:a16="http://schemas.microsoft.com/office/drawing/2014/main" id="{718777F3-6DF6-4242-B428-D6050F73FBA5}"/>
              </a:ext>
            </a:extLst>
          </p:cNvPr>
          <p:cNvGrpSpPr/>
          <p:nvPr/>
        </p:nvGrpSpPr>
        <p:grpSpPr>
          <a:xfrm>
            <a:off x="5921312" y="1635475"/>
            <a:ext cx="5373928" cy="1067719"/>
            <a:chOff x="3535509" y="5505668"/>
            <a:chExt cx="5373928" cy="1067719"/>
          </a:xfrm>
        </p:grpSpPr>
        <p:grpSp>
          <p:nvGrpSpPr>
            <p:cNvPr id="83" name="Group 82">
              <a:extLst>
                <a:ext uri="{FF2B5EF4-FFF2-40B4-BE49-F238E27FC236}">
                  <a16:creationId xmlns:a16="http://schemas.microsoft.com/office/drawing/2014/main" id="{C396CAA6-1AFB-48B7-8AEB-2A7AA7C38DC6}"/>
                </a:ext>
              </a:extLst>
            </p:cNvPr>
            <p:cNvGrpSpPr/>
            <p:nvPr/>
          </p:nvGrpSpPr>
          <p:grpSpPr>
            <a:xfrm>
              <a:off x="3535509" y="5505668"/>
              <a:ext cx="5373928" cy="1067719"/>
              <a:chOff x="2661233" y="1910421"/>
              <a:chExt cx="7332408" cy="1574344"/>
            </a:xfrm>
          </p:grpSpPr>
          <p:grpSp>
            <p:nvGrpSpPr>
              <p:cNvPr id="85" name="Group 84">
                <a:extLst>
                  <a:ext uri="{FF2B5EF4-FFF2-40B4-BE49-F238E27FC236}">
                    <a16:creationId xmlns:a16="http://schemas.microsoft.com/office/drawing/2014/main" id="{E4EDA84F-D0B6-4EA3-9B6C-058B8B44CA10}"/>
                  </a:ext>
                </a:extLst>
              </p:cNvPr>
              <p:cNvGrpSpPr/>
              <p:nvPr/>
            </p:nvGrpSpPr>
            <p:grpSpPr>
              <a:xfrm>
                <a:off x="2661233" y="1910421"/>
                <a:ext cx="7332408" cy="1574344"/>
                <a:chOff x="3773003" y="8337071"/>
                <a:chExt cx="7332408" cy="1574344"/>
              </a:xfrm>
            </p:grpSpPr>
            <p:sp>
              <p:nvSpPr>
                <p:cNvPr id="106" name="Rectangle 105">
                  <a:extLst>
                    <a:ext uri="{FF2B5EF4-FFF2-40B4-BE49-F238E27FC236}">
                      <a16:creationId xmlns:a16="http://schemas.microsoft.com/office/drawing/2014/main" id="{3491E1A7-632F-4FE8-A7CC-94A5ECB6A3A6}"/>
                    </a:ext>
                  </a:extLst>
                </p:cNvPr>
                <p:cNvSpPr/>
                <p:nvPr/>
              </p:nvSpPr>
              <p:spPr>
                <a:xfrm>
                  <a:off x="3808337" y="8366528"/>
                  <a:ext cx="7297074" cy="154488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pic>
              <p:nvPicPr>
                <p:cNvPr id="107" name="Picture 106">
                  <a:extLst>
                    <a:ext uri="{FF2B5EF4-FFF2-40B4-BE49-F238E27FC236}">
                      <a16:creationId xmlns:a16="http://schemas.microsoft.com/office/drawing/2014/main" id="{07B02E14-1AE5-43C4-8AF2-F9CBDCEA9CB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3773003" y="8337071"/>
                  <a:ext cx="568256" cy="723086"/>
                </a:xfrm>
                <a:prstGeom prst="rect">
                  <a:avLst/>
                </a:prstGeom>
              </p:spPr>
            </p:pic>
            <p:cxnSp>
              <p:nvCxnSpPr>
                <p:cNvPr id="108" name="Straight Arrow Connector 107">
                  <a:extLst>
                    <a:ext uri="{FF2B5EF4-FFF2-40B4-BE49-F238E27FC236}">
                      <a16:creationId xmlns:a16="http://schemas.microsoft.com/office/drawing/2014/main" id="{C0A25B86-EEB0-41E6-BCBF-7969778D9EC7}"/>
                    </a:ext>
                  </a:extLst>
                </p:cNvPr>
                <p:cNvCxnSpPr>
                  <a:cxnSpLocks/>
                </p:cNvCxnSpPr>
                <p:nvPr/>
              </p:nvCxnSpPr>
              <p:spPr>
                <a:xfrm>
                  <a:off x="4094231" y="8791914"/>
                  <a:ext cx="6891840" cy="0"/>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DCB11C6F-356E-4E08-B32F-32612F79A32A}"/>
                    </a:ext>
                  </a:extLst>
                </p:cNvPr>
                <p:cNvGrpSpPr/>
                <p:nvPr/>
              </p:nvGrpSpPr>
              <p:grpSpPr>
                <a:xfrm>
                  <a:off x="3773003" y="9120786"/>
                  <a:ext cx="7213067" cy="723086"/>
                  <a:chOff x="3773003" y="9120786"/>
                  <a:chExt cx="7213067" cy="723086"/>
                </a:xfrm>
              </p:grpSpPr>
              <p:pic>
                <p:nvPicPr>
                  <p:cNvPr id="110" name="Picture 109">
                    <a:extLst>
                      <a:ext uri="{FF2B5EF4-FFF2-40B4-BE49-F238E27FC236}">
                        <a16:creationId xmlns:a16="http://schemas.microsoft.com/office/drawing/2014/main" id="{B6496C2E-50B8-458A-AB0F-6039AEA57E4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3773003" y="9120786"/>
                    <a:ext cx="568256" cy="723086"/>
                  </a:xfrm>
                  <a:prstGeom prst="rect">
                    <a:avLst/>
                  </a:prstGeom>
                </p:spPr>
              </p:pic>
              <p:cxnSp>
                <p:nvCxnSpPr>
                  <p:cNvPr id="111" name="Straight Arrow Connector 110">
                    <a:extLst>
                      <a:ext uri="{FF2B5EF4-FFF2-40B4-BE49-F238E27FC236}">
                        <a16:creationId xmlns:a16="http://schemas.microsoft.com/office/drawing/2014/main" id="{F340C6AA-C61D-4972-8533-AE381021B4D5}"/>
                      </a:ext>
                    </a:extLst>
                  </p:cNvPr>
                  <p:cNvCxnSpPr>
                    <a:cxnSpLocks/>
                  </p:cNvCxnSpPr>
                  <p:nvPr/>
                </p:nvCxnSpPr>
                <p:spPr>
                  <a:xfrm>
                    <a:off x="4094231" y="9575628"/>
                    <a:ext cx="6891839" cy="0"/>
                  </a:xfrm>
                  <a:prstGeom prst="straightConnector1">
                    <a:avLst/>
                  </a:prstGeom>
                  <a:ln w="12700">
                    <a:solidFill>
                      <a:srgbClr val="AD2529"/>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6" name="Group 85">
                <a:extLst>
                  <a:ext uri="{FF2B5EF4-FFF2-40B4-BE49-F238E27FC236}">
                    <a16:creationId xmlns:a16="http://schemas.microsoft.com/office/drawing/2014/main" id="{41A3C229-5B1F-4349-8BF6-1E6D096E4A4A}"/>
                  </a:ext>
                </a:extLst>
              </p:cNvPr>
              <p:cNvGrpSpPr/>
              <p:nvPr/>
            </p:nvGrpSpPr>
            <p:grpSpPr>
              <a:xfrm>
                <a:off x="3281228" y="2199853"/>
                <a:ext cx="6429143" cy="1069989"/>
                <a:chOff x="3298114" y="1698107"/>
                <a:chExt cx="6429143" cy="1069989"/>
              </a:xfrm>
            </p:grpSpPr>
            <p:grpSp>
              <p:nvGrpSpPr>
                <p:cNvPr id="87" name="Group 86">
                  <a:extLst>
                    <a:ext uri="{FF2B5EF4-FFF2-40B4-BE49-F238E27FC236}">
                      <a16:creationId xmlns:a16="http://schemas.microsoft.com/office/drawing/2014/main" id="{46033EDC-1447-46EC-A728-2DCF51D34C15}"/>
                    </a:ext>
                  </a:extLst>
                </p:cNvPr>
                <p:cNvGrpSpPr/>
                <p:nvPr/>
              </p:nvGrpSpPr>
              <p:grpSpPr>
                <a:xfrm>
                  <a:off x="3298114" y="1698107"/>
                  <a:ext cx="6429143" cy="1069989"/>
                  <a:chOff x="3298114" y="1698107"/>
                  <a:chExt cx="6429143" cy="1069989"/>
                </a:xfrm>
              </p:grpSpPr>
              <p:grpSp>
                <p:nvGrpSpPr>
                  <p:cNvPr id="89" name="Group 88">
                    <a:extLst>
                      <a:ext uri="{FF2B5EF4-FFF2-40B4-BE49-F238E27FC236}">
                        <a16:creationId xmlns:a16="http://schemas.microsoft.com/office/drawing/2014/main" id="{5FDE86E6-628F-48FC-8874-5D34041E8DFB}"/>
                      </a:ext>
                    </a:extLst>
                  </p:cNvPr>
                  <p:cNvGrpSpPr/>
                  <p:nvPr/>
                </p:nvGrpSpPr>
                <p:grpSpPr>
                  <a:xfrm>
                    <a:off x="3298114" y="1698107"/>
                    <a:ext cx="6429143" cy="1069989"/>
                    <a:chOff x="3211676" y="977449"/>
                    <a:chExt cx="6429143" cy="1069989"/>
                  </a:xfrm>
                </p:grpSpPr>
                <p:grpSp>
                  <p:nvGrpSpPr>
                    <p:cNvPr id="91" name="Group 90">
                      <a:extLst>
                        <a:ext uri="{FF2B5EF4-FFF2-40B4-BE49-F238E27FC236}">
                          <a16:creationId xmlns:a16="http://schemas.microsoft.com/office/drawing/2014/main" id="{F38CA6A8-8D8D-4D05-BC78-F9D861455939}"/>
                        </a:ext>
                      </a:extLst>
                    </p:cNvPr>
                    <p:cNvGrpSpPr/>
                    <p:nvPr/>
                  </p:nvGrpSpPr>
                  <p:grpSpPr>
                    <a:xfrm>
                      <a:off x="3570036" y="1715778"/>
                      <a:ext cx="6070783" cy="331660"/>
                      <a:chOff x="6774857" y="5103867"/>
                      <a:chExt cx="6070783" cy="331660"/>
                    </a:xfrm>
                  </p:grpSpPr>
                  <p:sp>
                    <p:nvSpPr>
                      <p:cNvPr id="102" name="Rectangle 101">
                        <a:extLst>
                          <a:ext uri="{FF2B5EF4-FFF2-40B4-BE49-F238E27FC236}">
                            <a16:creationId xmlns:a16="http://schemas.microsoft.com/office/drawing/2014/main" id="{DEB097E3-F9E5-4B52-AA3C-E9DFF0D3E2D8}"/>
                          </a:ext>
                        </a:extLst>
                      </p:cNvPr>
                      <p:cNvSpPr/>
                      <p:nvPr/>
                    </p:nvSpPr>
                    <p:spPr>
                      <a:xfrm>
                        <a:off x="6774857" y="5103867"/>
                        <a:ext cx="2541805" cy="331392"/>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UI</a:t>
                        </a:r>
                      </a:p>
                    </p:txBody>
                  </p:sp>
                  <p:sp>
                    <p:nvSpPr>
                      <p:cNvPr id="103" name="Rectangle 102">
                        <a:extLst>
                          <a:ext uri="{FF2B5EF4-FFF2-40B4-BE49-F238E27FC236}">
                            <a16:creationId xmlns:a16="http://schemas.microsoft.com/office/drawing/2014/main" id="{FE67DF2D-F085-42E7-95C1-58E7C8753C3E}"/>
                          </a:ext>
                        </a:extLst>
                      </p:cNvPr>
                      <p:cNvSpPr/>
                      <p:nvPr/>
                    </p:nvSpPr>
                    <p:spPr>
                      <a:xfrm>
                        <a:off x="9667201" y="5103867"/>
                        <a:ext cx="1038045" cy="331392"/>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p>
                    </p:txBody>
                  </p:sp>
                  <p:sp>
                    <p:nvSpPr>
                      <p:cNvPr id="104" name="Rectangle 103">
                        <a:extLst>
                          <a:ext uri="{FF2B5EF4-FFF2-40B4-BE49-F238E27FC236}">
                            <a16:creationId xmlns:a16="http://schemas.microsoft.com/office/drawing/2014/main" id="{FB5AC580-D9F1-44E2-9B60-1021CC7C9463}"/>
                          </a:ext>
                        </a:extLst>
                      </p:cNvPr>
                      <p:cNvSpPr/>
                      <p:nvPr/>
                    </p:nvSpPr>
                    <p:spPr>
                      <a:xfrm>
                        <a:off x="10707905" y="5103867"/>
                        <a:ext cx="273512" cy="331392"/>
                      </a:xfrm>
                      <a:prstGeom prst="rect">
                        <a:avLst/>
                      </a:prstGeom>
                      <a:solidFill>
                        <a:srgbClr val="FF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rgbClr val="FF0000"/>
                            </a:solidFill>
                            <a:latin typeface="Consolas" panose="020B0609020204030204" pitchFamily="49" charset="0"/>
                          </a:rPr>
                          <a:t> </a:t>
                        </a:r>
                        <a:endParaRPr lang="en-US" sz="1000" dirty="0"/>
                      </a:p>
                    </p:txBody>
                  </p:sp>
                  <p:sp>
                    <p:nvSpPr>
                      <p:cNvPr id="105" name="Rectangle 104">
                        <a:extLst>
                          <a:ext uri="{FF2B5EF4-FFF2-40B4-BE49-F238E27FC236}">
                            <a16:creationId xmlns:a16="http://schemas.microsoft.com/office/drawing/2014/main" id="{45CB8F02-89A4-42E5-881F-BAF79822FADC}"/>
                          </a:ext>
                        </a:extLst>
                      </p:cNvPr>
                      <p:cNvSpPr/>
                      <p:nvPr/>
                    </p:nvSpPr>
                    <p:spPr>
                      <a:xfrm>
                        <a:off x="12137378" y="5104135"/>
                        <a:ext cx="708262" cy="331392"/>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 PLOT</a:t>
                        </a:r>
                      </a:p>
                    </p:txBody>
                  </p:sp>
                </p:grpSp>
                <p:sp>
                  <p:nvSpPr>
                    <p:cNvPr id="92" name="Rectangle 91">
                      <a:extLst>
                        <a:ext uri="{FF2B5EF4-FFF2-40B4-BE49-F238E27FC236}">
                          <a16:creationId xmlns:a16="http://schemas.microsoft.com/office/drawing/2014/main" id="{01314D8A-4FE0-4F18-9AA5-787B2FC1F4D7}"/>
                        </a:ext>
                      </a:extLst>
                    </p:cNvPr>
                    <p:cNvSpPr/>
                    <p:nvPr/>
                  </p:nvSpPr>
                  <p:spPr>
                    <a:xfrm>
                      <a:off x="3553800" y="978034"/>
                      <a:ext cx="2453888" cy="331392"/>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DOWNLOAD</a:t>
                      </a:r>
                    </a:p>
                  </p:txBody>
                </p:sp>
                <p:sp>
                  <p:nvSpPr>
                    <p:cNvPr id="93" name="Rectangle 92">
                      <a:extLst>
                        <a:ext uri="{FF2B5EF4-FFF2-40B4-BE49-F238E27FC236}">
                          <a16:creationId xmlns:a16="http://schemas.microsoft.com/office/drawing/2014/main" id="{506A786B-734D-400F-BC07-D8DA73070509}"/>
                        </a:ext>
                      </a:extLst>
                    </p:cNvPr>
                    <p:cNvSpPr/>
                    <p:nvPr/>
                  </p:nvSpPr>
                  <p:spPr>
                    <a:xfrm>
                      <a:off x="6624675" y="977449"/>
                      <a:ext cx="783441" cy="331392"/>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t>FILTER</a:t>
                      </a:r>
                    </a:p>
                  </p:txBody>
                </p:sp>
                <p:sp>
                  <p:nvSpPr>
                    <p:cNvPr id="94" name="Rectangle 93">
                      <a:extLst>
                        <a:ext uri="{FF2B5EF4-FFF2-40B4-BE49-F238E27FC236}">
                          <a16:creationId xmlns:a16="http://schemas.microsoft.com/office/drawing/2014/main" id="{2D0948A7-F7B7-44BB-9494-9B0F838910EA}"/>
                        </a:ext>
                      </a:extLst>
                    </p:cNvPr>
                    <p:cNvSpPr/>
                    <p:nvPr/>
                  </p:nvSpPr>
                  <p:spPr>
                    <a:xfrm>
                      <a:off x="7694009" y="980740"/>
                      <a:ext cx="667388" cy="331392"/>
                    </a:xfrm>
                    <a:prstGeom prst="rect">
                      <a:avLst/>
                    </a:prstGeom>
                    <a:solidFill>
                      <a:srgbClr val="00863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SORT</a:t>
                      </a:r>
                    </a:p>
                  </p:txBody>
                </p:sp>
                <p:sp>
                  <p:nvSpPr>
                    <p:cNvPr id="95" name="Rectangle 94">
                      <a:extLst>
                        <a:ext uri="{FF2B5EF4-FFF2-40B4-BE49-F238E27FC236}">
                          <a16:creationId xmlns:a16="http://schemas.microsoft.com/office/drawing/2014/main" id="{CFC1BEBF-0C45-4722-B53F-D629BA5B8EB2}"/>
                        </a:ext>
                      </a:extLst>
                    </p:cNvPr>
                    <p:cNvSpPr/>
                    <p:nvPr/>
                  </p:nvSpPr>
                  <p:spPr>
                    <a:xfrm>
                      <a:off x="3211676" y="1715778"/>
                      <a:ext cx="350539" cy="331392"/>
                    </a:xfrm>
                    <a:prstGeom prst="rect">
                      <a:avLst/>
                    </a:prstGeom>
                    <a:solidFill>
                      <a:srgbClr val="FF00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50000"/>
                          </a:schemeClr>
                        </a:solidFill>
                      </a:endParaRPr>
                    </a:p>
                  </p:txBody>
                </p:sp>
                <p:cxnSp>
                  <p:nvCxnSpPr>
                    <p:cNvPr id="96" name="Straight Arrow Connector 95">
                      <a:extLst>
                        <a:ext uri="{FF2B5EF4-FFF2-40B4-BE49-F238E27FC236}">
                          <a16:creationId xmlns:a16="http://schemas.microsoft.com/office/drawing/2014/main" id="{2912656C-BE49-4260-BBFA-AC308E4C6760}"/>
                        </a:ext>
                      </a:extLst>
                    </p:cNvPr>
                    <p:cNvCxnSpPr/>
                    <p:nvPr/>
                  </p:nvCxnSpPr>
                  <p:spPr>
                    <a:xfrm flipV="1">
                      <a:off x="3359882" y="1308841"/>
                      <a:ext cx="217056" cy="5688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DBE3EA64-F6BC-4823-8F4B-B18366A2D538}"/>
                        </a:ext>
                      </a:extLst>
                    </p:cNvPr>
                    <p:cNvCxnSpPr>
                      <a:cxnSpLocks/>
                    </p:cNvCxnSpPr>
                    <p:nvPr/>
                  </p:nvCxnSpPr>
                  <p:spPr>
                    <a:xfrm flipV="1">
                      <a:off x="7626478" y="1287321"/>
                      <a:ext cx="117932" cy="6151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3EE08F6F-08E3-4583-B005-226C2A4C8C32}"/>
                        </a:ext>
                      </a:extLst>
                    </p:cNvPr>
                    <p:cNvSpPr/>
                    <p:nvPr/>
                  </p:nvSpPr>
                  <p:spPr>
                    <a:xfrm>
                      <a:off x="6111842" y="1715778"/>
                      <a:ext cx="350539" cy="331392"/>
                    </a:xfrm>
                    <a:prstGeom prst="rect">
                      <a:avLst/>
                    </a:prstGeom>
                    <a:solidFill>
                      <a:srgbClr val="FF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cxnSp>
                  <p:nvCxnSpPr>
                    <p:cNvPr id="99" name="Straight Arrow Connector 98">
                      <a:extLst>
                        <a:ext uri="{FF2B5EF4-FFF2-40B4-BE49-F238E27FC236}">
                          <a16:creationId xmlns:a16="http://schemas.microsoft.com/office/drawing/2014/main" id="{396EDFC1-3782-4DAD-94F3-F3145B434679}"/>
                        </a:ext>
                      </a:extLst>
                    </p:cNvPr>
                    <p:cNvCxnSpPr>
                      <a:cxnSpLocks/>
                      <a:endCxn id="98" idx="0"/>
                    </p:cNvCxnSpPr>
                    <p:nvPr/>
                  </p:nvCxnSpPr>
                  <p:spPr>
                    <a:xfrm>
                      <a:off x="6004625" y="1195209"/>
                      <a:ext cx="282487" cy="52056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CE1CBC7F-47EA-4328-8D42-2DB9B30D40C8}"/>
                        </a:ext>
                      </a:extLst>
                    </p:cNvPr>
                    <p:cNvCxnSpPr>
                      <a:cxnSpLocks/>
                    </p:cNvCxnSpPr>
                    <p:nvPr/>
                  </p:nvCxnSpPr>
                  <p:spPr>
                    <a:xfrm flipV="1">
                      <a:off x="6301060" y="1308841"/>
                      <a:ext cx="334835" cy="5557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23F38E6D-3F0D-45DB-BA62-F96EFE7ED64B}"/>
                        </a:ext>
                      </a:extLst>
                    </p:cNvPr>
                    <p:cNvCxnSpPr>
                      <a:cxnSpLocks/>
                    </p:cNvCxnSpPr>
                    <p:nvPr/>
                  </p:nvCxnSpPr>
                  <p:spPr>
                    <a:xfrm>
                      <a:off x="7357353" y="1242688"/>
                      <a:ext cx="282487" cy="52056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90" name="Rectangle 89">
                    <a:extLst>
                      <a:ext uri="{FF2B5EF4-FFF2-40B4-BE49-F238E27FC236}">
                        <a16:creationId xmlns:a16="http://schemas.microsoft.com/office/drawing/2014/main" id="{9B2CF102-1A63-4FC5-889F-D8A1CC3CE840}"/>
                      </a:ext>
                    </a:extLst>
                  </p:cNvPr>
                  <p:cNvSpPr/>
                  <p:nvPr/>
                </p:nvSpPr>
                <p:spPr>
                  <a:xfrm>
                    <a:off x="7856585" y="2436436"/>
                    <a:ext cx="884139" cy="331392"/>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p>
                </p:txBody>
              </p:sp>
            </p:grpSp>
            <p:cxnSp>
              <p:nvCxnSpPr>
                <p:cNvPr id="88" name="Straight Arrow Connector 87">
                  <a:extLst>
                    <a:ext uri="{FF2B5EF4-FFF2-40B4-BE49-F238E27FC236}">
                      <a16:creationId xmlns:a16="http://schemas.microsoft.com/office/drawing/2014/main" id="{94487E3E-33EE-4922-AEBE-4F11C19D9A56}"/>
                    </a:ext>
                  </a:extLst>
                </p:cNvPr>
                <p:cNvCxnSpPr>
                  <a:cxnSpLocks/>
                </p:cNvCxnSpPr>
                <p:nvPr/>
              </p:nvCxnSpPr>
              <p:spPr>
                <a:xfrm>
                  <a:off x="8421509" y="1990315"/>
                  <a:ext cx="312219" cy="4461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sp>
          <p:nvSpPr>
            <p:cNvPr id="84" name="Rectangle 83">
              <a:extLst>
                <a:ext uri="{FF2B5EF4-FFF2-40B4-BE49-F238E27FC236}">
                  <a16:creationId xmlns:a16="http://schemas.microsoft.com/office/drawing/2014/main" id="{DEF4C947-59D5-420E-A1D5-FB65273E99D7}"/>
                </a:ext>
              </a:extLst>
            </p:cNvPr>
            <p:cNvSpPr/>
            <p:nvPr/>
          </p:nvSpPr>
          <p:spPr>
            <a:xfrm>
              <a:off x="7977962" y="6202695"/>
              <a:ext cx="200457" cy="224750"/>
            </a:xfrm>
            <a:prstGeom prst="rect">
              <a:avLst/>
            </a:prstGeom>
            <a:solidFill>
              <a:srgbClr val="FF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p>
          </p:txBody>
        </p:sp>
      </p:grpSp>
      <p:sp>
        <p:nvSpPr>
          <p:cNvPr id="39" name="Speech Bubble: Rectangle with Corners Rounded 38">
            <a:extLst>
              <a:ext uri="{FF2B5EF4-FFF2-40B4-BE49-F238E27FC236}">
                <a16:creationId xmlns:a16="http://schemas.microsoft.com/office/drawing/2014/main" id="{C7D3297E-6CBE-49D5-A437-D7242B684724}"/>
              </a:ext>
            </a:extLst>
          </p:cNvPr>
          <p:cNvSpPr/>
          <p:nvPr/>
        </p:nvSpPr>
        <p:spPr>
          <a:xfrm>
            <a:off x="7222098" y="1497600"/>
            <a:ext cx="3489668" cy="1067719"/>
          </a:xfrm>
          <a:prstGeom prst="wedgeRoundRectCallout">
            <a:avLst>
              <a:gd name="adj1" fmla="val -84280"/>
              <a:gd name="adj2" fmla="val 100858"/>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As we saw, we can also leave out the handles, for even simpler syntax.</a:t>
            </a:r>
          </a:p>
        </p:txBody>
      </p:sp>
      <p:sp>
        <p:nvSpPr>
          <p:cNvPr id="55" name="Speech Bubble: Rectangle with Corners Rounded 54">
            <a:extLst>
              <a:ext uri="{FF2B5EF4-FFF2-40B4-BE49-F238E27FC236}">
                <a16:creationId xmlns:a16="http://schemas.microsoft.com/office/drawing/2014/main" id="{9A401521-33D7-4D08-B270-4B155D83B48F}"/>
              </a:ext>
            </a:extLst>
          </p:cNvPr>
          <p:cNvSpPr/>
          <p:nvPr/>
        </p:nvSpPr>
        <p:spPr>
          <a:xfrm>
            <a:off x="277357" y="4541629"/>
            <a:ext cx="5852192" cy="1853250"/>
          </a:xfrm>
          <a:prstGeom prst="wedgeRoundRectCallout">
            <a:avLst>
              <a:gd name="adj1" fmla="val 44428"/>
              <a:gd name="adj2" fmla="val -115176"/>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 async function immediately returns a "handle" that can be used to track its progress.</a:t>
            </a:r>
          </a:p>
          <a:p>
            <a:pPr algn="ctr"/>
            <a:endParaRPr lang="en-US" sz="14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The handle is NOT the function's return value, but an object we can use to get the return value when the function eventually finishes running.</a:t>
            </a:r>
          </a:p>
        </p:txBody>
      </p:sp>
      <p:sp>
        <p:nvSpPr>
          <p:cNvPr id="56" name="Speech Bubble: Rectangle with Corners Rounded 55">
            <a:extLst>
              <a:ext uri="{FF2B5EF4-FFF2-40B4-BE49-F238E27FC236}">
                <a16:creationId xmlns:a16="http://schemas.microsoft.com/office/drawing/2014/main" id="{A310707E-CE1D-44F6-804B-8A0C0A18BEC7}"/>
              </a:ext>
            </a:extLst>
          </p:cNvPr>
          <p:cNvSpPr/>
          <p:nvPr/>
        </p:nvSpPr>
        <p:spPr>
          <a:xfrm>
            <a:off x="4458770" y="5195009"/>
            <a:ext cx="3577062" cy="1178450"/>
          </a:xfrm>
          <a:prstGeom prst="wedgeRoundRectCallout">
            <a:avLst>
              <a:gd name="adj1" fmla="val -12525"/>
              <a:gd name="adj2" fmla="val -184742"/>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If the async task returned a result, we can get it here when the awaiting is done.</a:t>
            </a:r>
          </a:p>
        </p:txBody>
      </p:sp>
      <p:sp>
        <p:nvSpPr>
          <p:cNvPr id="14" name="Speech Bubble: Rectangle with Corners Rounded 13">
            <a:extLst>
              <a:ext uri="{FF2B5EF4-FFF2-40B4-BE49-F238E27FC236}">
                <a16:creationId xmlns:a16="http://schemas.microsoft.com/office/drawing/2014/main" id="{3AA3349B-B55D-4AF7-B85C-66C74CD6B45A}"/>
              </a:ext>
            </a:extLst>
          </p:cNvPr>
          <p:cNvSpPr/>
          <p:nvPr/>
        </p:nvSpPr>
        <p:spPr>
          <a:xfrm>
            <a:off x="8229293" y="4708852"/>
            <a:ext cx="3890989" cy="1067719"/>
          </a:xfrm>
          <a:prstGeom prst="wedgeRoundRectCallout">
            <a:avLst>
              <a:gd name="adj1" fmla="val -51130"/>
              <a:gd name="adj2" fmla="val -146904"/>
              <a:gd name="adj3" fmla="val 16667"/>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Await suspends execution of our current function until the </a:t>
            </a:r>
            <a:r>
              <a:rPr lang="en-US" sz="2000" dirty="0">
                <a:solidFill>
                  <a:schemeClr val="accent2">
                    <a:lumMod val="40000"/>
                    <a:lumOff val="60000"/>
                  </a:schemeClr>
                </a:solidFill>
                <a:latin typeface="Corbel" panose="020B0503020204020204" pitchFamily="34" charset="0"/>
              </a:rPr>
              <a:t>async task </a:t>
            </a:r>
            <a:r>
              <a:rPr lang="en-US" sz="2000" dirty="0">
                <a:solidFill>
                  <a:schemeClr val="bg1"/>
                </a:solidFill>
                <a:latin typeface="Corbel" panose="020B0503020204020204" pitchFamily="34" charset="0"/>
              </a:rPr>
              <a:t>finishes (and returns a result).</a:t>
            </a:r>
          </a:p>
        </p:txBody>
      </p:sp>
    </p:spTree>
    <p:extLst>
      <p:ext uri="{BB962C8B-B14F-4D97-AF65-F5344CB8AC3E}">
        <p14:creationId xmlns:p14="http://schemas.microsoft.com/office/powerpoint/2010/main" val="2598908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63"/>
                                        </p:tgtEl>
                                      </p:cBhvr>
                                    </p:animEffect>
                                    <p:set>
                                      <p:cBhvr>
                                        <p:cTn id="33" dur="1" fill="hold">
                                          <p:stCondLst>
                                            <p:cond delay="499"/>
                                          </p:stCondLst>
                                        </p:cTn>
                                        <p:tgtEl>
                                          <p:spTgt spid="63"/>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3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down)">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55">
                                            <p:bg/>
                                          </p:spTgt>
                                        </p:tgtEl>
                                        <p:attrNameLst>
                                          <p:attrName>style.visibility</p:attrName>
                                        </p:attrNameLst>
                                      </p:cBhvr>
                                      <p:to>
                                        <p:strVal val="visible"/>
                                      </p:to>
                                    </p:set>
                                    <p:animEffect transition="in" filter="wipe(down)">
                                      <p:cBhvr>
                                        <p:cTn id="47" dur="500"/>
                                        <p:tgtEl>
                                          <p:spTgt spid="55">
                                            <p:bg/>
                                          </p:spTgt>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55">
                                            <p:txEl>
                                              <p:pRg st="0" end="0"/>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55">
                                            <p:txEl>
                                              <p:pRg st="2" end="2"/>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12"/>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55">
                                            <p:txEl>
                                              <p:pRg st="0" end="0"/>
                                            </p:txEl>
                                          </p:spTgt>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55">
                                            <p:txEl>
                                              <p:pRg st="2" end="2"/>
                                            </p:txEl>
                                          </p:spTgt>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55">
                                            <p:bg/>
                                          </p:spTgt>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wipe(down)">
                                      <p:cBhvr>
                                        <p:cTn id="70" dur="500"/>
                                        <p:tgtEl>
                                          <p:spTgt spid="13"/>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136"/>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3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13"/>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0" presetClass="exit" presetSubtype="0" fill="hold" grpId="1" nodeType="clickEffect">
                                  <p:stCondLst>
                                    <p:cond delay="0"/>
                                  </p:stCondLst>
                                  <p:childTnLst>
                                    <p:animEffect transition="out" filter="fade">
                                      <p:cBhvr>
                                        <p:cTn id="90" dur="500"/>
                                        <p:tgtEl>
                                          <p:spTgt spid="64"/>
                                        </p:tgtEl>
                                      </p:cBhvr>
                                    </p:animEffect>
                                    <p:set>
                                      <p:cBhvr>
                                        <p:cTn id="91" dur="1" fill="hold">
                                          <p:stCondLst>
                                            <p:cond delay="499"/>
                                          </p:stCondLst>
                                        </p:cTn>
                                        <p:tgtEl>
                                          <p:spTgt spid="64"/>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grpId="0" nodeType="clickEffect">
                                  <p:stCondLst>
                                    <p:cond delay="0"/>
                                  </p:stCondLst>
                                  <p:childTnLst>
                                    <p:set>
                                      <p:cBhvr>
                                        <p:cTn id="95" dur="1" fill="hold">
                                          <p:stCondLst>
                                            <p:cond delay="0"/>
                                          </p:stCondLst>
                                        </p:cTn>
                                        <p:tgtEl>
                                          <p:spTgt spid="14"/>
                                        </p:tgtEl>
                                        <p:attrNameLst>
                                          <p:attrName>style.visibility</p:attrName>
                                        </p:attrNameLst>
                                      </p:cBhvr>
                                      <p:to>
                                        <p:strVal val="visible"/>
                                      </p:to>
                                    </p:set>
                                    <p:animEffect transition="in" filter="wipe(down)">
                                      <p:cBhvr>
                                        <p:cTn id="96" dur="500"/>
                                        <p:tgtEl>
                                          <p:spTgt spid="14"/>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56"/>
                                        </p:tgtEl>
                                        <p:attrNameLst>
                                          <p:attrName>style.visibility</p:attrName>
                                        </p:attrNameLst>
                                      </p:cBhvr>
                                      <p:to>
                                        <p:strVal val="visible"/>
                                      </p:to>
                                    </p:set>
                                    <p:animEffect transition="in" filter="wipe(down)">
                                      <p:cBhvr>
                                        <p:cTn id="101" dur="500"/>
                                        <p:tgtEl>
                                          <p:spTgt spid="56"/>
                                        </p:tgtEl>
                                      </p:cBhvr>
                                    </p:animEffect>
                                  </p:childTnLst>
                                </p:cTn>
                              </p:par>
                            </p:childTnLst>
                          </p:cTn>
                        </p:par>
                      </p:childTnLst>
                    </p:cTn>
                  </p:par>
                  <p:par>
                    <p:cTn id="102" fill="hold">
                      <p:stCondLst>
                        <p:cond delay="indefinite"/>
                      </p:stCondLst>
                      <p:childTnLst>
                        <p:par>
                          <p:cTn id="103" fill="hold">
                            <p:stCondLst>
                              <p:cond delay="0"/>
                            </p:stCondLst>
                            <p:childTnLst>
                              <p:par>
                                <p:cTn id="104" presetID="1" presetClass="exit" presetSubtype="0" fill="hold" grpId="1" nodeType="clickEffect">
                                  <p:stCondLst>
                                    <p:cond delay="0"/>
                                  </p:stCondLst>
                                  <p:childTnLst>
                                    <p:set>
                                      <p:cBhvr>
                                        <p:cTn id="105" dur="1" fill="hold">
                                          <p:stCondLst>
                                            <p:cond delay="0"/>
                                          </p:stCondLst>
                                        </p:cTn>
                                        <p:tgtEl>
                                          <p:spTgt spid="56"/>
                                        </p:tgtEl>
                                        <p:attrNameLst>
                                          <p:attrName>style.visibility</p:attrName>
                                        </p:attrNameLst>
                                      </p:cBhvr>
                                      <p:to>
                                        <p:strVal val="hidden"/>
                                      </p:to>
                                    </p:set>
                                  </p:childTnLst>
                                </p:cTn>
                              </p:par>
                              <p:par>
                                <p:cTn id="106" presetID="1" presetClass="exit" presetSubtype="0" fill="hold" grpId="1" nodeType="withEffect">
                                  <p:stCondLst>
                                    <p:cond delay="0"/>
                                  </p:stCondLst>
                                  <p:childTnLst>
                                    <p:set>
                                      <p:cBhvr>
                                        <p:cTn id="107" dur="1" fill="hold">
                                          <p:stCondLst>
                                            <p:cond delay="0"/>
                                          </p:stCondLst>
                                        </p:cTn>
                                        <p:tgtEl>
                                          <p:spTgt spid="14"/>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22" presetClass="entr" presetSubtype="4" fill="hold" grpId="0" nodeType="clickEffect">
                                  <p:stCondLst>
                                    <p:cond delay="0"/>
                                  </p:stCondLst>
                                  <p:childTnLst>
                                    <p:set>
                                      <p:cBhvr>
                                        <p:cTn id="111" dur="1" fill="hold">
                                          <p:stCondLst>
                                            <p:cond delay="0"/>
                                          </p:stCondLst>
                                        </p:cTn>
                                        <p:tgtEl>
                                          <p:spTgt spid="34"/>
                                        </p:tgtEl>
                                        <p:attrNameLst>
                                          <p:attrName>style.visibility</p:attrName>
                                        </p:attrNameLst>
                                      </p:cBhvr>
                                      <p:to>
                                        <p:strVal val="visible"/>
                                      </p:to>
                                    </p:set>
                                    <p:animEffect transition="in" filter="wipe(down)">
                                      <p:cBhvr>
                                        <p:cTn id="112" dur="500"/>
                                        <p:tgtEl>
                                          <p:spTgt spid="34"/>
                                        </p:tgtEl>
                                      </p:cBhvr>
                                    </p:animEffect>
                                  </p:childTnLst>
                                </p:cTn>
                              </p:par>
                            </p:childTnLst>
                          </p:cTn>
                        </p:par>
                      </p:childTnLst>
                    </p:cTn>
                  </p:par>
                  <p:par>
                    <p:cTn id="113" fill="hold">
                      <p:stCondLst>
                        <p:cond delay="indefinite"/>
                      </p:stCondLst>
                      <p:childTnLst>
                        <p:par>
                          <p:cTn id="114" fill="hold">
                            <p:stCondLst>
                              <p:cond delay="0"/>
                            </p:stCondLst>
                            <p:childTnLst>
                              <p:par>
                                <p:cTn id="115" presetID="1" presetClass="exit" presetSubtype="0" fill="hold" nodeType="clickEffect">
                                  <p:stCondLst>
                                    <p:cond delay="0"/>
                                  </p:stCondLst>
                                  <p:childTnLst>
                                    <p:set>
                                      <p:cBhvr>
                                        <p:cTn id="116" dur="1" fill="hold">
                                          <p:stCondLst>
                                            <p:cond delay="0"/>
                                          </p:stCondLst>
                                        </p:cTn>
                                        <p:tgtEl>
                                          <p:spTgt spid="137"/>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138"/>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xit" presetSubtype="0" fill="hold" grpId="1" nodeType="clickEffect">
                                  <p:stCondLst>
                                    <p:cond delay="0"/>
                                  </p:stCondLst>
                                  <p:childTnLst>
                                    <p:set>
                                      <p:cBhvr>
                                        <p:cTn id="124" dur="1" fill="hold">
                                          <p:stCondLst>
                                            <p:cond delay="0"/>
                                          </p:stCondLst>
                                        </p:cTn>
                                        <p:tgtEl>
                                          <p:spTgt spid="34"/>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ID="10" presetClass="exit" presetSubtype="0" fill="hold" grpId="1" nodeType="clickEffect">
                                  <p:stCondLst>
                                    <p:cond delay="0"/>
                                  </p:stCondLst>
                                  <p:childTnLst>
                                    <p:animEffect transition="out" filter="fade">
                                      <p:cBhvr>
                                        <p:cTn id="128" dur="500"/>
                                        <p:tgtEl>
                                          <p:spTgt spid="77"/>
                                        </p:tgtEl>
                                      </p:cBhvr>
                                    </p:animEffect>
                                    <p:set>
                                      <p:cBhvr>
                                        <p:cTn id="129" dur="1" fill="hold">
                                          <p:stCondLst>
                                            <p:cond delay="499"/>
                                          </p:stCondLst>
                                        </p:cTn>
                                        <p:tgtEl>
                                          <p:spTgt spid="77"/>
                                        </p:tgtEl>
                                        <p:attrNameLst>
                                          <p:attrName>style.visibility</p:attrName>
                                        </p:attrNameLst>
                                      </p:cBhvr>
                                      <p:to>
                                        <p:strVal val="hidden"/>
                                      </p:to>
                                    </p:set>
                                  </p:childTnLst>
                                </p:cTn>
                              </p:par>
                            </p:childTnLst>
                          </p:cTn>
                        </p:par>
                      </p:childTnLst>
                    </p:cTn>
                  </p:par>
                  <p:par>
                    <p:cTn id="130" fill="hold">
                      <p:stCondLst>
                        <p:cond delay="indefinite"/>
                      </p:stCondLst>
                      <p:childTnLst>
                        <p:par>
                          <p:cTn id="131" fill="hold">
                            <p:stCondLst>
                              <p:cond delay="0"/>
                            </p:stCondLst>
                            <p:childTnLst>
                              <p:par>
                                <p:cTn id="132" presetID="10" presetClass="exit" presetSubtype="0" fill="hold" grpId="1" nodeType="clickEffect">
                                  <p:stCondLst>
                                    <p:cond delay="0"/>
                                  </p:stCondLst>
                                  <p:childTnLst>
                                    <p:animEffect transition="out" filter="fade">
                                      <p:cBhvr>
                                        <p:cTn id="133" dur="500"/>
                                        <p:tgtEl>
                                          <p:spTgt spid="78"/>
                                        </p:tgtEl>
                                      </p:cBhvr>
                                    </p:animEffect>
                                    <p:set>
                                      <p:cBhvr>
                                        <p:cTn id="134" dur="1" fill="hold">
                                          <p:stCondLst>
                                            <p:cond delay="499"/>
                                          </p:stCondLst>
                                        </p:cTn>
                                        <p:tgtEl>
                                          <p:spTgt spid="78"/>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10" presetClass="exit" presetSubtype="0" fill="hold" grpId="1" nodeType="clickEffect">
                                  <p:stCondLst>
                                    <p:cond delay="0"/>
                                  </p:stCondLst>
                                  <p:childTnLst>
                                    <p:animEffect transition="out" filter="fade">
                                      <p:cBhvr>
                                        <p:cTn id="138" dur="500"/>
                                        <p:tgtEl>
                                          <p:spTgt spid="80"/>
                                        </p:tgtEl>
                                      </p:cBhvr>
                                    </p:animEffect>
                                    <p:set>
                                      <p:cBhvr>
                                        <p:cTn id="139" dur="1" fill="hold">
                                          <p:stCondLst>
                                            <p:cond delay="499"/>
                                          </p:stCondLst>
                                        </p:cTn>
                                        <p:tgtEl>
                                          <p:spTgt spid="80"/>
                                        </p:tgtEl>
                                        <p:attrNameLst>
                                          <p:attrName>style.visibility</p:attrName>
                                        </p:attrNameLst>
                                      </p:cBhvr>
                                      <p:to>
                                        <p:strVal val="hidden"/>
                                      </p:to>
                                    </p:set>
                                  </p:childTnLst>
                                </p:cTn>
                              </p:par>
                            </p:childTnLst>
                          </p:cTn>
                        </p:par>
                      </p:childTnLst>
                    </p:cTn>
                  </p:par>
                  <p:par>
                    <p:cTn id="140" fill="hold">
                      <p:stCondLst>
                        <p:cond delay="indefinite"/>
                      </p:stCondLst>
                      <p:childTnLst>
                        <p:par>
                          <p:cTn id="141" fill="hold">
                            <p:stCondLst>
                              <p:cond delay="0"/>
                            </p:stCondLst>
                            <p:childTnLst>
                              <p:par>
                                <p:cTn id="142" presetID="1" presetClass="exit" presetSubtype="0" fill="hold" nodeType="clickEffect">
                                  <p:stCondLst>
                                    <p:cond delay="0"/>
                                  </p:stCondLst>
                                  <p:childTnLst>
                                    <p:set>
                                      <p:cBhvr>
                                        <p:cTn id="143" dur="1" fill="hold">
                                          <p:stCondLst>
                                            <p:cond delay="0"/>
                                          </p:stCondLst>
                                        </p:cTn>
                                        <p:tgtEl>
                                          <p:spTgt spid="138"/>
                                        </p:tgtEl>
                                        <p:attrNameLst>
                                          <p:attrName>style.visibility</p:attrName>
                                        </p:attrNameLst>
                                      </p:cBhvr>
                                      <p:to>
                                        <p:strVal val="hidden"/>
                                      </p:to>
                                    </p:set>
                                  </p:childTnLst>
                                </p:cTn>
                              </p:par>
                            </p:childTnLst>
                          </p:cTn>
                        </p:par>
                      </p:childTnLst>
                    </p:cTn>
                  </p:par>
                  <p:par>
                    <p:cTn id="144" fill="hold">
                      <p:stCondLst>
                        <p:cond delay="indefinite"/>
                      </p:stCondLst>
                      <p:childTnLst>
                        <p:par>
                          <p:cTn id="145" fill="hold">
                            <p:stCondLst>
                              <p:cond delay="0"/>
                            </p:stCondLst>
                            <p:childTnLst>
                              <p:par>
                                <p:cTn id="146" presetID="22" presetClass="entr" presetSubtype="4" fill="hold" grpId="0" nodeType="clickEffect">
                                  <p:stCondLst>
                                    <p:cond delay="0"/>
                                  </p:stCondLst>
                                  <p:childTnLst>
                                    <p:set>
                                      <p:cBhvr>
                                        <p:cTn id="147" dur="1" fill="hold">
                                          <p:stCondLst>
                                            <p:cond delay="0"/>
                                          </p:stCondLst>
                                        </p:cTn>
                                        <p:tgtEl>
                                          <p:spTgt spid="42"/>
                                        </p:tgtEl>
                                        <p:attrNameLst>
                                          <p:attrName>style.visibility</p:attrName>
                                        </p:attrNameLst>
                                      </p:cBhvr>
                                      <p:to>
                                        <p:strVal val="visible"/>
                                      </p:to>
                                    </p:set>
                                    <p:animEffect transition="in" filter="wipe(down)">
                                      <p:cBhvr>
                                        <p:cTn id="148" dur="500"/>
                                        <p:tgtEl>
                                          <p:spTgt spid="42"/>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8" fill="hold" nodeType="clickEffect">
                                  <p:stCondLst>
                                    <p:cond delay="0"/>
                                  </p:stCondLst>
                                  <p:childTnLst>
                                    <p:set>
                                      <p:cBhvr>
                                        <p:cTn id="152" dur="1" fill="hold">
                                          <p:stCondLst>
                                            <p:cond delay="0"/>
                                          </p:stCondLst>
                                        </p:cTn>
                                        <p:tgtEl>
                                          <p:spTgt spid="82"/>
                                        </p:tgtEl>
                                        <p:attrNameLst>
                                          <p:attrName>style.visibility</p:attrName>
                                        </p:attrNameLst>
                                      </p:cBhvr>
                                      <p:to>
                                        <p:strVal val="visible"/>
                                      </p:to>
                                    </p:set>
                                    <p:animEffect transition="in" filter="wipe(left)">
                                      <p:cBhvr>
                                        <p:cTn id="153" dur="500"/>
                                        <p:tgtEl>
                                          <p:spTgt spid="82"/>
                                        </p:tgtEl>
                                      </p:cBhvr>
                                    </p:animEffect>
                                  </p:childTnLst>
                                </p:cTn>
                              </p:par>
                            </p:childTnLst>
                          </p:cTn>
                        </p:par>
                      </p:childTnLst>
                    </p:cTn>
                  </p:par>
                  <p:par>
                    <p:cTn id="154" fill="hold">
                      <p:stCondLst>
                        <p:cond delay="indefinite"/>
                      </p:stCondLst>
                      <p:childTnLst>
                        <p:par>
                          <p:cTn id="155" fill="hold">
                            <p:stCondLst>
                              <p:cond delay="0"/>
                            </p:stCondLst>
                            <p:childTnLst>
                              <p:par>
                                <p:cTn id="156" presetID="1" presetClass="exit" presetSubtype="0" fill="hold" grpId="1" nodeType="clickEffect">
                                  <p:stCondLst>
                                    <p:cond delay="0"/>
                                  </p:stCondLst>
                                  <p:childTnLst>
                                    <p:set>
                                      <p:cBhvr>
                                        <p:cTn id="157" dur="1" fill="hold">
                                          <p:stCondLst>
                                            <p:cond delay="0"/>
                                          </p:stCondLst>
                                        </p:cTn>
                                        <p:tgtEl>
                                          <p:spTgt spid="42"/>
                                        </p:tgtEl>
                                        <p:attrNameLst>
                                          <p:attrName>style.visibility</p:attrName>
                                        </p:attrNameLst>
                                      </p:cBhvr>
                                      <p:to>
                                        <p:strVal val="hidden"/>
                                      </p:to>
                                    </p:set>
                                  </p:childTnLst>
                                </p:cTn>
                              </p:par>
                            </p:childTnLst>
                          </p:cTn>
                        </p:par>
                      </p:childTnLst>
                    </p:cTn>
                  </p:par>
                  <p:par>
                    <p:cTn id="158" fill="hold">
                      <p:stCondLst>
                        <p:cond delay="indefinite"/>
                      </p:stCondLst>
                      <p:childTnLst>
                        <p:par>
                          <p:cTn id="159" fill="hold">
                            <p:stCondLst>
                              <p:cond delay="0"/>
                            </p:stCondLst>
                            <p:childTnLst>
                              <p:par>
                                <p:cTn id="160" presetID="22" presetClass="entr" presetSubtype="4" fill="hold" grpId="0" nodeType="clickEffect">
                                  <p:stCondLst>
                                    <p:cond delay="0"/>
                                  </p:stCondLst>
                                  <p:childTnLst>
                                    <p:set>
                                      <p:cBhvr>
                                        <p:cTn id="161" dur="1" fill="hold">
                                          <p:stCondLst>
                                            <p:cond delay="0"/>
                                          </p:stCondLst>
                                        </p:cTn>
                                        <p:tgtEl>
                                          <p:spTgt spid="39"/>
                                        </p:tgtEl>
                                        <p:attrNameLst>
                                          <p:attrName>style.visibility</p:attrName>
                                        </p:attrNameLst>
                                      </p:cBhvr>
                                      <p:to>
                                        <p:strVal val="visible"/>
                                      </p:to>
                                    </p:set>
                                    <p:animEffect transition="in" filter="wipe(down)">
                                      <p:cBhvr>
                                        <p:cTn id="162" dur="500"/>
                                        <p:tgtEl>
                                          <p:spTgt spid="39"/>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1" fill="hold" grpId="0" nodeType="clickEffect">
                                  <p:stCondLst>
                                    <p:cond delay="0"/>
                                  </p:stCondLst>
                                  <p:childTnLst>
                                    <p:set>
                                      <p:cBhvr>
                                        <p:cTn id="166" dur="1" fill="hold">
                                          <p:stCondLst>
                                            <p:cond delay="0"/>
                                          </p:stCondLst>
                                        </p:cTn>
                                        <p:tgtEl>
                                          <p:spTgt spid="38"/>
                                        </p:tgtEl>
                                        <p:attrNameLst>
                                          <p:attrName>style.visibility</p:attrName>
                                        </p:attrNameLst>
                                      </p:cBhvr>
                                      <p:to>
                                        <p:strVal val="visible"/>
                                      </p:to>
                                    </p:set>
                                    <p:animEffect transition="in" filter="wipe(up)">
                                      <p:cBhvr>
                                        <p:cTn id="167" dur="500"/>
                                        <p:tgtEl>
                                          <p:spTgt spid="38"/>
                                        </p:tgtEl>
                                      </p:cBhvr>
                                    </p:animEffect>
                                  </p:childTnLst>
                                </p:cTn>
                              </p:par>
                            </p:childTnLst>
                          </p:cTn>
                        </p:par>
                      </p:childTnLst>
                    </p:cTn>
                  </p:par>
                  <p:par>
                    <p:cTn id="168" fill="hold">
                      <p:stCondLst>
                        <p:cond delay="indefinite"/>
                      </p:stCondLst>
                      <p:childTnLst>
                        <p:par>
                          <p:cTn id="169" fill="hold">
                            <p:stCondLst>
                              <p:cond delay="0"/>
                            </p:stCondLst>
                            <p:childTnLst>
                              <p:par>
                                <p:cTn id="170" presetID="1" presetClass="exit" presetSubtype="0" fill="hold" grpId="1" nodeType="clickEffect">
                                  <p:stCondLst>
                                    <p:cond delay="0"/>
                                  </p:stCondLst>
                                  <p:childTnLst>
                                    <p:set>
                                      <p:cBhvr>
                                        <p:cTn id="171" dur="1" fill="hold">
                                          <p:stCondLst>
                                            <p:cond delay="0"/>
                                          </p:stCondLst>
                                        </p:cTn>
                                        <p:tgtEl>
                                          <p:spTgt spid="39"/>
                                        </p:tgtEl>
                                        <p:attrNameLst>
                                          <p:attrName>style.visibility</p:attrName>
                                        </p:attrNameLst>
                                      </p:cBhvr>
                                      <p:to>
                                        <p:strVal val="hidden"/>
                                      </p:to>
                                    </p:set>
                                  </p:childTnLst>
                                </p:cTn>
                              </p:par>
                            </p:childTnLst>
                          </p:cTn>
                        </p:par>
                      </p:childTnLst>
                    </p:cTn>
                  </p:par>
                  <p:par>
                    <p:cTn id="172" fill="hold">
                      <p:stCondLst>
                        <p:cond delay="indefinite"/>
                      </p:stCondLst>
                      <p:childTnLst>
                        <p:par>
                          <p:cTn id="173" fill="hold">
                            <p:stCondLst>
                              <p:cond delay="0"/>
                            </p:stCondLst>
                            <p:childTnLst>
                              <p:par>
                                <p:cTn id="174" presetID="22" presetClass="entr" presetSubtype="4" fill="hold" grpId="0" nodeType="clickEffect">
                                  <p:stCondLst>
                                    <p:cond delay="0"/>
                                  </p:stCondLst>
                                  <p:childTnLst>
                                    <p:set>
                                      <p:cBhvr>
                                        <p:cTn id="175" dur="1" fill="hold">
                                          <p:stCondLst>
                                            <p:cond delay="0"/>
                                          </p:stCondLst>
                                        </p:cTn>
                                        <p:tgtEl>
                                          <p:spTgt spid="41"/>
                                        </p:tgtEl>
                                        <p:attrNameLst>
                                          <p:attrName>style.visibility</p:attrName>
                                        </p:attrNameLst>
                                      </p:cBhvr>
                                      <p:to>
                                        <p:strVal val="visible"/>
                                      </p:to>
                                    </p:set>
                                    <p:animEffect transition="in" filter="wipe(down)">
                                      <p:cBhvr>
                                        <p:cTn id="176" dur="500"/>
                                        <p:tgtEl>
                                          <p:spTgt spid="41"/>
                                        </p:tgtEl>
                                      </p:cBhvr>
                                    </p:animEffect>
                                  </p:childTnLst>
                                </p:cTn>
                              </p:par>
                              <p:par>
                                <p:cTn id="177" presetID="1" presetClass="exit" presetSubtype="0" fill="hold" grpId="1" nodeType="withEffect">
                                  <p:stCondLst>
                                    <p:cond delay="0"/>
                                  </p:stCondLst>
                                  <p:childTnLst>
                                    <p:set>
                                      <p:cBhvr>
                                        <p:cTn id="178" dur="1" fill="hold">
                                          <p:stCondLst>
                                            <p:cond delay="0"/>
                                          </p:stCondLst>
                                        </p:cTn>
                                        <p:tgtEl>
                                          <p:spTgt spid="41"/>
                                        </p:tgtEl>
                                        <p:attrNameLst>
                                          <p:attrName>style.visibility</p:attrName>
                                        </p:attrNameLst>
                                      </p:cBhvr>
                                      <p:to>
                                        <p:strVal val="hidden"/>
                                      </p:to>
                                    </p:set>
                                  </p:childTnLst>
                                </p:cTn>
                              </p:par>
                            </p:childTnLst>
                          </p:cTn>
                        </p:par>
                      </p:childTnLst>
                    </p:cTn>
                  </p:par>
                  <p:par>
                    <p:cTn id="179" fill="hold">
                      <p:stCondLst>
                        <p:cond delay="indefinite"/>
                      </p:stCondLst>
                      <p:childTnLst>
                        <p:par>
                          <p:cTn id="180" fill="hold">
                            <p:stCondLst>
                              <p:cond delay="0"/>
                            </p:stCondLst>
                            <p:childTnLst>
                              <p:par>
                                <p:cTn id="181" presetID="22" presetClass="entr" presetSubtype="4" fill="hold" grpId="0" nodeType="clickEffect">
                                  <p:stCondLst>
                                    <p:cond delay="0"/>
                                  </p:stCondLst>
                                  <p:childTnLst>
                                    <p:set>
                                      <p:cBhvr>
                                        <p:cTn id="182" dur="1" fill="hold">
                                          <p:stCondLst>
                                            <p:cond delay="0"/>
                                          </p:stCondLst>
                                        </p:cTn>
                                        <p:tgtEl>
                                          <p:spTgt spid="154"/>
                                        </p:tgtEl>
                                        <p:attrNameLst>
                                          <p:attrName>style.visibility</p:attrName>
                                        </p:attrNameLst>
                                      </p:cBhvr>
                                      <p:to>
                                        <p:strVal val="visible"/>
                                      </p:to>
                                    </p:set>
                                    <p:animEffect transition="in" filter="wipe(down)">
                                      <p:cBhvr>
                                        <p:cTn id="183" dur="500"/>
                                        <p:tgtEl>
                                          <p:spTgt spid="154"/>
                                        </p:tgtEl>
                                      </p:cBhvr>
                                    </p:animEffect>
                                  </p:childTnLst>
                                </p:cTn>
                              </p:par>
                            </p:childTnLst>
                          </p:cTn>
                        </p:par>
                      </p:childTnLst>
                    </p:cTn>
                  </p:par>
                  <p:par>
                    <p:cTn id="184" fill="hold">
                      <p:stCondLst>
                        <p:cond delay="indefinite"/>
                      </p:stCondLst>
                      <p:childTnLst>
                        <p:par>
                          <p:cTn id="185" fill="hold">
                            <p:stCondLst>
                              <p:cond delay="0"/>
                            </p:stCondLst>
                            <p:childTnLst>
                              <p:par>
                                <p:cTn id="186" presetID="1" presetClass="exit" presetSubtype="0" fill="hold" grpId="1" nodeType="clickEffect">
                                  <p:stCondLst>
                                    <p:cond delay="0"/>
                                  </p:stCondLst>
                                  <p:childTnLst>
                                    <p:set>
                                      <p:cBhvr>
                                        <p:cTn id="187" dur="1" fill="hold">
                                          <p:stCondLst>
                                            <p:cond delay="0"/>
                                          </p:stCondLst>
                                        </p:cTn>
                                        <p:tgtEl>
                                          <p:spTgt spid="1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63" grpId="0" animBg="1"/>
      <p:bldP spid="63" grpId="1" animBg="1"/>
      <p:bldP spid="64" grpId="0" animBg="1"/>
      <p:bldP spid="64" grpId="1" animBg="1"/>
      <p:bldP spid="77" grpId="0" animBg="1"/>
      <p:bldP spid="77" grpId="1" animBg="1"/>
      <p:bldP spid="78" grpId="0" animBg="1"/>
      <p:bldP spid="78" grpId="1" animBg="1"/>
      <p:bldP spid="80" grpId="0" animBg="1"/>
      <p:bldP spid="80" grpId="1" animBg="1"/>
      <p:bldP spid="11" grpId="0"/>
      <p:bldP spid="7" grpId="0"/>
      <p:bldP spid="3" grpId="0" animBg="1"/>
      <p:bldP spid="9" grpId="0" animBg="1"/>
      <p:bldP spid="38" grpId="0" animBg="1"/>
      <p:bldP spid="41" grpId="0" animBg="1"/>
      <p:bldP spid="41" grpId="1" animBg="1"/>
      <p:bldP spid="42" grpId="0" animBg="1"/>
      <p:bldP spid="42" grpId="1" animBg="1"/>
      <p:bldP spid="12" grpId="0" animBg="1"/>
      <p:bldP spid="12" grpId="1" animBg="1"/>
      <p:bldP spid="13" grpId="0" animBg="1"/>
      <p:bldP spid="13" grpId="1" animBg="1"/>
      <p:bldP spid="34" grpId="0" animBg="1"/>
      <p:bldP spid="34" grpId="1" animBg="1"/>
      <p:bldP spid="154" grpId="0" animBg="1"/>
      <p:bldP spid="154" grpId="1" animBg="1"/>
      <p:bldP spid="39" grpId="0" animBg="1"/>
      <p:bldP spid="39" grpId="1" animBg="1"/>
      <p:bldP spid="55" grpId="0" uiExpand="1" build="p" animBg="1"/>
      <p:bldP spid="55" grpId="1" build="allAtOnce" animBg="1"/>
      <p:bldP spid="56" grpId="0" animBg="1"/>
      <p:bldP spid="56" grpId="1" animBg="1"/>
      <p:bldP spid="14" grpId="0" animBg="1"/>
      <p:bldP spid="14" grpId="1"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100922</TotalTime>
  <Words>38353</Words>
  <Application>Microsoft Office PowerPoint</Application>
  <PresentationFormat>Widescreen</PresentationFormat>
  <Paragraphs>5219</Paragraphs>
  <Slides>169</Slides>
  <Notes>120</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169</vt:i4>
      </vt:variant>
    </vt:vector>
  </HeadingPairs>
  <TitlesOfParts>
    <vt:vector size="182" baseType="lpstr">
      <vt:lpstr>Arial</vt:lpstr>
      <vt:lpstr>Calibri</vt:lpstr>
      <vt:lpstr>Calibri Light</vt:lpstr>
      <vt:lpstr>Caveat</vt:lpstr>
      <vt:lpstr>Comic Sans MS</vt:lpstr>
      <vt:lpstr>Consolas</vt:lpstr>
      <vt:lpstr>Consolas-Bold</vt:lpstr>
      <vt:lpstr>Corbel</vt:lpstr>
      <vt:lpstr>Georgia</vt:lpstr>
      <vt:lpstr>Söhne</vt:lpstr>
      <vt:lpstr>Times</vt:lpstr>
      <vt:lpstr>Times-Roman</vt:lpstr>
      <vt:lpstr>Office Theme</vt:lpstr>
      <vt:lpstr>Controlla-palooza</vt:lpstr>
      <vt:lpstr>PowerPoint Presentation</vt:lpstr>
      <vt:lpstr>Expressions and Their Evaluation</vt:lpstr>
      <vt:lpstr>Expressions</vt:lpstr>
      <vt:lpstr>Expressions, Associativity and Order of Evaluation</vt:lpstr>
      <vt:lpstr>Expressions, Associativity and Order of Evaluation</vt:lpstr>
      <vt:lpstr>Short Circuiting</vt:lpstr>
      <vt:lpstr>Short Circuiting: How it Works</vt:lpstr>
      <vt:lpstr>PowerPoint Presentation</vt:lpstr>
      <vt:lpstr>Short Circuiting... What's Happening?</vt:lpstr>
      <vt:lpstr>PowerPoint Presentation</vt:lpstr>
      <vt:lpstr>PowerPoint Presentation</vt:lpstr>
      <vt:lpstr>PowerPoint Presentation</vt:lpstr>
      <vt:lpstr>Control Statements</vt:lpstr>
      <vt:lpstr>PowerPoint Presentation</vt:lpstr>
      <vt:lpstr>PowerPoint Presentation</vt:lpstr>
      <vt:lpstr>Unconditional Branching: GOTO</vt:lpstr>
      <vt:lpstr>Unconditional Branching: Goto</vt:lpstr>
      <vt:lpstr>Unconditional Branching: Break and Continue</vt:lpstr>
      <vt:lpstr>PowerPoint Presentation</vt:lpstr>
      <vt:lpstr>Conditionals</vt:lpstr>
      <vt:lpstr>Conditionals: If Statements</vt:lpstr>
      <vt:lpstr>Conditionals: Beyond If Statements</vt:lpstr>
      <vt:lpstr>Conditionals: Beyond If Statements</vt:lpstr>
      <vt:lpstr>Conditionals: Multi-way Selection</vt:lpstr>
      <vt:lpstr>Conditionals: Multi-way Selection</vt:lpstr>
      <vt:lpstr>Conditionals: Multi-way Selection</vt:lpstr>
      <vt:lpstr>Conditionals: Multi-way Selection</vt:lpstr>
      <vt:lpstr>Conditionals: Multi-way Selection</vt:lpstr>
      <vt:lpstr>Conditionals: Multi-way Selection</vt:lpstr>
      <vt:lpstr>PowerPoint Presentation</vt:lpstr>
      <vt:lpstr>Iteration (aka Looping)</vt:lpstr>
      <vt:lpstr>PowerPoint Presentation</vt:lpstr>
      <vt:lpstr>History of Iteration</vt:lpstr>
      <vt:lpstr>Counter-Controlled Iteration</vt:lpstr>
      <vt:lpstr>Collection-controlled Iteration</vt:lpstr>
      <vt:lpstr>PowerPoint Presentation</vt:lpstr>
      <vt:lpstr>How Does Iteration Actually Work?</vt:lpstr>
      <vt:lpstr>PowerPoint Presentation</vt:lpstr>
      <vt:lpstr>PowerPoint Presentation</vt:lpstr>
      <vt:lpstr>PowerPoint Presentation</vt:lpstr>
      <vt:lpstr>PowerPoint Presentation</vt:lpstr>
      <vt:lpstr>PowerPoint Presentation</vt:lpstr>
      <vt:lpstr>PowerPoint Presentation</vt:lpstr>
      <vt:lpstr>How Are Iterators Implemented?</vt:lpstr>
      <vt:lpstr>Iterator Objects: Python</vt:lpstr>
      <vt:lpstr>Defining an Iterator Object: Java</vt:lpstr>
      <vt:lpstr>Let's Implement a Range Class in Python</vt:lpstr>
      <vt:lpstr>How Are Iterators Implemented?</vt:lpstr>
      <vt:lpstr>Generator Challenge</vt:lpstr>
      <vt:lpstr>Generators</vt:lpstr>
      <vt:lpstr>Generator Challenge, Part 2</vt:lpstr>
      <vt:lpstr>Looping Over Generators</vt:lpstr>
      <vt:lpstr>Generators in Different Languages</vt:lpstr>
      <vt:lpstr>Iterator Objects and Generators</vt:lpstr>
      <vt:lpstr>How Does Iteration Actually Work?</vt:lpstr>
      <vt:lpstr>Iteration with First Class Functions</vt:lpstr>
      <vt:lpstr>Iteration with First Class Functions</vt:lpstr>
      <vt:lpstr>Iterating With First-class Functions</vt:lpstr>
      <vt:lpstr>PowerPoint Presentation</vt:lpstr>
      <vt:lpstr>That's It!</vt:lpstr>
      <vt:lpstr>Slide Graveyard/Appendix</vt:lpstr>
      <vt:lpstr>Concurrency</vt:lpstr>
      <vt:lpstr>Concurrency</vt:lpstr>
      <vt:lpstr>Concurrency</vt:lpstr>
      <vt:lpstr>Concurrency</vt:lpstr>
      <vt:lpstr>Concurrency</vt:lpstr>
      <vt:lpstr>Concurrency With Shared Mutable State</vt:lpstr>
      <vt:lpstr>Models for Concurrency</vt:lpstr>
      <vt:lpstr>Multi-Threading</vt:lpstr>
      <vt:lpstr>Fork-Join: A Common Pattern for Multi-Threading</vt:lpstr>
      <vt:lpstr>Fork-Join is Often Used Recursively</vt:lpstr>
      <vt:lpstr>Fork-Join In Different Languages</vt:lpstr>
      <vt:lpstr>Fork-Join In Different Languages: Python</vt:lpstr>
      <vt:lpstr>Fork-Join In Different Languages: Python</vt:lpstr>
      <vt:lpstr>Fork-Join In Different Languages: Python</vt:lpstr>
      <vt:lpstr>UI Programming and Concurrency</vt:lpstr>
      <vt:lpstr>But First... Callback Functions</vt:lpstr>
      <vt:lpstr>A Simple Web Page</vt:lpstr>
      <vt:lpstr>Web Browser in a Slide</vt:lpstr>
      <vt:lpstr>Web Browser in a Slide</vt:lpstr>
      <vt:lpstr>Web Browser in a Slide</vt:lpstr>
      <vt:lpstr>Web Browser in a Slide</vt:lpstr>
      <vt:lpstr>Web Browser in a Slide</vt:lpstr>
      <vt:lpstr>Web Browser in a Slide</vt:lpstr>
      <vt:lpstr>Web Browser in a Slide</vt:lpstr>
      <vt:lpstr>Event Loops, Callbacks and I/O: Example</vt:lpstr>
      <vt:lpstr>Event Loop Challenge</vt:lpstr>
      <vt:lpstr>Event Loops are Everywhere</vt:lpstr>
      <vt:lpstr>Event Loops and Sequences of Callbacks</vt:lpstr>
      <vt:lpstr>Chaining Background Ops Together</vt:lpstr>
      <vt:lpstr>Chaining (With Callbacks) Can Get Ugly</vt:lpstr>
      <vt:lpstr>Promises: A Cleaner Syntax for Chaining  Operations</vt:lpstr>
      <vt:lpstr>Promises: A Cleaner Syntax for Chaining  Operations</vt:lpstr>
      <vt:lpstr>Promises and Errors</vt:lpstr>
      <vt:lpstr>Promises In a Few Different Languages</vt:lpstr>
      <vt:lpstr>There's a Lot More To Promises</vt:lpstr>
      <vt:lpstr>Async/Await Syntax for Chaining Operations</vt:lpstr>
      <vt:lpstr>Async/Await Syntax for Chaining Operations</vt:lpstr>
      <vt:lpstr>Async/Await Syntax for Chaining Operations</vt:lpstr>
      <vt:lpstr>Async/Await Implementation</vt:lpstr>
      <vt:lpstr>Async/Await in Different Languages: JavaScript</vt:lpstr>
      <vt:lpstr>Async/Await in Different Languages: Python and Kotlin</vt:lpstr>
      <vt:lpstr>PowerPoint Presentation</vt:lpstr>
      <vt:lpstr>PowerPoint Presentation</vt:lpstr>
      <vt:lpstr>Callbacks, Promises and Async/Await</vt:lpstr>
      <vt:lpstr>Async/Await</vt:lpstr>
      <vt:lpstr>Async/Await</vt:lpstr>
      <vt:lpstr>Async/Await</vt:lpstr>
      <vt:lpstr>Async/Await</vt:lpstr>
      <vt:lpstr>Callbacks In (One) Other Language</vt:lpstr>
      <vt:lpstr>Async/Await</vt:lpstr>
      <vt:lpstr>Async/Await</vt:lpstr>
      <vt:lpstr>Async/Await</vt:lpstr>
      <vt:lpstr>Async/Await in Different Languages: JavaScript</vt:lpstr>
      <vt:lpstr>Async/Await in Different Languages: Python and Kotlin</vt:lpstr>
      <vt:lpstr>Languages have evolved to make this easier</vt:lpstr>
      <vt:lpstr>Callback Challenges</vt:lpstr>
      <vt:lpstr>Promise Version of Our Downloader</vt:lpstr>
      <vt:lpstr>Coroutines, Continuations and Generators</vt:lpstr>
      <vt:lpstr>PowerPoint Presentation</vt:lpstr>
      <vt:lpstr>Generators in other languages (PHP, Ruby, 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Iteration: Looping With a Counter</vt:lpstr>
      <vt:lpstr>Conditionals: Beyond If Statements</vt:lpstr>
      <vt:lpstr>PowerPoint Presentation</vt:lpstr>
      <vt:lpstr>Looping and Iterators</vt:lpstr>
      <vt:lpstr>PowerPoint Presentation</vt:lpstr>
      <vt:lpstr>Concurrency Approaches</vt:lpstr>
      <vt:lpstr>Callbacks</vt:lpstr>
      <vt:lpstr>UI Programming Without Concurrency</vt:lpstr>
      <vt:lpstr>UI Programming With Concurrency and Callbacks</vt:lpstr>
      <vt:lpstr>UI Programming With Concurrency and Callbacks</vt:lpstr>
      <vt:lpstr>Solution #2: Promises</vt:lpstr>
      <vt:lpstr>What's a Promise?</vt:lpstr>
      <vt:lpstr>UI Programming Without Concurrency 2</vt:lpstr>
      <vt:lpstr>What's a Promise?</vt:lpstr>
      <vt:lpstr>What's a Promise?</vt:lpstr>
      <vt:lpstr>Callbacks Can Get Ugly (exp)</vt:lpstr>
      <vt:lpstr>Callbacks Can Get Ugly (exp)</vt:lpstr>
      <vt:lpstr>Callbacks Can Get Ugly (exp) - TODO</vt:lpstr>
      <vt:lpstr>Solution #3:Async/Await</vt:lpstr>
      <vt:lpstr>Callbacks Can Get Ugly</vt:lpstr>
      <vt:lpstr>Callbacks Can Get Ugly</vt:lpstr>
      <vt:lpstr>Callbacks Can Get Ugly</vt:lpstr>
      <vt:lpstr>Callbacks Can Get Ugly</vt:lpstr>
      <vt:lpstr>Solution #2: Promises</vt:lpstr>
      <vt:lpstr>Solution #2: Promises</vt:lpstr>
      <vt:lpstr>Solution #2: Promises</vt:lpstr>
      <vt:lpstr>Promises – Easy to Consume, Hard to Build From Scratch</vt:lpstr>
      <vt:lpstr>Promises In Different Languages</vt:lpstr>
      <vt:lpstr>UI Programming Without Concurrency</vt:lpstr>
      <vt:lpstr>Callbacks</vt:lpstr>
      <vt:lpstr>Callback Example: Handling Button Clicks</vt:lpstr>
      <vt:lpstr>Stringing Background Ops Together (hide?)</vt:lpstr>
      <vt:lpstr>Async/Await Syntax for Chaining Operations</vt:lpstr>
      <vt:lpstr>Async/Await Syntax for Chaining Operations</vt:lpstr>
      <vt:lpstr>PowerPoint Presentation</vt:lpstr>
      <vt:lpstr>Models for Concurrency</vt:lpstr>
      <vt:lpstr>Event Loops, Callbacks and I/O: Example</vt:lpstr>
      <vt:lpstr>Event Loops, Callbacks and I/O: Example</vt:lpstr>
      <vt:lpstr>Event Loops and Sequences of Callbacks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carey nachenberg</dc:creator>
  <cp:lastModifiedBy>carey nachenberg</cp:lastModifiedBy>
  <cp:revision>6582</cp:revision>
  <dcterms:created xsi:type="dcterms:W3CDTF">2021-09-28T21:38:18Z</dcterms:created>
  <dcterms:modified xsi:type="dcterms:W3CDTF">2023-11-29T05:23:24Z</dcterms:modified>
</cp:coreProperties>
</file>